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3"/>
    <p:sldMasterId id="2147483697" r:id="rId4"/>
    <p:sldMasterId id="2147483698" r:id="rId5"/>
    <p:sldMasterId id="214748369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21945600" cx="329184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3.xml"/><Relationship Id="rId42" Type="http://schemas.openxmlformats.org/officeDocument/2006/relationships/font" Target="fonts/OpenSans-regular.fntdata"/><Relationship Id="rId41" Type="http://schemas.openxmlformats.org/officeDocument/2006/relationships/font" Target="fonts/Lato-boldItalic.fntdata"/><Relationship Id="rId22" Type="http://schemas.openxmlformats.org/officeDocument/2006/relationships/slide" Target="slides/slide15.xml"/><Relationship Id="rId44" Type="http://schemas.openxmlformats.org/officeDocument/2006/relationships/font" Target="fonts/OpenSans-italic.fntdata"/><Relationship Id="rId21" Type="http://schemas.openxmlformats.org/officeDocument/2006/relationships/slide" Target="slides/slide14.xml"/><Relationship Id="rId43" Type="http://schemas.openxmlformats.org/officeDocument/2006/relationships/font" Target="fonts/OpenSans-bold.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OpenSans-boldItalic.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aleway-bold.fntdata"/><Relationship Id="rId12" Type="http://schemas.openxmlformats.org/officeDocument/2006/relationships/slide" Target="slides/slide5.xml"/><Relationship Id="rId34" Type="http://schemas.openxmlformats.org/officeDocument/2006/relationships/font" Target="fonts/Raleway-regular.fntdata"/><Relationship Id="rId15" Type="http://schemas.openxmlformats.org/officeDocument/2006/relationships/slide" Target="slides/slide8.xml"/><Relationship Id="rId37" Type="http://schemas.openxmlformats.org/officeDocument/2006/relationships/font" Target="fonts/Raleway-boldItalic.fntdata"/><Relationship Id="rId14" Type="http://schemas.openxmlformats.org/officeDocument/2006/relationships/slide" Target="slides/slide7.xml"/><Relationship Id="rId36" Type="http://schemas.openxmlformats.org/officeDocument/2006/relationships/font" Target="fonts/Raleway-italic.fntdata"/><Relationship Id="rId17" Type="http://schemas.openxmlformats.org/officeDocument/2006/relationships/slide" Target="slides/slide10.xml"/><Relationship Id="rId39" Type="http://schemas.openxmlformats.org/officeDocument/2006/relationships/font" Target="fonts/Lato-bold.fntdata"/><Relationship Id="rId16" Type="http://schemas.openxmlformats.org/officeDocument/2006/relationships/slide" Target="slides/slide9.xml"/><Relationship Id="rId38" Type="http://schemas.openxmlformats.org/officeDocument/2006/relationships/font" Target="fonts/Lat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1a8a241a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11a8a241a09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a8a241a0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11a8a241a09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1a8a241a0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11a8a241a09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1a8a241a0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g11a8a241a09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 name="Shape 13"/>
        <p:cNvGrpSpPr/>
        <p:nvPr/>
      </p:nvGrpSpPr>
      <p:grpSpPr>
        <a:xfrm>
          <a:off x="0" y="0"/>
          <a:ext cx="0" cy="0"/>
          <a:chOff x="0" y="0"/>
          <a:chExt cx="0" cy="0"/>
        </a:xfrm>
      </p:grpSpPr>
      <p:sp>
        <p:nvSpPr>
          <p:cNvPr id="14" name="Google Shape;14;p2"/>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 type="subTitle"/>
          </p:nvPr>
        </p:nvSpPr>
        <p:spPr>
          <a:xfrm>
            <a:off x="1645920" y="5135040"/>
            <a:ext cx="29626200" cy="12727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3" name="Shape 43"/>
        <p:cNvGrpSpPr/>
        <p:nvPr/>
      </p:nvGrpSpPr>
      <p:grpSpPr>
        <a:xfrm>
          <a:off x="0" y="0"/>
          <a:ext cx="0" cy="0"/>
          <a:chOff x="0" y="0"/>
          <a:chExt cx="0" cy="0"/>
        </a:xfrm>
      </p:grpSpPr>
      <p:sp>
        <p:nvSpPr>
          <p:cNvPr id="44" name="Google Shape;44;p11"/>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 type="body"/>
          </p:nvPr>
        </p:nvSpPr>
        <p:spPr>
          <a:xfrm>
            <a:off x="1645920" y="513504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1"/>
          <p:cNvSpPr txBox="1"/>
          <p:nvPr>
            <p:ph idx="2" type="body"/>
          </p:nvPr>
        </p:nvSpPr>
        <p:spPr>
          <a:xfrm>
            <a:off x="1645920" y="1178316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7" name="Shape 47"/>
        <p:cNvGrpSpPr/>
        <p:nvPr/>
      </p:nvGrpSpPr>
      <p:grpSpPr>
        <a:xfrm>
          <a:off x="0" y="0"/>
          <a:ext cx="0" cy="0"/>
          <a:chOff x="0" y="0"/>
          <a:chExt cx="0" cy="0"/>
        </a:xfrm>
      </p:grpSpPr>
      <p:sp>
        <p:nvSpPr>
          <p:cNvPr id="48" name="Google Shape;48;p12"/>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3" type="body"/>
          </p:nvPr>
        </p:nvSpPr>
        <p:spPr>
          <a:xfrm>
            <a:off x="164592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2"/>
          <p:cNvSpPr txBox="1"/>
          <p:nvPr>
            <p:ph idx="4" type="body"/>
          </p:nvPr>
        </p:nvSpPr>
        <p:spPr>
          <a:xfrm>
            <a:off x="1682640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3" name="Shape 53"/>
        <p:cNvGrpSpPr/>
        <p:nvPr/>
      </p:nvGrpSpPr>
      <p:grpSpPr>
        <a:xfrm>
          <a:off x="0" y="0"/>
          <a:ext cx="0" cy="0"/>
          <a:chOff x="0" y="0"/>
          <a:chExt cx="0" cy="0"/>
        </a:xfrm>
      </p:grpSpPr>
      <p:sp>
        <p:nvSpPr>
          <p:cNvPr id="54" name="Google Shape;54;p13"/>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 type="body"/>
          </p:nvPr>
        </p:nvSpPr>
        <p:spPr>
          <a:xfrm>
            <a:off x="164592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2" type="body"/>
          </p:nvPr>
        </p:nvSpPr>
        <p:spPr>
          <a:xfrm>
            <a:off x="1166256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3" type="body"/>
          </p:nvPr>
        </p:nvSpPr>
        <p:spPr>
          <a:xfrm>
            <a:off x="2167920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4" type="body"/>
          </p:nvPr>
        </p:nvSpPr>
        <p:spPr>
          <a:xfrm>
            <a:off x="164592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5" type="body"/>
          </p:nvPr>
        </p:nvSpPr>
        <p:spPr>
          <a:xfrm>
            <a:off x="1166256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6" type="body"/>
          </p:nvPr>
        </p:nvSpPr>
        <p:spPr>
          <a:xfrm>
            <a:off x="2167920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9" name="Shape 69"/>
        <p:cNvGrpSpPr/>
        <p:nvPr/>
      </p:nvGrpSpPr>
      <p:grpSpPr>
        <a:xfrm>
          <a:off x="0" y="0"/>
          <a:ext cx="0" cy="0"/>
          <a:chOff x="0" y="0"/>
          <a:chExt cx="0" cy="0"/>
        </a:xfrm>
      </p:grpSpPr>
      <p:sp>
        <p:nvSpPr>
          <p:cNvPr id="70" name="Google Shape;70;p15"/>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 type="body"/>
          </p:nvPr>
        </p:nvSpPr>
        <p:spPr>
          <a:xfrm>
            <a:off x="1645920" y="5135040"/>
            <a:ext cx="2962620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3" name="Shape 73"/>
        <p:cNvGrpSpPr/>
        <p:nvPr/>
      </p:nvGrpSpPr>
      <p:grpSpPr>
        <a:xfrm>
          <a:off x="0" y="0"/>
          <a:ext cx="0" cy="0"/>
          <a:chOff x="0" y="0"/>
          <a:chExt cx="0" cy="0"/>
        </a:xfrm>
      </p:grpSpPr>
      <p:sp>
        <p:nvSpPr>
          <p:cNvPr id="74" name="Google Shape;74;p17"/>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 type="subTitle"/>
          </p:nvPr>
        </p:nvSpPr>
        <p:spPr>
          <a:xfrm>
            <a:off x="1645920" y="5135040"/>
            <a:ext cx="29626200" cy="12727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6" name="Shape 76"/>
        <p:cNvGrpSpPr/>
        <p:nvPr/>
      </p:nvGrpSpPr>
      <p:grpSpPr>
        <a:xfrm>
          <a:off x="0" y="0"/>
          <a:ext cx="0" cy="0"/>
          <a:chOff x="0" y="0"/>
          <a:chExt cx="0" cy="0"/>
        </a:xfrm>
      </p:grpSpPr>
      <p:sp>
        <p:nvSpPr>
          <p:cNvPr id="77" name="Google Shape;77;p18"/>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 type="body"/>
          </p:nvPr>
        </p:nvSpPr>
        <p:spPr>
          <a:xfrm>
            <a:off x="164592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18"/>
          <p:cNvSpPr txBox="1"/>
          <p:nvPr>
            <p:ph idx="2" type="body"/>
          </p:nvPr>
        </p:nvSpPr>
        <p:spPr>
          <a:xfrm>
            <a:off x="1682640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9"/>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2" name="Shape 82"/>
        <p:cNvGrpSpPr/>
        <p:nvPr/>
      </p:nvGrpSpPr>
      <p:grpSpPr>
        <a:xfrm>
          <a:off x="0" y="0"/>
          <a:ext cx="0" cy="0"/>
          <a:chOff x="0" y="0"/>
          <a:chExt cx="0" cy="0"/>
        </a:xfrm>
      </p:grpSpPr>
      <p:sp>
        <p:nvSpPr>
          <p:cNvPr id="83" name="Google Shape;83;p20"/>
          <p:cNvSpPr txBox="1"/>
          <p:nvPr>
            <p:ph idx="1" type="subTitle"/>
          </p:nvPr>
        </p:nvSpPr>
        <p:spPr>
          <a:xfrm>
            <a:off x="2626200" y="5626080"/>
            <a:ext cx="27677880" cy="10584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4" name="Shape 84"/>
        <p:cNvGrpSpPr/>
        <p:nvPr/>
      </p:nvGrpSpPr>
      <p:grpSpPr>
        <a:xfrm>
          <a:off x="0" y="0"/>
          <a:ext cx="0" cy="0"/>
          <a:chOff x="0" y="0"/>
          <a:chExt cx="0" cy="0"/>
        </a:xfrm>
      </p:grpSpPr>
      <p:sp>
        <p:nvSpPr>
          <p:cNvPr id="85" name="Google Shape;85;p21"/>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1"/>
          <p:cNvSpPr txBox="1"/>
          <p:nvPr>
            <p:ph idx="2" type="body"/>
          </p:nvPr>
        </p:nvSpPr>
        <p:spPr>
          <a:xfrm>
            <a:off x="1682640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1"/>
          <p:cNvSpPr txBox="1"/>
          <p:nvPr>
            <p:ph idx="3" type="body"/>
          </p:nvPr>
        </p:nvSpPr>
        <p:spPr>
          <a:xfrm>
            <a:off x="164592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9" name="Shape 89"/>
        <p:cNvGrpSpPr/>
        <p:nvPr/>
      </p:nvGrpSpPr>
      <p:grpSpPr>
        <a:xfrm>
          <a:off x="0" y="0"/>
          <a:ext cx="0" cy="0"/>
          <a:chOff x="0" y="0"/>
          <a:chExt cx="0" cy="0"/>
        </a:xfrm>
      </p:grpSpPr>
      <p:sp>
        <p:nvSpPr>
          <p:cNvPr id="90" name="Google Shape;90;p22"/>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 type="body"/>
          </p:nvPr>
        </p:nvSpPr>
        <p:spPr>
          <a:xfrm>
            <a:off x="164592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2"/>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2"/>
          <p:cNvSpPr txBox="1"/>
          <p:nvPr>
            <p:ph idx="3" type="body"/>
          </p:nvPr>
        </p:nvSpPr>
        <p:spPr>
          <a:xfrm>
            <a:off x="1682640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4" name="Shape 94"/>
        <p:cNvGrpSpPr/>
        <p:nvPr/>
      </p:nvGrpSpPr>
      <p:grpSpPr>
        <a:xfrm>
          <a:off x="0" y="0"/>
          <a:ext cx="0" cy="0"/>
          <a:chOff x="0" y="0"/>
          <a:chExt cx="0" cy="0"/>
        </a:xfrm>
      </p:grpSpPr>
      <p:sp>
        <p:nvSpPr>
          <p:cNvPr id="95" name="Google Shape;95;p23"/>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3"/>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3"/>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23"/>
          <p:cNvSpPr txBox="1"/>
          <p:nvPr>
            <p:ph idx="3" type="body"/>
          </p:nvPr>
        </p:nvSpPr>
        <p:spPr>
          <a:xfrm>
            <a:off x="1645920" y="1178316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9" name="Shape 99"/>
        <p:cNvGrpSpPr/>
        <p:nvPr/>
      </p:nvGrpSpPr>
      <p:grpSpPr>
        <a:xfrm>
          <a:off x="0" y="0"/>
          <a:ext cx="0" cy="0"/>
          <a:chOff x="0" y="0"/>
          <a:chExt cx="0" cy="0"/>
        </a:xfrm>
      </p:grpSpPr>
      <p:sp>
        <p:nvSpPr>
          <p:cNvPr id="100" name="Google Shape;100;p24"/>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4"/>
          <p:cNvSpPr txBox="1"/>
          <p:nvPr>
            <p:ph idx="1" type="body"/>
          </p:nvPr>
        </p:nvSpPr>
        <p:spPr>
          <a:xfrm>
            <a:off x="1645920" y="513504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4"/>
          <p:cNvSpPr txBox="1"/>
          <p:nvPr>
            <p:ph idx="2" type="body"/>
          </p:nvPr>
        </p:nvSpPr>
        <p:spPr>
          <a:xfrm>
            <a:off x="1645920" y="1178316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3" name="Shape 103"/>
        <p:cNvGrpSpPr/>
        <p:nvPr/>
      </p:nvGrpSpPr>
      <p:grpSpPr>
        <a:xfrm>
          <a:off x="0" y="0"/>
          <a:ext cx="0" cy="0"/>
          <a:chOff x="0" y="0"/>
          <a:chExt cx="0" cy="0"/>
        </a:xfrm>
      </p:grpSpPr>
      <p:sp>
        <p:nvSpPr>
          <p:cNvPr id="104" name="Google Shape;104;p25"/>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5"/>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5"/>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5"/>
          <p:cNvSpPr txBox="1"/>
          <p:nvPr>
            <p:ph idx="3" type="body"/>
          </p:nvPr>
        </p:nvSpPr>
        <p:spPr>
          <a:xfrm>
            <a:off x="164592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5"/>
          <p:cNvSpPr txBox="1"/>
          <p:nvPr>
            <p:ph idx="4" type="body"/>
          </p:nvPr>
        </p:nvSpPr>
        <p:spPr>
          <a:xfrm>
            <a:off x="1682640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9" name="Shape 109"/>
        <p:cNvGrpSpPr/>
        <p:nvPr/>
      </p:nvGrpSpPr>
      <p:grpSpPr>
        <a:xfrm>
          <a:off x="0" y="0"/>
          <a:ext cx="0" cy="0"/>
          <a:chOff x="0" y="0"/>
          <a:chExt cx="0" cy="0"/>
        </a:xfrm>
      </p:grpSpPr>
      <p:sp>
        <p:nvSpPr>
          <p:cNvPr id="110" name="Google Shape;110;p26"/>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6"/>
          <p:cNvSpPr txBox="1"/>
          <p:nvPr>
            <p:ph idx="1" type="body"/>
          </p:nvPr>
        </p:nvSpPr>
        <p:spPr>
          <a:xfrm>
            <a:off x="164592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6"/>
          <p:cNvSpPr txBox="1"/>
          <p:nvPr>
            <p:ph idx="2" type="body"/>
          </p:nvPr>
        </p:nvSpPr>
        <p:spPr>
          <a:xfrm>
            <a:off x="1166256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6"/>
          <p:cNvSpPr txBox="1"/>
          <p:nvPr>
            <p:ph idx="3" type="body"/>
          </p:nvPr>
        </p:nvSpPr>
        <p:spPr>
          <a:xfrm>
            <a:off x="2167920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6"/>
          <p:cNvSpPr txBox="1"/>
          <p:nvPr>
            <p:ph idx="4" type="body"/>
          </p:nvPr>
        </p:nvSpPr>
        <p:spPr>
          <a:xfrm>
            <a:off x="164592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6"/>
          <p:cNvSpPr txBox="1"/>
          <p:nvPr>
            <p:ph idx="5" type="body"/>
          </p:nvPr>
        </p:nvSpPr>
        <p:spPr>
          <a:xfrm>
            <a:off x="1166256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6"/>
          <p:cNvSpPr txBox="1"/>
          <p:nvPr>
            <p:ph idx="6" type="body"/>
          </p:nvPr>
        </p:nvSpPr>
        <p:spPr>
          <a:xfrm>
            <a:off x="2167920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1" name="Shape 121"/>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2" name="Shape 122"/>
        <p:cNvGrpSpPr/>
        <p:nvPr/>
      </p:nvGrpSpPr>
      <p:grpSpPr>
        <a:xfrm>
          <a:off x="0" y="0"/>
          <a:ext cx="0" cy="0"/>
          <a:chOff x="0" y="0"/>
          <a:chExt cx="0" cy="0"/>
        </a:xfrm>
      </p:grpSpPr>
      <p:sp>
        <p:nvSpPr>
          <p:cNvPr id="123" name="Google Shape;123;p29"/>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9"/>
          <p:cNvSpPr txBox="1"/>
          <p:nvPr>
            <p:ph idx="1" type="subTitle"/>
          </p:nvPr>
        </p:nvSpPr>
        <p:spPr>
          <a:xfrm>
            <a:off x="1645920" y="5135040"/>
            <a:ext cx="29626200" cy="12727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5" name="Shape 125"/>
        <p:cNvGrpSpPr/>
        <p:nvPr/>
      </p:nvGrpSpPr>
      <p:grpSpPr>
        <a:xfrm>
          <a:off x="0" y="0"/>
          <a:ext cx="0" cy="0"/>
          <a:chOff x="0" y="0"/>
          <a:chExt cx="0" cy="0"/>
        </a:xfrm>
      </p:grpSpPr>
      <p:sp>
        <p:nvSpPr>
          <p:cNvPr id="126" name="Google Shape;126;p30"/>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0"/>
          <p:cNvSpPr txBox="1"/>
          <p:nvPr>
            <p:ph idx="1" type="body"/>
          </p:nvPr>
        </p:nvSpPr>
        <p:spPr>
          <a:xfrm>
            <a:off x="1645920" y="5135040"/>
            <a:ext cx="2962620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8" name="Shape 128"/>
        <p:cNvGrpSpPr/>
        <p:nvPr/>
      </p:nvGrpSpPr>
      <p:grpSpPr>
        <a:xfrm>
          <a:off x="0" y="0"/>
          <a:ext cx="0" cy="0"/>
          <a:chOff x="0" y="0"/>
          <a:chExt cx="0" cy="0"/>
        </a:xfrm>
      </p:grpSpPr>
      <p:sp>
        <p:nvSpPr>
          <p:cNvPr id="129" name="Google Shape;129;p31"/>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1"/>
          <p:cNvSpPr txBox="1"/>
          <p:nvPr>
            <p:ph idx="1" type="body"/>
          </p:nvPr>
        </p:nvSpPr>
        <p:spPr>
          <a:xfrm>
            <a:off x="164592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1" name="Google Shape;131;p31"/>
          <p:cNvSpPr txBox="1"/>
          <p:nvPr>
            <p:ph idx="2" type="body"/>
          </p:nvPr>
        </p:nvSpPr>
        <p:spPr>
          <a:xfrm>
            <a:off x="1682640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2" name="Shape 132"/>
        <p:cNvGrpSpPr/>
        <p:nvPr/>
      </p:nvGrpSpPr>
      <p:grpSpPr>
        <a:xfrm>
          <a:off x="0" y="0"/>
          <a:ext cx="0" cy="0"/>
          <a:chOff x="0" y="0"/>
          <a:chExt cx="0" cy="0"/>
        </a:xfrm>
      </p:grpSpPr>
      <p:sp>
        <p:nvSpPr>
          <p:cNvPr id="133" name="Google Shape;133;p32"/>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 type="body"/>
          </p:nvPr>
        </p:nvSpPr>
        <p:spPr>
          <a:xfrm>
            <a:off x="1645920" y="5135040"/>
            <a:ext cx="2962620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4" name="Shape 134"/>
        <p:cNvGrpSpPr/>
        <p:nvPr/>
      </p:nvGrpSpPr>
      <p:grpSpPr>
        <a:xfrm>
          <a:off x="0" y="0"/>
          <a:ext cx="0" cy="0"/>
          <a:chOff x="0" y="0"/>
          <a:chExt cx="0" cy="0"/>
        </a:xfrm>
      </p:grpSpPr>
      <p:sp>
        <p:nvSpPr>
          <p:cNvPr id="135" name="Google Shape;135;p33"/>
          <p:cNvSpPr txBox="1"/>
          <p:nvPr>
            <p:ph idx="1" type="subTitle"/>
          </p:nvPr>
        </p:nvSpPr>
        <p:spPr>
          <a:xfrm>
            <a:off x="2626200" y="5626080"/>
            <a:ext cx="27677880" cy="10584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6" name="Shape 136"/>
        <p:cNvGrpSpPr/>
        <p:nvPr/>
      </p:nvGrpSpPr>
      <p:grpSpPr>
        <a:xfrm>
          <a:off x="0" y="0"/>
          <a:ext cx="0" cy="0"/>
          <a:chOff x="0" y="0"/>
          <a:chExt cx="0" cy="0"/>
        </a:xfrm>
      </p:grpSpPr>
      <p:sp>
        <p:nvSpPr>
          <p:cNvPr id="137" name="Google Shape;137;p34"/>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4"/>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34"/>
          <p:cNvSpPr txBox="1"/>
          <p:nvPr>
            <p:ph idx="2" type="body"/>
          </p:nvPr>
        </p:nvSpPr>
        <p:spPr>
          <a:xfrm>
            <a:off x="1682640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0" name="Google Shape;140;p34"/>
          <p:cNvSpPr txBox="1"/>
          <p:nvPr>
            <p:ph idx="3" type="body"/>
          </p:nvPr>
        </p:nvSpPr>
        <p:spPr>
          <a:xfrm>
            <a:off x="164592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1" name="Shape 141"/>
        <p:cNvGrpSpPr/>
        <p:nvPr/>
      </p:nvGrpSpPr>
      <p:grpSpPr>
        <a:xfrm>
          <a:off x="0" y="0"/>
          <a:ext cx="0" cy="0"/>
          <a:chOff x="0" y="0"/>
          <a:chExt cx="0" cy="0"/>
        </a:xfrm>
      </p:grpSpPr>
      <p:sp>
        <p:nvSpPr>
          <p:cNvPr id="142" name="Google Shape;142;p35"/>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5"/>
          <p:cNvSpPr txBox="1"/>
          <p:nvPr>
            <p:ph idx="1" type="body"/>
          </p:nvPr>
        </p:nvSpPr>
        <p:spPr>
          <a:xfrm>
            <a:off x="164592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35"/>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5" name="Google Shape;145;p35"/>
          <p:cNvSpPr txBox="1"/>
          <p:nvPr>
            <p:ph idx="3" type="body"/>
          </p:nvPr>
        </p:nvSpPr>
        <p:spPr>
          <a:xfrm>
            <a:off x="1682640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6" name="Shape 146"/>
        <p:cNvGrpSpPr/>
        <p:nvPr/>
      </p:nvGrpSpPr>
      <p:grpSpPr>
        <a:xfrm>
          <a:off x="0" y="0"/>
          <a:ext cx="0" cy="0"/>
          <a:chOff x="0" y="0"/>
          <a:chExt cx="0" cy="0"/>
        </a:xfrm>
      </p:grpSpPr>
      <p:sp>
        <p:nvSpPr>
          <p:cNvPr id="147" name="Google Shape;147;p36"/>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6"/>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36"/>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36"/>
          <p:cNvSpPr txBox="1"/>
          <p:nvPr>
            <p:ph idx="3" type="body"/>
          </p:nvPr>
        </p:nvSpPr>
        <p:spPr>
          <a:xfrm>
            <a:off x="1645920" y="1178316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1" name="Shape 151"/>
        <p:cNvGrpSpPr/>
        <p:nvPr/>
      </p:nvGrpSpPr>
      <p:grpSpPr>
        <a:xfrm>
          <a:off x="0" y="0"/>
          <a:ext cx="0" cy="0"/>
          <a:chOff x="0" y="0"/>
          <a:chExt cx="0" cy="0"/>
        </a:xfrm>
      </p:grpSpPr>
      <p:sp>
        <p:nvSpPr>
          <p:cNvPr id="152" name="Google Shape;152;p37"/>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7"/>
          <p:cNvSpPr txBox="1"/>
          <p:nvPr>
            <p:ph idx="1" type="body"/>
          </p:nvPr>
        </p:nvSpPr>
        <p:spPr>
          <a:xfrm>
            <a:off x="1645920" y="513504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37"/>
          <p:cNvSpPr txBox="1"/>
          <p:nvPr>
            <p:ph idx="2" type="body"/>
          </p:nvPr>
        </p:nvSpPr>
        <p:spPr>
          <a:xfrm>
            <a:off x="1645920" y="1178316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5" name="Shape 155"/>
        <p:cNvGrpSpPr/>
        <p:nvPr/>
      </p:nvGrpSpPr>
      <p:grpSpPr>
        <a:xfrm>
          <a:off x="0" y="0"/>
          <a:ext cx="0" cy="0"/>
          <a:chOff x="0" y="0"/>
          <a:chExt cx="0" cy="0"/>
        </a:xfrm>
      </p:grpSpPr>
      <p:sp>
        <p:nvSpPr>
          <p:cNvPr id="156" name="Google Shape;156;p38"/>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8"/>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38"/>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38"/>
          <p:cNvSpPr txBox="1"/>
          <p:nvPr>
            <p:ph idx="3" type="body"/>
          </p:nvPr>
        </p:nvSpPr>
        <p:spPr>
          <a:xfrm>
            <a:off x="164592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38"/>
          <p:cNvSpPr txBox="1"/>
          <p:nvPr>
            <p:ph idx="4" type="body"/>
          </p:nvPr>
        </p:nvSpPr>
        <p:spPr>
          <a:xfrm>
            <a:off x="1682640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1" name="Shape 161"/>
        <p:cNvGrpSpPr/>
        <p:nvPr/>
      </p:nvGrpSpPr>
      <p:grpSpPr>
        <a:xfrm>
          <a:off x="0" y="0"/>
          <a:ext cx="0" cy="0"/>
          <a:chOff x="0" y="0"/>
          <a:chExt cx="0" cy="0"/>
        </a:xfrm>
      </p:grpSpPr>
      <p:sp>
        <p:nvSpPr>
          <p:cNvPr id="162" name="Google Shape;162;p39"/>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9"/>
          <p:cNvSpPr txBox="1"/>
          <p:nvPr>
            <p:ph idx="1" type="body"/>
          </p:nvPr>
        </p:nvSpPr>
        <p:spPr>
          <a:xfrm>
            <a:off x="164592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39"/>
          <p:cNvSpPr txBox="1"/>
          <p:nvPr>
            <p:ph idx="2" type="body"/>
          </p:nvPr>
        </p:nvSpPr>
        <p:spPr>
          <a:xfrm>
            <a:off x="1166256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39"/>
          <p:cNvSpPr txBox="1"/>
          <p:nvPr>
            <p:ph idx="3" type="body"/>
          </p:nvPr>
        </p:nvSpPr>
        <p:spPr>
          <a:xfrm>
            <a:off x="2167920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39"/>
          <p:cNvSpPr txBox="1"/>
          <p:nvPr>
            <p:ph idx="4" type="body"/>
          </p:nvPr>
        </p:nvSpPr>
        <p:spPr>
          <a:xfrm>
            <a:off x="164592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39"/>
          <p:cNvSpPr txBox="1"/>
          <p:nvPr>
            <p:ph idx="5" type="body"/>
          </p:nvPr>
        </p:nvSpPr>
        <p:spPr>
          <a:xfrm>
            <a:off x="1166256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39"/>
          <p:cNvSpPr txBox="1"/>
          <p:nvPr>
            <p:ph idx="6" type="body"/>
          </p:nvPr>
        </p:nvSpPr>
        <p:spPr>
          <a:xfrm>
            <a:off x="2167920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7" name="Shape 177"/>
        <p:cNvGrpSpPr/>
        <p:nvPr/>
      </p:nvGrpSpPr>
      <p:grpSpPr>
        <a:xfrm>
          <a:off x="0" y="0"/>
          <a:ext cx="0" cy="0"/>
          <a:chOff x="0" y="0"/>
          <a:chExt cx="0" cy="0"/>
        </a:xfrm>
      </p:grpSpPr>
      <p:sp>
        <p:nvSpPr>
          <p:cNvPr id="178" name="Google Shape;178;p41"/>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9" name="Shape 179"/>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80" name="Shape 180"/>
        <p:cNvGrpSpPr/>
        <p:nvPr/>
      </p:nvGrpSpPr>
      <p:grpSpPr>
        <a:xfrm>
          <a:off x="0" y="0"/>
          <a:ext cx="0" cy="0"/>
          <a:chOff x="0" y="0"/>
          <a:chExt cx="0" cy="0"/>
        </a:xfrm>
      </p:grpSpPr>
      <p:sp>
        <p:nvSpPr>
          <p:cNvPr id="181" name="Google Shape;181;p43"/>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43"/>
          <p:cNvSpPr txBox="1"/>
          <p:nvPr>
            <p:ph idx="1" type="subTitle"/>
          </p:nvPr>
        </p:nvSpPr>
        <p:spPr>
          <a:xfrm>
            <a:off x="1645920" y="5135040"/>
            <a:ext cx="29626200" cy="12727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0" name="Shape 20"/>
        <p:cNvGrpSpPr/>
        <p:nvPr/>
      </p:nvGrpSpPr>
      <p:grpSpPr>
        <a:xfrm>
          <a:off x="0" y="0"/>
          <a:ext cx="0" cy="0"/>
          <a:chOff x="0" y="0"/>
          <a:chExt cx="0" cy="0"/>
        </a:xfrm>
      </p:grpSpPr>
      <p:sp>
        <p:nvSpPr>
          <p:cNvPr id="21" name="Google Shape;21;p5"/>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idx="1" type="body"/>
          </p:nvPr>
        </p:nvSpPr>
        <p:spPr>
          <a:xfrm>
            <a:off x="164592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5"/>
          <p:cNvSpPr txBox="1"/>
          <p:nvPr>
            <p:ph idx="2" type="body"/>
          </p:nvPr>
        </p:nvSpPr>
        <p:spPr>
          <a:xfrm>
            <a:off x="1682640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83" name="Shape 183"/>
        <p:cNvGrpSpPr/>
        <p:nvPr/>
      </p:nvGrpSpPr>
      <p:grpSpPr>
        <a:xfrm>
          <a:off x="0" y="0"/>
          <a:ext cx="0" cy="0"/>
          <a:chOff x="0" y="0"/>
          <a:chExt cx="0" cy="0"/>
        </a:xfrm>
      </p:grpSpPr>
      <p:sp>
        <p:nvSpPr>
          <p:cNvPr id="184" name="Google Shape;184;p44"/>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44"/>
          <p:cNvSpPr txBox="1"/>
          <p:nvPr>
            <p:ph idx="1" type="body"/>
          </p:nvPr>
        </p:nvSpPr>
        <p:spPr>
          <a:xfrm>
            <a:off x="1645920" y="5135040"/>
            <a:ext cx="2962620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6" name="Shape 186"/>
        <p:cNvGrpSpPr/>
        <p:nvPr/>
      </p:nvGrpSpPr>
      <p:grpSpPr>
        <a:xfrm>
          <a:off x="0" y="0"/>
          <a:ext cx="0" cy="0"/>
          <a:chOff x="0" y="0"/>
          <a:chExt cx="0" cy="0"/>
        </a:xfrm>
      </p:grpSpPr>
      <p:sp>
        <p:nvSpPr>
          <p:cNvPr id="187" name="Google Shape;187;p45"/>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45"/>
          <p:cNvSpPr txBox="1"/>
          <p:nvPr>
            <p:ph idx="1" type="body"/>
          </p:nvPr>
        </p:nvSpPr>
        <p:spPr>
          <a:xfrm>
            <a:off x="164592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9" name="Google Shape;189;p45"/>
          <p:cNvSpPr txBox="1"/>
          <p:nvPr>
            <p:ph idx="2" type="body"/>
          </p:nvPr>
        </p:nvSpPr>
        <p:spPr>
          <a:xfrm>
            <a:off x="1682640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90" name="Shape 190"/>
        <p:cNvGrpSpPr/>
        <p:nvPr/>
      </p:nvGrpSpPr>
      <p:grpSpPr>
        <a:xfrm>
          <a:off x="0" y="0"/>
          <a:ext cx="0" cy="0"/>
          <a:chOff x="0" y="0"/>
          <a:chExt cx="0" cy="0"/>
        </a:xfrm>
      </p:grpSpPr>
      <p:sp>
        <p:nvSpPr>
          <p:cNvPr id="191" name="Google Shape;191;p46"/>
          <p:cNvSpPr txBox="1"/>
          <p:nvPr>
            <p:ph idx="1" type="subTitle"/>
          </p:nvPr>
        </p:nvSpPr>
        <p:spPr>
          <a:xfrm>
            <a:off x="2626200" y="5626080"/>
            <a:ext cx="27677880" cy="10584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92" name="Shape 192"/>
        <p:cNvGrpSpPr/>
        <p:nvPr/>
      </p:nvGrpSpPr>
      <p:grpSpPr>
        <a:xfrm>
          <a:off x="0" y="0"/>
          <a:ext cx="0" cy="0"/>
          <a:chOff x="0" y="0"/>
          <a:chExt cx="0" cy="0"/>
        </a:xfrm>
      </p:grpSpPr>
      <p:sp>
        <p:nvSpPr>
          <p:cNvPr id="193" name="Google Shape;193;p47"/>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47"/>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47"/>
          <p:cNvSpPr txBox="1"/>
          <p:nvPr>
            <p:ph idx="2" type="body"/>
          </p:nvPr>
        </p:nvSpPr>
        <p:spPr>
          <a:xfrm>
            <a:off x="1682640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47"/>
          <p:cNvSpPr txBox="1"/>
          <p:nvPr>
            <p:ph idx="3" type="body"/>
          </p:nvPr>
        </p:nvSpPr>
        <p:spPr>
          <a:xfrm>
            <a:off x="164592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7" name="Shape 197"/>
        <p:cNvGrpSpPr/>
        <p:nvPr/>
      </p:nvGrpSpPr>
      <p:grpSpPr>
        <a:xfrm>
          <a:off x="0" y="0"/>
          <a:ext cx="0" cy="0"/>
          <a:chOff x="0" y="0"/>
          <a:chExt cx="0" cy="0"/>
        </a:xfrm>
      </p:grpSpPr>
      <p:sp>
        <p:nvSpPr>
          <p:cNvPr id="198" name="Google Shape;198;p48"/>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48"/>
          <p:cNvSpPr txBox="1"/>
          <p:nvPr>
            <p:ph idx="1" type="body"/>
          </p:nvPr>
        </p:nvSpPr>
        <p:spPr>
          <a:xfrm>
            <a:off x="164592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0" name="Google Shape;200;p48"/>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48"/>
          <p:cNvSpPr txBox="1"/>
          <p:nvPr>
            <p:ph idx="3" type="body"/>
          </p:nvPr>
        </p:nvSpPr>
        <p:spPr>
          <a:xfrm>
            <a:off x="1682640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02" name="Shape 202"/>
        <p:cNvGrpSpPr/>
        <p:nvPr/>
      </p:nvGrpSpPr>
      <p:grpSpPr>
        <a:xfrm>
          <a:off x="0" y="0"/>
          <a:ext cx="0" cy="0"/>
          <a:chOff x="0" y="0"/>
          <a:chExt cx="0" cy="0"/>
        </a:xfrm>
      </p:grpSpPr>
      <p:sp>
        <p:nvSpPr>
          <p:cNvPr id="203" name="Google Shape;203;p49"/>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49"/>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49"/>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6" name="Google Shape;206;p49"/>
          <p:cNvSpPr txBox="1"/>
          <p:nvPr>
            <p:ph idx="3" type="body"/>
          </p:nvPr>
        </p:nvSpPr>
        <p:spPr>
          <a:xfrm>
            <a:off x="1645920" y="1178316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7" name="Shape 207"/>
        <p:cNvGrpSpPr/>
        <p:nvPr/>
      </p:nvGrpSpPr>
      <p:grpSpPr>
        <a:xfrm>
          <a:off x="0" y="0"/>
          <a:ext cx="0" cy="0"/>
          <a:chOff x="0" y="0"/>
          <a:chExt cx="0" cy="0"/>
        </a:xfrm>
      </p:grpSpPr>
      <p:sp>
        <p:nvSpPr>
          <p:cNvPr id="208" name="Google Shape;208;p50"/>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50"/>
          <p:cNvSpPr txBox="1"/>
          <p:nvPr>
            <p:ph idx="1" type="body"/>
          </p:nvPr>
        </p:nvSpPr>
        <p:spPr>
          <a:xfrm>
            <a:off x="1645920" y="513504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50"/>
          <p:cNvSpPr txBox="1"/>
          <p:nvPr>
            <p:ph idx="2" type="body"/>
          </p:nvPr>
        </p:nvSpPr>
        <p:spPr>
          <a:xfrm>
            <a:off x="1645920" y="1178316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11" name="Shape 211"/>
        <p:cNvGrpSpPr/>
        <p:nvPr/>
      </p:nvGrpSpPr>
      <p:grpSpPr>
        <a:xfrm>
          <a:off x="0" y="0"/>
          <a:ext cx="0" cy="0"/>
          <a:chOff x="0" y="0"/>
          <a:chExt cx="0" cy="0"/>
        </a:xfrm>
      </p:grpSpPr>
      <p:sp>
        <p:nvSpPr>
          <p:cNvPr id="212" name="Google Shape;212;p51"/>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51"/>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4" name="Google Shape;214;p51"/>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5" name="Google Shape;215;p51"/>
          <p:cNvSpPr txBox="1"/>
          <p:nvPr>
            <p:ph idx="3" type="body"/>
          </p:nvPr>
        </p:nvSpPr>
        <p:spPr>
          <a:xfrm>
            <a:off x="164592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51"/>
          <p:cNvSpPr txBox="1"/>
          <p:nvPr>
            <p:ph idx="4" type="body"/>
          </p:nvPr>
        </p:nvSpPr>
        <p:spPr>
          <a:xfrm>
            <a:off x="1682640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7" name="Shape 217"/>
        <p:cNvGrpSpPr/>
        <p:nvPr/>
      </p:nvGrpSpPr>
      <p:grpSpPr>
        <a:xfrm>
          <a:off x="0" y="0"/>
          <a:ext cx="0" cy="0"/>
          <a:chOff x="0" y="0"/>
          <a:chExt cx="0" cy="0"/>
        </a:xfrm>
      </p:grpSpPr>
      <p:sp>
        <p:nvSpPr>
          <p:cNvPr id="218" name="Google Shape;218;p52"/>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52"/>
          <p:cNvSpPr txBox="1"/>
          <p:nvPr>
            <p:ph idx="1" type="body"/>
          </p:nvPr>
        </p:nvSpPr>
        <p:spPr>
          <a:xfrm>
            <a:off x="164592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0" name="Google Shape;220;p52"/>
          <p:cNvSpPr txBox="1"/>
          <p:nvPr>
            <p:ph idx="2" type="body"/>
          </p:nvPr>
        </p:nvSpPr>
        <p:spPr>
          <a:xfrm>
            <a:off x="1166256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1" name="Google Shape;221;p52"/>
          <p:cNvSpPr txBox="1"/>
          <p:nvPr>
            <p:ph idx="3" type="body"/>
          </p:nvPr>
        </p:nvSpPr>
        <p:spPr>
          <a:xfrm>
            <a:off x="2167920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2" name="Google Shape;222;p52"/>
          <p:cNvSpPr txBox="1"/>
          <p:nvPr>
            <p:ph idx="4" type="body"/>
          </p:nvPr>
        </p:nvSpPr>
        <p:spPr>
          <a:xfrm>
            <a:off x="164592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3" name="Google Shape;223;p52"/>
          <p:cNvSpPr txBox="1"/>
          <p:nvPr>
            <p:ph idx="5" type="body"/>
          </p:nvPr>
        </p:nvSpPr>
        <p:spPr>
          <a:xfrm>
            <a:off x="1166256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4" name="Google Shape;224;p52"/>
          <p:cNvSpPr txBox="1"/>
          <p:nvPr>
            <p:ph idx="6" type="body"/>
          </p:nvPr>
        </p:nvSpPr>
        <p:spPr>
          <a:xfrm>
            <a:off x="2167920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6" name="Shape 26"/>
        <p:cNvGrpSpPr/>
        <p:nvPr/>
      </p:nvGrpSpPr>
      <p:grpSpPr>
        <a:xfrm>
          <a:off x="0" y="0"/>
          <a:ext cx="0" cy="0"/>
          <a:chOff x="0" y="0"/>
          <a:chExt cx="0" cy="0"/>
        </a:xfrm>
      </p:grpSpPr>
      <p:sp>
        <p:nvSpPr>
          <p:cNvPr id="27" name="Google Shape;27;p7"/>
          <p:cNvSpPr txBox="1"/>
          <p:nvPr>
            <p:ph idx="1" type="subTitle"/>
          </p:nvPr>
        </p:nvSpPr>
        <p:spPr>
          <a:xfrm>
            <a:off x="2626200" y="5626080"/>
            <a:ext cx="27677880" cy="10584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8" name="Shape 28"/>
        <p:cNvGrpSpPr/>
        <p:nvPr/>
      </p:nvGrpSpPr>
      <p:grpSpPr>
        <a:xfrm>
          <a:off x="0" y="0"/>
          <a:ext cx="0" cy="0"/>
          <a:chOff x="0" y="0"/>
          <a:chExt cx="0" cy="0"/>
        </a:xfrm>
      </p:grpSpPr>
      <p:sp>
        <p:nvSpPr>
          <p:cNvPr id="29" name="Google Shape;29;p8"/>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2" type="body"/>
          </p:nvPr>
        </p:nvSpPr>
        <p:spPr>
          <a:xfrm>
            <a:off x="1682640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8"/>
          <p:cNvSpPr txBox="1"/>
          <p:nvPr>
            <p:ph idx="3" type="body"/>
          </p:nvPr>
        </p:nvSpPr>
        <p:spPr>
          <a:xfrm>
            <a:off x="164592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 type="body"/>
          </p:nvPr>
        </p:nvSpPr>
        <p:spPr>
          <a:xfrm>
            <a:off x="164592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9"/>
          <p:cNvSpPr txBox="1"/>
          <p:nvPr>
            <p:ph idx="3" type="body"/>
          </p:nvPr>
        </p:nvSpPr>
        <p:spPr>
          <a:xfrm>
            <a:off x="1682640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8" name="Shape 38"/>
        <p:cNvGrpSpPr/>
        <p:nvPr/>
      </p:nvGrpSpPr>
      <p:grpSpPr>
        <a:xfrm>
          <a:off x="0" y="0"/>
          <a:ext cx="0" cy="0"/>
          <a:chOff x="0" y="0"/>
          <a:chExt cx="0" cy="0"/>
        </a:xfrm>
      </p:grpSpPr>
      <p:sp>
        <p:nvSpPr>
          <p:cNvPr id="39" name="Google Shape;39;p10"/>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0"/>
          <p:cNvSpPr txBox="1"/>
          <p:nvPr>
            <p:ph idx="3" type="body"/>
          </p:nvPr>
        </p:nvSpPr>
        <p:spPr>
          <a:xfrm>
            <a:off x="1645920" y="1178316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3.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1.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EDEE"/>
        </a:solidFill>
      </p:bgPr>
    </p:bg>
    <p:spTree>
      <p:nvGrpSpPr>
        <p:cNvPr id="5" name="Shape 5"/>
        <p:cNvGrpSpPr/>
        <p:nvPr/>
      </p:nvGrpSpPr>
      <p:grpSpPr>
        <a:xfrm>
          <a:off x="0" y="0"/>
          <a:ext cx="0" cy="0"/>
          <a:chOff x="0" y="0"/>
          <a:chExt cx="0" cy="0"/>
        </a:xfrm>
      </p:grpSpPr>
      <p:sp>
        <p:nvSpPr>
          <p:cNvPr id="6" name="Google Shape;6;p1"/>
          <p:cNvSpPr/>
          <p:nvPr/>
        </p:nvSpPr>
        <p:spPr>
          <a:xfrm>
            <a:off x="0" y="0"/>
            <a:ext cx="32918040" cy="208116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 name="Google Shape;7;p1"/>
          <p:cNvGrpSpPr/>
          <p:nvPr/>
        </p:nvGrpSpPr>
        <p:grpSpPr>
          <a:xfrm>
            <a:off x="1584360" y="5148540"/>
            <a:ext cx="5482980" cy="63540"/>
            <a:chOff x="1584360" y="5148540"/>
            <a:chExt cx="5482980" cy="63540"/>
          </a:xfrm>
        </p:grpSpPr>
        <p:sp>
          <p:nvSpPr>
            <p:cNvPr id="8" name="Google Shape;8;p1"/>
            <p:cNvSpPr/>
            <p:nvPr/>
          </p:nvSpPr>
          <p:spPr>
            <a:xfrm rot="-5400000">
              <a:off x="4971240" y="3115800"/>
              <a:ext cx="63360" cy="412884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rot="-5400000">
              <a:off x="3634560" y="3098520"/>
              <a:ext cx="63360" cy="416376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 name="Google Shape;10;p1"/>
          <p:cNvSpPr txBox="1"/>
          <p:nvPr>
            <p:ph type="title"/>
          </p:nvPr>
        </p:nvSpPr>
        <p:spPr>
          <a:xfrm>
            <a:off x="2626200" y="5642280"/>
            <a:ext cx="27676800" cy="7102440"/>
          </a:xfrm>
          <a:prstGeom prst="rect">
            <a:avLst/>
          </a:prstGeom>
          <a:noFill/>
          <a:ln>
            <a:noFill/>
          </a:ln>
        </p:spPr>
        <p:txBody>
          <a:bodyPr anchorCtr="0" anchor="t" bIns="349550" lIns="349550" spcFirstLastPara="1" rIns="349550" wrap="square" tIns="34955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30730680" y="20266200"/>
            <a:ext cx="1974960" cy="1679040"/>
          </a:xfrm>
          <a:prstGeom prst="rect">
            <a:avLst/>
          </a:prstGeom>
          <a:noFill/>
          <a:ln>
            <a:noFill/>
          </a:ln>
        </p:spPr>
        <p:txBody>
          <a:bodyPr anchorCtr="0" anchor="ctr" bIns="349550" lIns="349550" spcFirstLastPara="1" rIns="349550" wrap="square" tIns="349550">
            <a:noAutofit/>
          </a:bodyPr>
          <a:lstStyle>
            <a:lvl1pPr indent="0" lvl="0" marL="0" marR="0" rtl="0" algn="r">
              <a:lnSpc>
                <a:spcPct val="100000"/>
              </a:lnSpc>
              <a:spcBef>
                <a:spcPts val="0"/>
              </a:spcBef>
              <a:buNone/>
              <a:defRPr b="0" i="0" sz="3800" u="none" cap="none" strike="noStrike">
                <a:solidFill>
                  <a:srgbClr val="595959"/>
                </a:solidFill>
                <a:latin typeface="Lato"/>
                <a:ea typeface="Lato"/>
                <a:cs typeface="Lato"/>
                <a:sym typeface="Lato"/>
              </a:defRPr>
            </a:lvl1pPr>
            <a:lvl2pPr indent="0" lvl="1" marL="0" marR="0" rtl="0" algn="r">
              <a:lnSpc>
                <a:spcPct val="100000"/>
              </a:lnSpc>
              <a:spcBef>
                <a:spcPts val="0"/>
              </a:spcBef>
              <a:buNone/>
              <a:defRPr b="0" i="0" sz="3800" u="none" cap="none" strike="noStrike">
                <a:solidFill>
                  <a:srgbClr val="595959"/>
                </a:solidFill>
                <a:latin typeface="Lato"/>
                <a:ea typeface="Lato"/>
                <a:cs typeface="Lato"/>
                <a:sym typeface="Lato"/>
              </a:defRPr>
            </a:lvl2pPr>
            <a:lvl3pPr indent="0" lvl="2" marL="0" marR="0" rtl="0" algn="r">
              <a:lnSpc>
                <a:spcPct val="100000"/>
              </a:lnSpc>
              <a:spcBef>
                <a:spcPts val="0"/>
              </a:spcBef>
              <a:buNone/>
              <a:defRPr b="0" i="0" sz="3800" u="none" cap="none" strike="noStrike">
                <a:solidFill>
                  <a:srgbClr val="595959"/>
                </a:solidFill>
                <a:latin typeface="Lato"/>
                <a:ea typeface="Lato"/>
                <a:cs typeface="Lato"/>
                <a:sym typeface="Lato"/>
              </a:defRPr>
            </a:lvl3pPr>
            <a:lvl4pPr indent="0" lvl="3" marL="0" marR="0" rtl="0" algn="r">
              <a:lnSpc>
                <a:spcPct val="100000"/>
              </a:lnSpc>
              <a:spcBef>
                <a:spcPts val="0"/>
              </a:spcBef>
              <a:buNone/>
              <a:defRPr b="0" i="0" sz="3800" u="none" cap="none" strike="noStrike">
                <a:solidFill>
                  <a:srgbClr val="595959"/>
                </a:solidFill>
                <a:latin typeface="Lato"/>
                <a:ea typeface="Lato"/>
                <a:cs typeface="Lato"/>
                <a:sym typeface="Lato"/>
              </a:defRPr>
            </a:lvl4pPr>
            <a:lvl5pPr indent="0" lvl="4" marL="0" marR="0" rtl="0" algn="r">
              <a:lnSpc>
                <a:spcPct val="100000"/>
              </a:lnSpc>
              <a:spcBef>
                <a:spcPts val="0"/>
              </a:spcBef>
              <a:buNone/>
              <a:defRPr b="0" i="0" sz="3800" u="none" cap="none" strike="noStrike">
                <a:solidFill>
                  <a:srgbClr val="595959"/>
                </a:solidFill>
                <a:latin typeface="Lato"/>
                <a:ea typeface="Lato"/>
                <a:cs typeface="Lato"/>
                <a:sym typeface="Lato"/>
              </a:defRPr>
            </a:lvl5pPr>
            <a:lvl6pPr indent="0" lvl="5" marL="0" marR="0" rtl="0" algn="r">
              <a:lnSpc>
                <a:spcPct val="100000"/>
              </a:lnSpc>
              <a:spcBef>
                <a:spcPts val="0"/>
              </a:spcBef>
              <a:buNone/>
              <a:defRPr b="0" i="0" sz="3800" u="none" cap="none" strike="noStrike">
                <a:solidFill>
                  <a:srgbClr val="595959"/>
                </a:solidFill>
                <a:latin typeface="Lato"/>
                <a:ea typeface="Lato"/>
                <a:cs typeface="Lato"/>
                <a:sym typeface="Lato"/>
              </a:defRPr>
            </a:lvl6pPr>
            <a:lvl7pPr indent="0" lvl="6" marL="0" marR="0" rtl="0" algn="r">
              <a:lnSpc>
                <a:spcPct val="100000"/>
              </a:lnSpc>
              <a:spcBef>
                <a:spcPts val="0"/>
              </a:spcBef>
              <a:buNone/>
              <a:defRPr b="0" i="0" sz="3800" u="none" cap="none" strike="noStrike">
                <a:solidFill>
                  <a:srgbClr val="595959"/>
                </a:solidFill>
                <a:latin typeface="Lato"/>
                <a:ea typeface="Lato"/>
                <a:cs typeface="Lato"/>
                <a:sym typeface="Lato"/>
              </a:defRPr>
            </a:lvl7pPr>
            <a:lvl8pPr indent="0" lvl="7" marL="0" marR="0" rtl="0" algn="r">
              <a:lnSpc>
                <a:spcPct val="100000"/>
              </a:lnSpc>
              <a:spcBef>
                <a:spcPts val="0"/>
              </a:spcBef>
              <a:buNone/>
              <a:defRPr b="0" i="0" sz="3800" u="none" cap="none" strike="noStrike">
                <a:solidFill>
                  <a:srgbClr val="595959"/>
                </a:solidFill>
                <a:latin typeface="Lato"/>
                <a:ea typeface="Lato"/>
                <a:cs typeface="Lato"/>
                <a:sym typeface="Lato"/>
              </a:defRPr>
            </a:lvl8pPr>
            <a:lvl9pPr indent="0" lvl="8" marL="0" marR="0" rtl="0" algn="r">
              <a:lnSpc>
                <a:spcPct val="100000"/>
              </a:lnSpc>
              <a:spcBef>
                <a:spcPts val="0"/>
              </a:spcBef>
              <a:buNone/>
              <a:defRPr b="0" i="0" sz="3800" u="none" cap="none" strike="noStrike">
                <a:solidFill>
                  <a:srgbClr val="595959"/>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2" name="Google Shape;12;p1"/>
          <p:cNvSpPr txBox="1"/>
          <p:nvPr>
            <p:ph idx="1" type="body"/>
          </p:nvPr>
        </p:nvSpPr>
        <p:spPr>
          <a:xfrm>
            <a:off x="1645920" y="5135040"/>
            <a:ext cx="29626200" cy="127278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 name="Shape 61"/>
        <p:cNvGrpSpPr/>
        <p:nvPr/>
      </p:nvGrpSpPr>
      <p:grpSpPr>
        <a:xfrm>
          <a:off x="0" y="0"/>
          <a:ext cx="0" cy="0"/>
          <a:chOff x="0" y="0"/>
          <a:chExt cx="0" cy="0"/>
        </a:xfrm>
      </p:grpSpPr>
      <p:sp>
        <p:nvSpPr>
          <p:cNvPr id="62" name="Google Shape;62;p14"/>
          <p:cNvSpPr/>
          <p:nvPr/>
        </p:nvSpPr>
        <p:spPr>
          <a:xfrm>
            <a:off x="0" y="0"/>
            <a:ext cx="32918040" cy="208116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14"/>
          <p:cNvGrpSpPr/>
          <p:nvPr/>
        </p:nvGrpSpPr>
        <p:grpSpPr>
          <a:xfrm>
            <a:off x="1584360" y="5148540"/>
            <a:ext cx="5482980" cy="63540"/>
            <a:chOff x="1584360" y="5148540"/>
            <a:chExt cx="5482980" cy="63540"/>
          </a:xfrm>
        </p:grpSpPr>
        <p:sp>
          <p:nvSpPr>
            <p:cNvPr id="64" name="Google Shape;64;p14"/>
            <p:cNvSpPr/>
            <p:nvPr/>
          </p:nvSpPr>
          <p:spPr>
            <a:xfrm rot="-5400000">
              <a:off x="4971240" y="3115800"/>
              <a:ext cx="63360" cy="412884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rot="-5400000">
              <a:off x="3634560" y="3098520"/>
              <a:ext cx="63360" cy="416376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4"/>
          <p:cNvSpPr txBox="1"/>
          <p:nvPr>
            <p:ph type="title"/>
          </p:nvPr>
        </p:nvSpPr>
        <p:spPr>
          <a:xfrm>
            <a:off x="2626200" y="5626080"/>
            <a:ext cx="27678960" cy="2283120"/>
          </a:xfrm>
          <a:prstGeom prst="rect">
            <a:avLst/>
          </a:prstGeom>
          <a:noFill/>
          <a:ln>
            <a:noFill/>
          </a:ln>
        </p:spPr>
        <p:txBody>
          <a:bodyPr anchorCtr="0" anchor="t" bIns="349550" lIns="349550" spcFirstLastPara="1" rIns="349550" wrap="square" tIns="34955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7" name="Google Shape;67;p14"/>
          <p:cNvSpPr txBox="1"/>
          <p:nvPr>
            <p:ph idx="1" type="body"/>
          </p:nvPr>
        </p:nvSpPr>
        <p:spPr>
          <a:xfrm>
            <a:off x="2626200" y="8870040"/>
            <a:ext cx="27678960" cy="9646920"/>
          </a:xfrm>
          <a:prstGeom prst="rect">
            <a:avLst/>
          </a:prstGeom>
          <a:noFill/>
          <a:ln>
            <a:noFill/>
          </a:ln>
        </p:spPr>
        <p:txBody>
          <a:bodyPr anchorCtr="0" anchor="t" bIns="349550" lIns="349550" spcFirstLastPara="1" rIns="349550" wrap="square" tIns="3495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8" name="Google Shape;68;p14"/>
          <p:cNvSpPr txBox="1"/>
          <p:nvPr>
            <p:ph idx="12" type="sldNum"/>
          </p:nvPr>
        </p:nvSpPr>
        <p:spPr>
          <a:xfrm>
            <a:off x="30730680" y="20266200"/>
            <a:ext cx="1974960" cy="1679040"/>
          </a:xfrm>
          <a:prstGeom prst="rect">
            <a:avLst/>
          </a:prstGeom>
          <a:noFill/>
          <a:ln>
            <a:noFill/>
          </a:ln>
        </p:spPr>
        <p:txBody>
          <a:bodyPr anchorCtr="0" anchor="ctr" bIns="349550" lIns="349550" spcFirstLastPara="1" rIns="349550" wrap="square" tIns="349550">
            <a:noAutofit/>
          </a:bodyPr>
          <a:lstStyle>
            <a:lvl1pPr indent="0" lvl="0" marL="0" marR="0" rtl="0" algn="r">
              <a:lnSpc>
                <a:spcPct val="100000"/>
              </a:lnSpc>
              <a:spcBef>
                <a:spcPts val="0"/>
              </a:spcBef>
              <a:buNone/>
              <a:defRPr b="0" i="0" sz="3800" u="none" cap="none" strike="noStrike">
                <a:solidFill>
                  <a:srgbClr val="595959"/>
                </a:solidFill>
                <a:latin typeface="Lato"/>
                <a:ea typeface="Lato"/>
                <a:cs typeface="Lato"/>
                <a:sym typeface="Lato"/>
              </a:defRPr>
            </a:lvl1pPr>
            <a:lvl2pPr indent="0" lvl="1" marL="0" marR="0" rtl="0" algn="r">
              <a:lnSpc>
                <a:spcPct val="100000"/>
              </a:lnSpc>
              <a:spcBef>
                <a:spcPts val="0"/>
              </a:spcBef>
              <a:buNone/>
              <a:defRPr b="0" i="0" sz="3800" u="none" cap="none" strike="noStrike">
                <a:solidFill>
                  <a:srgbClr val="595959"/>
                </a:solidFill>
                <a:latin typeface="Lato"/>
                <a:ea typeface="Lato"/>
                <a:cs typeface="Lato"/>
                <a:sym typeface="Lato"/>
              </a:defRPr>
            </a:lvl2pPr>
            <a:lvl3pPr indent="0" lvl="2" marL="0" marR="0" rtl="0" algn="r">
              <a:lnSpc>
                <a:spcPct val="100000"/>
              </a:lnSpc>
              <a:spcBef>
                <a:spcPts val="0"/>
              </a:spcBef>
              <a:buNone/>
              <a:defRPr b="0" i="0" sz="3800" u="none" cap="none" strike="noStrike">
                <a:solidFill>
                  <a:srgbClr val="595959"/>
                </a:solidFill>
                <a:latin typeface="Lato"/>
                <a:ea typeface="Lato"/>
                <a:cs typeface="Lato"/>
                <a:sym typeface="Lato"/>
              </a:defRPr>
            </a:lvl3pPr>
            <a:lvl4pPr indent="0" lvl="3" marL="0" marR="0" rtl="0" algn="r">
              <a:lnSpc>
                <a:spcPct val="100000"/>
              </a:lnSpc>
              <a:spcBef>
                <a:spcPts val="0"/>
              </a:spcBef>
              <a:buNone/>
              <a:defRPr b="0" i="0" sz="3800" u="none" cap="none" strike="noStrike">
                <a:solidFill>
                  <a:srgbClr val="595959"/>
                </a:solidFill>
                <a:latin typeface="Lato"/>
                <a:ea typeface="Lato"/>
                <a:cs typeface="Lato"/>
                <a:sym typeface="Lato"/>
              </a:defRPr>
            </a:lvl4pPr>
            <a:lvl5pPr indent="0" lvl="4" marL="0" marR="0" rtl="0" algn="r">
              <a:lnSpc>
                <a:spcPct val="100000"/>
              </a:lnSpc>
              <a:spcBef>
                <a:spcPts val="0"/>
              </a:spcBef>
              <a:buNone/>
              <a:defRPr b="0" i="0" sz="3800" u="none" cap="none" strike="noStrike">
                <a:solidFill>
                  <a:srgbClr val="595959"/>
                </a:solidFill>
                <a:latin typeface="Lato"/>
                <a:ea typeface="Lato"/>
                <a:cs typeface="Lato"/>
                <a:sym typeface="Lato"/>
              </a:defRPr>
            </a:lvl5pPr>
            <a:lvl6pPr indent="0" lvl="5" marL="0" marR="0" rtl="0" algn="r">
              <a:lnSpc>
                <a:spcPct val="100000"/>
              </a:lnSpc>
              <a:spcBef>
                <a:spcPts val="0"/>
              </a:spcBef>
              <a:buNone/>
              <a:defRPr b="0" i="0" sz="3800" u="none" cap="none" strike="noStrike">
                <a:solidFill>
                  <a:srgbClr val="595959"/>
                </a:solidFill>
                <a:latin typeface="Lato"/>
                <a:ea typeface="Lato"/>
                <a:cs typeface="Lato"/>
                <a:sym typeface="Lato"/>
              </a:defRPr>
            </a:lvl6pPr>
            <a:lvl7pPr indent="0" lvl="6" marL="0" marR="0" rtl="0" algn="r">
              <a:lnSpc>
                <a:spcPct val="100000"/>
              </a:lnSpc>
              <a:spcBef>
                <a:spcPts val="0"/>
              </a:spcBef>
              <a:buNone/>
              <a:defRPr b="0" i="0" sz="3800" u="none" cap="none" strike="noStrike">
                <a:solidFill>
                  <a:srgbClr val="595959"/>
                </a:solidFill>
                <a:latin typeface="Lato"/>
                <a:ea typeface="Lato"/>
                <a:cs typeface="Lato"/>
                <a:sym typeface="Lato"/>
              </a:defRPr>
            </a:lvl7pPr>
            <a:lvl8pPr indent="0" lvl="7" marL="0" marR="0" rtl="0" algn="r">
              <a:lnSpc>
                <a:spcPct val="100000"/>
              </a:lnSpc>
              <a:spcBef>
                <a:spcPts val="0"/>
              </a:spcBef>
              <a:buNone/>
              <a:defRPr b="0" i="0" sz="3800" u="none" cap="none" strike="noStrike">
                <a:solidFill>
                  <a:srgbClr val="595959"/>
                </a:solidFill>
                <a:latin typeface="Lato"/>
                <a:ea typeface="Lato"/>
                <a:cs typeface="Lato"/>
                <a:sym typeface="Lato"/>
              </a:defRPr>
            </a:lvl8pPr>
            <a:lvl9pPr indent="0" lvl="8" marL="0" marR="0" rtl="0" algn="r">
              <a:lnSpc>
                <a:spcPct val="100000"/>
              </a:lnSpc>
              <a:spcBef>
                <a:spcPts val="0"/>
              </a:spcBef>
              <a:buNone/>
              <a:defRPr b="0" i="0" sz="3800" u="none" cap="none" strike="noStrike">
                <a:solidFill>
                  <a:srgbClr val="595959"/>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7" name="Shape 117"/>
        <p:cNvGrpSpPr/>
        <p:nvPr/>
      </p:nvGrpSpPr>
      <p:grpSpPr>
        <a:xfrm>
          <a:off x="0" y="0"/>
          <a:ext cx="0" cy="0"/>
          <a:chOff x="0" y="0"/>
          <a:chExt cx="0" cy="0"/>
        </a:xfrm>
      </p:grpSpPr>
      <p:sp>
        <p:nvSpPr>
          <p:cNvPr id="118" name="Google Shape;118;p27"/>
          <p:cNvSpPr txBox="1"/>
          <p:nvPr>
            <p:ph idx="12" type="sldNum"/>
          </p:nvPr>
        </p:nvSpPr>
        <p:spPr>
          <a:xfrm>
            <a:off x="30730680" y="20266200"/>
            <a:ext cx="1974960" cy="1679040"/>
          </a:xfrm>
          <a:prstGeom prst="rect">
            <a:avLst/>
          </a:prstGeom>
          <a:noFill/>
          <a:ln>
            <a:noFill/>
          </a:ln>
        </p:spPr>
        <p:txBody>
          <a:bodyPr anchorCtr="0" anchor="ctr" bIns="349550" lIns="349550" spcFirstLastPara="1" rIns="349550" wrap="square" tIns="349550">
            <a:noAutofit/>
          </a:bodyPr>
          <a:lstStyle>
            <a:lvl1pPr indent="0" lvl="0" marL="0" marR="0" rtl="0" algn="r">
              <a:lnSpc>
                <a:spcPct val="100000"/>
              </a:lnSpc>
              <a:spcBef>
                <a:spcPts val="0"/>
              </a:spcBef>
              <a:buNone/>
              <a:defRPr b="0" i="0" sz="3800" u="none" cap="none" strike="noStrike">
                <a:solidFill>
                  <a:srgbClr val="595959"/>
                </a:solidFill>
                <a:latin typeface="Lato"/>
                <a:ea typeface="Lato"/>
                <a:cs typeface="Lato"/>
                <a:sym typeface="Lato"/>
              </a:defRPr>
            </a:lvl1pPr>
            <a:lvl2pPr indent="0" lvl="1" marL="0" marR="0" rtl="0" algn="r">
              <a:lnSpc>
                <a:spcPct val="100000"/>
              </a:lnSpc>
              <a:spcBef>
                <a:spcPts val="0"/>
              </a:spcBef>
              <a:buNone/>
              <a:defRPr b="0" i="0" sz="3800" u="none" cap="none" strike="noStrike">
                <a:solidFill>
                  <a:srgbClr val="595959"/>
                </a:solidFill>
                <a:latin typeface="Lato"/>
                <a:ea typeface="Lato"/>
                <a:cs typeface="Lato"/>
                <a:sym typeface="Lato"/>
              </a:defRPr>
            </a:lvl2pPr>
            <a:lvl3pPr indent="0" lvl="2" marL="0" marR="0" rtl="0" algn="r">
              <a:lnSpc>
                <a:spcPct val="100000"/>
              </a:lnSpc>
              <a:spcBef>
                <a:spcPts val="0"/>
              </a:spcBef>
              <a:buNone/>
              <a:defRPr b="0" i="0" sz="3800" u="none" cap="none" strike="noStrike">
                <a:solidFill>
                  <a:srgbClr val="595959"/>
                </a:solidFill>
                <a:latin typeface="Lato"/>
                <a:ea typeface="Lato"/>
                <a:cs typeface="Lato"/>
                <a:sym typeface="Lato"/>
              </a:defRPr>
            </a:lvl3pPr>
            <a:lvl4pPr indent="0" lvl="3" marL="0" marR="0" rtl="0" algn="r">
              <a:lnSpc>
                <a:spcPct val="100000"/>
              </a:lnSpc>
              <a:spcBef>
                <a:spcPts val="0"/>
              </a:spcBef>
              <a:buNone/>
              <a:defRPr b="0" i="0" sz="3800" u="none" cap="none" strike="noStrike">
                <a:solidFill>
                  <a:srgbClr val="595959"/>
                </a:solidFill>
                <a:latin typeface="Lato"/>
                <a:ea typeface="Lato"/>
                <a:cs typeface="Lato"/>
                <a:sym typeface="Lato"/>
              </a:defRPr>
            </a:lvl4pPr>
            <a:lvl5pPr indent="0" lvl="4" marL="0" marR="0" rtl="0" algn="r">
              <a:lnSpc>
                <a:spcPct val="100000"/>
              </a:lnSpc>
              <a:spcBef>
                <a:spcPts val="0"/>
              </a:spcBef>
              <a:buNone/>
              <a:defRPr b="0" i="0" sz="3800" u="none" cap="none" strike="noStrike">
                <a:solidFill>
                  <a:srgbClr val="595959"/>
                </a:solidFill>
                <a:latin typeface="Lato"/>
                <a:ea typeface="Lato"/>
                <a:cs typeface="Lato"/>
                <a:sym typeface="Lato"/>
              </a:defRPr>
            </a:lvl5pPr>
            <a:lvl6pPr indent="0" lvl="5" marL="0" marR="0" rtl="0" algn="r">
              <a:lnSpc>
                <a:spcPct val="100000"/>
              </a:lnSpc>
              <a:spcBef>
                <a:spcPts val="0"/>
              </a:spcBef>
              <a:buNone/>
              <a:defRPr b="0" i="0" sz="3800" u="none" cap="none" strike="noStrike">
                <a:solidFill>
                  <a:srgbClr val="595959"/>
                </a:solidFill>
                <a:latin typeface="Lato"/>
                <a:ea typeface="Lato"/>
                <a:cs typeface="Lato"/>
                <a:sym typeface="Lato"/>
              </a:defRPr>
            </a:lvl6pPr>
            <a:lvl7pPr indent="0" lvl="6" marL="0" marR="0" rtl="0" algn="r">
              <a:lnSpc>
                <a:spcPct val="100000"/>
              </a:lnSpc>
              <a:spcBef>
                <a:spcPts val="0"/>
              </a:spcBef>
              <a:buNone/>
              <a:defRPr b="0" i="0" sz="3800" u="none" cap="none" strike="noStrike">
                <a:solidFill>
                  <a:srgbClr val="595959"/>
                </a:solidFill>
                <a:latin typeface="Lato"/>
                <a:ea typeface="Lato"/>
                <a:cs typeface="Lato"/>
                <a:sym typeface="Lato"/>
              </a:defRPr>
            </a:lvl7pPr>
            <a:lvl8pPr indent="0" lvl="7" marL="0" marR="0" rtl="0" algn="r">
              <a:lnSpc>
                <a:spcPct val="100000"/>
              </a:lnSpc>
              <a:spcBef>
                <a:spcPts val="0"/>
              </a:spcBef>
              <a:buNone/>
              <a:defRPr b="0" i="0" sz="3800" u="none" cap="none" strike="noStrike">
                <a:solidFill>
                  <a:srgbClr val="595959"/>
                </a:solidFill>
                <a:latin typeface="Lato"/>
                <a:ea typeface="Lato"/>
                <a:cs typeface="Lato"/>
                <a:sym typeface="Lato"/>
              </a:defRPr>
            </a:lvl8pPr>
            <a:lvl9pPr indent="0" lvl="8" marL="0" marR="0" rtl="0" algn="r">
              <a:lnSpc>
                <a:spcPct val="100000"/>
              </a:lnSpc>
              <a:spcBef>
                <a:spcPts val="0"/>
              </a:spcBef>
              <a:buNone/>
              <a:defRPr b="0" i="0" sz="3800" u="none" cap="none" strike="noStrike">
                <a:solidFill>
                  <a:srgbClr val="595959"/>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19" name="Google Shape;119;p27"/>
          <p:cNvSpPr txBox="1"/>
          <p:nvPr>
            <p:ph type="title"/>
          </p:nvPr>
        </p:nvSpPr>
        <p:spPr>
          <a:xfrm>
            <a:off x="1645920" y="875520"/>
            <a:ext cx="29626200" cy="366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0" name="Google Shape;120;p27"/>
          <p:cNvSpPr txBox="1"/>
          <p:nvPr>
            <p:ph idx="1" type="body"/>
          </p:nvPr>
        </p:nvSpPr>
        <p:spPr>
          <a:xfrm>
            <a:off x="1645920" y="5135040"/>
            <a:ext cx="29626200" cy="127278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9" name="Shape 169"/>
        <p:cNvGrpSpPr/>
        <p:nvPr/>
      </p:nvGrpSpPr>
      <p:grpSpPr>
        <a:xfrm>
          <a:off x="0" y="0"/>
          <a:ext cx="0" cy="0"/>
          <a:chOff x="0" y="0"/>
          <a:chExt cx="0" cy="0"/>
        </a:xfrm>
      </p:grpSpPr>
      <p:sp>
        <p:nvSpPr>
          <p:cNvPr id="170" name="Google Shape;170;p40"/>
          <p:cNvSpPr/>
          <p:nvPr/>
        </p:nvSpPr>
        <p:spPr>
          <a:xfrm>
            <a:off x="0" y="0"/>
            <a:ext cx="32918040" cy="208116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40"/>
          <p:cNvGrpSpPr/>
          <p:nvPr/>
        </p:nvGrpSpPr>
        <p:grpSpPr>
          <a:xfrm>
            <a:off x="1584360" y="5148540"/>
            <a:ext cx="5482980" cy="63540"/>
            <a:chOff x="1584360" y="5148540"/>
            <a:chExt cx="5482980" cy="63540"/>
          </a:xfrm>
        </p:grpSpPr>
        <p:sp>
          <p:nvSpPr>
            <p:cNvPr id="172" name="Google Shape;172;p40"/>
            <p:cNvSpPr/>
            <p:nvPr/>
          </p:nvSpPr>
          <p:spPr>
            <a:xfrm rot="-5400000">
              <a:off x="4971240" y="3115800"/>
              <a:ext cx="63360" cy="412884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0"/>
            <p:cNvSpPr/>
            <p:nvPr/>
          </p:nvSpPr>
          <p:spPr>
            <a:xfrm rot="-5400000">
              <a:off x="3634560" y="3098520"/>
              <a:ext cx="63360" cy="416376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40"/>
          <p:cNvSpPr txBox="1"/>
          <p:nvPr>
            <p:ph type="title"/>
          </p:nvPr>
        </p:nvSpPr>
        <p:spPr>
          <a:xfrm>
            <a:off x="2626200" y="5626080"/>
            <a:ext cx="27677880" cy="2283120"/>
          </a:xfrm>
          <a:prstGeom prst="rect">
            <a:avLst/>
          </a:prstGeom>
          <a:noFill/>
          <a:ln>
            <a:noFill/>
          </a:ln>
        </p:spPr>
        <p:txBody>
          <a:bodyPr anchorCtr="0" anchor="t" bIns="349550" lIns="349550" spcFirstLastPara="1" rIns="349550" wrap="square" tIns="34955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5" name="Google Shape;175;p40"/>
          <p:cNvSpPr txBox="1"/>
          <p:nvPr>
            <p:ph idx="12" type="sldNum"/>
          </p:nvPr>
        </p:nvSpPr>
        <p:spPr>
          <a:xfrm>
            <a:off x="30730680" y="20266200"/>
            <a:ext cx="1974960" cy="1679040"/>
          </a:xfrm>
          <a:prstGeom prst="rect">
            <a:avLst/>
          </a:prstGeom>
          <a:noFill/>
          <a:ln>
            <a:noFill/>
          </a:ln>
        </p:spPr>
        <p:txBody>
          <a:bodyPr anchorCtr="0" anchor="ctr" bIns="349550" lIns="349550" spcFirstLastPara="1" rIns="349550" wrap="square" tIns="349550">
            <a:noAutofit/>
          </a:bodyPr>
          <a:lstStyle>
            <a:lvl1pPr indent="0" lvl="0" marL="0" marR="0" rtl="0" algn="r">
              <a:lnSpc>
                <a:spcPct val="100000"/>
              </a:lnSpc>
              <a:spcBef>
                <a:spcPts val="0"/>
              </a:spcBef>
              <a:buNone/>
              <a:defRPr b="0" i="0" sz="3800" u="none" cap="none" strike="noStrike">
                <a:solidFill>
                  <a:srgbClr val="595959"/>
                </a:solidFill>
                <a:latin typeface="Lato"/>
                <a:ea typeface="Lato"/>
                <a:cs typeface="Lato"/>
                <a:sym typeface="Lato"/>
              </a:defRPr>
            </a:lvl1pPr>
            <a:lvl2pPr indent="0" lvl="1" marL="0" marR="0" rtl="0" algn="r">
              <a:lnSpc>
                <a:spcPct val="100000"/>
              </a:lnSpc>
              <a:spcBef>
                <a:spcPts val="0"/>
              </a:spcBef>
              <a:buNone/>
              <a:defRPr b="0" i="0" sz="3800" u="none" cap="none" strike="noStrike">
                <a:solidFill>
                  <a:srgbClr val="595959"/>
                </a:solidFill>
                <a:latin typeface="Lato"/>
                <a:ea typeface="Lato"/>
                <a:cs typeface="Lato"/>
                <a:sym typeface="Lato"/>
              </a:defRPr>
            </a:lvl2pPr>
            <a:lvl3pPr indent="0" lvl="2" marL="0" marR="0" rtl="0" algn="r">
              <a:lnSpc>
                <a:spcPct val="100000"/>
              </a:lnSpc>
              <a:spcBef>
                <a:spcPts val="0"/>
              </a:spcBef>
              <a:buNone/>
              <a:defRPr b="0" i="0" sz="3800" u="none" cap="none" strike="noStrike">
                <a:solidFill>
                  <a:srgbClr val="595959"/>
                </a:solidFill>
                <a:latin typeface="Lato"/>
                <a:ea typeface="Lato"/>
                <a:cs typeface="Lato"/>
                <a:sym typeface="Lato"/>
              </a:defRPr>
            </a:lvl3pPr>
            <a:lvl4pPr indent="0" lvl="3" marL="0" marR="0" rtl="0" algn="r">
              <a:lnSpc>
                <a:spcPct val="100000"/>
              </a:lnSpc>
              <a:spcBef>
                <a:spcPts val="0"/>
              </a:spcBef>
              <a:buNone/>
              <a:defRPr b="0" i="0" sz="3800" u="none" cap="none" strike="noStrike">
                <a:solidFill>
                  <a:srgbClr val="595959"/>
                </a:solidFill>
                <a:latin typeface="Lato"/>
                <a:ea typeface="Lato"/>
                <a:cs typeface="Lato"/>
                <a:sym typeface="Lato"/>
              </a:defRPr>
            </a:lvl4pPr>
            <a:lvl5pPr indent="0" lvl="4" marL="0" marR="0" rtl="0" algn="r">
              <a:lnSpc>
                <a:spcPct val="100000"/>
              </a:lnSpc>
              <a:spcBef>
                <a:spcPts val="0"/>
              </a:spcBef>
              <a:buNone/>
              <a:defRPr b="0" i="0" sz="3800" u="none" cap="none" strike="noStrike">
                <a:solidFill>
                  <a:srgbClr val="595959"/>
                </a:solidFill>
                <a:latin typeface="Lato"/>
                <a:ea typeface="Lato"/>
                <a:cs typeface="Lato"/>
                <a:sym typeface="Lato"/>
              </a:defRPr>
            </a:lvl5pPr>
            <a:lvl6pPr indent="0" lvl="5" marL="0" marR="0" rtl="0" algn="r">
              <a:lnSpc>
                <a:spcPct val="100000"/>
              </a:lnSpc>
              <a:spcBef>
                <a:spcPts val="0"/>
              </a:spcBef>
              <a:buNone/>
              <a:defRPr b="0" i="0" sz="3800" u="none" cap="none" strike="noStrike">
                <a:solidFill>
                  <a:srgbClr val="595959"/>
                </a:solidFill>
                <a:latin typeface="Lato"/>
                <a:ea typeface="Lato"/>
                <a:cs typeface="Lato"/>
                <a:sym typeface="Lato"/>
              </a:defRPr>
            </a:lvl6pPr>
            <a:lvl7pPr indent="0" lvl="6" marL="0" marR="0" rtl="0" algn="r">
              <a:lnSpc>
                <a:spcPct val="100000"/>
              </a:lnSpc>
              <a:spcBef>
                <a:spcPts val="0"/>
              </a:spcBef>
              <a:buNone/>
              <a:defRPr b="0" i="0" sz="3800" u="none" cap="none" strike="noStrike">
                <a:solidFill>
                  <a:srgbClr val="595959"/>
                </a:solidFill>
                <a:latin typeface="Lato"/>
                <a:ea typeface="Lato"/>
                <a:cs typeface="Lato"/>
                <a:sym typeface="Lato"/>
              </a:defRPr>
            </a:lvl7pPr>
            <a:lvl8pPr indent="0" lvl="7" marL="0" marR="0" rtl="0" algn="r">
              <a:lnSpc>
                <a:spcPct val="100000"/>
              </a:lnSpc>
              <a:spcBef>
                <a:spcPts val="0"/>
              </a:spcBef>
              <a:buNone/>
              <a:defRPr b="0" i="0" sz="3800" u="none" cap="none" strike="noStrike">
                <a:solidFill>
                  <a:srgbClr val="595959"/>
                </a:solidFill>
                <a:latin typeface="Lato"/>
                <a:ea typeface="Lato"/>
                <a:cs typeface="Lato"/>
                <a:sym typeface="Lato"/>
              </a:defRPr>
            </a:lvl8pPr>
            <a:lvl9pPr indent="0" lvl="8" marL="0" marR="0" rtl="0" algn="r">
              <a:lnSpc>
                <a:spcPct val="100000"/>
              </a:lnSpc>
              <a:spcBef>
                <a:spcPts val="0"/>
              </a:spcBef>
              <a:buNone/>
              <a:defRPr b="0" i="0" sz="3800" u="none" cap="none" strike="noStrike">
                <a:solidFill>
                  <a:srgbClr val="595959"/>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76" name="Google Shape;176;p40"/>
          <p:cNvSpPr txBox="1"/>
          <p:nvPr>
            <p:ph idx="1" type="body"/>
          </p:nvPr>
        </p:nvSpPr>
        <p:spPr>
          <a:xfrm>
            <a:off x="1645920" y="5135040"/>
            <a:ext cx="29626200" cy="127278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53"/>
          <p:cNvSpPr txBox="1"/>
          <p:nvPr/>
        </p:nvSpPr>
        <p:spPr>
          <a:xfrm>
            <a:off x="4636800" y="6593760"/>
            <a:ext cx="23644440" cy="875772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16100" u="none" cap="none" strike="noStrike">
                <a:solidFill>
                  <a:srgbClr val="1A1A1A"/>
                </a:solidFill>
                <a:latin typeface="Raleway"/>
                <a:ea typeface="Raleway"/>
                <a:cs typeface="Raleway"/>
                <a:sym typeface="Raleway"/>
              </a:rPr>
              <a:t>Agile Communication</a:t>
            </a:r>
            <a:endParaRPr b="0" i="0" sz="16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6100" u="none" cap="none" strike="noStrike">
                <a:solidFill>
                  <a:srgbClr val="1A1A1A"/>
                </a:solidFill>
                <a:latin typeface="Raleway"/>
                <a:ea typeface="Raleway"/>
                <a:cs typeface="Raleway"/>
                <a:sym typeface="Raleway"/>
              </a:rPr>
              <a:t>Project </a:t>
            </a:r>
            <a:endParaRPr b="0" i="0" sz="161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62"/>
          <p:cNvSpPr txBox="1"/>
          <p:nvPr/>
        </p:nvSpPr>
        <p:spPr>
          <a:xfrm>
            <a:off x="1122120" y="1734120"/>
            <a:ext cx="16014960" cy="17870040"/>
          </a:xfrm>
          <a:prstGeom prst="rect">
            <a:avLst/>
          </a:prstGeom>
          <a:noFill/>
          <a:ln>
            <a:noFill/>
          </a:ln>
        </p:spPr>
        <p:txBody>
          <a:bodyPr anchorCtr="0" anchor="t" bIns="349550" lIns="349550" spcFirstLastPara="1" rIns="349550" wrap="square" tIns="349550">
            <a:noAutofit/>
          </a:bodyPr>
          <a:lstStyle/>
          <a:p>
            <a:pPr indent="0" lvl="0" marL="0" marR="0" rtl="0" algn="l">
              <a:lnSpc>
                <a:spcPct val="115000"/>
              </a:lnSpc>
              <a:spcBef>
                <a:spcPts val="0"/>
              </a:spcBef>
              <a:spcAft>
                <a:spcPts val="0"/>
              </a:spcAft>
              <a:buNone/>
            </a:pPr>
            <a:r>
              <a:rPr b="1" i="0" lang="en" sz="4800" u="none" cap="none" strike="noStrike">
                <a:solidFill>
                  <a:srgbClr val="595959"/>
                </a:solidFill>
                <a:latin typeface="Open Sans"/>
                <a:ea typeface="Open Sans"/>
                <a:cs typeface="Open Sans"/>
                <a:sym typeface="Open Sans"/>
              </a:rPr>
              <a:t>What would the BURN DOWN chart look like for Sprints 1-5?</a:t>
            </a:r>
            <a:r>
              <a:rPr b="0" i="0" lang="en" sz="4800" u="none" cap="none" strike="noStrike">
                <a:solidFill>
                  <a:srgbClr val="595959"/>
                </a:solidFill>
                <a:latin typeface="Open Sans"/>
                <a:ea typeface="Open Sans"/>
                <a:cs typeface="Open Sans"/>
                <a:sym typeface="Open Sans"/>
              </a:rPr>
              <a:t> </a:t>
            </a:r>
            <a:br>
              <a:rPr lang="en" sz="4800"/>
            </a:br>
            <a:r>
              <a:rPr lang="en" sz="4800">
                <a:solidFill>
                  <a:srgbClr val="595959"/>
                </a:solidFill>
                <a:latin typeface="Open Sans"/>
                <a:ea typeface="Open Sans"/>
                <a:cs typeface="Open Sans"/>
                <a:sym typeface="Open Sans"/>
              </a:rPr>
              <a:t>Done</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What would the BURN UP charts look like for Sprints 1-5?</a:t>
            </a:r>
            <a:br>
              <a:rPr lang="en" sz="4800"/>
            </a:br>
            <a:r>
              <a:rPr lang="en" sz="4800">
                <a:solidFill>
                  <a:srgbClr val="595959"/>
                </a:solidFill>
                <a:latin typeface="Open Sans"/>
                <a:ea typeface="Open Sans"/>
                <a:cs typeface="Open Sans"/>
                <a:sym typeface="Open Sans"/>
              </a:rPr>
              <a:t>Done</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What Risks did you identify in Sprint 5 and how do they affect the project? (Note: These would be your narrative findings)</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lang="en" sz="4800">
                <a:solidFill>
                  <a:srgbClr val="595959"/>
                </a:solidFill>
                <a:latin typeface="Open Sans"/>
                <a:ea typeface="Open Sans"/>
                <a:cs typeface="Open Sans"/>
                <a:sym typeface="Open Sans"/>
              </a:rPr>
              <a:t>In Sprint 5 the risk is related to the possibility of making the end user not happy. For this reason I have put the highest priority on that story.</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How confident are you in delivering all of the user stories by the end of Sprint 6? Justify your answer. </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lang="en" sz="4800">
                <a:solidFill>
                  <a:srgbClr val="595959"/>
                </a:solidFill>
                <a:latin typeface="Open Sans"/>
                <a:ea typeface="Open Sans"/>
                <a:cs typeface="Open Sans"/>
                <a:sym typeface="Open Sans"/>
              </a:rPr>
              <a:t>I am fairly confident that stories will be delivered in time because our velocity seems to confirm it.</a:t>
            </a:r>
            <a:br>
              <a:rPr lang="en" sz="4800">
                <a:solidFill>
                  <a:srgbClr val="595959"/>
                </a:solidFill>
                <a:latin typeface="Open Sans"/>
                <a:ea typeface="Open Sans"/>
                <a:cs typeface="Open Sans"/>
                <a:sym typeface="Open Sans"/>
              </a:rPr>
            </a:br>
            <a:r>
              <a:rPr lang="en" sz="4800">
                <a:solidFill>
                  <a:srgbClr val="595959"/>
                </a:solidFill>
                <a:latin typeface="Open Sans"/>
                <a:ea typeface="Open Sans"/>
                <a:cs typeface="Open Sans"/>
                <a:sym typeface="Open Sans"/>
              </a:rPr>
              <a:t>In case of surprises we will make sure to deliver the most value possible to our customers in any case.</a:t>
            </a:r>
            <a:endParaRPr sz="4800">
              <a:solidFill>
                <a:srgbClr val="595959"/>
              </a:solidFill>
              <a:latin typeface="Open Sans"/>
              <a:ea typeface="Open Sans"/>
              <a:cs typeface="Open Sans"/>
              <a:sym typeface="Open Sans"/>
            </a:endParaRPr>
          </a:p>
        </p:txBody>
      </p:sp>
      <p:sp>
        <p:nvSpPr>
          <p:cNvPr id="296" name="Google Shape;296;p62"/>
          <p:cNvSpPr/>
          <p:nvPr/>
        </p:nvSpPr>
        <p:spPr>
          <a:xfrm>
            <a:off x="19225080" y="1734120"/>
            <a:ext cx="11306880" cy="8460720"/>
          </a:xfrm>
          <a:prstGeom prst="rect">
            <a:avLst/>
          </a:prstGeom>
          <a:solidFill>
            <a:schemeClr val="lt2"/>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4000" u="none" cap="none" strike="noStrike">
                <a:solidFill>
                  <a:srgbClr val="000000"/>
                </a:solidFill>
                <a:latin typeface="Open Sans"/>
                <a:ea typeface="Open Sans"/>
                <a:cs typeface="Open Sans"/>
                <a:sym typeface="Open Sans"/>
              </a:rPr>
              <a:t>Place Burn Down Chart for Sprint 5 Here</a:t>
            </a:r>
            <a:endParaRPr b="0" i="0" sz="4000" u="none" cap="none" strike="noStrike">
              <a:latin typeface="Arial"/>
              <a:ea typeface="Arial"/>
              <a:cs typeface="Arial"/>
              <a:sym typeface="Arial"/>
            </a:endParaRPr>
          </a:p>
        </p:txBody>
      </p:sp>
      <p:sp>
        <p:nvSpPr>
          <p:cNvPr id="297" name="Google Shape;297;p62"/>
          <p:cNvSpPr/>
          <p:nvPr/>
        </p:nvSpPr>
        <p:spPr>
          <a:xfrm>
            <a:off x="19225080" y="11431080"/>
            <a:ext cx="11306880" cy="8460720"/>
          </a:xfrm>
          <a:prstGeom prst="rect">
            <a:avLst/>
          </a:prstGeom>
          <a:solidFill>
            <a:schemeClr val="lt2"/>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4000" u="none" cap="none" strike="noStrike">
                <a:solidFill>
                  <a:srgbClr val="000000"/>
                </a:solidFill>
                <a:latin typeface="Open Sans"/>
                <a:ea typeface="Open Sans"/>
                <a:cs typeface="Open Sans"/>
                <a:sym typeface="Open Sans"/>
              </a:rPr>
              <a:t>Place Burn Up Chart for Sprint 5 Here</a:t>
            </a:r>
            <a:endParaRPr b="0" i="0" sz="4000" u="none" cap="none" strike="noStrike">
              <a:latin typeface="Arial"/>
              <a:ea typeface="Arial"/>
              <a:cs typeface="Arial"/>
              <a:sym typeface="Arial"/>
            </a:endParaRPr>
          </a:p>
        </p:txBody>
      </p:sp>
      <p:sp>
        <p:nvSpPr>
          <p:cNvPr id="298" name="Google Shape;298;p62"/>
          <p:cNvSpPr txBox="1"/>
          <p:nvPr/>
        </p:nvSpPr>
        <p:spPr>
          <a:xfrm>
            <a:off x="321840" y="0"/>
            <a:ext cx="30674160" cy="2151720"/>
          </a:xfrm>
          <a:prstGeom prst="rect">
            <a:avLst/>
          </a:prstGeom>
          <a:noFill/>
          <a:ln>
            <a:noFill/>
          </a:ln>
        </p:spPr>
        <p:txBody>
          <a:bodyPr anchorCtr="0" anchor="t" bIns="349550" lIns="349550" spcFirstLastPara="1" rIns="349550" wrap="square" tIns="349550">
            <a:noAutofit/>
          </a:bodyPr>
          <a:lstStyle/>
          <a:p>
            <a:pPr indent="0" lvl="0" marL="0" marR="0" rtl="0" algn="l">
              <a:lnSpc>
                <a:spcPct val="115000"/>
              </a:lnSpc>
              <a:spcBef>
                <a:spcPts val="0"/>
              </a:spcBef>
              <a:spcAft>
                <a:spcPts val="0"/>
              </a:spcAft>
              <a:buNone/>
            </a:pPr>
            <a:r>
              <a:rPr b="0" i="0" lang="en" sz="5000" u="none" cap="none" strike="noStrike">
                <a:solidFill>
                  <a:srgbClr val="595959"/>
                </a:solidFill>
                <a:latin typeface="Lato"/>
                <a:ea typeface="Lato"/>
                <a:cs typeface="Lato"/>
                <a:sym typeface="Lato"/>
              </a:rPr>
              <a:t>Sprint 5 Questions</a:t>
            </a:r>
            <a:endParaRPr b="0" i="0" sz="5000" u="none" cap="none" strike="noStrike">
              <a:latin typeface="Arial"/>
              <a:ea typeface="Arial"/>
              <a:cs typeface="Arial"/>
              <a:sym typeface="Arial"/>
            </a:endParaRPr>
          </a:p>
        </p:txBody>
      </p:sp>
      <p:pic>
        <p:nvPicPr>
          <p:cNvPr id="299" name="Google Shape;299;p62"/>
          <p:cNvPicPr preferRelativeResize="0"/>
          <p:nvPr/>
        </p:nvPicPr>
        <p:blipFill>
          <a:blip r:embed="rId3">
            <a:alphaModFix/>
          </a:blip>
          <a:stretch>
            <a:fillRect/>
          </a:stretch>
        </p:blipFill>
        <p:spPr>
          <a:xfrm>
            <a:off x="17137075" y="10912263"/>
            <a:ext cx="15358650" cy="9516263"/>
          </a:xfrm>
          <a:prstGeom prst="rect">
            <a:avLst/>
          </a:prstGeom>
          <a:noFill/>
          <a:ln>
            <a:noFill/>
          </a:ln>
        </p:spPr>
      </p:pic>
      <p:pic>
        <p:nvPicPr>
          <p:cNvPr id="300" name="Google Shape;300;p62"/>
          <p:cNvPicPr preferRelativeResize="0"/>
          <p:nvPr/>
        </p:nvPicPr>
        <p:blipFill>
          <a:blip r:embed="rId4">
            <a:alphaModFix/>
          </a:blip>
          <a:stretch>
            <a:fillRect/>
          </a:stretch>
        </p:blipFill>
        <p:spPr>
          <a:xfrm>
            <a:off x="17137075" y="971763"/>
            <a:ext cx="15358650" cy="95162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63"/>
          <p:cNvSpPr txBox="1"/>
          <p:nvPr/>
        </p:nvSpPr>
        <p:spPr>
          <a:xfrm>
            <a:off x="252675" y="914400"/>
            <a:ext cx="5342100" cy="20116500"/>
          </a:xfrm>
          <a:prstGeom prst="rect">
            <a:avLst/>
          </a:prstGeom>
          <a:noFill/>
          <a:ln cap="flat" cmpd="sng" w="9525">
            <a:solidFill>
              <a:srgbClr val="000000"/>
            </a:solidFill>
            <a:prstDash val="solid"/>
            <a:round/>
            <a:headEnd len="sm" w="sm" type="none"/>
            <a:tailEnd len="sm" w="sm" type="none"/>
          </a:ln>
        </p:spPr>
        <p:txBody>
          <a:bodyPr anchorCtr="0" anchor="ctr" bIns="349550" lIns="349550" spcFirstLastPara="1" rIns="349550" wrap="square" tIns="349550">
            <a:noAutofit/>
          </a:bodyPr>
          <a:lstStyle/>
          <a:p>
            <a:pPr indent="0" lvl="0" marL="0" rtl="0" algn="l">
              <a:spcBef>
                <a:spcPts val="0"/>
              </a:spcBef>
              <a:spcAft>
                <a:spcPts val="0"/>
              </a:spcAft>
              <a:buClr>
                <a:schemeClr val="dk1"/>
              </a:buClr>
              <a:buFont typeface="Arial"/>
              <a:buNone/>
            </a:pPr>
            <a:r>
              <a:rPr b="1" lang="en" sz="9600">
                <a:solidFill>
                  <a:schemeClr val="dk1"/>
                </a:solidFill>
                <a:latin typeface="Raleway"/>
                <a:ea typeface="Raleway"/>
                <a:cs typeface="Raleway"/>
                <a:sym typeface="Raleway"/>
              </a:rPr>
              <a:t>The A-Team</a:t>
            </a:r>
            <a:endParaRPr sz="9600">
              <a:solidFill>
                <a:schemeClr val="dk1"/>
              </a:solidFill>
            </a:endParaRPr>
          </a:p>
          <a:p>
            <a:pPr indent="0" lvl="0" marL="0" marR="0" rtl="0" algn="l">
              <a:lnSpc>
                <a:spcPct val="100000"/>
              </a:lnSpc>
              <a:spcBef>
                <a:spcPts val="0"/>
              </a:spcBef>
              <a:spcAft>
                <a:spcPts val="0"/>
              </a:spcAft>
              <a:buNone/>
            </a:pPr>
            <a:r>
              <a:t/>
            </a:r>
            <a:endParaRPr b="1" sz="9600">
              <a:latin typeface="Raleway"/>
              <a:ea typeface="Raleway"/>
              <a:cs typeface="Raleway"/>
              <a:sym typeface="Raleway"/>
            </a:endParaRPr>
          </a:p>
        </p:txBody>
      </p:sp>
      <p:sp>
        <p:nvSpPr>
          <p:cNvPr id="306" name="Google Shape;306;p63"/>
          <p:cNvSpPr txBox="1"/>
          <p:nvPr/>
        </p:nvSpPr>
        <p:spPr>
          <a:xfrm>
            <a:off x="5837050" y="914400"/>
            <a:ext cx="11195400" cy="5113500"/>
          </a:xfrm>
          <a:prstGeom prst="rect">
            <a:avLst/>
          </a:prstGeom>
          <a:noFill/>
          <a:ln cap="flat" cmpd="sng" w="9525">
            <a:solidFill>
              <a:srgbClr val="000000"/>
            </a:solidFill>
            <a:prstDash val="solid"/>
            <a:round/>
            <a:headEnd len="sm" w="sm" type="none"/>
            <a:tailEnd len="sm" w="sm" type="none"/>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9000" u="sng" cap="none" strike="noStrike">
                <a:solidFill>
                  <a:srgbClr val="000000"/>
                </a:solidFill>
                <a:latin typeface="Raleway"/>
                <a:ea typeface="Raleway"/>
                <a:cs typeface="Raleway"/>
                <a:sym typeface="Raleway"/>
              </a:rPr>
              <a:t>Sprint 5 Name</a:t>
            </a:r>
            <a:endParaRPr b="0" i="0" sz="9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9000" u="sng" cap="none" strike="noStrike">
                <a:solidFill>
                  <a:srgbClr val="000000"/>
                </a:solidFill>
                <a:latin typeface="Raleway"/>
                <a:ea typeface="Raleway"/>
                <a:cs typeface="Raleway"/>
                <a:sym typeface="Raleway"/>
              </a:rPr>
              <a:t>“Har</a:t>
            </a:r>
            <a:r>
              <a:rPr b="1" lang="en" sz="9000" u="sng">
                <a:latin typeface="Raleway"/>
                <a:ea typeface="Raleway"/>
                <a:cs typeface="Raleway"/>
                <a:sym typeface="Raleway"/>
              </a:rPr>
              <a:t>der, better faster, stronger</a:t>
            </a:r>
            <a:r>
              <a:rPr b="1" i="0" lang="en" sz="9000" u="sng" cap="none" strike="noStrike">
                <a:solidFill>
                  <a:srgbClr val="000000"/>
                </a:solidFill>
                <a:latin typeface="Raleway"/>
                <a:ea typeface="Raleway"/>
                <a:cs typeface="Raleway"/>
                <a:sym typeface="Raleway"/>
              </a:rPr>
              <a:t>“</a:t>
            </a:r>
            <a:endParaRPr b="0" i="0" sz="9000" u="none" cap="none" strike="noStrike">
              <a:solidFill>
                <a:srgbClr val="000000"/>
              </a:solidFill>
              <a:latin typeface="Arial"/>
              <a:ea typeface="Arial"/>
              <a:cs typeface="Arial"/>
              <a:sym typeface="Arial"/>
            </a:endParaRPr>
          </a:p>
        </p:txBody>
      </p:sp>
      <p:sp>
        <p:nvSpPr>
          <p:cNvPr id="307" name="Google Shape;307;p63"/>
          <p:cNvSpPr txBox="1"/>
          <p:nvPr/>
        </p:nvSpPr>
        <p:spPr>
          <a:xfrm>
            <a:off x="5837048" y="6897052"/>
            <a:ext cx="11195400" cy="8151600"/>
          </a:xfrm>
          <a:prstGeom prst="rect">
            <a:avLst/>
          </a:prstGeom>
          <a:noFill/>
          <a:ln cap="flat" cmpd="sng" w="9525">
            <a:solidFill>
              <a:srgbClr val="000000"/>
            </a:solidFill>
            <a:prstDash val="solid"/>
            <a:round/>
            <a:headEnd len="sm" w="sm" type="none"/>
            <a:tailEnd len="sm" w="sm" type="none"/>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9000" u="sng" cap="none" strike="noStrike">
                <a:solidFill>
                  <a:srgbClr val="000000"/>
                </a:solidFill>
                <a:latin typeface="Raleway"/>
                <a:ea typeface="Raleway"/>
                <a:cs typeface="Raleway"/>
                <a:sym typeface="Raleway"/>
              </a:rPr>
              <a:t>User Stories in Sprint 5</a:t>
            </a:r>
            <a:endParaRPr b="0" i="0" sz="9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1. Story</a:t>
            </a:r>
            <a:r>
              <a:rPr b="1" lang="en" sz="4500">
                <a:latin typeface="Raleway"/>
                <a:ea typeface="Raleway"/>
                <a:cs typeface="Raleway"/>
                <a:sym typeface="Raleway"/>
              </a:rPr>
              <a:t> #</a:t>
            </a:r>
            <a:r>
              <a:rPr b="1" i="0" lang="en" sz="4500" u="none" cap="none" strike="noStrike">
                <a:solidFill>
                  <a:srgbClr val="000000"/>
                </a:solidFill>
                <a:latin typeface="Raleway"/>
                <a:ea typeface="Raleway"/>
                <a:cs typeface="Raleway"/>
                <a:sym typeface="Raleway"/>
              </a:rPr>
              <a:t> 22 with </a:t>
            </a:r>
            <a:r>
              <a:rPr b="1" lang="en" sz="4500">
                <a:latin typeface="Raleway"/>
                <a:ea typeface="Raleway"/>
                <a:cs typeface="Raleway"/>
                <a:sym typeface="Raleway"/>
              </a:rPr>
              <a:t>5</a:t>
            </a:r>
            <a:r>
              <a:rPr b="1" i="0" lang="en" sz="4500" u="none" cap="none" strike="noStrike">
                <a:solidFill>
                  <a:srgbClr val="000000"/>
                </a:solidFill>
                <a:latin typeface="Raleway"/>
                <a:ea typeface="Raleway"/>
                <a:cs typeface="Raleway"/>
                <a:sym typeface="Raleway"/>
              </a:rPr>
              <a:t> points</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2. Story # </a:t>
            </a:r>
            <a:r>
              <a:rPr b="1" lang="en" sz="4500">
                <a:latin typeface="Raleway"/>
                <a:ea typeface="Raleway"/>
                <a:cs typeface="Raleway"/>
                <a:sym typeface="Raleway"/>
              </a:rPr>
              <a:t>18</a:t>
            </a:r>
            <a:r>
              <a:rPr b="1" i="0" lang="en" sz="4500" u="none" cap="none" strike="noStrike">
                <a:solidFill>
                  <a:srgbClr val="000000"/>
                </a:solidFill>
                <a:latin typeface="Raleway"/>
                <a:ea typeface="Raleway"/>
                <a:cs typeface="Raleway"/>
                <a:sym typeface="Raleway"/>
              </a:rPr>
              <a:t> with </a:t>
            </a:r>
            <a:r>
              <a:rPr b="1" lang="en" sz="4500">
                <a:latin typeface="Raleway"/>
                <a:ea typeface="Raleway"/>
                <a:cs typeface="Raleway"/>
                <a:sym typeface="Raleway"/>
              </a:rPr>
              <a:t>13</a:t>
            </a:r>
            <a:r>
              <a:rPr b="1" i="0" lang="en" sz="4500" u="none" cap="none" strike="noStrike">
                <a:solidFill>
                  <a:srgbClr val="000000"/>
                </a:solidFill>
                <a:latin typeface="Raleway"/>
                <a:ea typeface="Raleway"/>
                <a:cs typeface="Raleway"/>
                <a:sym typeface="Raleway"/>
              </a:rPr>
              <a:t> points</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3. Story # </a:t>
            </a:r>
            <a:r>
              <a:rPr b="1" lang="en" sz="4500">
                <a:latin typeface="Raleway"/>
                <a:ea typeface="Raleway"/>
                <a:cs typeface="Raleway"/>
                <a:sym typeface="Raleway"/>
              </a:rPr>
              <a:t>17</a:t>
            </a:r>
            <a:r>
              <a:rPr b="1" i="0" lang="en" sz="4500" u="none" cap="none" strike="noStrike">
                <a:solidFill>
                  <a:srgbClr val="000000"/>
                </a:solidFill>
                <a:latin typeface="Raleway"/>
                <a:ea typeface="Raleway"/>
                <a:cs typeface="Raleway"/>
                <a:sym typeface="Raleway"/>
              </a:rPr>
              <a:t> with </a:t>
            </a:r>
            <a:r>
              <a:rPr b="1" lang="en" sz="4500">
                <a:latin typeface="Raleway"/>
                <a:ea typeface="Raleway"/>
                <a:cs typeface="Raleway"/>
                <a:sym typeface="Raleway"/>
              </a:rPr>
              <a:t>5</a:t>
            </a:r>
            <a:r>
              <a:rPr b="1" i="0" lang="en" sz="4500" u="none" cap="none" strike="noStrike">
                <a:solidFill>
                  <a:srgbClr val="000000"/>
                </a:solidFill>
                <a:latin typeface="Raleway"/>
                <a:ea typeface="Raleway"/>
                <a:cs typeface="Raleway"/>
                <a:sym typeface="Raleway"/>
              </a:rPr>
              <a:t> points</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Total Sprint 5 Points: </a:t>
            </a:r>
            <a:r>
              <a:rPr b="1" lang="en" sz="4500">
                <a:latin typeface="Raleway"/>
                <a:ea typeface="Raleway"/>
                <a:cs typeface="Raleway"/>
                <a:sym typeface="Raleway"/>
              </a:rPr>
              <a:t>23</a:t>
            </a:r>
            <a:endParaRPr b="0" i="0" sz="4500" u="none" cap="none" strike="noStrike">
              <a:solidFill>
                <a:srgbClr val="000000"/>
              </a:solidFill>
              <a:latin typeface="Arial"/>
              <a:ea typeface="Arial"/>
              <a:cs typeface="Arial"/>
              <a:sym typeface="Arial"/>
            </a:endParaRPr>
          </a:p>
        </p:txBody>
      </p:sp>
      <p:sp>
        <p:nvSpPr>
          <p:cNvPr id="308" name="Google Shape;308;p63"/>
          <p:cNvSpPr txBox="1"/>
          <p:nvPr/>
        </p:nvSpPr>
        <p:spPr>
          <a:xfrm>
            <a:off x="6192360" y="16522080"/>
            <a:ext cx="25810800" cy="4813500"/>
          </a:xfrm>
          <a:prstGeom prst="rect">
            <a:avLst/>
          </a:prstGeom>
          <a:noFill/>
          <a:ln cap="flat" cmpd="sng" w="9525">
            <a:solidFill>
              <a:srgbClr val="000000"/>
            </a:solidFill>
            <a:prstDash val="solid"/>
            <a:round/>
            <a:headEnd len="sm" w="sm" type="none"/>
            <a:tailEnd len="sm" w="sm" type="none"/>
          </a:ln>
        </p:spPr>
        <p:txBody>
          <a:bodyPr anchorCtr="0" anchor="ctr" bIns="349550" lIns="349550" spcFirstLastPara="1" rIns="349550" wrap="square" tIns="349550">
            <a:noAutofit/>
          </a:bodyPr>
          <a:lstStyle/>
          <a:p>
            <a:pPr indent="0" lvl="0" marL="0" rtl="0" algn="l">
              <a:spcBef>
                <a:spcPts val="0"/>
              </a:spcBef>
              <a:spcAft>
                <a:spcPts val="0"/>
              </a:spcAft>
              <a:buNone/>
            </a:pPr>
            <a:r>
              <a:rPr b="1" lang="en" sz="3800">
                <a:solidFill>
                  <a:schemeClr val="dk1"/>
                </a:solidFill>
                <a:latin typeface="Raleway"/>
                <a:ea typeface="Raleway"/>
                <a:cs typeface="Raleway"/>
                <a:sym typeface="Raleway"/>
              </a:rPr>
              <a:t>In </a:t>
            </a:r>
            <a:r>
              <a:rPr b="1" lang="en" sz="3800">
                <a:solidFill>
                  <a:schemeClr val="dk1"/>
                </a:solidFill>
                <a:latin typeface="Raleway"/>
                <a:ea typeface="Raleway"/>
                <a:cs typeface="Raleway"/>
                <a:sym typeface="Raleway"/>
              </a:rPr>
              <a:t>Sprint 5 we took feedback from our End Users and used it to make our website “Harder, better, faster, stronger”.</a:t>
            </a:r>
            <a:br>
              <a:rPr b="1" lang="en" sz="3800">
                <a:solidFill>
                  <a:schemeClr val="dk1"/>
                </a:solidFill>
                <a:latin typeface="Raleway"/>
                <a:ea typeface="Raleway"/>
                <a:cs typeface="Raleway"/>
                <a:sym typeface="Raleway"/>
              </a:rPr>
            </a:br>
            <a:r>
              <a:rPr b="1" lang="en" sz="3800">
                <a:solidFill>
                  <a:schemeClr val="dk1"/>
                </a:solidFill>
                <a:latin typeface="Raleway"/>
                <a:ea typeface="Raleway"/>
                <a:cs typeface="Raleway"/>
                <a:sym typeface="Raleway"/>
              </a:rPr>
              <a:t>We took care of making the website more responsive and of allowing customers not only to buy products faster but also to do it with confidence 99.99% of the time.</a:t>
            </a:r>
            <a:br>
              <a:rPr b="1" lang="en" sz="3800">
                <a:solidFill>
                  <a:schemeClr val="dk1"/>
                </a:solidFill>
                <a:latin typeface="Raleway"/>
                <a:ea typeface="Raleway"/>
                <a:cs typeface="Raleway"/>
                <a:sym typeface="Raleway"/>
              </a:rPr>
            </a:br>
            <a:r>
              <a:rPr b="1" lang="en" sz="3800">
                <a:solidFill>
                  <a:schemeClr val="dk1"/>
                </a:solidFill>
                <a:latin typeface="Raleway"/>
                <a:ea typeface="Raleway"/>
                <a:cs typeface="Raleway"/>
                <a:sym typeface="Raleway"/>
              </a:rPr>
              <a:t>We also wanted to make sure that End Users’ feedbacks are readable that we can look for even more software improvements. The main risk of this sprint was to disappoint End Users’ not bringing the value they specifically requested. This is the reason why we gave highest priority to the website’s responsiveness.</a:t>
            </a:r>
            <a:endParaRPr b="1" sz="6000">
              <a:latin typeface="Raleway"/>
              <a:ea typeface="Raleway"/>
              <a:cs typeface="Raleway"/>
              <a:sym typeface="Raleway"/>
            </a:endParaRPr>
          </a:p>
        </p:txBody>
      </p:sp>
      <p:sp>
        <p:nvSpPr>
          <p:cNvPr id="309" name="Google Shape;309;p63"/>
          <p:cNvSpPr txBox="1"/>
          <p:nvPr/>
        </p:nvSpPr>
        <p:spPr>
          <a:xfrm>
            <a:off x="18509760" y="8460000"/>
            <a:ext cx="12458880" cy="6746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800" u="none" cap="none" strike="noStrike">
                <a:solidFill>
                  <a:srgbClr val="000000"/>
                </a:solidFill>
                <a:latin typeface="Raleway"/>
                <a:ea typeface="Raleway"/>
                <a:cs typeface="Raleway"/>
                <a:sym typeface="Raleway"/>
              </a:rPr>
              <a:t>Place Sprint 5 Burn Down Chart Here</a:t>
            </a:r>
            <a:endParaRPr b="0" i="0" sz="6800" u="none" cap="none" strike="noStrike">
              <a:solidFill>
                <a:srgbClr val="000000"/>
              </a:solidFill>
              <a:latin typeface="Arial"/>
              <a:ea typeface="Arial"/>
              <a:cs typeface="Arial"/>
              <a:sym typeface="Arial"/>
            </a:endParaRPr>
          </a:p>
        </p:txBody>
      </p:sp>
      <p:sp>
        <p:nvSpPr>
          <p:cNvPr id="310" name="Google Shape;310;p63"/>
          <p:cNvSpPr txBox="1"/>
          <p:nvPr/>
        </p:nvSpPr>
        <p:spPr>
          <a:xfrm>
            <a:off x="18509760" y="809280"/>
            <a:ext cx="12458880" cy="67464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349550" lIns="349550" spcFirstLastPara="1" rIns="349550" wrap="square" tIns="349550">
            <a:noAutofit/>
          </a:bodyPr>
          <a:lstStyle/>
          <a:p>
            <a:pPr indent="0" lvl="0" marL="0" marR="0" rtl="0" algn="l">
              <a:lnSpc>
                <a:spcPct val="100000"/>
              </a:lnSpc>
              <a:spcBef>
                <a:spcPts val="0"/>
              </a:spcBef>
              <a:spcAft>
                <a:spcPts val="0"/>
              </a:spcAft>
              <a:buNone/>
            </a:pPr>
            <a:r>
              <a:rPr b="1" i="0" lang="en" sz="6800" u="none" cap="none" strike="noStrike">
                <a:solidFill>
                  <a:srgbClr val="000000"/>
                </a:solidFill>
                <a:latin typeface="Raleway"/>
                <a:ea typeface="Raleway"/>
                <a:cs typeface="Raleway"/>
                <a:sym typeface="Raleway"/>
              </a:rPr>
              <a:t>Place Sprint 5 Burn UP Chart Here</a:t>
            </a:r>
            <a:endParaRPr b="0" i="0" sz="6800" u="none" cap="none" strike="noStrike">
              <a:solidFill>
                <a:srgbClr val="000000"/>
              </a:solidFill>
              <a:latin typeface="Arial"/>
              <a:ea typeface="Arial"/>
              <a:cs typeface="Arial"/>
              <a:sym typeface="Arial"/>
            </a:endParaRPr>
          </a:p>
        </p:txBody>
      </p:sp>
      <p:sp>
        <p:nvSpPr>
          <p:cNvPr id="311" name="Google Shape;311;p63"/>
          <p:cNvSpPr/>
          <p:nvPr/>
        </p:nvSpPr>
        <p:spPr>
          <a:xfrm>
            <a:off x="6192360" y="105840"/>
            <a:ext cx="19385280" cy="7030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3100" u="none" cap="none" strike="noStrike">
                <a:solidFill>
                  <a:srgbClr val="000000"/>
                </a:solidFill>
                <a:latin typeface="Arial"/>
                <a:ea typeface="Arial"/>
                <a:cs typeface="Arial"/>
                <a:sym typeface="Arial"/>
              </a:rPr>
              <a:t>SPRINT 5 DEMO of Working Product</a:t>
            </a:r>
            <a:endParaRPr b="0" i="0" sz="3100" u="none" cap="none" strike="noStrike">
              <a:latin typeface="Arial"/>
              <a:ea typeface="Arial"/>
              <a:cs typeface="Arial"/>
              <a:sym typeface="Arial"/>
            </a:endParaRPr>
          </a:p>
        </p:txBody>
      </p:sp>
      <p:pic>
        <p:nvPicPr>
          <p:cNvPr id="312" name="Google Shape;312;p63"/>
          <p:cNvPicPr preferRelativeResize="0"/>
          <p:nvPr/>
        </p:nvPicPr>
        <p:blipFill>
          <a:blip r:embed="rId3">
            <a:alphaModFix/>
          </a:blip>
          <a:stretch>
            <a:fillRect/>
          </a:stretch>
        </p:blipFill>
        <p:spPr>
          <a:xfrm>
            <a:off x="18161100" y="8182073"/>
            <a:ext cx="13156200" cy="8151607"/>
          </a:xfrm>
          <a:prstGeom prst="rect">
            <a:avLst/>
          </a:prstGeom>
          <a:noFill/>
          <a:ln>
            <a:noFill/>
          </a:ln>
        </p:spPr>
      </p:pic>
      <p:pic>
        <p:nvPicPr>
          <p:cNvPr id="313" name="Google Shape;313;p63"/>
          <p:cNvPicPr preferRelativeResize="0"/>
          <p:nvPr/>
        </p:nvPicPr>
        <p:blipFill>
          <a:blip r:embed="rId4">
            <a:alphaModFix/>
          </a:blip>
          <a:stretch>
            <a:fillRect/>
          </a:stretch>
        </p:blipFill>
        <p:spPr>
          <a:xfrm>
            <a:off x="18161100" y="105848"/>
            <a:ext cx="13156200" cy="81516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64"/>
          <p:cNvSpPr txBox="1"/>
          <p:nvPr/>
        </p:nvSpPr>
        <p:spPr>
          <a:xfrm>
            <a:off x="2626200" y="5626080"/>
            <a:ext cx="27678960" cy="228312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9900" u="none" cap="none" strike="noStrike">
                <a:solidFill>
                  <a:srgbClr val="1A1A1A"/>
                </a:solidFill>
                <a:latin typeface="Raleway"/>
                <a:ea typeface="Raleway"/>
                <a:cs typeface="Raleway"/>
                <a:sym typeface="Raleway"/>
              </a:rPr>
              <a:t>Agile Communication</a:t>
            </a:r>
            <a:endParaRPr b="0" i="0" sz="9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9900" u="none" cap="none" strike="noStrike">
                <a:solidFill>
                  <a:srgbClr val="1A1A1A"/>
                </a:solidFill>
                <a:latin typeface="Raleway"/>
                <a:ea typeface="Raleway"/>
                <a:cs typeface="Raleway"/>
                <a:sym typeface="Raleway"/>
              </a:rPr>
              <a:t>Project </a:t>
            </a:r>
            <a:endParaRPr b="0" i="0" sz="9900" u="none" cap="none" strike="noStrike">
              <a:solidFill>
                <a:srgbClr val="000000"/>
              </a:solidFill>
              <a:latin typeface="Arial"/>
              <a:ea typeface="Arial"/>
              <a:cs typeface="Arial"/>
              <a:sym typeface="Arial"/>
            </a:endParaRPr>
          </a:p>
        </p:txBody>
      </p:sp>
      <p:sp>
        <p:nvSpPr>
          <p:cNvPr id="319" name="Google Shape;319;p64"/>
          <p:cNvSpPr txBox="1"/>
          <p:nvPr/>
        </p:nvSpPr>
        <p:spPr>
          <a:xfrm>
            <a:off x="2626200" y="8870040"/>
            <a:ext cx="27678960" cy="9646920"/>
          </a:xfrm>
          <a:prstGeom prst="rect">
            <a:avLst/>
          </a:prstGeom>
          <a:noFill/>
          <a:ln>
            <a:noFill/>
          </a:ln>
        </p:spPr>
        <p:txBody>
          <a:bodyPr anchorCtr="0" anchor="t" bIns="349550" lIns="349550" spcFirstLastPara="1" rIns="349550" wrap="square" tIns="349550">
            <a:noAutofit/>
          </a:bodyPr>
          <a:lstStyle/>
          <a:p>
            <a:pPr indent="0" lvl="0" marL="0" marR="0" rtl="0" algn="l">
              <a:lnSpc>
                <a:spcPct val="115000"/>
              </a:lnSpc>
              <a:spcBef>
                <a:spcPts val="0"/>
              </a:spcBef>
              <a:spcAft>
                <a:spcPts val="0"/>
              </a:spcAft>
              <a:buNone/>
            </a:pPr>
            <a:r>
              <a:rPr b="0" i="0" lang="en" sz="5000" u="none" cap="none" strike="noStrike">
                <a:solidFill>
                  <a:srgbClr val="595959"/>
                </a:solidFill>
                <a:latin typeface="Lato"/>
                <a:ea typeface="Lato"/>
                <a:cs typeface="Lato"/>
                <a:sym typeface="Lato"/>
              </a:rPr>
              <a:t>Sprint 6</a:t>
            </a:r>
            <a:endParaRPr b="0" i="0" sz="50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65"/>
          <p:cNvPicPr preferRelativeResize="0"/>
          <p:nvPr/>
        </p:nvPicPr>
        <p:blipFill>
          <a:blip r:embed="rId3">
            <a:alphaModFix/>
          </a:blip>
          <a:stretch>
            <a:fillRect/>
          </a:stretch>
        </p:blipFill>
        <p:spPr>
          <a:xfrm>
            <a:off x="389525" y="4037358"/>
            <a:ext cx="32139352" cy="13870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6"/>
          <p:cNvSpPr txBox="1"/>
          <p:nvPr/>
        </p:nvSpPr>
        <p:spPr>
          <a:xfrm>
            <a:off x="1122120" y="1734120"/>
            <a:ext cx="16014960" cy="17870040"/>
          </a:xfrm>
          <a:prstGeom prst="rect">
            <a:avLst/>
          </a:prstGeom>
          <a:noFill/>
          <a:ln>
            <a:noFill/>
          </a:ln>
        </p:spPr>
        <p:txBody>
          <a:bodyPr anchorCtr="0" anchor="t" bIns="349550" lIns="349550" spcFirstLastPara="1" rIns="349550" wrap="square" tIns="349550">
            <a:noAutofit/>
          </a:bodyPr>
          <a:lstStyle/>
          <a:p>
            <a:pPr indent="0" lvl="0" marL="0" marR="0" rtl="0" algn="l">
              <a:lnSpc>
                <a:spcPct val="115000"/>
              </a:lnSpc>
              <a:spcBef>
                <a:spcPts val="0"/>
              </a:spcBef>
              <a:spcAft>
                <a:spcPts val="0"/>
              </a:spcAft>
              <a:buNone/>
            </a:pPr>
            <a:r>
              <a:t/>
            </a:r>
            <a:endParaRPr b="0" i="0" sz="32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What would the BURN DOWN chart look like for Sprints 1-6?</a:t>
            </a:r>
            <a:r>
              <a:rPr b="0" i="0" lang="en" sz="4800" u="none" cap="none" strike="noStrike">
                <a:solidFill>
                  <a:srgbClr val="595959"/>
                </a:solidFill>
                <a:latin typeface="Open Sans"/>
                <a:ea typeface="Open Sans"/>
                <a:cs typeface="Open Sans"/>
                <a:sym typeface="Open Sans"/>
              </a:rPr>
              <a:t> </a:t>
            </a:r>
            <a:r>
              <a:rPr lang="en" sz="4800">
                <a:solidFill>
                  <a:srgbClr val="595959"/>
                </a:solidFill>
                <a:latin typeface="Open Sans"/>
                <a:ea typeface="Open Sans"/>
                <a:cs typeface="Open Sans"/>
                <a:sym typeface="Open Sans"/>
              </a:rPr>
              <a:t>Done</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What would the BURN UP charts look like for Sprints 1-6?</a:t>
            </a:r>
            <a:r>
              <a:rPr lang="en" sz="4800"/>
              <a:t> </a:t>
            </a:r>
            <a:r>
              <a:rPr lang="en" sz="4800">
                <a:solidFill>
                  <a:srgbClr val="595959"/>
                </a:solidFill>
                <a:latin typeface="Open Sans"/>
                <a:ea typeface="Open Sans"/>
                <a:cs typeface="Open Sans"/>
                <a:sym typeface="Open Sans"/>
              </a:rPr>
              <a:t>Done</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Was the Team able to complete all the work in the backlog or did you have to adjust what could be delivered? How would you tell this to Management and justify your answer.</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lang="en" sz="4800">
                <a:solidFill>
                  <a:srgbClr val="595959"/>
                </a:solidFill>
                <a:latin typeface="Open Sans"/>
                <a:ea typeface="Open Sans"/>
                <a:cs typeface="Open Sans"/>
                <a:sym typeface="Open Sans"/>
              </a:rPr>
              <a:t>The team was not able to complete all the work because of the ongoing pandemic. We had to adapt and change our plan to bring the most value for our customers. For this reason we gave highest priority to the BOGO story which will help us in changing our business and adapt fastly to this new situation and decided to postpone story 14. This solution allowed us to keep our velocity and guarantee high quality and sustainability.</a:t>
            </a:r>
            <a:endParaRPr b="0" i="0" sz="4800" u="none" cap="none" strike="noStrike">
              <a:latin typeface="Arial"/>
              <a:ea typeface="Arial"/>
              <a:cs typeface="Arial"/>
              <a:sym typeface="Arial"/>
            </a:endParaRPr>
          </a:p>
        </p:txBody>
      </p:sp>
      <p:sp>
        <p:nvSpPr>
          <p:cNvPr id="330" name="Google Shape;330;p66"/>
          <p:cNvSpPr/>
          <p:nvPr/>
        </p:nvSpPr>
        <p:spPr>
          <a:xfrm>
            <a:off x="19225080" y="1734120"/>
            <a:ext cx="11306880" cy="8460720"/>
          </a:xfrm>
          <a:prstGeom prst="rect">
            <a:avLst/>
          </a:prstGeom>
          <a:solidFill>
            <a:schemeClr val="lt2"/>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4000" u="none" cap="none" strike="noStrike">
                <a:solidFill>
                  <a:srgbClr val="000000"/>
                </a:solidFill>
                <a:latin typeface="Open Sans"/>
                <a:ea typeface="Open Sans"/>
                <a:cs typeface="Open Sans"/>
                <a:sym typeface="Open Sans"/>
              </a:rPr>
              <a:t>Place Burn Down Chart for Sprint 6 Here</a:t>
            </a:r>
            <a:endParaRPr b="0" i="0" sz="4000" u="none" cap="none" strike="noStrike">
              <a:latin typeface="Arial"/>
              <a:ea typeface="Arial"/>
              <a:cs typeface="Arial"/>
              <a:sym typeface="Arial"/>
            </a:endParaRPr>
          </a:p>
        </p:txBody>
      </p:sp>
      <p:sp>
        <p:nvSpPr>
          <p:cNvPr id="331" name="Google Shape;331;p66"/>
          <p:cNvSpPr/>
          <p:nvPr/>
        </p:nvSpPr>
        <p:spPr>
          <a:xfrm>
            <a:off x="19225080" y="11431080"/>
            <a:ext cx="11306880" cy="8460720"/>
          </a:xfrm>
          <a:prstGeom prst="rect">
            <a:avLst/>
          </a:prstGeom>
          <a:solidFill>
            <a:schemeClr val="lt2"/>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4000" u="none" cap="none" strike="noStrike">
                <a:solidFill>
                  <a:srgbClr val="000000"/>
                </a:solidFill>
                <a:latin typeface="Open Sans"/>
                <a:ea typeface="Open Sans"/>
                <a:cs typeface="Open Sans"/>
                <a:sym typeface="Open Sans"/>
              </a:rPr>
              <a:t>Place Burn Up Chart for Sprint 6 Here</a:t>
            </a:r>
            <a:endParaRPr b="0" i="0" sz="4000" u="none" cap="none" strike="noStrike">
              <a:latin typeface="Arial"/>
              <a:ea typeface="Arial"/>
              <a:cs typeface="Arial"/>
              <a:sym typeface="Arial"/>
            </a:endParaRPr>
          </a:p>
        </p:txBody>
      </p:sp>
      <p:pic>
        <p:nvPicPr>
          <p:cNvPr id="332" name="Google Shape;332;p66"/>
          <p:cNvPicPr preferRelativeResize="0"/>
          <p:nvPr/>
        </p:nvPicPr>
        <p:blipFill>
          <a:blip r:embed="rId3">
            <a:alphaModFix/>
          </a:blip>
          <a:stretch>
            <a:fillRect/>
          </a:stretch>
        </p:blipFill>
        <p:spPr>
          <a:xfrm>
            <a:off x="17807875" y="11189866"/>
            <a:ext cx="14536247" cy="9006700"/>
          </a:xfrm>
          <a:prstGeom prst="rect">
            <a:avLst/>
          </a:prstGeom>
          <a:noFill/>
          <a:ln>
            <a:noFill/>
          </a:ln>
        </p:spPr>
      </p:pic>
      <p:pic>
        <p:nvPicPr>
          <p:cNvPr id="333" name="Google Shape;333;p66"/>
          <p:cNvPicPr preferRelativeResize="0"/>
          <p:nvPr/>
        </p:nvPicPr>
        <p:blipFill>
          <a:blip r:embed="rId4">
            <a:alphaModFix/>
          </a:blip>
          <a:stretch>
            <a:fillRect/>
          </a:stretch>
        </p:blipFill>
        <p:spPr>
          <a:xfrm>
            <a:off x="17807875" y="1428991"/>
            <a:ext cx="14536247" cy="9006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7"/>
          <p:cNvSpPr txBox="1"/>
          <p:nvPr/>
        </p:nvSpPr>
        <p:spPr>
          <a:xfrm>
            <a:off x="0" y="914400"/>
            <a:ext cx="5544300" cy="20116500"/>
          </a:xfrm>
          <a:prstGeom prst="rect">
            <a:avLst/>
          </a:prstGeom>
          <a:noFill/>
          <a:ln cap="flat" cmpd="sng" w="9525">
            <a:solidFill>
              <a:srgbClr val="000000"/>
            </a:solidFill>
            <a:prstDash val="solid"/>
            <a:round/>
            <a:headEnd len="sm" w="sm" type="none"/>
            <a:tailEnd len="sm" w="sm" type="none"/>
          </a:ln>
        </p:spPr>
        <p:txBody>
          <a:bodyPr anchorCtr="0" anchor="ctr" bIns="349550" lIns="349550" spcFirstLastPara="1" rIns="349550" wrap="square" tIns="349550">
            <a:noAutofit/>
          </a:bodyPr>
          <a:lstStyle/>
          <a:p>
            <a:pPr indent="0" lvl="0" marL="0" marR="0" rtl="0" algn="l">
              <a:lnSpc>
                <a:spcPct val="100000"/>
              </a:lnSpc>
              <a:spcBef>
                <a:spcPts val="0"/>
              </a:spcBef>
              <a:spcAft>
                <a:spcPts val="0"/>
              </a:spcAft>
              <a:buNone/>
            </a:pPr>
            <a:r>
              <a:rPr b="1" lang="en" sz="9600">
                <a:latin typeface="Raleway"/>
                <a:ea typeface="Raleway"/>
                <a:cs typeface="Raleway"/>
                <a:sym typeface="Raleway"/>
              </a:rPr>
              <a:t>The A-Team</a:t>
            </a:r>
            <a:endParaRPr b="0" i="0" sz="9600" u="none" cap="none" strike="noStrike">
              <a:solidFill>
                <a:srgbClr val="000000"/>
              </a:solidFill>
              <a:latin typeface="Arial"/>
              <a:ea typeface="Arial"/>
              <a:cs typeface="Arial"/>
              <a:sym typeface="Arial"/>
            </a:endParaRPr>
          </a:p>
        </p:txBody>
      </p:sp>
      <p:sp>
        <p:nvSpPr>
          <p:cNvPr id="339" name="Google Shape;339;p67"/>
          <p:cNvSpPr txBox="1"/>
          <p:nvPr/>
        </p:nvSpPr>
        <p:spPr>
          <a:xfrm>
            <a:off x="5837050" y="914400"/>
            <a:ext cx="11195400" cy="4662900"/>
          </a:xfrm>
          <a:prstGeom prst="rect">
            <a:avLst/>
          </a:prstGeom>
          <a:noFill/>
          <a:ln cap="flat" cmpd="sng" w="9525">
            <a:solidFill>
              <a:srgbClr val="000000"/>
            </a:solidFill>
            <a:prstDash val="solid"/>
            <a:round/>
            <a:headEnd len="sm" w="sm" type="none"/>
            <a:tailEnd len="sm" w="sm" type="none"/>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9000" u="sng" cap="none" strike="noStrike">
                <a:solidFill>
                  <a:srgbClr val="000000"/>
                </a:solidFill>
                <a:latin typeface="Raleway"/>
                <a:ea typeface="Raleway"/>
                <a:cs typeface="Raleway"/>
                <a:sym typeface="Raleway"/>
              </a:rPr>
              <a:t>Sprint 6 Name</a:t>
            </a:r>
            <a:endParaRPr b="0" i="0" sz="9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9000" u="sng" cap="none" strike="noStrike">
                <a:solidFill>
                  <a:srgbClr val="000000"/>
                </a:solidFill>
                <a:latin typeface="Raleway"/>
                <a:ea typeface="Raleway"/>
                <a:cs typeface="Raleway"/>
                <a:sym typeface="Raleway"/>
              </a:rPr>
              <a:t>“</a:t>
            </a:r>
            <a:r>
              <a:rPr b="1" lang="en" sz="9000" u="sng">
                <a:latin typeface="Raleway"/>
                <a:ea typeface="Raleway"/>
                <a:cs typeface="Raleway"/>
                <a:sym typeface="Raleway"/>
              </a:rPr>
              <a:t>Survival of the fittest</a:t>
            </a:r>
            <a:r>
              <a:rPr b="1" i="0" lang="en" sz="9000" u="sng" cap="none" strike="noStrike">
                <a:solidFill>
                  <a:srgbClr val="000000"/>
                </a:solidFill>
                <a:latin typeface="Raleway"/>
                <a:ea typeface="Raleway"/>
                <a:cs typeface="Raleway"/>
                <a:sym typeface="Raleway"/>
              </a:rPr>
              <a:t>“</a:t>
            </a:r>
            <a:endParaRPr b="0" i="0" sz="9000" u="none" cap="none" strike="noStrike">
              <a:solidFill>
                <a:srgbClr val="000000"/>
              </a:solidFill>
              <a:latin typeface="Arial"/>
              <a:ea typeface="Arial"/>
              <a:cs typeface="Arial"/>
              <a:sym typeface="Arial"/>
            </a:endParaRPr>
          </a:p>
        </p:txBody>
      </p:sp>
      <p:sp>
        <p:nvSpPr>
          <p:cNvPr id="340" name="Google Shape;340;p67"/>
          <p:cNvSpPr txBox="1"/>
          <p:nvPr/>
        </p:nvSpPr>
        <p:spPr>
          <a:xfrm>
            <a:off x="5837048" y="5840852"/>
            <a:ext cx="11195400" cy="8151600"/>
          </a:xfrm>
          <a:prstGeom prst="rect">
            <a:avLst/>
          </a:prstGeom>
          <a:noFill/>
          <a:ln cap="flat" cmpd="sng" w="9525">
            <a:solidFill>
              <a:srgbClr val="000000"/>
            </a:solidFill>
            <a:prstDash val="solid"/>
            <a:round/>
            <a:headEnd len="sm" w="sm" type="none"/>
            <a:tailEnd len="sm" w="sm" type="none"/>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9000" u="sng" cap="none" strike="noStrike">
                <a:solidFill>
                  <a:srgbClr val="000000"/>
                </a:solidFill>
                <a:latin typeface="Raleway"/>
                <a:ea typeface="Raleway"/>
                <a:cs typeface="Raleway"/>
                <a:sym typeface="Raleway"/>
              </a:rPr>
              <a:t>User Stories in Sprint 6</a:t>
            </a:r>
            <a:endParaRPr b="0" i="0" sz="9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1. Story # </a:t>
            </a:r>
            <a:r>
              <a:rPr b="1" lang="en" sz="4500">
                <a:latin typeface="Raleway"/>
                <a:ea typeface="Raleway"/>
                <a:cs typeface="Raleway"/>
                <a:sym typeface="Raleway"/>
              </a:rPr>
              <a:t>23</a:t>
            </a:r>
            <a:r>
              <a:rPr b="1" i="0" lang="en" sz="4500" u="none" cap="none" strike="noStrike">
                <a:solidFill>
                  <a:srgbClr val="000000"/>
                </a:solidFill>
                <a:latin typeface="Raleway"/>
                <a:ea typeface="Raleway"/>
                <a:cs typeface="Raleway"/>
                <a:sym typeface="Raleway"/>
              </a:rPr>
              <a:t> with </a:t>
            </a:r>
            <a:r>
              <a:rPr b="1" lang="en" sz="4500">
                <a:latin typeface="Raleway"/>
                <a:ea typeface="Raleway"/>
                <a:cs typeface="Raleway"/>
                <a:sym typeface="Raleway"/>
              </a:rPr>
              <a:t>5</a:t>
            </a:r>
            <a:r>
              <a:rPr b="1" i="0" lang="en" sz="4500" u="none" cap="none" strike="noStrike">
                <a:solidFill>
                  <a:srgbClr val="000000"/>
                </a:solidFill>
                <a:latin typeface="Raleway"/>
                <a:ea typeface="Raleway"/>
                <a:cs typeface="Raleway"/>
                <a:sym typeface="Raleway"/>
              </a:rPr>
              <a:t> points</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2. Story # </a:t>
            </a:r>
            <a:r>
              <a:rPr b="1" lang="en" sz="4500">
                <a:latin typeface="Raleway"/>
                <a:ea typeface="Raleway"/>
                <a:cs typeface="Raleway"/>
                <a:sym typeface="Raleway"/>
              </a:rPr>
              <a:t>20</a:t>
            </a:r>
            <a:r>
              <a:rPr b="1" i="0" lang="en" sz="4500" u="none" cap="none" strike="noStrike">
                <a:solidFill>
                  <a:srgbClr val="000000"/>
                </a:solidFill>
                <a:latin typeface="Raleway"/>
                <a:ea typeface="Raleway"/>
                <a:cs typeface="Raleway"/>
                <a:sym typeface="Raleway"/>
              </a:rPr>
              <a:t> with </a:t>
            </a:r>
            <a:r>
              <a:rPr b="1" lang="en" sz="4500">
                <a:latin typeface="Raleway"/>
                <a:ea typeface="Raleway"/>
                <a:cs typeface="Raleway"/>
                <a:sym typeface="Raleway"/>
              </a:rPr>
              <a:t>8</a:t>
            </a:r>
            <a:r>
              <a:rPr b="1" i="0" lang="en" sz="4500" u="none" cap="none" strike="noStrike">
                <a:solidFill>
                  <a:srgbClr val="000000"/>
                </a:solidFill>
                <a:latin typeface="Raleway"/>
                <a:ea typeface="Raleway"/>
                <a:cs typeface="Raleway"/>
                <a:sym typeface="Raleway"/>
              </a:rPr>
              <a:t> points</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3. Story # </a:t>
            </a:r>
            <a:r>
              <a:rPr b="1" lang="en" sz="4500">
                <a:latin typeface="Raleway"/>
                <a:ea typeface="Raleway"/>
                <a:cs typeface="Raleway"/>
                <a:sym typeface="Raleway"/>
              </a:rPr>
              <a:t>21</a:t>
            </a:r>
            <a:r>
              <a:rPr b="1" i="0" lang="en" sz="4500" u="none" cap="none" strike="noStrike">
                <a:solidFill>
                  <a:srgbClr val="000000"/>
                </a:solidFill>
                <a:latin typeface="Raleway"/>
                <a:ea typeface="Raleway"/>
                <a:cs typeface="Raleway"/>
                <a:sym typeface="Raleway"/>
              </a:rPr>
              <a:t> with </a:t>
            </a:r>
            <a:r>
              <a:rPr b="1" lang="en" sz="4500">
                <a:latin typeface="Raleway"/>
                <a:ea typeface="Raleway"/>
                <a:cs typeface="Raleway"/>
                <a:sym typeface="Raleway"/>
              </a:rPr>
              <a:t>1</a:t>
            </a:r>
            <a:r>
              <a:rPr b="1" i="0" lang="en" sz="4500" u="none" cap="none" strike="noStrike">
                <a:solidFill>
                  <a:srgbClr val="000000"/>
                </a:solidFill>
                <a:latin typeface="Raleway"/>
                <a:ea typeface="Raleway"/>
                <a:cs typeface="Raleway"/>
                <a:sym typeface="Raleway"/>
              </a:rPr>
              <a:t> points</a:t>
            </a:r>
            <a:endParaRPr b="1" i="0" sz="4500" u="none" cap="none" strike="noStrike">
              <a:solidFill>
                <a:srgbClr val="000000"/>
              </a:solidFill>
              <a:latin typeface="Raleway"/>
              <a:ea typeface="Raleway"/>
              <a:cs typeface="Raleway"/>
              <a:sym typeface="Raleway"/>
            </a:endParaRPr>
          </a:p>
          <a:p>
            <a:pPr indent="0" lvl="0" marL="0" rtl="0" algn="l">
              <a:spcBef>
                <a:spcPts val="0"/>
              </a:spcBef>
              <a:spcAft>
                <a:spcPts val="0"/>
              </a:spcAft>
              <a:buClr>
                <a:schemeClr val="dk1"/>
              </a:buClr>
              <a:buFont typeface="Arial"/>
              <a:buNone/>
            </a:pPr>
            <a:r>
              <a:rPr b="1" lang="en" sz="4500">
                <a:solidFill>
                  <a:schemeClr val="dk1"/>
                </a:solidFill>
                <a:latin typeface="Raleway"/>
                <a:ea typeface="Raleway"/>
                <a:cs typeface="Raleway"/>
                <a:sym typeface="Raleway"/>
              </a:rPr>
              <a:t>4</a:t>
            </a:r>
            <a:r>
              <a:rPr b="1" lang="en" sz="4500">
                <a:solidFill>
                  <a:schemeClr val="dk1"/>
                </a:solidFill>
                <a:latin typeface="Raleway"/>
                <a:ea typeface="Raleway"/>
                <a:cs typeface="Raleway"/>
                <a:sym typeface="Raleway"/>
              </a:rPr>
              <a:t>. Story # 22 with 8 points</a:t>
            </a:r>
            <a:endParaRPr b="1" sz="4500">
              <a:latin typeface="Raleway"/>
              <a:ea typeface="Raleway"/>
              <a:cs typeface="Raleway"/>
              <a:sym typeface="Raleway"/>
            </a:endParaRPr>
          </a:p>
          <a:p>
            <a:pPr indent="0" lvl="0" marL="0" marR="0" rtl="0" algn="l">
              <a:lnSpc>
                <a:spcPct val="100000"/>
              </a:lnSpc>
              <a:spcBef>
                <a:spcPts val="0"/>
              </a:spcBef>
              <a:spcAft>
                <a:spcPts val="0"/>
              </a:spcAft>
              <a:buNone/>
            </a:pPr>
            <a:r>
              <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Total Sprint 6 Points: </a:t>
            </a:r>
            <a:r>
              <a:rPr b="1" lang="en" sz="4500">
                <a:latin typeface="Raleway"/>
                <a:ea typeface="Raleway"/>
                <a:cs typeface="Raleway"/>
                <a:sym typeface="Raleway"/>
              </a:rPr>
              <a:t>22</a:t>
            </a:r>
            <a:endParaRPr b="0" i="0" sz="4500" u="none" cap="none" strike="noStrike">
              <a:solidFill>
                <a:srgbClr val="000000"/>
              </a:solidFill>
              <a:latin typeface="Arial"/>
              <a:ea typeface="Arial"/>
              <a:cs typeface="Arial"/>
              <a:sym typeface="Arial"/>
            </a:endParaRPr>
          </a:p>
        </p:txBody>
      </p:sp>
      <p:sp>
        <p:nvSpPr>
          <p:cNvPr id="341" name="Google Shape;341;p67"/>
          <p:cNvSpPr txBox="1"/>
          <p:nvPr/>
        </p:nvSpPr>
        <p:spPr>
          <a:xfrm>
            <a:off x="6192360" y="16217280"/>
            <a:ext cx="25810920" cy="4813560"/>
          </a:xfrm>
          <a:prstGeom prst="rect">
            <a:avLst/>
          </a:prstGeom>
          <a:noFill/>
          <a:ln cap="flat" cmpd="sng" w="9525">
            <a:solidFill>
              <a:srgbClr val="000000"/>
            </a:solidFill>
            <a:prstDash val="solid"/>
            <a:round/>
            <a:headEnd len="sm" w="sm" type="none"/>
            <a:tailEnd len="sm" w="sm" type="none"/>
          </a:ln>
        </p:spPr>
        <p:txBody>
          <a:bodyPr anchorCtr="0" anchor="ctr" bIns="349550" lIns="349550" spcFirstLastPara="1" rIns="349550" wrap="square" tIns="349550">
            <a:noAutofit/>
          </a:bodyPr>
          <a:lstStyle/>
          <a:p>
            <a:pPr indent="0" lvl="0" marL="0" marR="0" rtl="0" algn="l">
              <a:lnSpc>
                <a:spcPct val="100000"/>
              </a:lnSpc>
              <a:spcBef>
                <a:spcPts val="0"/>
              </a:spcBef>
              <a:spcAft>
                <a:spcPts val="0"/>
              </a:spcAft>
              <a:buNone/>
            </a:pPr>
            <a:r>
              <a:rPr b="1" lang="en" sz="4600">
                <a:latin typeface="Raleway"/>
                <a:ea typeface="Raleway"/>
                <a:cs typeface="Raleway"/>
                <a:sym typeface="Raleway"/>
              </a:rPr>
              <a:t>Sprint 6 has been a difficult sprint because of the ongoing pandemic. This new and unprecedented scenario forced us to give strong priority in the story that allowed us to change our business and forced us to choose a story about CSR to postpone.</a:t>
            </a:r>
            <a:br>
              <a:rPr b="1" lang="en" sz="4600">
                <a:latin typeface="Raleway"/>
                <a:ea typeface="Raleway"/>
                <a:cs typeface="Raleway"/>
                <a:sym typeface="Raleway"/>
              </a:rPr>
            </a:br>
            <a:r>
              <a:rPr b="1" lang="en" sz="4600">
                <a:latin typeface="Raleway"/>
                <a:ea typeface="Raleway"/>
                <a:cs typeface="Raleway"/>
                <a:sym typeface="Raleway"/>
              </a:rPr>
              <a:t>We are happy with the result because bringing value to customers is the first directive of our work.</a:t>
            </a:r>
            <a:br>
              <a:rPr b="1" lang="en" sz="4600">
                <a:latin typeface="Raleway"/>
                <a:ea typeface="Raleway"/>
                <a:cs typeface="Raleway"/>
                <a:sym typeface="Raleway"/>
              </a:rPr>
            </a:br>
            <a:r>
              <a:rPr b="1" lang="en" sz="4600">
                <a:latin typeface="Raleway"/>
                <a:ea typeface="Raleway"/>
                <a:cs typeface="Raleway"/>
                <a:sym typeface="Raleway"/>
              </a:rPr>
              <a:t>We learnt that even the most perfect plan will have to change in front of global circumstances out of our control.</a:t>
            </a:r>
            <a:endParaRPr b="0" i="0" sz="4600" u="none" cap="none" strike="noStrike">
              <a:solidFill>
                <a:srgbClr val="000000"/>
              </a:solidFill>
              <a:latin typeface="Arial"/>
              <a:ea typeface="Arial"/>
              <a:cs typeface="Arial"/>
              <a:sym typeface="Arial"/>
            </a:endParaRPr>
          </a:p>
        </p:txBody>
      </p:sp>
      <p:sp>
        <p:nvSpPr>
          <p:cNvPr id="342" name="Google Shape;342;p67"/>
          <p:cNvSpPr txBox="1"/>
          <p:nvPr/>
        </p:nvSpPr>
        <p:spPr>
          <a:xfrm>
            <a:off x="18509760" y="8460000"/>
            <a:ext cx="12458880" cy="6746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800" u="none" cap="none" strike="noStrike">
                <a:solidFill>
                  <a:srgbClr val="000000"/>
                </a:solidFill>
                <a:latin typeface="Raleway"/>
                <a:ea typeface="Raleway"/>
                <a:cs typeface="Raleway"/>
                <a:sym typeface="Raleway"/>
              </a:rPr>
              <a:t>Place Sprint 6 Burn Down Chart Here</a:t>
            </a:r>
            <a:endParaRPr b="0" i="0" sz="6800" u="none" cap="none" strike="noStrike">
              <a:solidFill>
                <a:srgbClr val="000000"/>
              </a:solidFill>
              <a:latin typeface="Arial"/>
              <a:ea typeface="Arial"/>
              <a:cs typeface="Arial"/>
              <a:sym typeface="Arial"/>
            </a:endParaRPr>
          </a:p>
        </p:txBody>
      </p:sp>
      <p:sp>
        <p:nvSpPr>
          <p:cNvPr id="343" name="Google Shape;343;p67"/>
          <p:cNvSpPr txBox="1"/>
          <p:nvPr/>
        </p:nvSpPr>
        <p:spPr>
          <a:xfrm>
            <a:off x="18509760" y="809280"/>
            <a:ext cx="12458880" cy="67464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349550" lIns="349550" spcFirstLastPara="1" rIns="349550" wrap="square" tIns="349550">
            <a:noAutofit/>
          </a:bodyPr>
          <a:lstStyle/>
          <a:p>
            <a:pPr indent="0" lvl="0" marL="0" marR="0" rtl="0" algn="l">
              <a:lnSpc>
                <a:spcPct val="100000"/>
              </a:lnSpc>
              <a:spcBef>
                <a:spcPts val="0"/>
              </a:spcBef>
              <a:spcAft>
                <a:spcPts val="0"/>
              </a:spcAft>
              <a:buNone/>
            </a:pPr>
            <a:r>
              <a:rPr b="1" i="0" lang="en" sz="6800" u="none" cap="none" strike="noStrike">
                <a:solidFill>
                  <a:srgbClr val="000000"/>
                </a:solidFill>
                <a:latin typeface="Raleway"/>
                <a:ea typeface="Raleway"/>
                <a:cs typeface="Raleway"/>
                <a:sym typeface="Raleway"/>
              </a:rPr>
              <a:t>Place Sprint 6 Burn UP Chart Here</a:t>
            </a:r>
            <a:endParaRPr b="0" i="0" sz="6800" u="none" cap="none" strike="noStrike">
              <a:solidFill>
                <a:srgbClr val="000000"/>
              </a:solidFill>
              <a:latin typeface="Arial"/>
              <a:ea typeface="Arial"/>
              <a:cs typeface="Arial"/>
              <a:sym typeface="Arial"/>
            </a:endParaRPr>
          </a:p>
        </p:txBody>
      </p:sp>
      <p:sp>
        <p:nvSpPr>
          <p:cNvPr id="344" name="Google Shape;344;p67"/>
          <p:cNvSpPr/>
          <p:nvPr/>
        </p:nvSpPr>
        <p:spPr>
          <a:xfrm>
            <a:off x="6192360" y="105840"/>
            <a:ext cx="19385280" cy="7030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3100" u="none" cap="none" strike="noStrike">
                <a:solidFill>
                  <a:srgbClr val="000000"/>
                </a:solidFill>
                <a:latin typeface="Arial"/>
                <a:ea typeface="Arial"/>
                <a:cs typeface="Arial"/>
                <a:sym typeface="Arial"/>
              </a:rPr>
              <a:t>SPRINT 6 DEMO of Working Product</a:t>
            </a:r>
            <a:endParaRPr b="0" i="0" sz="3100" u="none" cap="none" strike="noStrike">
              <a:latin typeface="Arial"/>
              <a:ea typeface="Arial"/>
              <a:cs typeface="Arial"/>
              <a:sym typeface="Arial"/>
            </a:endParaRPr>
          </a:p>
        </p:txBody>
      </p:sp>
      <p:pic>
        <p:nvPicPr>
          <p:cNvPr id="345" name="Google Shape;345;p67"/>
          <p:cNvPicPr preferRelativeResize="0"/>
          <p:nvPr/>
        </p:nvPicPr>
        <p:blipFill>
          <a:blip r:embed="rId3">
            <a:alphaModFix/>
          </a:blip>
          <a:stretch>
            <a:fillRect/>
          </a:stretch>
        </p:blipFill>
        <p:spPr>
          <a:xfrm>
            <a:off x="18314225" y="105850"/>
            <a:ext cx="12849950" cy="7961865"/>
          </a:xfrm>
          <a:prstGeom prst="rect">
            <a:avLst/>
          </a:prstGeom>
          <a:noFill/>
          <a:ln>
            <a:noFill/>
          </a:ln>
        </p:spPr>
      </p:pic>
      <p:pic>
        <p:nvPicPr>
          <p:cNvPr id="346" name="Google Shape;346;p67"/>
          <p:cNvPicPr preferRelativeResize="0"/>
          <p:nvPr/>
        </p:nvPicPr>
        <p:blipFill>
          <a:blip r:embed="rId4">
            <a:alphaModFix/>
          </a:blip>
          <a:stretch>
            <a:fillRect/>
          </a:stretch>
        </p:blipFill>
        <p:spPr>
          <a:xfrm>
            <a:off x="18314225" y="8129350"/>
            <a:ext cx="12849989" cy="7961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8"/>
          <p:cNvSpPr txBox="1"/>
          <p:nvPr/>
        </p:nvSpPr>
        <p:spPr>
          <a:xfrm>
            <a:off x="789480" y="734400"/>
            <a:ext cx="30674160" cy="913500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200" u="none" cap="none" strike="noStrike">
                <a:solidFill>
                  <a:srgbClr val="000000"/>
                </a:solidFill>
                <a:latin typeface="Open Sans"/>
                <a:ea typeface="Open Sans"/>
                <a:cs typeface="Open Sans"/>
                <a:sym typeface="Open Sans"/>
              </a:rPr>
              <a:t>BVIR for Management Questions</a:t>
            </a:r>
            <a:r>
              <a:rPr b="1" i="0" lang="en" sz="4800" u="none" cap="none" strike="noStrike">
                <a:solidFill>
                  <a:srgbClr val="000000"/>
                </a:solidFill>
                <a:latin typeface="Open Sans"/>
                <a:ea typeface="Open Sans"/>
                <a:cs typeface="Open Sans"/>
                <a:sym typeface="Open Sans"/>
              </a:rPr>
              <a:t>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Which charts would you want to include in the BVIR that Management would need and why?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Move the Orange boxes to the correct column below</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 sz="4800"/>
              <a:t>The Burn Up Charts is a great one for Management, it shows value being delivered. Also Burn Down chart, given the good and constant velocity achieved by the team, can be a good chart to show do demonstrate constant and sustainable progress in the project.</a:t>
            </a:r>
            <a:br>
              <a:rPr lang="en" sz="4800"/>
            </a:br>
            <a:r>
              <a:rPr lang="en" sz="4800"/>
              <a:t>Committed vs Delivered Chart helps to ensure that the team is not adding additional features and driving up the cost or that they are delivering less than they should per sprint.</a:t>
            </a:r>
            <a:br>
              <a:rPr lang="en" sz="4800"/>
            </a:br>
            <a:r>
              <a:rPr lang="en" sz="4800"/>
              <a:t>I would not include Story Point Cost per Team because it will take us into a rabbit hole where we don’t want to go into.</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p:txBody>
      </p:sp>
      <p:sp>
        <p:nvSpPr>
          <p:cNvPr id="352" name="Google Shape;352;p68"/>
          <p:cNvSpPr/>
          <p:nvPr/>
        </p:nvSpPr>
        <p:spPr>
          <a:xfrm>
            <a:off x="16126560" y="9869400"/>
            <a:ext cx="63720" cy="11151360"/>
          </a:xfrm>
          <a:custGeom>
            <a:rect b="b" l="l" r="r" t="t"/>
            <a:pathLst>
              <a:path extrusionOk="0" h="21600" w="21600">
                <a:moveTo>
                  <a:pt x="0" y="0"/>
                </a:moveTo>
                <a:lnTo>
                  <a:pt x="21600" y="21600"/>
                </a:lnTo>
              </a:path>
            </a:pathLst>
          </a:custGeom>
          <a:noFill/>
          <a:ln cap="flat" cmpd="sng" w="9525">
            <a:solidFill>
              <a:srgbClr val="1A1A1A"/>
            </a:solidFill>
            <a:prstDash val="solid"/>
            <a:round/>
            <a:headEnd len="sm" w="sm" type="none"/>
            <a:tailEnd len="sm" w="sm" type="none"/>
          </a:ln>
        </p:spPr>
      </p:sp>
      <p:sp>
        <p:nvSpPr>
          <p:cNvPr id="353" name="Google Shape;353;p68"/>
          <p:cNvSpPr/>
          <p:nvPr/>
        </p:nvSpPr>
        <p:spPr>
          <a:xfrm>
            <a:off x="3995640" y="9839880"/>
            <a:ext cx="3965400" cy="1460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6000" u="none" cap="none" strike="noStrike">
                <a:solidFill>
                  <a:srgbClr val="000000"/>
                </a:solidFill>
                <a:latin typeface="Open Sans"/>
                <a:ea typeface="Open Sans"/>
                <a:cs typeface="Open Sans"/>
                <a:sym typeface="Open Sans"/>
              </a:rPr>
              <a:t>Included</a:t>
            </a:r>
            <a:endParaRPr b="0" i="0" sz="6000" u="none" cap="none" strike="noStrike">
              <a:latin typeface="Arial"/>
              <a:ea typeface="Arial"/>
              <a:cs typeface="Arial"/>
              <a:sym typeface="Arial"/>
            </a:endParaRPr>
          </a:p>
        </p:txBody>
      </p:sp>
      <p:sp>
        <p:nvSpPr>
          <p:cNvPr id="354" name="Google Shape;354;p68"/>
          <p:cNvSpPr/>
          <p:nvPr/>
        </p:nvSpPr>
        <p:spPr>
          <a:xfrm>
            <a:off x="19977480" y="9839880"/>
            <a:ext cx="6234840" cy="1460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6000" u="none" cap="none" strike="noStrike">
                <a:solidFill>
                  <a:srgbClr val="000000"/>
                </a:solidFill>
                <a:latin typeface="Open Sans"/>
                <a:ea typeface="Open Sans"/>
                <a:cs typeface="Open Sans"/>
                <a:sym typeface="Open Sans"/>
              </a:rPr>
              <a:t>Not included</a:t>
            </a:r>
            <a:endParaRPr b="0" i="0" sz="6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6000" u="none" cap="none" strike="noStrike">
              <a:latin typeface="Arial"/>
              <a:ea typeface="Arial"/>
              <a:cs typeface="Arial"/>
              <a:sym typeface="Arial"/>
            </a:endParaRPr>
          </a:p>
        </p:txBody>
      </p:sp>
      <p:sp>
        <p:nvSpPr>
          <p:cNvPr id="355" name="Google Shape;355;p68"/>
          <p:cNvSpPr/>
          <p:nvPr/>
        </p:nvSpPr>
        <p:spPr>
          <a:xfrm>
            <a:off x="2489768" y="13080145"/>
            <a:ext cx="6977100" cy="1072200"/>
          </a:xfrm>
          <a:prstGeom prst="rect">
            <a:avLst/>
          </a:prstGeom>
          <a:solidFill>
            <a:srgbClr val="FF9900"/>
          </a:solidFill>
          <a:ln cap="flat" cmpd="sng" w="2857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ctr">
              <a:lnSpc>
                <a:spcPct val="100000"/>
              </a:lnSpc>
              <a:spcBef>
                <a:spcPts val="0"/>
              </a:spcBef>
              <a:spcAft>
                <a:spcPts val="0"/>
              </a:spcAft>
              <a:buNone/>
            </a:pPr>
            <a:r>
              <a:rPr b="0" i="0" lang="en" sz="4800" u="none" cap="none" strike="noStrike">
                <a:solidFill>
                  <a:srgbClr val="1A1A1A"/>
                </a:solidFill>
                <a:latin typeface="Open Sans"/>
                <a:ea typeface="Open Sans"/>
                <a:cs typeface="Open Sans"/>
                <a:sym typeface="Open Sans"/>
              </a:rPr>
              <a:t>Burn Down Charts</a:t>
            </a:r>
            <a:endParaRPr b="0" i="0" sz="4800" u="none" cap="none" strike="noStrike">
              <a:latin typeface="Arial"/>
              <a:ea typeface="Arial"/>
              <a:cs typeface="Arial"/>
              <a:sym typeface="Arial"/>
            </a:endParaRPr>
          </a:p>
        </p:txBody>
      </p:sp>
      <p:sp>
        <p:nvSpPr>
          <p:cNvPr id="356" name="Google Shape;356;p68"/>
          <p:cNvSpPr/>
          <p:nvPr/>
        </p:nvSpPr>
        <p:spPr>
          <a:xfrm>
            <a:off x="2489770" y="11560270"/>
            <a:ext cx="6977100" cy="1072200"/>
          </a:xfrm>
          <a:prstGeom prst="rect">
            <a:avLst/>
          </a:prstGeom>
          <a:solidFill>
            <a:srgbClr val="FF9900"/>
          </a:solidFill>
          <a:ln cap="flat" cmpd="sng" w="2857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ctr">
              <a:lnSpc>
                <a:spcPct val="100000"/>
              </a:lnSpc>
              <a:spcBef>
                <a:spcPts val="0"/>
              </a:spcBef>
              <a:spcAft>
                <a:spcPts val="0"/>
              </a:spcAft>
              <a:buNone/>
            </a:pPr>
            <a:r>
              <a:rPr b="0" i="0" lang="en" sz="4800" u="none" cap="none" strike="noStrike">
                <a:solidFill>
                  <a:srgbClr val="1A1A1A"/>
                </a:solidFill>
                <a:latin typeface="Open Sans"/>
                <a:ea typeface="Open Sans"/>
                <a:cs typeface="Open Sans"/>
                <a:sym typeface="Open Sans"/>
              </a:rPr>
              <a:t>Burn Up Charts</a:t>
            </a:r>
            <a:endParaRPr b="0" i="0" sz="4800" u="none" cap="none" strike="noStrike">
              <a:latin typeface="Arial"/>
              <a:ea typeface="Arial"/>
              <a:cs typeface="Arial"/>
              <a:sym typeface="Arial"/>
            </a:endParaRPr>
          </a:p>
        </p:txBody>
      </p:sp>
      <p:sp>
        <p:nvSpPr>
          <p:cNvPr id="357" name="Google Shape;357;p68"/>
          <p:cNvSpPr/>
          <p:nvPr/>
        </p:nvSpPr>
        <p:spPr>
          <a:xfrm>
            <a:off x="808393" y="15217920"/>
            <a:ext cx="10339800" cy="1072200"/>
          </a:xfrm>
          <a:prstGeom prst="rect">
            <a:avLst/>
          </a:prstGeom>
          <a:solidFill>
            <a:srgbClr val="FF9900"/>
          </a:solidFill>
          <a:ln cap="flat" cmpd="sng" w="2857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ctr">
              <a:lnSpc>
                <a:spcPct val="100000"/>
              </a:lnSpc>
              <a:spcBef>
                <a:spcPts val="0"/>
              </a:spcBef>
              <a:spcAft>
                <a:spcPts val="0"/>
              </a:spcAft>
              <a:buNone/>
            </a:pPr>
            <a:r>
              <a:rPr b="0" i="0" lang="en" sz="4800" u="none" cap="none" strike="noStrike">
                <a:solidFill>
                  <a:srgbClr val="1A1A1A"/>
                </a:solidFill>
                <a:latin typeface="Open Sans"/>
                <a:ea typeface="Open Sans"/>
                <a:cs typeface="Open Sans"/>
                <a:sym typeface="Open Sans"/>
              </a:rPr>
              <a:t>Committed vs. Delivered Chart</a:t>
            </a:r>
            <a:endParaRPr b="0" i="0" sz="4800" u="none" cap="none" strike="noStrike">
              <a:latin typeface="Arial"/>
              <a:ea typeface="Arial"/>
              <a:cs typeface="Arial"/>
              <a:sym typeface="Arial"/>
            </a:endParaRPr>
          </a:p>
        </p:txBody>
      </p:sp>
      <p:sp>
        <p:nvSpPr>
          <p:cNvPr id="358" name="Google Shape;358;p68"/>
          <p:cNvSpPr/>
          <p:nvPr/>
        </p:nvSpPr>
        <p:spPr>
          <a:xfrm>
            <a:off x="18296105" y="15994655"/>
            <a:ext cx="10339800" cy="1072200"/>
          </a:xfrm>
          <a:prstGeom prst="rect">
            <a:avLst/>
          </a:prstGeom>
          <a:solidFill>
            <a:srgbClr val="FF9900"/>
          </a:solidFill>
          <a:ln cap="flat" cmpd="sng" w="2857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ctr">
              <a:lnSpc>
                <a:spcPct val="100000"/>
              </a:lnSpc>
              <a:spcBef>
                <a:spcPts val="0"/>
              </a:spcBef>
              <a:spcAft>
                <a:spcPts val="0"/>
              </a:spcAft>
              <a:buNone/>
            </a:pPr>
            <a:r>
              <a:rPr b="0" i="0" lang="en" sz="4800" u="none" cap="none" strike="noStrike">
                <a:solidFill>
                  <a:srgbClr val="1A1A1A"/>
                </a:solidFill>
                <a:latin typeface="Open Sans"/>
                <a:ea typeface="Open Sans"/>
                <a:cs typeface="Open Sans"/>
                <a:sym typeface="Open Sans"/>
              </a:rPr>
              <a:t>Story Point Cost per Team</a:t>
            </a:r>
            <a:endParaRPr b="0" i="0" sz="4800" u="none" cap="none" strike="noStrike">
              <a:latin typeface="Arial"/>
              <a:ea typeface="Arial"/>
              <a:cs typeface="Arial"/>
              <a:sym typeface="Arial"/>
            </a:endParaRPr>
          </a:p>
          <a:p>
            <a:pPr indent="0" lvl="0" marL="457200" marR="0" rtl="0" algn="ctr">
              <a:lnSpc>
                <a:spcPct val="100000"/>
              </a:lnSpc>
              <a:spcBef>
                <a:spcPts val="0"/>
              </a:spcBef>
              <a:spcAft>
                <a:spcPts val="0"/>
              </a:spcAft>
              <a:buNone/>
            </a:pPr>
            <a:r>
              <a:t/>
            </a:r>
            <a:endParaRPr b="0" i="0" sz="4800" u="none" cap="none" strike="noStrike">
              <a:latin typeface="Arial"/>
              <a:ea typeface="Arial"/>
              <a:cs typeface="Arial"/>
              <a:sym typeface="Arial"/>
            </a:endParaRPr>
          </a:p>
          <a:p>
            <a:pPr indent="0" lvl="0" marL="457200" marR="0" rtl="0" algn="ctr">
              <a:lnSpc>
                <a:spcPct val="100000"/>
              </a:lnSpc>
              <a:spcBef>
                <a:spcPts val="0"/>
              </a:spcBef>
              <a:spcAft>
                <a:spcPts val="0"/>
              </a:spcAft>
              <a:buNone/>
            </a:pPr>
            <a:r>
              <a:t/>
            </a:r>
            <a:endParaRPr b="0" i="0" sz="4800" u="none" cap="none"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9"/>
          <p:cNvSpPr txBox="1"/>
          <p:nvPr/>
        </p:nvSpPr>
        <p:spPr>
          <a:xfrm>
            <a:off x="2626200" y="5626080"/>
            <a:ext cx="27678960" cy="228312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200" u="none" cap="none" strike="noStrike">
                <a:solidFill>
                  <a:srgbClr val="1A1A1A"/>
                </a:solidFill>
                <a:latin typeface="Open Sans"/>
                <a:ea typeface="Open Sans"/>
                <a:cs typeface="Open Sans"/>
                <a:sym typeface="Open Sans"/>
              </a:rPr>
              <a:t>Creating the BVIR for Management</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Questions to answer before you start the BVIR</a:t>
            </a:r>
            <a:endParaRPr b="0" i="0" sz="4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What would tell Management if they want to know the details about actual stories?</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[Select from the choices below]</a:t>
            </a:r>
            <a:endParaRPr b="0" i="0" sz="4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1A1A1A"/>
              </a:buClr>
              <a:buSzPts val="4800"/>
              <a:buFont typeface="Open Sans"/>
              <a:buAutoNum type="arabicPeriod"/>
            </a:pPr>
            <a:r>
              <a:rPr b="1" i="0" lang="en" sz="4800" u="none" cap="none" strike="noStrike">
                <a:solidFill>
                  <a:srgbClr val="1A1A1A"/>
                </a:solidFill>
                <a:latin typeface="Open Sans"/>
                <a:ea typeface="Open Sans"/>
                <a:cs typeface="Open Sans"/>
                <a:sym typeface="Open Sans"/>
              </a:rPr>
              <a:t>"While I understand that you want to get into individual stories and know all the details, we would prefer that Management spends your valuable time guiding and influencing the Roadmap and direction of the project and leave the story delivery to the Teams you have empowered."</a:t>
            </a:r>
            <a:endParaRPr b="0" i="0" sz="4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1A1A1A"/>
              </a:buClr>
              <a:buSzPts val="4800"/>
              <a:buFont typeface="Open Sans"/>
              <a:buAutoNum type="arabicPeriod"/>
            </a:pPr>
            <a:r>
              <a:rPr b="1" i="0" lang="en" sz="4800" u="none" cap="none" strike="noStrike">
                <a:solidFill>
                  <a:srgbClr val="1A1A1A"/>
                </a:solidFill>
                <a:latin typeface="Open Sans"/>
                <a:ea typeface="Open Sans"/>
                <a:cs typeface="Open Sans"/>
                <a:sym typeface="Open Sans"/>
              </a:rPr>
              <a:t>Absolutely, let's get into the details!</a:t>
            </a:r>
            <a:endParaRPr b="0" i="0" sz="4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1A1A1A"/>
              </a:buClr>
              <a:buSzPts val="4800"/>
              <a:buFont typeface="Open Sans"/>
              <a:buAutoNum type="arabicPeriod"/>
            </a:pPr>
            <a:r>
              <a:rPr b="1" i="0" lang="en" sz="4800" u="none" cap="none" strike="noStrike">
                <a:solidFill>
                  <a:srgbClr val="1A1A1A"/>
                </a:solidFill>
                <a:latin typeface="Open Sans"/>
                <a:ea typeface="Open Sans"/>
                <a:cs typeface="Open Sans"/>
                <a:sym typeface="Open Sans"/>
              </a:rPr>
              <a:t>No, that is none of your business</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Which of the above did you choose (1,2,3) and why?</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 sz="4800">
                <a:solidFill>
                  <a:srgbClr val="1A1A1A"/>
                </a:solidFill>
                <a:latin typeface="Open Sans"/>
                <a:ea typeface="Open Sans"/>
                <a:cs typeface="Open Sans"/>
                <a:sym typeface="Open Sans"/>
              </a:rPr>
              <a:t>I’d choose 1 because it clearly explains and underlines the roles for Management and for the Team in a true Agile working environment.</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70"/>
          <p:cNvSpPr txBox="1"/>
          <p:nvPr/>
        </p:nvSpPr>
        <p:spPr>
          <a:xfrm>
            <a:off x="2626200" y="5626080"/>
            <a:ext cx="27677880" cy="228312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200" u="none" cap="none" strike="noStrike">
                <a:solidFill>
                  <a:srgbClr val="1A1A1A"/>
                </a:solidFill>
                <a:latin typeface="Open Sans"/>
                <a:ea typeface="Open Sans"/>
                <a:cs typeface="Open Sans"/>
                <a:sym typeface="Open Sans"/>
              </a:rPr>
              <a:t>Creating the BVIR for Management</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Questions to answer before you start the BVIR</a:t>
            </a:r>
            <a:endParaRPr b="0" i="0" sz="4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Is it project considered a failure because backlog items still remain? Explain. </a:t>
            </a:r>
            <a:endParaRPr b="1" i="0" sz="4800" u="none" cap="none" strike="noStrike">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rPr b="1" lang="en" sz="4800">
                <a:solidFill>
                  <a:srgbClr val="1A1A1A"/>
                </a:solidFill>
                <a:latin typeface="Open Sans"/>
                <a:ea typeface="Open Sans"/>
                <a:cs typeface="Open Sans"/>
                <a:sym typeface="Open Sans"/>
              </a:rPr>
              <a:t>I don’t think the project is considered a failure.</a:t>
            </a:r>
            <a:br>
              <a:rPr b="1" lang="en" sz="4800">
                <a:solidFill>
                  <a:srgbClr val="1A1A1A"/>
                </a:solidFill>
                <a:latin typeface="Open Sans"/>
                <a:ea typeface="Open Sans"/>
                <a:cs typeface="Open Sans"/>
                <a:sym typeface="Open Sans"/>
              </a:rPr>
            </a:br>
            <a:r>
              <a:rPr b="1" lang="en" sz="4800">
                <a:solidFill>
                  <a:srgbClr val="1A1A1A"/>
                </a:solidFill>
                <a:latin typeface="Open Sans"/>
                <a:ea typeface="Open Sans"/>
                <a:cs typeface="Open Sans"/>
                <a:sym typeface="Open Sans"/>
              </a:rPr>
              <a:t>The project kept delivering the highest possible value to customers even in the most difficult and </a:t>
            </a:r>
            <a:r>
              <a:rPr b="1" lang="en" sz="4800">
                <a:solidFill>
                  <a:srgbClr val="1A1A1A"/>
                </a:solidFill>
                <a:latin typeface="Open Sans"/>
                <a:ea typeface="Open Sans"/>
                <a:cs typeface="Open Sans"/>
                <a:sym typeface="Open Sans"/>
              </a:rPr>
              <a:t>unpredictable</a:t>
            </a:r>
            <a:r>
              <a:rPr b="1" lang="en" sz="4800">
                <a:solidFill>
                  <a:srgbClr val="1A1A1A"/>
                </a:solidFill>
                <a:latin typeface="Open Sans"/>
                <a:ea typeface="Open Sans"/>
                <a:cs typeface="Open Sans"/>
                <a:sym typeface="Open Sans"/>
              </a:rPr>
              <a:t> situation possible, like the pandemic.</a:t>
            </a:r>
            <a:br>
              <a:rPr b="1" lang="en" sz="4800">
                <a:solidFill>
                  <a:srgbClr val="1A1A1A"/>
                </a:solidFill>
                <a:latin typeface="Open Sans"/>
                <a:ea typeface="Open Sans"/>
                <a:cs typeface="Open Sans"/>
                <a:sym typeface="Open Sans"/>
              </a:rPr>
            </a:br>
            <a:r>
              <a:rPr b="1" lang="en" sz="4800">
                <a:solidFill>
                  <a:srgbClr val="1A1A1A"/>
                </a:solidFill>
                <a:latin typeface="Open Sans"/>
                <a:ea typeface="Open Sans"/>
                <a:cs typeface="Open Sans"/>
                <a:sym typeface="Open Sans"/>
              </a:rPr>
              <a:t>Bringing value to our customers is our main target and focus as agilists and our quick adaptation and react to the pandemic while following our client goal and request is an important confirmation of our good work.</a:t>
            </a:r>
            <a:br>
              <a:rPr b="1" lang="en" sz="4800">
                <a:solidFill>
                  <a:srgbClr val="1A1A1A"/>
                </a:solidFill>
                <a:latin typeface="Open Sans"/>
                <a:ea typeface="Open Sans"/>
                <a:cs typeface="Open Sans"/>
                <a:sym typeface="Open Sans"/>
              </a:rPr>
            </a:br>
            <a:r>
              <a:rPr b="1" lang="en" sz="4800">
                <a:solidFill>
                  <a:srgbClr val="1A1A1A"/>
                </a:solidFill>
                <a:latin typeface="Open Sans"/>
                <a:ea typeface="Open Sans"/>
                <a:cs typeface="Open Sans"/>
                <a:sym typeface="Open Sans"/>
              </a:rPr>
              <a:t>For those reasons I consider our project successful.</a:t>
            </a:r>
            <a:br>
              <a:rPr b="1" lang="en" sz="4800">
                <a:solidFill>
                  <a:srgbClr val="1A1A1A"/>
                </a:solidFill>
                <a:latin typeface="Open Sans"/>
                <a:ea typeface="Open Sans"/>
                <a:cs typeface="Open Sans"/>
                <a:sym typeface="Open Sans"/>
              </a:rPr>
            </a:br>
            <a:r>
              <a:rPr b="1" lang="en" sz="4800">
                <a:solidFill>
                  <a:srgbClr val="1A1A1A"/>
                </a:solidFill>
                <a:latin typeface="Open Sans"/>
                <a:ea typeface="Open Sans"/>
                <a:cs typeface="Open Sans"/>
                <a:sym typeface="Open Sans"/>
              </a:rPr>
              <a:t>I will make treasure of every wrong step taken for the future, in order to be able to predict, a bit more, also the unpredictable.</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71"/>
          <p:cNvSpPr txBox="1"/>
          <p:nvPr/>
        </p:nvSpPr>
        <p:spPr>
          <a:xfrm>
            <a:off x="772200" y="578880"/>
            <a:ext cx="30674160" cy="805140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200" u="none" cap="none" strike="noStrike">
                <a:solidFill>
                  <a:srgbClr val="000000"/>
                </a:solidFill>
                <a:latin typeface="Open Sans"/>
                <a:ea typeface="Open Sans"/>
                <a:cs typeface="Open Sans"/>
                <a:sym typeface="Open Sans"/>
              </a:rPr>
              <a:t>Creating the BVIR for Management</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000000"/>
                </a:solidFill>
                <a:latin typeface="Open Sans"/>
                <a:ea typeface="Open Sans"/>
                <a:cs typeface="Open Sans"/>
                <a:sym typeface="Open Sans"/>
              </a:rPr>
              <a:t>Instructions:</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000000"/>
                </a:solidFill>
                <a:latin typeface="Open Sans"/>
                <a:ea typeface="Open Sans"/>
                <a:cs typeface="Open Sans"/>
                <a:sym typeface="Open Sans"/>
              </a:rPr>
              <a:t>Start by creating your own BVIR. From the charts and sections below, please drag and drop items you would like to display to convey the story behind the MVP project</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000000"/>
                </a:solidFill>
                <a:latin typeface="Open Sans"/>
                <a:ea typeface="Open Sans"/>
                <a:cs typeface="Open Sans"/>
                <a:sym typeface="Open Sans"/>
              </a:rPr>
              <a:t>[Cut and paste items from this section and add them to the next slide. Remember to fill in information in the boxes where it is needed]</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p:txBody>
      </p:sp>
      <p:sp>
        <p:nvSpPr>
          <p:cNvPr id="374" name="Google Shape;374;p71"/>
          <p:cNvSpPr/>
          <p:nvPr/>
        </p:nvSpPr>
        <p:spPr>
          <a:xfrm>
            <a:off x="1267920" y="8630640"/>
            <a:ext cx="10251000" cy="2849760"/>
          </a:xfrm>
          <a:prstGeom prst="rect">
            <a:avLst/>
          </a:prstGeom>
          <a:noFill/>
          <a:ln cap="flat" cmpd="sng" w="9525">
            <a:solidFill>
              <a:srgbClr val="000000"/>
            </a:solidFill>
            <a:prstDash val="solid"/>
            <a:round/>
            <a:headEnd len="sm" w="sm" type="none"/>
            <a:tailEnd len="sm" w="sm" type="none"/>
          </a:ln>
        </p:spPr>
        <p:txBody>
          <a:bodyPr anchorCtr="0" anchor="t" bIns="341275" lIns="341275" spcFirstLastPara="1" rIns="341275" wrap="square" tIns="341275">
            <a:noAutofit/>
          </a:bodyPr>
          <a:lstStyle/>
          <a:p>
            <a:pPr indent="0" lvl="0" marL="0" marR="0" rtl="0" algn="ctr">
              <a:lnSpc>
                <a:spcPct val="100000"/>
              </a:lnSpc>
              <a:spcBef>
                <a:spcPts val="0"/>
              </a:spcBef>
              <a:spcAft>
                <a:spcPts val="0"/>
              </a:spcAft>
              <a:buNone/>
            </a:pPr>
            <a:r>
              <a:rPr b="0" i="0" lang="en" sz="9000" u="sng" cap="none" strike="noStrike">
                <a:solidFill>
                  <a:srgbClr val="000000"/>
                </a:solidFill>
                <a:latin typeface="Arial"/>
                <a:ea typeface="Arial"/>
                <a:cs typeface="Arial"/>
                <a:sym typeface="Arial"/>
              </a:rPr>
              <a:t>MVP VISION</a:t>
            </a:r>
            <a:endParaRPr b="0" i="0" sz="9000" u="none" cap="none" strike="noStrike">
              <a:latin typeface="Arial"/>
              <a:ea typeface="Arial"/>
              <a:cs typeface="Arial"/>
              <a:sym typeface="Arial"/>
            </a:endParaRPr>
          </a:p>
        </p:txBody>
      </p:sp>
      <p:sp>
        <p:nvSpPr>
          <p:cNvPr id="375" name="Google Shape;375;p71"/>
          <p:cNvSpPr/>
          <p:nvPr/>
        </p:nvSpPr>
        <p:spPr>
          <a:xfrm>
            <a:off x="12865320" y="8630640"/>
            <a:ext cx="4070520" cy="6484320"/>
          </a:xfrm>
          <a:prstGeom prst="rect">
            <a:avLst/>
          </a:prstGeom>
          <a:noFill/>
          <a:ln cap="flat" cmpd="sng" w="9525">
            <a:solidFill>
              <a:srgbClr val="000000"/>
            </a:solidFill>
            <a:prstDash val="solid"/>
            <a:round/>
            <a:headEnd len="sm" w="sm" type="none"/>
            <a:tailEnd len="sm" w="sm" type="none"/>
          </a:ln>
        </p:spPr>
        <p:txBody>
          <a:bodyPr anchorCtr="0" anchor="ctr" bIns="341275" lIns="341275" spcFirstLastPara="1" rIns="341275" wrap="square" tIns="341275">
            <a:noAutofit/>
          </a:bodyPr>
          <a:lstStyle/>
          <a:p>
            <a:pPr indent="0" lvl="0" marL="0" marR="0" rtl="0" algn="ctr">
              <a:lnSpc>
                <a:spcPct val="100000"/>
              </a:lnSpc>
              <a:spcBef>
                <a:spcPts val="0"/>
              </a:spcBef>
              <a:spcAft>
                <a:spcPts val="0"/>
              </a:spcAft>
              <a:buNone/>
            </a:pPr>
            <a:r>
              <a:rPr b="0" i="0" lang="en" sz="9600" u="none" cap="none" strike="noStrike">
                <a:solidFill>
                  <a:srgbClr val="000000"/>
                </a:solidFill>
                <a:latin typeface="Arial"/>
                <a:ea typeface="Arial"/>
                <a:cs typeface="Arial"/>
                <a:sym typeface="Arial"/>
              </a:rPr>
              <a:t>Team Name</a:t>
            </a:r>
            <a:endParaRPr b="0" i="0" sz="9600" u="none" cap="none" strike="noStrike">
              <a:latin typeface="Arial"/>
              <a:ea typeface="Arial"/>
              <a:cs typeface="Arial"/>
              <a:sym typeface="Arial"/>
            </a:endParaRPr>
          </a:p>
        </p:txBody>
      </p:sp>
      <p:sp>
        <p:nvSpPr>
          <p:cNvPr id="376" name="Google Shape;376;p71"/>
          <p:cNvSpPr/>
          <p:nvPr/>
        </p:nvSpPr>
        <p:spPr>
          <a:xfrm>
            <a:off x="20296800" y="7986960"/>
            <a:ext cx="10251000" cy="3549240"/>
          </a:xfrm>
          <a:prstGeom prst="rect">
            <a:avLst/>
          </a:prstGeom>
          <a:noFill/>
          <a:ln cap="flat" cmpd="sng" w="9525">
            <a:solidFill>
              <a:srgbClr val="000000"/>
            </a:solidFill>
            <a:prstDash val="solid"/>
            <a:round/>
            <a:headEnd len="sm" w="sm" type="none"/>
            <a:tailEnd len="sm" w="sm" type="none"/>
          </a:ln>
        </p:spPr>
        <p:txBody>
          <a:bodyPr anchorCtr="0" anchor="t" bIns="341275" lIns="341275" spcFirstLastPara="1" rIns="341275" wrap="square" tIns="341275">
            <a:noAutofit/>
          </a:bodyPr>
          <a:lstStyle/>
          <a:p>
            <a:pPr indent="0" lvl="0" marL="0" marR="0" rtl="0" algn="ctr">
              <a:lnSpc>
                <a:spcPct val="100000"/>
              </a:lnSpc>
              <a:spcBef>
                <a:spcPts val="0"/>
              </a:spcBef>
              <a:spcAft>
                <a:spcPts val="0"/>
              </a:spcAft>
              <a:buNone/>
            </a:pPr>
            <a:r>
              <a:rPr b="0" i="0" lang="en" sz="9000" u="sng" cap="none" strike="noStrike">
                <a:solidFill>
                  <a:srgbClr val="000000"/>
                </a:solidFill>
                <a:latin typeface="Arial"/>
                <a:ea typeface="Arial"/>
                <a:cs typeface="Arial"/>
                <a:sym typeface="Arial"/>
              </a:rPr>
              <a:t>Roadmap</a:t>
            </a:r>
            <a:endParaRPr b="0" i="0" sz="90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90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9000" u="none" cap="none" strike="noStrike">
              <a:latin typeface="Arial"/>
              <a:ea typeface="Arial"/>
              <a:cs typeface="Arial"/>
              <a:sym typeface="Arial"/>
            </a:endParaRPr>
          </a:p>
        </p:txBody>
      </p:sp>
      <p:sp>
        <p:nvSpPr>
          <p:cNvPr id="377" name="Google Shape;377;p71"/>
          <p:cNvSpPr/>
          <p:nvPr/>
        </p:nvSpPr>
        <p:spPr>
          <a:xfrm>
            <a:off x="21039120" y="12056400"/>
            <a:ext cx="8766000" cy="431676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341275" lIns="341275" spcFirstLastPara="1" rIns="341275" wrap="square" tIns="341275">
            <a:noAutofit/>
          </a:bodyPr>
          <a:lstStyle/>
          <a:p>
            <a:pPr indent="0" lvl="0" marL="0" marR="0" rtl="0" algn="ctr">
              <a:lnSpc>
                <a:spcPct val="100000"/>
              </a:lnSpc>
              <a:spcBef>
                <a:spcPts val="0"/>
              </a:spcBef>
              <a:spcAft>
                <a:spcPts val="0"/>
              </a:spcAft>
              <a:buNone/>
            </a:pPr>
            <a:r>
              <a:rPr b="0" i="0" lang="en" sz="7000" u="none" cap="none" strike="noStrike">
                <a:solidFill>
                  <a:srgbClr val="000000"/>
                </a:solidFill>
                <a:latin typeface="Arial"/>
                <a:ea typeface="Arial"/>
                <a:cs typeface="Arial"/>
                <a:sym typeface="Arial"/>
              </a:rPr>
              <a:t>Chart Comparing Sprint Velocity of Teams 1 vs Team 2</a:t>
            </a:r>
            <a:endParaRPr b="0" i="0" sz="7000" u="none" cap="none" strike="noStrike">
              <a:latin typeface="Arial"/>
              <a:ea typeface="Arial"/>
              <a:cs typeface="Arial"/>
              <a:sym typeface="Arial"/>
            </a:endParaRPr>
          </a:p>
        </p:txBody>
      </p:sp>
      <p:sp>
        <p:nvSpPr>
          <p:cNvPr id="378" name="Google Shape;378;p71"/>
          <p:cNvSpPr/>
          <p:nvPr/>
        </p:nvSpPr>
        <p:spPr>
          <a:xfrm>
            <a:off x="10972800" y="16082640"/>
            <a:ext cx="8766000" cy="431676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341275" lIns="341275" spcFirstLastPara="1" rIns="341275" wrap="square" tIns="341275">
            <a:noAutofit/>
          </a:bodyPr>
          <a:lstStyle/>
          <a:p>
            <a:pPr indent="0" lvl="0" marL="0" marR="0" rtl="0" algn="ctr">
              <a:lnSpc>
                <a:spcPct val="100000"/>
              </a:lnSpc>
              <a:spcBef>
                <a:spcPts val="0"/>
              </a:spcBef>
              <a:spcAft>
                <a:spcPts val="0"/>
              </a:spcAft>
              <a:buNone/>
            </a:pPr>
            <a:r>
              <a:rPr b="0" i="0" lang="en" sz="7000" u="none" cap="none" strike="noStrike">
                <a:solidFill>
                  <a:srgbClr val="000000"/>
                </a:solidFill>
                <a:latin typeface="Arial"/>
                <a:ea typeface="Arial"/>
                <a:cs typeface="Arial"/>
                <a:sym typeface="Arial"/>
              </a:rPr>
              <a:t>Chart showing cost per story point</a:t>
            </a:r>
            <a:endParaRPr b="0" i="0" sz="7000" u="none" cap="none" strike="noStrike">
              <a:latin typeface="Arial"/>
              <a:ea typeface="Arial"/>
              <a:cs typeface="Arial"/>
              <a:sym typeface="Arial"/>
            </a:endParaRPr>
          </a:p>
        </p:txBody>
      </p:sp>
      <p:pic>
        <p:nvPicPr>
          <p:cNvPr id="379" name="Google Shape;379;p71"/>
          <p:cNvPicPr preferRelativeResize="0"/>
          <p:nvPr/>
        </p:nvPicPr>
        <p:blipFill rotWithShape="1">
          <a:blip r:embed="rId3">
            <a:alphaModFix/>
          </a:blip>
          <a:srcRect b="0" l="0" r="0" t="0"/>
          <a:stretch/>
        </p:blipFill>
        <p:spPr>
          <a:xfrm>
            <a:off x="1267920" y="12056400"/>
            <a:ext cx="8236800" cy="4316760"/>
          </a:xfrm>
          <a:prstGeom prst="rect">
            <a:avLst/>
          </a:prstGeom>
          <a:noFill/>
          <a:ln>
            <a:noFill/>
          </a:ln>
        </p:spPr>
      </p:pic>
      <p:pic>
        <p:nvPicPr>
          <p:cNvPr id="380" name="Google Shape;380;p71"/>
          <p:cNvPicPr preferRelativeResize="0"/>
          <p:nvPr/>
        </p:nvPicPr>
        <p:blipFill rotWithShape="1">
          <a:blip r:embed="rId4">
            <a:alphaModFix/>
          </a:blip>
          <a:srcRect b="0" l="0" r="0" t="0"/>
          <a:stretch/>
        </p:blipFill>
        <p:spPr>
          <a:xfrm>
            <a:off x="1605960" y="17083080"/>
            <a:ext cx="7560360" cy="3937680"/>
          </a:xfrm>
          <a:prstGeom prst="rect">
            <a:avLst/>
          </a:prstGeom>
          <a:noFill/>
          <a:ln>
            <a:noFill/>
          </a:ln>
        </p:spPr>
      </p:pic>
      <p:pic>
        <p:nvPicPr>
          <p:cNvPr id="381" name="Google Shape;381;p71"/>
          <p:cNvPicPr preferRelativeResize="0"/>
          <p:nvPr/>
        </p:nvPicPr>
        <p:blipFill rotWithShape="1">
          <a:blip r:embed="rId5">
            <a:alphaModFix/>
          </a:blip>
          <a:srcRect b="0" l="0" r="0" t="0"/>
          <a:stretch/>
        </p:blipFill>
        <p:spPr>
          <a:xfrm>
            <a:off x="21774240" y="16893720"/>
            <a:ext cx="7296120" cy="43167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54"/>
          <p:cNvSpPr txBox="1"/>
          <p:nvPr/>
        </p:nvSpPr>
        <p:spPr>
          <a:xfrm>
            <a:off x="2626200" y="8870040"/>
            <a:ext cx="27678960" cy="9646920"/>
          </a:xfrm>
          <a:prstGeom prst="rect">
            <a:avLst/>
          </a:prstGeom>
          <a:noFill/>
          <a:ln>
            <a:noFill/>
          </a:ln>
        </p:spPr>
        <p:txBody>
          <a:bodyPr anchorCtr="0" anchor="t" bIns="349550" lIns="349550" spcFirstLastPara="1" rIns="349550" wrap="square" tIns="349550">
            <a:noAutofit/>
          </a:bodyPr>
          <a:lstStyle/>
          <a:p>
            <a:pPr indent="0" lvl="0" marL="0" marR="0" rtl="0" algn="l">
              <a:lnSpc>
                <a:spcPct val="115000"/>
              </a:lnSpc>
              <a:spcBef>
                <a:spcPts val="0"/>
              </a:spcBef>
              <a:spcAft>
                <a:spcPts val="0"/>
              </a:spcAft>
              <a:buNone/>
            </a:pPr>
            <a:r>
              <a:rPr b="0" i="0" lang="en" sz="5000" u="none" cap="none" strike="noStrike">
                <a:solidFill>
                  <a:srgbClr val="595959"/>
                </a:solidFill>
                <a:latin typeface="Lato"/>
                <a:ea typeface="Lato"/>
                <a:cs typeface="Lato"/>
                <a:sym typeface="Lato"/>
              </a:rPr>
              <a:t>Sprints 1-3</a:t>
            </a:r>
            <a:endParaRPr b="0" i="0" sz="5000" u="none" cap="none" strike="noStrike">
              <a:solidFill>
                <a:srgbClr val="000000"/>
              </a:solidFill>
              <a:latin typeface="Arial"/>
              <a:ea typeface="Arial"/>
              <a:cs typeface="Arial"/>
              <a:sym typeface="Arial"/>
            </a:endParaRPr>
          </a:p>
        </p:txBody>
      </p:sp>
      <p:sp>
        <p:nvSpPr>
          <p:cNvPr id="235" name="Google Shape;235;p54"/>
          <p:cNvSpPr txBox="1"/>
          <p:nvPr/>
        </p:nvSpPr>
        <p:spPr>
          <a:xfrm>
            <a:off x="2626200" y="5626080"/>
            <a:ext cx="27678960" cy="228312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9900" u="none" cap="none" strike="noStrike">
                <a:solidFill>
                  <a:srgbClr val="1A1A1A"/>
                </a:solidFill>
                <a:latin typeface="Raleway"/>
                <a:ea typeface="Raleway"/>
                <a:cs typeface="Raleway"/>
                <a:sym typeface="Raleway"/>
              </a:rPr>
              <a:t>Agile Communication</a:t>
            </a:r>
            <a:endParaRPr b="0" i="0" sz="9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9900" u="none" cap="none" strike="noStrike">
                <a:solidFill>
                  <a:srgbClr val="1A1A1A"/>
                </a:solidFill>
                <a:latin typeface="Raleway"/>
                <a:ea typeface="Raleway"/>
                <a:cs typeface="Raleway"/>
                <a:sym typeface="Raleway"/>
              </a:rPr>
              <a:t>Project </a:t>
            </a:r>
            <a:endParaRPr b="0" i="0" sz="99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72"/>
          <p:cNvSpPr txBox="1"/>
          <p:nvPr/>
        </p:nvSpPr>
        <p:spPr>
          <a:xfrm>
            <a:off x="1826640" y="384840"/>
            <a:ext cx="27762480" cy="228312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200" u="none" cap="none" strike="noStrike">
                <a:solidFill>
                  <a:srgbClr val="000000"/>
                </a:solidFill>
                <a:latin typeface="Open Sans"/>
                <a:ea typeface="Open Sans"/>
                <a:cs typeface="Open Sans"/>
                <a:sym typeface="Open Sans"/>
              </a:rPr>
              <a:t>BVIR for Management</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6200" u="none" cap="none" strike="noStrike">
                <a:solidFill>
                  <a:srgbClr val="000000"/>
                </a:solidFill>
                <a:latin typeface="Open Sans"/>
                <a:ea typeface="Open Sans"/>
                <a:cs typeface="Open Sans"/>
                <a:sym typeface="Open Sans"/>
              </a:rPr>
              <a:t>[Use this slide to create your BVIR. We have not provided a template for this, you get to decide what it looks like using the information from the previous slide]</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200" u="none" cap="none" strike="noStrike">
              <a:solidFill>
                <a:srgbClr val="000000"/>
              </a:solidFill>
              <a:latin typeface="Arial"/>
              <a:ea typeface="Arial"/>
              <a:cs typeface="Arial"/>
              <a:sym typeface="Arial"/>
            </a:endParaRPr>
          </a:p>
        </p:txBody>
      </p:sp>
      <p:sp>
        <p:nvSpPr>
          <p:cNvPr id="387" name="Google Shape;387;p72"/>
          <p:cNvSpPr/>
          <p:nvPr/>
        </p:nvSpPr>
        <p:spPr>
          <a:xfrm>
            <a:off x="8495120" y="5669240"/>
            <a:ext cx="10251000" cy="2849700"/>
          </a:xfrm>
          <a:prstGeom prst="rect">
            <a:avLst/>
          </a:prstGeom>
          <a:noFill/>
          <a:ln cap="flat" cmpd="sng" w="9525">
            <a:solidFill>
              <a:srgbClr val="000000"/>
            </a:solidFill>
            <a:prstDash val="solid"/>
            <a:round/>
            <a:headEnd len="sm" w="sm" type="none"/>
            <a:tailEnd len="sm" w="sm" type="none"/>
          </a:ln>
        </p:spPr>
        <p:txBody>
          <a:bodyPr anchorCtr="0" anchor="t" bIns="341275" lIns="341275" spcFirstLastPara="1" rIns="341275" wrap="square" tIns="341275">
            <a:noAutofit/>
          </a:bodyPr>
          <a:lstStyle/>
          <a:p>
            <a:pPr indent="0" lvl="0" marL="0" marR="0" rtl="0" algn="ctr">
              <a:lnSpc>
                <a:spcPct val="100000"/>
              </a:lnSpc>
              <a:spcBef>
                <a:spcPts val="0"/>
              </a:spcBef>
              <a:spcAft>
                <a:spcPts val="0"/>
              </a:spcAft>
              <a:buNone/>
            </a:pPr>
            <a:r>
              <a:rPr b="0" i="0" lang="en" sz="9000" u="sng" cap="none" strike="noStrike">
                <a:solidFill>
                  <a:srgbClr val="000000"/>
                </a:solidFill>
                <a:latin typeface="Arial"/>
                <a:ea typeface="Arial"/>
                <a:cs typeface="Arial"/>
                <a:sym typeface="Arial"/>
              </a:rPr>
              <a:t>MVP VISION</a:t>
            </a:r>
            <a:endParaRPr b="0" i="0" sz="9000" u="none" cap="none" strike="noStrike">
              <a:latin typeface="Arial"/>
              <a:ea typeface="Arial"/>
              <a:cs typeface="Arial"/>
              <a:sym typeface="Arial"/>
            </a:endParaRPr>
          </a:p>
        </p:txBody>
      </p:sp>
      <p:sp>
        <p:nvSpPr>
          <p:cNvPr id="388" name="Google Shape;388;p72"/>
          <p:cNvSpPr/>
          <p:nvPr/>
        </p:nvSpPr>
        <p:spPr>
          <a:xfrm>
            <a:off x="1605945" y="5572190"/>
            <a:ext cx="4070400" cy="6484200"/>
          </a:xfrm>
          <a:prstGeom prst="rect">
            <a:avLst/>
          </a:prstGeom>
          <a:noFill/>
          <a:ln cap="flat" cmpd="sng" w="9525">
            <a:solidFill>
              <a:srgbClr val="000000"/>
            </a:solidFill>
            <a:prstDash val="solid"/>
            <a:round/>
            <a:headEnd len="sm" w="sm" type="none"/>
            <a:tailEnd len="sm" w="sm" type="none"/>
          </a:ln>
        </p:spPr>
        <p:txBody>
          <a:bodyPr anchorCtr="0" anchor="ctr" bIns="341275" lIns="341275" spcFirstLastPara="1" rIns="341275" wrap="square" tIns="341275">
            <a:noAutofit/>
          </a:bodyPr>
          <a:lstStyle/>
          <a:p>
            <a:pPr indent="0" lvl="0" marL="0" marR="0" rtl="0" algn="ctr">
              <a:lnSpc>
                <a:spcPct val="100000"/>
              </a:lnSpc>
              <a:spcBef>
                <a:spcPts val="0"/>
              </a:spcBef>
              <a:spcAft>
                <a:spcPts val="0"/>
              </a:spcAft>
              <a:buNone/>
            </a:pPr>
            <a:r>
              <a:rPr b="0" i="0" lang="en" sz="9600" u="none" cap="none" strike="noStrike">
                <a:solidFill>
                  <a:srgbClr val="000000"/>
                </a:solidFill>
                <a:latin typeface="Arial"/>
                <a:ea typeface="Arial"/>
                <a:cs typeface="Arial"/>
                <a:sym typeface="Arial"/>
              </a:rPr>
              <a:t>Team Name</a:t>
            </a:r>
            <a:endParaRPr b="0" i="0" sz="9600" u="none" cap="none" strike="noStrike">
              <a:latin typeface="Arial"/>
              <a:ea typeface="Arial"/>
              <a:cs typeface="Arial"/>
              <a:sym typeface="Arial"/>
            </a:endParaRPr>
          </a:p>
        </p:txBody>
      </p:sp>
      <p:sp>
        <p:nvSpPr>
          <p:cNvPr id="389" name="Google Shape;389;p72"/>
          <p:cNvSpPr/>
          <p:nvPr/>
        </p:nvSpPr>
        <p:spPr>
          <a:xfrm>
            <a:off x="8495125" y="9372985"/>
            <a:ext cx="10251000" cy="3549300"/>
          </a:xfrm>
          <a:prstGeom prst="rect">
            <a:avLst/>
          </a:prstGeom>
          <a:noFill/>
          <a:ln cap="flat" cmpd="sng" w="9525">
            <a:solidFill>
              <a:srgbClr val="000000"/>
            </a:solidFill>
            <a:prstDash val="solid"/>
            <a:round/>
            <a:headEnd len="sm" w="sm" type="none"/>
            <a:tailEnd len="sm" w="sm" type="none"/>
          </a:ln>
        </p:spPr>
        <p:txBody>
          <a:bodyPr anchorCtr="0" anchor="t" bIns="341275" lIns="341275" spcFirstLastPara="1" rIns="341275" wrap="square" tIns="341275">
            <a:noAutofit/>
          </a:bodyPr>
          <a:lstStyle/>
          <a:p>
            <a:pPr indent="0" lvl="0" marL="0" marR="0" rtl="0" algn="ctr">
              <a:lnSpc>
                <a:spcPct val="100000"/>
              </a:lnSpc>
              <a:spcBef>
                <a:spcPts val="0"/>
              </a:spcBef>
              <a:spcAft>
                <a:spcPts val="0"/>
              </a:spcAft>
              <a:buNone/>
            </a:pPr>
            <a:r>
              <a:rPr b="0" i="0" lang="en" sz="9000" u="sng" cap="none" strike="noStrike">
                <a:solidFill>
                  <a:srgbClr val="000000"/>
                </a:solidFill>
                <a:latin typeface="Arial"/>
                <a:ea typeface="Arial"/>
                <a:cs typeface="Arial"/>
                <a:sym typeface="Arial"/>
              </a:rPr>
              <a:t>Roadmap</a:t>
            </a:r>
            <a:endParaRPr b="0" i="0" sz="90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90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9000" u="none" cap="none" strike="noStrike">
              <a:latin typeface="Arial"/>
              <a:ea typeface="Arial"/>
              <a:cs typeface="Arial"/>
              <a:sym typeface="Arial"/>
            </a:endParaRPr>
          </a:p>
        </p:txBody>
      </p:sp>
      <p:pic>
        <p:nvPicPr>
          <p:cNvPr id="390" name="Google Shape;390;p72"/>
          <p:cNvPicPr preferRelativeResize="0"/>
          <p:nvPr/>
        </p:nvPicPr>
        <p:blipFill rotWithShape="1">
          <a:blip r:embed="rId3">
            <a:alphaModFix/>
          </a:blip>
          <a:srcRect b="0" l="0" r="0" t="0"/>
          <a:stretch/>
        </p:blipFill>
        <p:spPr>
          <a:xfrm>
            <a:off x="22215120" y="5669250"/>
            <a:ext cx="8236801" cy="4316759"/>
          </a:xfrm>
          <a:prstGeom prst="rect">
            <a:avLst/>
          </a:prstGeom>
          <a:noFill/>
          <a:ln>
            <a:noFill/>
          </a:ln>
        </p:spPr>
      </p:pic>
      <p:pic>
        <p:nvPicPr>
          <p:cNvPr id="391" name="Google Shape;391;p72"/>
          <p:cNvPicPr preferRelativeResize="0"/>
          <p:nvPr/>
        </p:nvPicPr>
        <p:blipFill rotWithShape="1">
          <a:blip r:embed="rId4">
            <a:alphaModFix/>
          </a:blip>
          <a:srcRect b="0" l="0" r="0" t="0"/>
          <a:stretch/>
        </p:blipFill>
        <p:spPr>
          <a:xfrm>
            <a:off x="22215135" y="11142905"/>
            <a:ext cx="7560360" cy="39376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73"/>
          <p:cNvSpPr txBox="1"/>
          <p:nvPr/>
        </p:nvSpPr>
        <p:spPr>
          <a:xfrm>
            <a:off x="1826640" y="384840"/>
            <a:ext cx="27762480" cy="1940616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200" u="none" cap="none" strike="noStrike">
                <a:solidFill>
                  <a:srgbClr val="000000"/>
                </a:solidFill>
                <a:latin typeface="Open Sans"/>
                <a:ea typeface="Open Sans"/>
                <a:cs typeface="Open Sans"/>
                <a:sym typeface="Open Sans"/>
              </a:rPr>
              <a:t>BVIR for Management</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6200" u="none" cap="none" strike="noStrike">
                <a:solidFill>
                  <a:srgbClr val="000000"/>
                </a:solidFill>
                <a:latin typeface="Open Sans"/>
                <a:ea typeface="Open Sans"/>
                <a:cs typeface="Open Sans"/>
                <a:sym typeface="Open Sans"/>
              </a:rPr>
              <a:t>[Now that you have created your BVIR for management, you need to create a video or written narrative explaining the MVP delivery status.</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6200" u="none" cap="none" strike="noStrike">
                <a:solidFill>
                  <a:srgbClr val="000000"/>
                </a:solidFill>
                <a:latin typeface="Open Sans"/>
                <a:ea typeface="Open Sans"/>
                <a:cs typeface="Open Sans"/>
                <a:sym typeface="Open Sans"/>
              </a:rPr>
              <a:t>Use this slide to write your narrative or plan what you want to say in your video. ]</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000000"/>
                </a:solidFill>
                <a:latin typeface="Open Sans"/>
                <a:ea typeface="Open Sans"/>
                <a:cs typeface="Open Sans"/>
                <a:sym typeface="Open Sans"/>
              </a:rPr>
              <a:t>Include (at the minimum) the following:</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1A1A1A"/>
              </a:buClr>
              <a:buSzPts val="4800"/>
              <a:buFont typeface="Open Sans"/>
              <a:buAutoNum type="arabicPeriod"/>
            </a:pPr>
            <a:r>
              <a:rPr b="1" i="0" lang="en" sz="4800" u="none" cap="none" strike="noStrike">
                <a:solidFill>
                  <a:srgbClr val="1A1A1A"/>
                </a:solidFill>
                <a:latin typeface="Open Sans"/>
                <a:ea typeface="Open Sans"/>
                <a:cs typeface="Open Sans"/>
                <a:sym typeface="Open Sans"/>
              </a:rPr>
              <a:t>Team Name</a:t>
            </a:r>
            <a:endParaRPr b="0" i="0" sz="4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1A1A1A"/>
              </a:buClr>
              <a:buSzPts val="4800"/>
              <a:buFont typeface="Open Sans"/>
              <a:buAutoNum type="arabicPeriod"/>
            </a:pPr>
            <a:r>
              <a:rPr b="1" i="0" lang="en" sz="4800" u="none" cap="none" strike="noStrike">
                <a:solidFill>
                  <a:srgbClr val="1A1A1A"/>
                </a:solidFill>
                <a:latin typeface="Open Sans"/>
                <a:ea typeface="Open Sans"/>
                <a:cs typeface="Open Sans"/>
                <a:sym typeface="Open Sans"/>
              </a:rPr>
              <a:t>Vision</a:t>
            </a:r>
            <a:endParaRPr b="0" i="0" sz="4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1A1A1A"/>
              </a:buClr>
              <a:buSzPts val="4800"/>
              <a:buFont typeface="Open Sans"/>
              <a:buAutoNum type="arabicPeriod"/>
            </a:pPr>
            <a:r>
              <a:rPr b="1" i="0" lang="en" sz="4800" u="none" cap="none" strike="noStrike">
                <a:solidFill>
                  <a:srgbClr val="1A1A1A"/>
                </a:solidFill>
                <a:latin typeface="Open Sans"/>
                <a:ea typeface="Open Sans"/>
                <a:cs typeface="Open Sans"/>
                <a:sym typeface="Open Sans"/>
              </a:rPr>
              <a:t>Sprint Burn Down Charts for Sprints 1-6</a:t>
            </a:r>
            <a:endParaRPr b="0" i="0" sz="4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1A1A1A"/>
              </a:buClr>
              <a:buSzPts val="4800"/>
              <a:buFont typeface="Open Sans"/>
              <a:buAutoNum type="arabicPeriod"/>
            </a:pPr>
            <a:r>
              <a:rPr b="1" i="0" lang="en" sz="4800" u="none" cap="none" strike="noStrike">
                <a:solidFill>
                  <a:srgbClr val="1A1A1A"/>
                </a:solidFill>
                <a:latin typeface="Open Sans"/>
                <a:ea typeface="Open Sans"/>
                <a:cs typeface="Open Sans"/>
                <a:sym typeface="Open Sans"/>
              </a:rPr>
              <a:t>Sprint Burn Up Charts for Sprints 1-6</a:t>
            </a:r>
            <a:endParaRPr b="0" i="0" sz="4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1A1A1A"/>
              </a:buClr>
              <a:buSzPts val="4800"/>
              <a:buFont typeface="Open Sans"/>
              <a:buAutoNum type="arabicPeriod"/>
            </a:pPr>
            <a:r>
              <a:rPr b="1" i="0" lang="en" sz="4800" u="none" cap="none" strike="noStrike">
                <a:solidFill>
                  <a:srgbClr val="1A1A1A"/>
                </a:solidFill>
                <a:latin typeface="Open Sans"/>
                <a:ea typeface="Open Sans"/>
                <a:cs typeface="Open Sans"/>
                <a:sym typeface="Open Sans"/>
              </a:rPr>
              <a:t>Project status (complete / incomplete)</a:t>
            </a:r>
            <a:endParaRPr b="1" i="0" sz="4800" u="none" cap="none" strike="noStrike">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rPr b="1" lang="en" sz="4800">
                <a:solidFill>
                  <a:srgbClr val="1A1A1A"/>
                </a:solidFill>
                <a:latin typeface="Open Sans"/>
                <a:ea typeface="Open Sans"/>
                <a:cs typeface="Open Sans"/>
                <a:sym typeface="Open Sans"/>
              </a:rPr>
              <a:t>Answers:</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533400" lvl="0" marL="457200" marR="0" rtl="0" algn="l">
              <a:lnSpc>
                <a:spcPct val="100000"/>
              </a:lnSpc>
              <a:spcBef>
                <a:spcPts val="0"/>
              </a:spcBef>
              <a:spcAft>
                <a:spcPts val="0"/>
              </a:spcAft>
              <a:buClr>
                <a:srgbClr val="1A1A1A"/>
              </a:buClr>
              <a:buSzPts val="4800"/>
              <a:buFont typeface="Open Sans"/>
              <a:buAutoNum type="arabicPeriod"/>
            </a:pPr>
            <a:r>
              <a:rPr b="1" lang="en" sz="4800">
                <a:solidFill>
                  <a:srgbClr val="1A1A1A"/>
                </a:solidFill>
                <a:latin typeface="Open Sans"/>
                <a:ea typeface="Open Sans"/>
                <a:cs typeface="Open Sans"/>
                <a:sym typeface="Open Sans"/>
              </a:rPr>
              <a:t>The A-Team</a:t>
            </a:r>
            <a:endParaRPr b="1" sz="4800">
              <a:solidFill>
                <a:srgbClr val="1A1A1A"/>
              </a:solidFill>
              <a:latin typeface="Open Sans"/>
              <a:ea typeface="Open Sans"/>
              <a:cs typeface="Open Sans"/>
              <a:sym typeface="Open Sans"/>
            </a:endParaRPr>
          </a:p>
          <a:p>
            <a:pPr indent="-533400" lvl="0" marL="457200" marR="0" rtl="0" algn="l">
              <a:lnSpc>
                <a:spcPct val="100000"/>
              </a:lnSpc>
              <a:spcBef>
                <a:spcPts val="0"/>
              </a:spcBef>
              <a:spcAft>
                <a:spcPts val="0"/>
              </a:spcAft>
              <a:buClr>
                <a:srgbClr val="1A1A1A"/>
              </a:buClr>
              <a:buSzPts val="4800"/>
              <a:buFont typeface="Open Sans"/>
              <a:buAutoNum type="arabicPeriod"/>
            </a:pPr>
            <a:r>
              <a:rPr b="1" lang="en" sz="4800">
                <a:solidFill>
                  <a:srgbClr val="1A1A1A"/>
                </a:solidFill>
                <a:latin typeface="Open Sans"/>
                <a:ea typeface="Open Sans"/>
                <a:cs typeface="Open Sans"/>
                <a:sym typeface="Open Sans"/>
              </a:rPr>
              <a:t>Allow our customers to buy our software in the fastest and most satisfying way via our new website</a:t>
            </a:r>
            <a:endParaRPr b="1" sz="4800">
              <a:solidFill>
                <a:srgbClr val="1A1A1A"/>
              </a:solidFill>
              <a:latin typeface="Open Sans"/>
              <a:ea typeface="Open Sans"/>
              <a:cs typeface="Open Sans"/>
              <a:sym typeface="Open Sans"/>
            </a:endParaRPr>
          </a:p>
          <a:p>
            <a:pPr indent="0" lvl="0" marL="45720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45720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45720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74"/>
          <p:cNvSpPr txBox="1"/>
          <p:nvPr/>
        </p:nvSpPr>
        <p:spPr>
          <a:xfrm>
            <a:off x="1826640" y="384840"/>
            <a:ext cx="27762600" cy="1940610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lang="en" sz="4800">
                <a:solidFill>
                  <a:srgbClr val="1A1A1A"/>
                </a:solidFill>
                <a:latin typeface="Open Sans"/>
                <a:ea typeface="Open Sans"/>
                <a:cs typeface="Open Sans"/>
                <a:sym typeface="Open Sans"/>
              </a:rPr>
              <a:t>3.</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45720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rPr lang="en" sz="4800"/>
              <a:t>4.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rPr lang="en" sz="4800"/>
              <a:t>5. The project status is complete even if we are missing one story. Our mission was to deliver a MVP and I think that with the current status of the software we were able to deliver a solid projection of what the final work can be. We look forward to finalize it and to complete also the story we had to postpone in order to deliver value to the customers in the difficult time of the pandemic.</a:t>
            </a:r>
            <a:endParaRPr sz="4800"/>
          </a:p>
        </p:txBody>
      </p:sp>
      <p:pic>
        <p:nvPicPr>
          <p:cNvPr id="402" name="Google Shape;402;p74"/>
          <p:cNvPicPr preferRelativeResize="0"/>
          <p:nvPr/>
        </p:nvPicPr>
        <p:blipFill>
          <a:blip r:embed="rId3">
            <a:alphaModFix/>
          </a:blip>
          <a:stretch>
            <a:fillRect/>
          </a:stretch>
        </p:blipFill>
        <p:spPr>
          <a:xfrm>
            <a:off x="3056475" y="9778216"/>
            <a:ext cx="14536247" cy="9006700"/>
          </a:xfrm>
          <a:prstGeom prst="rect">
            <a:avLst/>
          </a:prstGeom>
          <a:noFill/>
          <a:ln>
            <a:noFill/>
          </a:ln>
        </p:spPr>
      </p:pic>
      <p:pic>
        <p:nvPicPr>
          <p:cNvPr id="403" name="Google Shape;403;p74"/>
          <p:cNvPicPr preferRelativeResize="0"/>
          <p:nvPr/>
        </p:nvPicPr>
        <p:blipFill>
          <a:blip r:embed="rId4">
            <a:alphaModFix/>
          </a:blip>
          <a:stretch>
            <a:fillRect/>
          </a:stretch>
        </p:blipFill>
        <p:spPr>
          <a:xfrm>
            <a:off x="3056475" y="699875"/>
            <a:ext cx="14536250" cy="900671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75"/>
          <p:cNvSpPr txBox="1"/>
          <p:nvPr/>
        </p:nvSpPr>
        <p:spPr>
          <a:xfrm>
            <a:off x="2626200" y="5626080"/>
            <a:ext cx="27677880" cy="228312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200" u="none" cap="none" strike="noStrike">
                <a:solidFill>
                  <a:srgbClr val="1A1A1A"/>
                </a:solidFill>
                <a:latin typeface="Open Sans"/>
                <a:ea typeface="Open Sans"/>
                <a:cs typeface="Open Sans"/>
                <a:sym typeface="Open Sans"/>
              </a:rPr>
              <a:t>Questions from Management (Using Videos would be great!)</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Instructions:</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Watch the videos in the classroom.</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Record your videos or provide your answers below. Remember to justify your answer.</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rtl="0" algn="l">
              <a:spcBef>
                <a:spcPts val="0"/>
              </a:spcBef>
              <a:spcAft>
                <a:spcPts val="0"/>
              </a:spcAft>
              <a:buClr>
                <a:schemeClr val="dk1"/>
              </a:buClr>
              <a:buFont typeface="Arial"/>
              <a:buNone/>
            </a:pPr>
            <a:r>
              <a:rPr b="1" lang="en" sz="4800">
                <a:solidFill>
                  <a:schemeClr val="dk2"/>
                </a:solidFill>
                <a:latin typeface="Open Sans"/>
                <a:ea typeface="Open Sans"/>
                <a:cs typeface="Open Sans"/>
                <a:sym typeface="Open Sans"/>
              </a:rPr>
              <a:t>[Video # 1 Answer]</a:t>
            </a:r>
            <a:endParaRPr b="1" sz="4800">
              <a:solidFill>
                <a:schemeClr val="dk2"/>
              </a:solidFill>
              <a:latin typeface="Open Sans"/>
              <a:ea typeface="Open Sans"/>
              <a:cs typeface="Open Sans"/>
              <a:sym typeface="Open Sans"/>
            </a:endParaRPr>
          </a:p>
          <a:p>
            <a:pPr indent="0" lvl="0" marL="0" rtl="0" algn="l">
              <a:spcBef>
                <a:spcPts val="0"/>
              </a:spcBef>
              <a:spcAft>
                <a:spcPts val="0"/>
              </a:spcAft>
              <a:buClr>
                <a:schemeClr val="dk1"/>
              </a:buClr>
              <a:buFont typeface="Arial"/>
              <a:buNone/>
            </a:pPr>
            <a:r>
              <a:rPr b="1" lang="en" sz="4800">
                <a:solidFill>
                  <a:schemeClr val="dk2"/>
                </a:solidFill>
                <a:latin typeface="Open Sans"/>
                <a:ea typeface="Open Sans"/>
                <a:cs typeface="Open Sans"/>
                <a:sym typeface="Open Sans"/>
              </a:rPr>
              <a:t>The key of success is bringing value to the customer and this is more important that achieving the status of perfect product.</a:t>
            </a:r>
            <a:br>
              <a:rPr b="1" lang="en" sz="4800">
                <a:solidFill>
                  <a:schemeClr val="dk2"/>
                </a:solidFill>
                <a:latin typeface="Open Sans"/>
                <a:ea typeface="Open Sans"/>
                <a:cs typeface="Open Sans"/>
                <a:sym typeface="Open Sans"/>
              </a:rPr>
            </a:br>
            <a:r>
              <a:rPr b="1" lang="en" sz="4800">
                <a:solidFill>
                  <a:schemeClr val="dk2"/>
                </a:solidFill>
                <a:latin typeface="Open Sans"/>
                <a:ea typeface="Open Sans"/>
                <a:cs typeface="Open Sans"/>
                <a:sym typeface="Open Sans"/>
              </a:rPr>
              <a:t>What we have built brings a lot of value and took care of solving with high priority all the requests coming from the customer.</a:t>
            </a:r>
            <a:br>
              <a:rPr b="1" lang="en" sz="4800">
                <a:solidFill>
                  <a:schemeClr val="dk2"/>
                </a:solidFill>
                <a:latin typeface="Open Sans"/>
                <a:ea typeface="Open Sans"/>
                <a:cs typeface="Open Sans"/>
                <a:sym typeface="Open Sans"/>
              </a:rPr>
            </a:br>
            <a:r>
              <a:rPr b="1" lang="en" sz="4800">
                <a:solidFill>
                  <a:schemeClr val="dk2"/>
                </a:solidFill>
                <a:latin typeface="Open Sans"/>
                <a:ea typeface="Open Sans"/>
                <a:cs typeface="Open Sans"/>
                <a:sym typeface="Open Sans"/>
              </a:rPr>
              <a:t>I am confident in saying that what we will continue building on this foundation will be a success.</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6"/>
          <p:cNvSpPr txBox="1"/>
          <p:nvPr/>
        </p:nvSpPr>
        <p:spPr>
          <a:xfrm>
            <a:off x="2626200" y="5626080"/>
            <a:ext cx="27678000" cy="228300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200" u="none" cap="none" strike="noStrike">
                <a:solidFill>
                  <a:srgbClr val="1A1A1A"/>
                </a:solidFill>
                <a:latin typeface="Open Sans"/>
                <a:ea typeface="Open Sans"/>
                <a:cs typeface="Open Sans"/>
                <a:sym typeface="Open Sans"/>
              </a:rPr>
              <a:t>Questions from Management (Using Videos would be great!)</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Instructions:</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Watch the videos in the classroom.</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Record your videos or provide your answers below. Remember to justify your answer.</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[Video # 2 Answer]</a:t>
            </a:r>
            <a:endParaRPr b="1" i="0" sz="4800" u="none" cap="none" strike="noStrike">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rPr b="1" lang="en" sz="4800">
                <a:solidFill>
                  <a:srgbClr val="1A1A1A"/>
                </a:solidFill>
                <a:latin typeface="Open Sans"/>
                <a:ea typeface="Open Sans"/>
                <a:cs typeface="Open Sans"/>
                <a:sym typeface="Open Sans"/>
              </a:rPr>
              <a:t>As agilist we had to make a new plan that allowed us to bring the most value to our customers. The pandemic is indeed creating a new and complicated scenario but also an important opportunity. Ignoring our customer’s request would have not only disappointed them but also not allowed our software to be the driver of an important business change during the pandemic.</a:t>
            </a:r>
            <a:br>
              <a:rPr b="1" lang="en" sz="4800">
                <a:solidFill>
                  <a:srgbClr val="1A1A1A"/>
                </a:solidFill>
                <a:latin typeface="Open Sans"/>
                <a:ea typeface="Open Sans"/>
                <a:cs typeface="Open Sans"/>
                <a:sym typeface="Open Sans"/>
              </a:rPr>
            </a:b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7"/>
          <p:cNvSpPr txBox="1"/>
          <p:nvPr/>
        </p:nvSpPr>
        <p:spPr>
          <a:xfrm>
            <a:off x="2626200" y="5626080"/>
            <a:ext cx="27678000" cy="228300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200" u="none" cap="none" strike="noStrike">
                <a:solidFill>
                  <a:srgbClr val="1A1A1A"/>
                </a:solidFill>
                <a:latin typeface="Open Sans"/>
                <a:ea typeface="Open Sans"/>
                <a:cs typeface="Open Sans"/>
                <a:sym typeface="Open Sans"/>
              </a:rPr>
              <a:t>Questions from Management (Using Videos would be great!)</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Instructions:</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Watch the videos in the classroom.</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Record your videos or provide your answers below. Remember to justify your answer.</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0" rtl="0" algn="l">
              <a:spcBef>
                <a:spcPts val="0"/>
              </a:spcBef>
              <a:spcAft>
                <a:spcPts val="0"/>
              </a:spcAft>
              <a:buNone/>
            </a:pPr>
            <a:r>
              <a:rPr b="1" lang="en" sz="4800">
                <a:solidFill>
                  <a:schemeClr val="dk2"/>
                </a:solidFill>
                <a:latin typeface="Open Sans"/>
                <a:ea typeface="Open Sans"/>
                <a:cs typeface="Open Sans"/>
                <a:sym typeface="Open Sans"/>
              </a:rPr>
              <a:t>[Video # 3 Answer]</a:t>
            </a:r>
            <a:endParaRPr b="1" sz="4800">
              <a:solidFill>
                <a:schemeClr val="dk2"/>
              </a:solidFill>
              <a:latin typeface="Open Sans"/>
              <a:ea typeface="Open Sans"/>
              <a:cs typeface="Open Sans"/>
              <a:sym typeface="Open Sans"/>
            </a:endParaRPr>
          </a:p>
          <a:p>
            <a:pPr indent="0" lvl="0" marL="0" rtl="0" algn="l">
              <a:spcBef>
                <a:spcPts val="0"/>
              </a:spcBef>
              <a:spcAft>
                <a:spcPts val="0"/>
              </a:spcAft>
              <a:buNone/>
            </a:pPr>
            <a:r>
              <a:rPr b="1" lang="en" sz="4800">
                <a:solidFill>
                  <a:schemeClr val="dk2"/>
                </a:solidFill>
                <a:latin typeface="Open Sans"/>
                <a:ea typeface="Open Sans"/>
                <a:cs typeface="Open Sans"/>
                <a:sym typeface="Open Sans"/>
              </a:rPr>
              <a:t>While I understand that you want to get into individual stories and know all the details, we would prefer that Management spends your valuable time guiding and influencing the Roadmap and direction of the project and leave the story delivery to the Teams you have empowered.</a:t>
            </a:r>
            <a:endParaRPr b="1" sz="4800">
              <a:solidFill>
                <a:schemeClr val="dk2"/>
              </a:solidFill>
              <a:latin typeface="Open Sans"/>
              <a:ea typeface="Open Sans"/>
              <a:cs typeface="Open Sans"/>
              <a:sym typeface="Open Sans"/>
            </a:endParaRPr>
          </a:p>
          <a:p>
            <a:pPr indent="0" lvl="0" marL="0" rtl="0" algn="l">
              <a:spcBef>
                <a:spcPts val="0"/>
              </a:spcBef>
              <a:spcAft>
                <a:spcPts val="0"/>
              </a:spcAft>
              <a:buClr>
                <a:schemeClr val="dk1"/>
              </a:buClr>
              <a:buFont typeface="Arial"/>
              <a:buNone/>
            </a:pPr>
            <a:r>
              <a:rPr b="1" lang="en" sz="4800">
                <a:solidFill>
                  <a:schemeClr val="dk2"/>
                </a:solidFill>
                <a:latin typeface="Open Sans"/>
                <a:ea typeface="Open Sans"/>
                <a:cs typeface="Open Sans"/>
                <a:sym typeface="Open Sans"/>
              </a:rPr>
              <a:t>We had to stick to our velocity because trying to squeeze more would have affected the team at some point and the quality of what we produce.</a:t>
            </a:r>
            <a:br>
              <a:rPr b="1" lang="en" sz="4800">
                <a:solidFill>
                  <a:schemeClr val="dk2"/>
                </a:solidFill>
                <a:latin typeface="Open Sans"/>
                <a:ea typeface="Open Sans"/>
                <a:cs typeface="Open Sans"/>
                <a:sym typeface="Open Sans"/>
              </a:rPr>
            </a:br>
            <a:r>
              <a:rPr b="1" lang="en" sz="4800">
                <a:solidFill>
                  <a:schemeClr val="dk2"/>
                </a:solidFill>
                <a:latin typeface="Open Sans"/>
                <a:ea typeface="Open Sans"/>
                <a:cs typeface="Open Sans"/>
                <a:sym typeface="Open Sans"/>
              </a:rPr>
              <a:t>This would have resulted in a dangerous boomerang for the whole company.</a:t>
            </a:r>
            <a:endParaRPr b="1" sz="4800">
              <a:solidFill>
                <a:schemeClr val="dk2"/>
              </a:solidFill>
              <a:latin typeface="Open Sans"/>
              <a:ea typeface="Open Sans"/>
              <a:cs typeface="Open Sans"/>
              <a:sym typeface="Open Sans"/>
            </a:endParaRPr>
          </a:p>
          <a:p>
            <a:pPr indent="0" lvl="0" marL="0" rtl="0" algn="l">
              <a:spcBef>
                <a:spcPts val="0"/>
              </a:spcBef>
              <a:spcAft>
                <a:spcPts val="0"/>
              </a:spcAft>
              <a:buClr>
                <a:schemeClr val="dk1"/>
              </a:buClr>
              <a:buFont typeface="Arial"/>
              <a:buNone/>
            </a:pPr>
            <a:r>
              <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8"/>
          <p:cNvSpPr txBox="1"/>
          <p:nvPr/>
        </p:nvSpPr>
        <p:spPr>
          <a:xfrm>
            <a:off x="2626200" y="5626080"/>
            <a:ext cx="27678000" cy="228300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200" u="none" cap="none" strike="noStrike">
                <a:solidFill>
                  <a:srgbClr val="1A1A1A"/>
                </a:solidFill>
                <a:latin typeface="Open Sans"/>
                <a:ea typeface="Open Sans"/>
                <a:cs typeface="Open Sans"/>
                <a:sym typeface="Open Sans"/>
              </a:rPr>
              <a:t>Questions from Management (Using Videos would be great!)</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Instructions:</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Watch the videos in the classroom.</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Record your videos or provide your answers below. Remember to justify your answer.</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0" rtl="0" algn="l">
              <a:spcBef>
                <a:spcPts val="0"/>
              </a:spcBef>
              <a:spcAft>
                <a:spcPts val="0"/>
              </a:spcAft>
              <a:buNone/>
            </a:pPr>
            <a:r>
              <a:rPr b="1" lang="en" sz="4800">
                <a:solidFill>
                  <a:schemeClr val="dk2"/>
                </a:solidFill>
                <a:latin typeface="Open Sans"/>
                <a:ea typeface="Open Sans"/>
                <a:cs typeface="Open Sans"/>
                <a:sym typeface="Open Sans"/>
              </a:rPr>
              <a:t>[Video # 4 Answer] </a:t>
            </a:r>
            <a:endParaRPr b="1" sz="4800">
              <a:solidFill>
                <a:schemeClr val="dk2"/>
              </a:solidFill>
              <a:latin typeface="Open Sans"/>
              <a:ea typeface="Open Sans"/>
              <a:cs typeface="Open Sans"/>
              <a:sym typeface="Open Sans"/>
            </a:endParaRPr>
          </a:p>
          <a:p>
            <a:pPr indent="0" lvl="0" marL="0" rtl="0" algn="l">
              <a:spcBef>
                <a:spcPts val="0"/>
              </a:spcBef>
              <a:spcAft>
                <a:spcPts val="0"/>
              </a:spcAft>
              <a:buNone/>
            </a:pPr>
            <a:r>
              <a:rPr b="1" lang="en" sz="4800">
                <a:solidFill>
                  <a:schemeClr val="dk2"/>
                </a:solidFill>
                <a:latin typeface="Open Sans"/>
                <a:ea typeface="Open Sans"/>
                <a:cs typeface="Open Sans"/>
                <a:sym typeface="Open Sans"/>
              </a:rPr>
              <a:t>I would recommend a last sprint, even a short one of one week could be sufficient to complete the only 5 point story remaining.</a:t>
            </a:r>
            <a:endParaRPr b="1" sz="4800">
              <a:solidFill>
                <a:schemeClr val="dk2"/>
              </a:solidFill>
              <a:latin typeface="Open Sans"/>
              <a:ea typeface="Open Sans"/>
              <a:cs typeface="Open Sans"/>
              <a:sym typeface="Open Sans"/>
            </a:endParaRPr>
          </a:p>
          <a:p>
            <a:pPr indent="0" lvl="0" marL="0" rtl="0" algn="l">
              <a:spcBef>
                <a:spcPts val="0"/>
              </a:spcBef>
              <a:spcAft>
                <a:spcPts val="0"/>
              </a:spcAft>
              <a:buNone/>
            </a:pPr>
            <a:r>
              <a:rPr b="1" lang="en" sz="4800">
                <a:solidFill>
                  <a:schemeClr val="dk2"/>
                </a:solidFill>
                <a:latin typeface="Open Sans"/>
                <a:ea typeface="Open Sans"/>
                <a:cs typeface="Open Sans"/>
                <a:sym typeface="Open Sans"/>
              </a:rPr>
              <a:t>This would give us the opportunity to finish our work quickly and begin immediately with the new high priority project.</a:t>
            </a:r>
            <a:endParaRPr b="1" sz="48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5"/>
          <p:cNvSpPr txBox="1"/>
          <p:nvPr/>
        </p:nvSpPr>
        <p:spPr>
          <a:xfrm>
            <a:off x="1122120" y="1525680"/>
            <a:ext cx="16014960" cy="15934320"/>
          </a:xfrm>
          <a:prstGeom prst="rect">
            <a:avLst/>
          </a:prstGeom>
          <a:noFill/>
          <a:ln>
            <a:noFill/>
          </a:ln>
        </p:spPr>
        <p:txBody>
          <a:bodyPr anchorCtr="0" anchor="t" bIns="349550" lIns="349550" spcFirstLastPara="1" rIns="349550" wrap="square" tIns="349550">
            <a:noAutofit/>
          </a:bodyPr>
          <a:lstStyle/>
          <a:p>
            <a:pPr indent="0" lvl="0" marL="0" marR="0" rtl="0" algn="l">
              <a:lnSpc>
                <a:spcPct val="115000"/>
              </a:lnSpc>
              <a:spcBef>
                <a:spcPts val="0"/>
              </a:spcBef>
              <a:spcAft>
                <a:spcPts val="0"/>
              </a:spcAft>
              <a:buNone/>
            </a:pPr>
            <a:r>
              <a:rPr b="1" i="0" lang="en" sz="4800" u="none" cap="none" strike="noStrike">
                <a:solidFill>
                  <a:srgbClr val="595959"/>
                </a:solidFill>
                <a:latin typeface="Open Sans"/>
                <a:ea typeface="Open Sans"/>
                <a:cs typeface="Open Sans"/>
                <a:sym typeface="Open Sans"/>
              </a:rPr>
              <a:t>What is your Velocity for the past 3 sprints?</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0" i="0" lang="en" sz="4800" u="none" cap="none" strike="noStrike">
                <a:solidFill>
                  <a:srgbClr val="595959"/>
                </a:solidFill>
                <a:latin typeface="Open Sans"/>
                <a:ea typeface="Open Sans"/>
                <a:cs typeface="Open Sans"/>
                <a:sym typeface="Open Sans"/>
              </a:rPr>
              <a:t>21</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How do you know your Velocity is correct?</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0" i="0" lang="en" sz="4800" u="none" cap="none" strike="noStrike">
                <a:solidFill>
                  <a:srgbClr val="595959"/>
                </a:solidFill>
                <a:latin typeface="Open Sans"/>
                <a:ea typeface="Open Sans"/>
                <a:cs typeface="Open Sans"/>
                <a:sym typeface="Open Sans"/>
              </a:rPr>
              <a:t>The velocity is correct when the team is able to deliver results in a sustainable and constant way.</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What would the BURN DOWN chart look like for Sprints 1-3?</a:t>
            </a:r>
            <a:r>
              <a:rPr b="0" i="0" lang="en" sz="4800" u="none" cap="none" strike="noStrike">
                <a:solidFill>
                  <a:srgbClr val="595959"/>
                </a:solidFill>
                <a:latin typeface="Open Sans"/>
                <a:ea typeface="Open Sans"/>
                <a:cs typeface="Open Sans"/>
                <a:sym typeface="Open Sans"/>
              </a:rPr>
              <a:t> </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0" i="0" lang="en" sz="4800" u="none" cap="none" strike="noStrike">
                <a:solidFill>
                  <a:srgbClr val="595959"/>
                </a:solidFill>
                <a:latin typeface="Open Sans"/>
                <a:ea typeface="Open Sans"/>
                <a:cs typeface="Open Sans"/>
                <a:sym typeface="Open Sans"/>
              </a:rPr>
              <a:t>Done</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What would the BURN UP charts look like for Sprints 1-3?</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0" i="0" lang="en" sz="4800" u="none" cap="none" strike="noStrike">
                <a:solidFill>
                  <a:srgbClr val="595959"/>
                </a:solidFill>
                <a:latin typeface="Open Sans"/>
                <a:ea typeface="Open Sans"/>
                <a:cs typeface="Open Sans"/>
                <a:sym typeface="Open Sans"/>
              </a:rPr>
              <a:t>Done</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How many points do you think the Team should commit to for Sprint 4 and justify your answer?</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0" i="0" lang="en" sz="4800" u="none" cap="none" strike="noStrike">
                <a:solidFill>
                  <a:srgbClr val="595959"/>
                </a:solidFill>
                <a:latin typeface="Open Sans"/>
                <a:ea typeface="Open Sans"/>
                <a:cs typeface="Open Sans"/>
                <a:sym typeface="Open Sans"/>
              </a:rPr>
              <a:t>I think 21 point should be a good number given the calculated velocity for the previous sprints</a:t>
            </a:r>
            <a:endParaRPr b="0" i="0" sz="4800" u="none" cap="none" strike="noStrike">
              <a:latin typeface="Arial"/>
              <a:ea typeface="Arial"/>
              <a:cs typeface="Arial"/>
              <a:sym typeface="Arial"/>
            </a:endParaRPr>
          </a:p>
        </p:txBody>
      </p:sp>
      <p:sp>
        <p:nvSpPr>
          <p:cNvPr id="241" name="Google Shape;241;p55"/>
          <p:cNvSpPr/>
          <p:nvPr/>
        </p:nvSpPr>
        <p:spPr>
          <a:xfrm>
            <a:off x="19225080" y="2837880"/>
            <a:ext cx="11306880" cy="8460720"/>
          </a:xfrm>
          <a:prstGeom prst="rect">
            <a:avLst/>
          </a:prstGeom>
          <a:solidFill>
            <a:schemeClr val="lt2"/>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4000" u="none" cap="none" strike="noStrike">
                <a:solidFill>
                  <a:srgbClr val="000000"/>
                </a:solidFill>
                <a:latin typeface="Open Sans"/>
                <a:ea typeface="Open Sans"/>
                <a:cs typeface="Open Sans"/>
                <a:sym typeface="Open Sans"/>
              </a:rPr>
              <a:t>Place Burn Down Chart for Sprint 3 Here</a:t>
            </a:r>
            <a:endParaRPr b="0" i="0" sz="4000" u="none" cap="none" strike="noStrike">
              <a:latin typeface="Arial"/>
              <a:ea typeface="Arial"/>
              <a:cs typeface="Arial"/>
              <a:sym typeface="Arial"/>
            </a:endParaRPr>
          </a:p>
        </p:txBody>
      </p:sp>
      <p:sp>
        <p:nvSpPr>
          <p:cNvPr id="242" name="Google Shape;242;p55"/>
          <p:cNvSpPr/>
          <p:nvPr/>
        </p:nvSpPr>
        <p:spPr>
          <a:xfrm>
            <a:off x="19225080" y="12341880"/>
            <a:ext cx="11306880" cy="8460720"/>
          </a:xfrm>
          <a:prstGeom prst="rect">
            <a:avLst/>
          </a:prstGeom>
          <a:solidFill>
            <a:schemeClr val="lt2"/>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4000" u="none" cap="none" strike="noStrike">
                <a:solidFill>
                  <a:srgbClr val="000000"/>
                </a:solidFill>
                <a:latin typeface="Open Sans"/>
                <a:ea typeface="Open Sans"/>
                <a:cs typeface="Open Sans"/>
                <a:sym typeface="Open Sans"/>
              </a:rPr>
              <a:t>Place Burn Up Chart for Sprint 3 Here</a:t>
            </a:r>
            <a:endParaRPr b="0" i="0" sz="4000" u="none" cap="none" strike="noStrike">
              <a:latin typeface="Arial"/>
              <a:ea typeface="Arial"/>
              <a:cs typeface="Arial"/>
              <a:sym typeface="Arial"/>
            </a:endParaRPr>
          </a:p>
        </p:txBody>
      </p:sp>
      <p:sp>
        <p:nvSpPr>
          <p:cNvPr id="243" name="Google Shape;243;p55"/>
          <p:cNvSpPr txBox="1"/>
          <p:nvPr/>
        </p:nvSpPr>
        <p:spPr>
          <a:xfrm>
            <a:off x="321840" y="0"/>
            <a:ext cx="30674160" cy="2151720"/>
          </a:xfrm>
          <a:prstGeom prst="rect">
            <a:avLst/>
          </a:prstGeom>
          <a:noFill/>
          <a:ln>
            <a:noFill/>
          </a:ln>
        </p:spPr>
        <p:txBody>
          <a:bodyPr anchorCtr="0" anchor="t" bIns="349550" lIns="349550" spcFirstLastPara="1" rIns="349550" wrap="square" tIns="349550">
            <a:noAutofit/>
          </a:bodyPr>
          <a:lstStyle/>
          <a:p>
            <a:pPr indent="0" lvl="0" marL="0" marR="0" rtl="0" algn="l">
              <a:lnSpc>
                <a:spcPct val="115000"/>
              </a:lnSpc>
              <a:spcBef>
                <a:spcPts val="0"/>
              </a:spcBef>
              <a:spcAft>
                <a:spcPts val="0"/>
              </a:spcAft>
              <a:buNone/>
            </a:pPr>
            <a:r>
              <a:rPr b="0" i="0" lang="en" sz="5000" u="none" cap="none" strike="noStrike">
                <a:solidFill>
                  <a:srgbClr val="595959"/>
                </a:solidFill>
                <a:latin typeface="Lato"/>
                <a:ea typeface="Lato"/>
                <a:cs typeface="Lato"/>
                <a:sym typeface="Lato"/>
              </a:rPr>
              <a:t>Sprints 1-3 Questions</a:t>
            </a:r>
            <a:endParaRPr b="0" i="0" sz="5000" u="none" cap="none" strike="noStrike">
              <a:latin typeface="Arial"/>
              <a:ea typeface="Arial"/>
              <a:cs typeface="Arial"/>
              <a:sym typeface="Arial"/>
            </a:endParaRPr>
          </a:p>
        </p:txBody>
      </p:sp>
      <p:pic>
        <p:nvPicPr>
          <p:cNvPr id="244" name="Google Shape;244;p55"/>
          <p:cNvPicPr preferRelativeResize="0"/>
          <p:nvPr/>
        </p:nvPicPr>
        <p:blipFill rotWithShape="1">
          <a:blip r:embed="rId3">
            <a:alphaModFix/>
          </a:blip>
          <a:srcRect b="0" l="0" r="0" t="0"/>
          <a:stretch/>
        </p:blipFill>
        <p:spPr>
          <a:xfrm>
            <a:off x="19225080" y="2837880"/>
            <a:ext cx="11635920" cy="8592120"/>
          </a:xfrm>
          <a:prstGeom prst="rect">
            <a:avLst/>
          </a:prstGeom>
          <a:noFill/>
          <a:ln>
            <a:noFill/>
          </a:ln>
        </p:spPr>
      </p:pic>
      <p:pic>
        <p:nvPicPr>
          <p:cNvPr id="245" name="Google Shape;245;p55"/>
          <p:cNvPicPr preferRelativeResize="0"/>
          <p:nvPr/>
        </p:nvPicPr>
        <p:blipFill rotWithShape="1">
          <a:blip r:embed="rId4">
            <a:alphaModFix/>
          </a:blip>
          <a:srcRect b="0" l="0" r="0" t="0"/>
          <a:stretch/>
        </p:blipFill>
        <p:spPr>
          <a:xfrm>
            <a:off x="19225080" y="12341880"/>
            <a:ext cx="11306880" cy="84607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6"/>
          <p:cNvSpPr txBox="1"/>
          <p:nvPr/>
        </p:nvSpPr>
        <p:spPr>
          <a:xfrm>
            <a:off x="2626200" y="5626080"/>
            <a:ext cx="27678960" cy="228312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9900" u="none" cap="none" strike="noStrike">
                <a:solidFill>
                  <a:srgbClr val="1A1A1A"/>
                </a:solidFill>
                <a:latin typeface="Raleway"/>
                <a:ea typeface="Raleway"/>
                <a:cs typeface="Raleway"/>
                <a:sym typeface="Raleway"/>
              </a:rPr>
              <a:t>Agile Communication</a:t>
            </a:r>
            <a:endParaRPr b="0" i="0" sz="9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9900" u="none" cap="none" strike="noStrike">
                <a:solidFill>
                  <a:srgbClr val="1A1A1A"/>
                </a:solidFill>
                <a:latin typeface="Raleway"/>
                <a:ea typeface="Raleway"/>
                <a:cs typeface="Raleway"/>
                <a:sym typeface="Raleway"/>
              </a:rPr>
              <a:t>Project </a:t>
            </a:r>
            <a:endParaRPr b="0" i="0" sz="9900" u="none" cap="none" strike="noStrike">
              <a:solidFill>
                <a:srgbClr val="000000"/>
              </a:solidFill>
              <a:latin typeface="Arial"/>
              <a:ea typeface="Arial"/>
              <a:cs typeface="Arial"/>
              <a:sym typeface="Arial"/>
            </a:endParaRPr>
          </a:p>
        </p:txBody>
      </p:sp>
      <p:sp>
        <p:nvSpPr>
          <p:cNvPr id="251" name="Google Shape;251;p56"/>
          <p:cNvSpPr txBox="1"/>
          <p:nvPr/>
        </p:nvSpPr>
        <p:spPr>
          <a:xfrm>
            <a:off x="2626200" y="8870040"/>
            <a:ext cx="27678960" cy="9646920"/>
          </a:xfrm>
          <a:prstGeom prst="rect">
            <a:avLst/>
          </a:prstGeom>
          <a:noFill/>
          <a:ln>
            <a:noFill/>
          </a:ln>
        </p:spPr>
        <p:txBody>
          <a:bodyPr anchorCtr="0" anchor="t" bIns="349550" lIns="349550" spcFirstLastPara="1" rIns="349550" wrap="square" tIns="349550">
            <a:noAutofit/>
          </a:bodyPr>
          <a:lstStyle/>
          <a:p>
            <a:pPr indent="0" lvl="0" marL="0" marR="0" rtl="0" algn="l">
              <a:lnSpc>
                <a:spcPct val="115000"/>
              </a:lnSpc>
              <a:spcBef>
                <a:spcPts val="0"/>
              </a:spcBef>
              <a:spcAft>
                <a:spcPts val="0"/>
              </a:spcAft>
              <a:buNone/>
            </a:pPr>
            <a:r>
              <a:rPr b="0" i="0" lang="en" sz="5000" u="none" cap="none" strike="noStrike">
                <a:solidFill>
                  <a:srgbClr val="595959"/>
                </a:solidFill>
                <a:latin typeface="Lato"/>
                <a:ea typeface="Lato"/>
                <a:cs typeface="Lato"/>
                <a:sym typeface="Lato"/>
              </a:rPr>
              <a:t>Sprint 4</a:t>
            </a:r>
            <a:endParaRPr b="0" i="0" sz="5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57"/>
          <p:cNvPicPr preferRelativeResize="0"/>
          <p:nvPr/>
        </p:nvPicPr>
        <p:blipFill>
          <a:blip r:embed="rId3">
            <a:alphaModFix/>
          </a:blip>
          <a:stretch>
            <a:fillRect/>
          </a:stretch>
        </p:blipFill>
        <p:spPr>
          <a:xfrm>
            <a:off x="2099425" y="2545900"/>
            <a:ext cx="29802851" cy="15784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58"/>
          <p:cNvSpPr txBox="1"/>
          <p:nvPr/>
        </p:nvSpPr>
        <p:spPr>
          <a:xfrm>
            <a:off x="242640" y="1138680"/>
            <a:ext cx="19379520" cy="19225080"/>
          </a:xfrm>
          <a:prstGeom prst="rect">
            <a:avLst/>
          </a:prstGeom>
          <a:noFill/>
          <a:ln>
            <a:noFill/>
          </a:ln>
        </p:spPr>
        <p:txBody>
          <a:bodyPr anchorCtr="0" anchor="t" bIns="349550" lIns="349550" spcFirstLastPara="1" rIns="349550" wrap="square" tIns="349550">
            <a:noAutofit/>
          </a:bodyPr>
          <a:lstStyle/>
          <a:p>
            <a:pPr indent="0" lvl="0" marL="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What would the BURN DOWN chart look like for Sprints 1-4?</a:t>
            </a:r>
            <a:r>
              <a:rPr b="0" i="0" lang="en" sz="4800" u="none" cap="none" strike="noStrike">
                <a:solidFill>
                  <a:srgbClr val="595959"/>
                </a:solidFill>
                <a:latin typeface="Open Sans"/>
                <a:ea typeface="Open Sans"/>
                <a:cs typeface="Open Sans"/>
                <a:sym typeface="Open Sans"/>
              </a:rPr>
              <a:t> </a:t>
            </a:r>
            <a:endParaRPr b="0" i="0" sz="4800" u="none" cap="none" strike="noStrike">
              <a:solidFill>
                <a:srgbClr val="000000"/>
              </a:solidFill>
              <a:latin typeface="Arial"/>
              <a:ea typeface="Arial"/>
              <a:cs typeface="Arial"/>
              <a:sym typeface="Arial"/>
            </a:endParaRPr>
          </a:p>
          <a:p>
            <a:pPr indent="0" lvl="0" marL="0" marR="0" rtl="0" algn="l">
              <a:lnSpc>
                <a:spcPct val="115000"/>
              </a:lnSpc>
              <a:spcBef>
                <a:spcPts val="6100"/>
              </a:spcBef>
              <a:spcAft>
                <a:spcPts val="0"/>
              </a:spcAft>
              <a:buNone/>
            </a:pPr>
            <a:r>
              <a:rPr lang="en" sz="4800">
                <a:solidFill>
                  <a:srgbClr val="595959"/>
                </a:solidFill>
                <a:latin typeface="Open Sans"/>
                <a:ea typeface="Open Sans"/>
                <a:cs typeface="Open Sans"/>
                <a:sym typeface="Open Sans"/>
              </a:rPr>
              <a:t>Done</a:t>
            </a:r>
            <a:endParaRPr b="0" i="0" sz="4800" u="none" cap="none" strike="noStrike">
              <a:solidFill>
                <a:srgbClr val="000000"/>
              </a:solidFill>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What would the BURN UP charts look like for Sprints 1-4?</a:t>
            </a:r>
            <a:endParaRPr b="0" i="0" sz="4800" u="none" cap="none" strike="noStrike">
              <a:solidFill>
                <a:srgbClr val="000000"/>
              </a:solidFill>
              <a:latin typeface="Arial"/>
              <a:ea typeface="Arial"/>
              <a:cs typeface="Arial"/>
              <a:sym typeface="Arial"/>
            </a:endParaRPr>
          </a:p>
          <a:p>
            <a:pPr indent="0" lvl="0" marL="0" marR="0" rtl="0" algn="l">
              <a:lnSpc>
                <a:spcPct val="115000"/>
              </a:lnSpc>
              <a:spcBef>
                <a:spcPts val="6100"/>
              </a:spcBef>
              <a:spcAft>
                <a:spcPts val="0"/>
              </a:spcAft>
              <a:buNone/>
            </a:pPr>
            <a:r>
              <a:rPr lang="en" sz="4800">
                <a:solidFill>
                  <a:srgbClr val="595959"/>
                </a:solidFill>
                <a:latin typeface="Open Sans"/>
                <a:ea typeface="Open Sans"/>
                <a:cs typeface="Open Sans"/>
                <a:sym typeface="Open Sans"/>
              </a:rPr>
              <a:t>Done</a:t>
            </a:r>
            <a:endParaRPr b="0" i="0" sz="4800" u="none" cap="none" strike="noStrike">
              <a:solidFill>
                <a:srgbClr val="000000"/>
              </a:solidFill>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What Risks did you identify in Sprint 4 and how do they affect the project? (Note: These would be your narrative findings)</a:t>
            </a:r>
            <a:endParaRPr b="0" i="0" sz="4800" u="none" cap="none" strike="noStrike">
              <a:solidFill>
                <a:srgbClr val="000000"/>
              </a:solidFill>
              <a:latin typeface="Arial"/>
              <a:ea typeface="Arial"/>
              <a:cs typeface="Arial"/>
              <a:sym typeface="Arial"/>
            </a:endParaRPr>
          </a:p>
          <a:p>
            <a:pPr indent="0" lvl="0" marL="0" marR="0" rtl="0" algn="l">
              <a:lnSpc>
                <a:spcPct val="115000"/>
              </a:lnSpc>
              <a:spcBef>
                <a:spcPts val="6100"/>
              </a:spcBef>
              <a:spcAft>
                <a:spcPts val="0"/>
              </a:spcAft>
              <a:buNone/>
            </a:pPr>
            <a:r>
              <a:rPr lang="en" sz="4800">
                <a:solidFill>
                  <a:srgbClr val="595959"/>
                </a:solidFill>
                <a:latin typeface="Open Sans"/>
                <a:ea typeface="Open Sans"/>
                <a:cs typeface="Open Sans"/>
                <a:sym typeface="Open Sans"/>
              </a:rPr>
              <a:t>Sprint 4 is crucial to solve the important security risks raised by the customer. </a:t>
            </a:r>
            <a:endParaRPr b="0" i="0" sz="4800" u="none" cap="none" strike="noStrike">
              <a:solidFill>
                <a:srgbClr val="000000"/>
              </a:solidFill>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What Theme or Name did you give to Sprint 4? </a:t>
            </a:r>
            <a:endParaRPr b="0" i="0" sz="4800" u="none" cap="none" strike="noStrike">
              <a:solidFill>
                <a:srgbClr val="000000"/>
              </a:solidFill>
              <a:latin typeface="Arial"/>
              <a:ea typeface="Arial"/>
              <a:cs typeface="Arial"/>
              <a:sym typeface="Arial"/>
            </a:endParaRPr>
          </a:p>
          <a:p>
            <a:pPr indent="0" lvl="0" marL="0" marR="0" rtl="0" algn="l">
              <a:lnSpc>
                <a:spcPct val="115000"/>
              </a:lnSpc>
              <a:spcBef>
                <a:spcPts val="6100"/>
              </a:spcBef>
              <a:spcAft>
                <a:spcPts val="0"/>
              </a:spcAft>
              <a:buNone/>
            </a:pPr>
            <a:r>
              <a:rPr lang="en" sz="4800">
                <a:solidFill>
                  <a:srgbClr val="595959"/>
                </a:solidFill>
                <a:latin typeface="Open Sans"/>
                <a:ea typeface="Open Sans"/>
                <a:cs typeface="Open Sans"/>
                <a:sym typeface="Open Sans"/>
              </a:rPr>
              <a:t>Shields up!</a:t>
            </a:r>
            <a:endParaRPr b="0" i="0" sz="4800" u="none" cap="none" strike="noStrike">
              <a:solidFill>
                <a:srgbClr val="000000"/>
              </a:solidFill>
              <a:latin typeface="Arial"/>
              <a:ea typeface="Arial"/>
              <a:cs typeface="Arial"/>
              <a:sym typeface="Arial"/>
            </a:endParaRPr>
          </a:p>
        </p:txBody>
      </p:sp>
      <p:sp>
        <p:nvSpPr>
          <p:cNvPr id="262" name="Google Shape;262;p58"/>
          <p:cNvSpPr/>
          <p:nvPr/>
        </p:nvSpPr>
        <p:spPr>
          <a:xfrm>
            <a:off x="19225080" y="1734120"/>
            <a:ext cx="11306880" cy="8460720"/>
          </a:xfrm>
          <a:prstGeom prst="rect">
            <a:avLst/>
          </a:prstGeom>
          <a:solidFill>
            <a:schemeClr val="lt2"/>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4000" u="none" cap="none" strike="noStrike">
                <a:solidFill>
                  <a:srgbClr val="000000"/>
                </a:solidFill>
                <a:latin typeface="Open Sans"/>
                <a:ea typeface="Open Sans"/>
                <a:cs typeface="Open Sans"/>
                <a:sym typeface="Open Sans"/>
              </a:rPr>
              <a:t>Place Burn Down Chart for Sprint 4 Here</a:t>
            </a:r>
            <a:endParaRPr b="0" i="0" sz="4000" u="none" cap="none" strike="noStrike">
              <a:latin typeface="Arial"/>
              <a:ea typeface="Arial"/>
              <a:cs typeface="Arial"/>
              <a:sym typeface="Arial"/>
            </a:endParaRPr>
          </a:p>
        </p:txBody>
      </p:sp>
      <p:sp>
        <p:nvSpPr>
          <p:cNvPr id="263" name="Google Shape;263;p58"/>
          <p:cNvSpPr/>
          <p:nvPr/>
        </p:nvSpPr>
        <p:spPr>
          <a:xfrm>
            <a:off x="19225080" y="11431080"/>
            <a:ext cx="11306880" cy="8460720"/>
          </a:xfrm>
          <a:prstGeom prst="rect">
            <a:avLst/>
          </a:prstGeom>
          <a:solidFill>
            <a:schemeClr val="lt2"/>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4000" u="none" cap="none" strike="noStrike">
                <a:solidFill>
                  <a:srgbClr val="000000"/>
                </a:solidFill>
                <a:latin typeface="Open Sans"/>
                <a:ea typeface="Open Sans"/>
                <a:cs typeface="Open Sans"/>
                <a:sym typeface="Open Sans"/>
              </a:rPr>
              <a:t>Place Burn Up Chart for Sprint 4 Here</a:t>
            </a:r>
            <a:endParaRPr b="0" i="0" sz="4000" u="none" cap="none" strike="noStrike">
              <a:latin typeface="Arial"/>
              <a:ea typeface="Arial"/>
              <a:cs typeface="Arial"/>
              <a:sym typeface="Arial"/>
            </a:endParaRPr>
          </a:p>
        </p:txBody>
      </p:sp>
      <p:sp>
        <p:nvSpPr>
          <p:cNvPr id="264" name="Google Shape;264;p58"/>
          <p:cNvSpPr txBox="1"/>
          <p:nvPr/>
        </p:nvSpPr>
        <p:spPr>
          <a:xfrm>
            <a:off x="242640" y="0"/>
            <a:ext cx="30674160" cy="2151720"/>
          </a:xfrm>
          <a:prstGeom prst="rect">
            <a:avLst/>
          </a:prstGeom>
          <a:noFill/>
          <a:ln>
            <a:noFill/>
          </a:ln>
        </p:spPr>
        <p:txBody>
          <a:bodyPr anchorCtr="0" anchor="t" bIns="349550" lIns="349550" spcFirstLastPara="1" rIns="349550" wrap="square" tIns="349550">
            <a:noAutofit/>
          </a:bodyPr>
          <a:lstStyle/>
          <a:p>
            <a:pPr indent="0" lvl="0" marL="0" marR="0" rtl="0" algn="l">
              <a:lnSpc>
                <a:spcPct val="115000"/>
              </a:lnSpc>
              <a:spcBef>
                <a:spcPts val="0"/>
              </a:spcBef>
              <a:spcAft>
                <a:spcPts val="0"/>
              </a:spcAft>
              <a:buNone/>
            </a:pPr>
            <a:r>
              <a:rPr b="0" i="0" lang="en" sz="5000" u="none" cap="none" strike="noStrike">
                <a:solidFill>
                  <a:srgbClr val="595959"/>
                </a:solidFill>
                <a:latin typeface="Lato"/>
                <a:ea typeface="Lato"/>
                <a:cs typeface="Lato"/>
                <a:sym typeface="Lato"/>
              </a:rPr>
              <a:t>Sprint 4 Questions</a:t>
            </a:r>
            <a:endParaRPr b="0" i="0" sz="5000" u="none" cap="none" strike="noStrike">
              <a:latin typeface="Arial"/>
              <a:ea typeface="Arial"/>
              <a:cs typeface="Arial"/>
              <a:sym typeface="Arial"/>
            </a:endParaRPr>
          </a:p>
        </p:txBody>
      </p:sp>
      <p:pic>
        <p:nvPicPr>
          <p:cNvPr id="265" name="Google Shape;265;p58"/>
          <p:cNvPicPr preferRelativeResize="0"/>
          <p:nvPr/>
        </p:nvPicPr>
        <p:blipFill>
          <a:blip r:embed="rId3">
            <a:alphaModFix/>
          </a:blip>
          <a:stretch>
            <a:fillRect/>
          </a:stretch>
        </p:blipFill>
        <p:spPr>
          <a:xfrm>
            <a:off x="19186964" y="11448950"/>
            <a:ext cx="13655187" cy="8460725"/>
          </a:xfrm>
          <a:prstGeom prst="rect">
            <a:avLst/>
          </a:prstGeom>
          <a:noFill/>
          <a:ln>
            <a:noFill/>
          </a:ln>
        </p:spPr>
      </p:pic>
      <p:pic>
        <p:nvPicPr>
          <p:cNvPr id="266" name="Google Shape;266;p58"/>
          <p:cNvPicPr preferRelativeResize="0"/>
          <p:nvPr/>
        </p:nvPicPr>
        <p:blipFill>
          <a:blip r:embed="rId4">
            <a:alphaModFix/>
          </a:blip>
          <a:stretch>
            <a:fillRect/>
          </a:stretch>
        </p:blipFill>
        <p:spPr>
          <a:xfrm>
            <a:off x="19186936" y="1734123"/>
            <a:ext cx="13655175" cy="84607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9"/>
          <p:cNvSpPr txBox="1"/>
          <p:nvPr/>
        </p:nvSpPr>
        <p:spPr>
          <a:xfrm>
            <a:off x="198000" y="914400"/>
            <a:ext cx="5639100" cy="20116500"/>
          </a:xfrm>
          <a:prstGeom prst="rect">
            <a:avLst/>
          </a:prstGeom>
          <a:noFill/>
          <a:ln cap="flat" cmpd="sng" w="9525">
            <a:solidFill>
              <a:srgbClr val="000000"/>
            </a:solidFill>
            <a:prstDash val="solid"/>
            <a:round/>
            <a:headEnd len="sm" w="sm" type="none"/>
            <a:tailEnd len="sm" w="sm" type="none"/>
          </a:ln>
        </p:spPr>
        <p:txBody>
          <a:bodyPr anchorCtr="0" anchor="ctr" bIns="349550" lIns="349550" spcFirstLastPara="1" rIns="349550" wrap="square" tIns="349550">
            <a:noAutofit/>
          </a:bodyPr>
          <a:lstStyle/>
          <a:p>
            <a:pPr indent="0" lvl="0" marL="0" marR="0" rtl="0" algn="l">
              <a:lnSpc>
                <a:spcPct val="100000"/>
              </a:lnSpc>
              <a:spcBef>
                <a:spcPts val="0"/>
              </a:spcBef>
              <a:spcAft>
                <a:spcPts val="0"/>
              </a:spcAft>
              <a:buNone/>
            </a:pPr>
            <a:r>
              <a:rPr b="1" i="0" lang="en" sz="9600" u="none" cap="none" strike="noStrike">
                <a:solidFill>
                  <a:srgbClr val="000000"/>
                </a:solidFill>
                <a:latin typeface="Raleway"/>
                <a:ea typeface="Raleway"/>
                <a:cs typeface="Raleway"/>
                <a:sym typeface="Raleway"/>
              </a:rPr>
              <a:t>T</a:t>
            </a:r>
            <a:r>
              <a:rPr b="1" lang="en" sz="9600">
                <a:latin typeface="Raleway"/>
                <a:ea typeface="Raleway"/>
                <a:cs typeface="Raleway"/>
                <a:sym typeface="Raleway"/>
              </a:rPr>
              <a:t>he</a:t>
            </a:r>
            <a:r>
              <a:rPr b="1" i="0" lang="en" sz="9600" u="none" cap="none" strike="noStrike">
                <a:solidFill>
                  <a:srgbClr val="000000"/>
                </a:solidFill>
                <a:latin typeface="Raleway"/>
                <a:ea typeface="Raleway"/>
                <a:cs typeface="Raleway"/>
                <a:sym typeface="Raleway"/>
              </a:rPr>
              <a:t> </a:t>
            </a:r>
            <a:r>
              <a:rPr b="1" lang="en" sz="9600">
                <a:latin typeface="Raleway"/>
                <a:ea typeface="Raleway"/>
                <a:cs typeface="Raleway"/>
                <a:sym typeface="Raleway"/>
              </a:rPr>
              <a:t>A-Team</a:t>
            </a:r>
            <a:endParaRPr b="0" i="0" sz="9600" u="none" cap="none" strike="noStrike">
              <a:solidFill>
                <a:srgbClr val="000000"/>
              </a:solidFill>
              <a:latin typeface="Arial"/>
              <a:ea typeface="Arial"/>
              <a:cs typeface="Arial"/>
              <a:sym typeface="Arial"/>
            </a:endParaRPr>
          </a:p>
        </p:txBody>
      </p:sp>
      <p:sp>
        <p:nvSpPr>
          <p:cNvPr id="272" name="Google Shape;272;p59"/>
          <p:cNvSpPr txBox="1"/>
          <p:nvPr/>
        </p:nvSpPr>
        <p:spPr>
          <a:xfrm>
            <a:off x="5837040" y="914400"/>
            <a:ext cx="11195280" cy="3581280"/>
          </a:xfrm>
          <a:prstGeom prst="rect">
            <a:avLst/>
          </a:prstGeom>
          <a:noFill/>
          <a:ln cap="flat" cmpd="sng" w="9525">
            <a:solidFill>
              <a:srgbClr val="000000"/>
            </a:solidFill>
            <a:prstDash val="solid"/>
            <a:round/>
            <a:headEnd len="sm" w="sm" type="none"/>
            <a:tailEnd len="sm" w="sm" type="none"/>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9000" u="sng" cap="none" strike="noStrike">
                <a:solidFill>
                  <a:srgbClr val="000000"/>
                </a:solidFill>
                <a:latin typeface="Raleway"/>
                <a:ea typeface="Raleway"/>
                <a:cs typeface="Raleway"/>
                <a:sym typeface="Raleway"/>
              </a:rPr>
              <a:t>Sprint 4 Name</a:t>
            </a:r>
            <a:endParaRPr b="0" i="0" sz="9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9000" u="sng" cap="none" strike="noStrike">
                <a:solidFill>
                  <a:srgbClr val="000000"/>
                </a:solidFill>
                <a:latin typeface="Raleway"/>
                <a:ea typeface="Raleway"/>
                <a:cs typeface="Raleway"/>
                <a:sym typeface="Raleway"/>
              </a:rPr>
              <a:t>“</a:t>
            </a:r>
            <a:r>
              <a:rPr b="1" lang="en" sz="9000" u="sng">
                <a:latin typeface="Raleway"/>
                <a:ea typeface="Raleway"/>
                <a:cs typeface="Raleway"/>
                <a:sym typeface="Raleway"/>
              </a:rPr>
              <a:t>Shields up!</a:t>
            </a:r>
            <a:r>
              <a:rPr b="1" i="0" lang="en" sz="9000" u="sng" cap="none" strike="noStrike">
                <a:solidFill>
                  <a:srgbClr val="000000"/>
                </a:solidFill>
                <a:latin typeface="Raleway"/>
                <a:ea typeface="Raleway"/>
                <a:cs typeface="Raleway"/>
                <a:sym typeface="Raleway"/>
              </a:rPr>
              <a:t>“</a:t>
            </a:r>
            <a:endParaRPr b="0" i="0" sz="9000" u="none" cap="none" strike="noStrike">
              <a:solidFill>
                <a:srgbClr val="000000"/>
              </a:solidFill>
              <a:latin typeface="Arial"/>
              <a:ea typeface="Arial"/>
              <a:cs typeface="Arial"/>
              <a:sym typeface="Arial"/>
            </a:endParaRPr>
          </a:p>
        </p:txBody>
      </p:sp>
      <p:sp>
        <p:nvSpPr>
          <p:cNvPr id="273" name="Google Shape;273;p59"/>
          <p:cNvSpPr txBox="1"/>
          <p:nvPr/>
        </p:nvSpPr>
        <p:spPr>
          <a:xfrm>
            <a:off x="5868360" y="5410440"/>
            <a:ext cx="11195280" cy="8151480"/>
          </a:xfrm>
          <a:prstGeom prst="rect">
            <a:avLst/>
          </a:prstGeom>
          <a:noFill/>
          <a:ln cap="flat" cmpd="sng" w="9525">
            <a:solidFill>
              <a:srgbClr val="000000"/>
            </a:solidFill>
            <a:prstDash val="solid"/>
            <a:round/>
            <a:headEnd len="sm" w="sm" type="none"/>
            <a:tailEnd len="sm" w="sm" type="none"/>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9000" u="sng" cap="none" strike="noStrike">
                <a:solidFill>
                  <a:srgbClr val="000000"/>
                </a:solidFill>
                <a:latin typeface="Raleway"/>
                <a:ea typeface="Raleway"/>
                <a:cs typeface="Raleway"/>
                <a:sym typeface="Raleway"/>
              </a:rPr>
              <a:t>User Stories in Sprint 4</a:t>
            </a:r>
            <a:endParaRPr b="0" i="0" sz="9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1. Story # </a:t>
            </a:r>
            <a:r>
              <a:rPr b="1" lang="en" sz="4500">
                <a:latin typeface="Raleway"/>
                <a:ea typeface="Raleway"/>
                <a:cs typeface="Raleway"/>
                <a:sym typeface="Raleway"/>
              </a:rPr>
              <a:t>15</a:t>
            </a:r>
            <a:r>
              <a:rPr b="1" i="0" lang="en" sz="4500" u="none" cap="none" strike="noStrike">
                <a:solidFill>
                  <a:srgbClr val="000000"/>
                </a:solidFill>
                <a:latin typeface="Raleway"/>
                <a:ea typeface="Raleway"/>
                <a:cs typeface="Raleway"/>
                <a:sym typeface="Raleway"/>
              </a:rPr>
              <a:t> with </a:t>
            </a:r>
            <a:r>
              <a:rPr b="1" lang="en" sz="4500">
                <a:latin typeface="Raleway"/>
                <a:ea typeface="Raleway"/>
                <a:cs typeface="Raleway"/>
                <a:sym typeface="Raleway"/>
              </a:rPr>
              <a:t>13</a:t>
            </a:r>
            <a:r>
              <a:rPr b="1" i="0" lang="en" sz="4500" u="none" cap="none" strike="noStrike">
                <a:solidFill>
                  <a:srgbClr val="000000"/>
                </a:solidFill>
                <a:latin typeface="Raleway"/>
                <a:ea typeface="Raleway"/>
                <a:cs typeface="Raleway"/>
                <a:sym typeface="Raleway"/>
              </a:rPr>
              <a:t> points</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2. Story # </a:t>
            </a:r>
            <a:r>
              <a:rPr b="1" lang="en" sz="4500">
                <a:latin typeface="Raleway"/>
                <a:ea typeface="Raleway"/>
                <a:cs typeface="Raleway"/>
                <a:sym typeface="Raleway"/>
              </a:rPr>
              <a:t>21</a:t>
            </a:r>
            <a:r>
              <a:rPr b="1" i="0" lang="en" sz="4500" u="none" cap="none" strike="noStrike">
                <a:solidFill>
                  <a:srgbClr val="000000"/>
                </a:solidFill>
                <a:latin typeface="Raleway"/>
                <a:ea typeface="Raleway"/>
                <a:cs typeface="Raleway"/>
                <a:sym typeface="Raleway"/>
              </a:rPr>
              <a:t> with </a:t>
            </a:r>
            <a:r>
              <a:rPr b="1" lang="en" sz="4500">
                <a:latin typeface="Raleway"/>
                <a:ea typeface="Raleway"/>
                <a:cs typeface="Raleway"/>
                <a:sym typeface="Raleway"/>
              </a:rPr>
              <a:t>8</a:t>
            </a:r>
            <a:r>
              <a:rPr b="1" i="0" lang="en" sz="4500" u="none" cap="none" strike="noStrike">
                <a:solidFill>
                  <a:srgbClr val="000000"/>
                </a:solidFill>
                <a:latin typeface="Raleway"/>
                <a:ea typeface="Raleway"/>
                <a:cs typeface="Raleway"/>
                <a:sym typeface="Raleway"/>
              </a:rPr>
              <a:t> points</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3. Story # x with xx points</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Total Sprint 4 Points: </a:t>
            </a:r>
            <a:r>
              <a:rPr b="1" lang="en" sz="4500">
                <a:latin typeface="Raleway"/>
                <a:ea typeface="Raleway"/>
                <a:cs typeface="Raleway"/>
                <a:sym typeface="Raleway"/>
              </a:rPr>
              <a:t>21</a:t>
            </a:r>
            <a:endParaRPr b="0" i="0" sz="4500" u="none" cap="none" strike="noStrike">
              <a:solidFill>
                <a:srgbClr val="000000"/>
              </a:solidFill>
              <a:latin typeface="Arial"/>
              <a:ea typeface="Arial"/>
              <a:cs typeface="Arial"/>
              <a:sym typeface="Arial"/>
            </a:endParaRPr>
          </a:p>
        </p:txBody>
      </p:sp>
      <p:sp>
        <p:nvSpPr>
          <p:cNvPr id="274" name="Google Shape;274;p59"/>
          <p:cNvSpPr txBox="1"/>
          <p:nvPr/>
        </p:nvSpPr>
        <p:spPr>
          <a:xfrm>
            <a:off x="6192360" y="16910305"/>
            <a:ext cx="25810800" cy="4813500"/>
          </a:xfrm>
          <a:prstGeom prst="rect">
            <a:avLst/>
          </a:prstGeom>
          <a:noFill/>
          <a:ln cap="flat" cmpd="sng" w="9525">
            <a:solidFill>
              <a:srgbClr val="000000"/>
            </a:solidFill>
            <a:prstDash val="solid"/>
            <a:round/>
            <a:headEnd len="sm" w="sm" type="none"/>
            <a:tailEnd len="sm" w="sm" type="none"/>
          </a:ln>
        </p:spPr>
        <p:txBody>
          <a:bodyPr anchorCtr="0" anchor="ctr" bIns="349550" lIns="349550" spcFirstLastPara="1" rIns="349550" wrap="square" tIns="349550">
            <a:noAutofit/>
          </a:bodyPr>
          <a:lstStyle/>
          <a:p>
            <a:pPr indent="0" lvl="0" marL="0" marR="0" rtl="0" algn="l">
              <a:lnSpc>
                <a:spcPct val="100000"/>
              </a:lnSpc>
              <a:spcBef>
                <a:spcPts val="0"/>
              </a:spcBef>
              <a:spcAft>
                <a:spcPts val="0"/>
              </a:spcAft>
              <a:buNone/>
            </a:pPr>
            <a:r>
              <a:rPr b="1" lang="en" sz="3800">
                <a:latin typeface="Raleway"/>
                <a:ea typeface="Raleway"/>
                <a:cs typeface="Raleway"/>
                <a:sym typeface="Raleway"/>
              </a:rPr>
              <a:t>Sprint 4 was for the A-Team the crucial moment to get the website’s “Shields up!”.</a:t>
            </a:r>
            <a:br>
              <a:rPr b="1" lang="en" sz="3800">
                <a:latin typeface="Raleway"/>
                <a:ea typeface="Raleway"/>
                <a:cs typeface="Raleway"/>
                <a:sym typeface="Raleway"/>
              </a:rPr>
            </a:br>
            <a:r>
              <a:rPr b="1" lang="en" sz="3800">
                <a:latin typeface="Raleway"/>
                <a:ea typeface="Raleway"/>
                <a:cs typeface="Raleway"/>
                <a:sym typeface="Raleway"/>
              </a:rPr>
              <a:t>We managed to scan the website for vulnerabilities in order to not expose our customers to the risk of data breaches and we also made sure to have access to Git in order to check our code for security scans.</a:t>
            </a:r>
            <a:br>
              <a:rPr b="1" lang="en" sz="3800">
                <a:latin typeface="Raleway"/>
                <a:ea typeface="Raleway"/>
                <a:cs typeface="Raleway"/>
                <a:sym typeface="Raleway"/>
              </a:rPr>
            </a:br>
            <a:r>
              <a:rPr b="1" lang="en" sz="3800">
                <a:latin typeface="Raleway"/>
                <a:ea typeface="Raleway"/>
                <a:cs typeface="Raleway"/>
                <a:sym typeface="Raleway"/>
              </a:rPr>
              <a:t>We learnt that even if code quality is high the help of a security professional can reveal interesting perspectives and improve software.</a:t>
            </a:r>
            <a:endParaRPr b="0" i="0" sz="3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 sz="3800">
                <a:latin typeface="Raleway"/>
                <a:ea typeface="Raleway"/>
                <a:cs typeface="Raleway"/>
                <a:sym typeface="Raleway"/>
              </a:rPr>
              <a:t>Not taking care of this topics would have exposed our website to data breaches.</a:t>
            </a:r>
            <a:endParaRPr b="0" i="0" sz="3800" u="none" cap="none" strike="noStrike">
              <a:solidFill>
                <a:srgbClr val="000000"/>
              </a:solidFill>
              <a:latin typeface="Arial"/>
              <a:ea typeface="Arial"/>
              <a:cs typeface="Arial"/>
              <a:sym typeface="Arial"/>
            </a:endParaRPr>
          </a:p>
        </p:txBody>
      </p:sp>
      <p:sp>
        <p:nvSpPr>
          <p:cNvPr id="275" name="Google Shape;275;p59"/>
          <p:cNvSpPr txBox="1"/>
          <p:nvPr/>
        </p:nvSpPr>
        <p:spPr>
          <a:xfrm>
            <a:off x="18509760" y="8460000"/>
            <a:ext cx="12458880" cy="6746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800" u="none" cap="none" strike="noStrike">
                <a:solidFill>
                  <a:srgbClr val="000000"/>
                </a:solidFill>
                <a:latin typeface="Raleway"/>
                <a:ea typeface="Raleway"/>
                <a:cs typeface="Raleway"/>
                <a:sym typeface="Raleway"/>
              </a:rPr>
              <a:t>Place Sprint 4 Burn Down Chart Here</a:t>
            </a:r>
            <a:endParaRPr b="0" i="0" sz="6800" u="none" cap="none" strike="noStrike">
              <a:solidFill>
                <a:srgbClr val="000000"/>
              </a:solidFill>
              <a:latin typeface="Arial"/>
              <a:ea typeface="Arial"/>
              <a:cs typeface="Arial"/>
              <a:sym typeface="Arial"/>
            </a:endParaRPr>
          </a:p>
        </p:txBody>
      </p:sp>
      <p:sp>
        <p:nvSpPr>
          <p:cNvPr id="276" name="Google Shape;276;p59"/>
          <p:cNvSpPr txBox="1"/>
          <p:nvPr/>
        </p:nvSpPr>
        <p:spPr>
          <a:xfrm>
            <a:off x="18509760" y="809280"/>
            <a:ext cx="12458880" cy="67464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349550" lIns="349550" spcFirstLastPara="1" rIns="349550" wrap="square" tIns="349550">
            <a:noAutofit/>
          </a:bodyPr>
          <a:lstStyle/>
          <a:p>
            <a:pPr indent="0" lvl="0" marL="0" marR="0" rtl="0" algn="l">
              <a:lnSpc>
                <a:spcPct val="100000"/>
              </a:lnSpc>
              <a:spcBef>
                <a:spcPts val="0"/>
              </a:spcBef>
              <a:spcAft>
                <a:spcPts val="0"/>
              </a:spcAft>
              <a:buNone/>
            </a:pPr>
            <a:r>
              <a:rPr b="1" i="0" lang="en" sz="6800" u="none" cap="none" strike="noStrike">
                <a:solidFill>
                  <a:srgbClr val="000000"/>
                </a:solidFill>
                <a:latin typeface="Raleway"/>
                <a:ea typeface="Raleway"/>
                <a:cs typeface="Raleway"/>
                <a:sym typeface="Raleway"/>
              </a:rPr>
              <a:t>Place Sprint 4 Burn UP Chart Here</a:t>
            </a:r>
            <a:endParaRPr b="0" i="0" sz="6800" u="none" cap="none" strike="noStrike">
              <a:solidFill>
                <a:srgbClr val="000000"/>
              </a:solidFill>
              <a:latin typeface="Arial"/>
              <a:ea typeface="Arial"/>
              <a:cs typeface="Arial"/>
              <a:sym typeface="Arial"/>
            </a:endParaRPr>
          </a:p>
        </p:txBody>
      </p:sp>
      <p:sp>
        <p:nvSpPr>
          <p:cNvPr id="277" name="Google Shape;277;p59"/>
          <p:cNvSpPr/>
          <p:nvPr/>
        </p:nvSpPr>
        <p:spPr>
          <a:xfrm>
            <a:off x="6192360" y="105840"/>
            <a:ext cx="19385280" cy="7030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3100" u="none" cap="none" strike="noStrike">
                <a:solidFill>
                  <a:srgbClr val="000000"/>
                </a:solidFill>
                <a:latin typeface="Arial"/>
                <a:ea typeface="Arial"/>
                <a:cs typeface="Arial"/>
                <a:sym typeface="Arial"/>
              </a:rPr>
              <a:t>SPRINT 4 DEMO of Working Product</a:t>
            </a:r>
            <a:endParaRPr b="0" i="0" sz="3100" u="none" cap="none" strike="noStrike">
              <a:latin typeface="Arial"/>
              <a:ea typeface="Arial"/>
              <a:cs typeface="Arial"/>
              <a:sym typeface="Arial"/>
            </a:endParaRPr>
          </a:p>
        </p:txBody>
      </p:sp>
      <p:pic>
        <p:nvPicPr>
          <p:cNvPr id="278" name="Google Shape;278;p59"/>
          <p:cNvPicPr preferRelativeResize="0"/>
          <p:nvPr/>
        </p:nvPicPr>
        <p:blipFill>
          <a:blip r:embed="rId3">
            <a:alphaModFix/>
          </a:blip>
          <a:stretch>
            <a:fillRect/>
          </a:stretch>
        </p:blipFill>
        <p:spPr>
          <a:xfrm>
            <a:off x="18348089" y="360625"/>
            <a:ext cx="13655187" cy="8460725"/>
          </a:xfrm>
          <a:prstGeom prst="rect">
            <a:avLst/>
          </a:prstGeom>
          <a:noFill/>
          <a:ln>
            <a:noFill/>
          </a:ln>
        </p:spPr>
      </p:pic>
      <p:pic>
        <p:nvPicPr>
          <p:cNvPr id="279" name="Google Shape;279;p59"/>
          <p:cNvPicPr preferRelativeResize="0"/>
          <p:nvPr/>
        </p:nvPicPr>
        <p:blipFill>
          <a:blip r:embed="rId4">
            <a:alphaModFix/>
          </a:blip>
          <a:stretch>
            <a:fillRect/>
          </a:stretch>
        </p:blipFill>
        <p:spPr>
          <a:xfrm>
            <a:off x="18348111" y="8821348"/>
            <a:ext cx="13655175" cy="84607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60"/>
          <p:cNvSpPr txBox="1"/>
          <p:nvPr/>
        </p:nvSpPr>
        <p:spPr>
          <a:xfrm>
            <a:off x="2626200" y="5626080"/>
            <a:ext cx="27678960" cy="228312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9900" u="none" cap="none" strike="noStrike">
                <a:solidFill>
                  <a:srgbClr val="1A1A1A"/>
                </a:solidFill>
                <a:latin typeface="Raleway"/>
                <a:ea typeface="Raleway"/>
                <a:cs typeface="Raleway"/>
                <a:sym typeface="Raleway"/>
              </a:rPr>
              <a:t>Agile Communication</a:t>
            </a:r>
            <a:endParaRPr b="0" i="0" sz="9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9900" u="none" cap="none" strike="noStrike">
                <a:solidFill>
                  <a:srgbClr val="1A1A1A"/>
                </a:solidFill>
                <a:latin typeface="Raleway"/>
                <a:ea typeface="Raleway"/>
                <a:cs typeface="Raleway"/>
                <a:sym typeface="Raleway"/>
              </a:rPr>
              <a:t>Project </a:t>
            </a:r>
            <a:endParaRPr b="0" i="0" sz="9900" u="none" cap="none" strike="noStrike">
              <a:solidFill>
                <a:srgbClr val="000000"/>
              </a:solidFill>
              <a:latin typeface="Arial"/>
              <a:ea typeface="Arial"/>
              <a:cs typeface="Arial"/>
              <a:sym typeface="Arial"/>
            </a:endParaRPr>
          </a:p>
        </p:txBody>
      </p:sp>
      <p:sp>
        <p:nvSpPr>
          <p:cNvPr id="285" name="Google Shape;285;p60"/>
          <p:cNvSpPr txBox="1"/>
          <p:nvPr/>
        </p:nvSpPr>
        <p:spPr>
          <a:xfrm>
            <a:off x="2626200" y="8870040"/>
            <a:ext cx="27678960" cy="9646920"/>
          </a:xfrm>
          <a:prstGeom prst="rect">
            <a:avLst/>
          </a:prstGeom>
          <a:noFill/>
          <a:ln>
            <a:noFill/>
          </a:ln>
        </p:spPr>
        <p:txBody>
          <a:bodyPr anchorCtr="0" anchor="t" bIns="349550" lIns="349550" spcFirstLastPara="1" rIns="349550" wrap="square" tIns="349550">
            <a:noAutofit/>
          </a:bodyPr>
          <a:lstStyle/>
          <a:p>
            <a:pPr indent="0" lvl="0" marL="0" marR="0" rtl="0" algn="l">
              <a:lnSpc>
                <a:spcPct val="115000"/>
              </a:lnSpc>
              <a:spcBef>
                <a:spcPts val="0"/>
              </a:spcBef>
              <a:spcAft>
                <a:spcPts val="0"/>
              </a:spcAft>
              <a:buNone/>
            </a:pPr>
            <a:r>
              <a:rPr b="0" i="0" lang="en" sz="5000" u="none" cap="none" strike="noStrike">
                <a:solidFill>
                  <a:srgbClr val="595959"/>
                </a:solidFill>
                <a:latin typeface="Lato"/>
                <a:ea typeface="Lato"/>
                <a:cs typeface="Lato"/>
                <a:sym typeface="Lato"/>
              </a:rPr>
              <a:t>Sprint 5</a:t>
            </a:r>
            <a:endParaRPr b="0" i="0" sz="50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61"/>
          <p:cNvPicPr preferRelativeResize="0"/>
          <p:nvPr/>
        </p:nvPicPr>
        <p:blipFill>
          <a:blip r:embed="rId3">
            <a:alphaModFix/>
          </a:blip>
          <a:stretch>
            <a:fillRect/>
          </a:stretch>
        </p:blipFill>
        <p:spPr>
          <a:xfrm>
            <a:off x="682113" y="4431817"/>
            <a:ext cx="31554176" cy="13081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