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5" r:id="rId4"/>
    <p:sldId id="274" r:id="rId5"/>
    <p:sldId id="279" r:id="rId6"/>
    <p:sldId id="268" r:id="rId7"/>
    <p:sldId id="267" r:id="rId8"/>
    <p:sldId id="269" r:id="rId9"/>
    <p:sldId id="270" r:id="rId10"/>
    <p:sldId id="271" r:id="rId11"/>
    <p:sldId id="283" r:id="rId12"/>
    <p:sldId id="27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4C45-C355-460A-B0AA-7EB18E60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46ACE-1D95-4FDD-8676-1AD98339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1179-94BA-408E-AE20-982B334E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5849-683C-40C8-ADCE-DF9EAD37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6DD8-5702-416D-A3CF-8605401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EC5C-9D42-4113-AC50-91F4C1FC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FFA8E-D363-48B0-A8CB-A652C94B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C91C-67BA-46B1-A1DD-02AE43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0E3B-CC7F-4649-8D8F-11A7A553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0FBE-2C51-4998-A8DC-26F13886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4EEC-5940-41B6-877E-5C46699E9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D9750-0AB3-4668-A7C2-63B959E1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D82E-19E3-404A-A49B-DFC7D3FB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38CB-E003-4792-AF6C-80D5BBFA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7C64-6142-45F8-81D4-1DE70C5E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3867-5CC0-4D21-AFB7-36D862B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F6E9-A3B5-4D17-8DE3-DEFD1384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A5B8-AE34-4328-9601-4AA34CCA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0580-0093-4B7F-AEAE-37BAEFAB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92D9-9600-412E-BEB9-549504BE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F4D-1170-4F60-882B-9521D4FE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9A87-4EA9-4309-A8C8-9E9253E4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E283-DF01-4660-928E-900EAB25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4F78-EFCC-4EEB-8EF9-D796B12A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E2BB-152F-46B4-A20A-ABED80BA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208B-B981-44CD-9AE5-D562D8A5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A16D-6172-4D9D-8773-CA826469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773A1-DDC4-4DC4-B207-F3786DC3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E4195-2769-44C2-AED5-022C4FC8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D51C-8C8A-4835-B1BC-011C7AEF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5E3DC-D33A-45E7-88E1-D83A0140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0C3-4013-4A42-B28B-1E4064C8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FAD2-A174-4D16-81D9-518C138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65A15-982F-474C-977B-345C9332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FBAF5-C410-4268-B9AD-9B9B10682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27B63-88B7-4249-A644-C954A6609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3E69-CF76-4378-9E60-D43F9136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4B93D-16BF-4468-BF72-8DBA8AD9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4AF96-A7DA-4FE2-81A3-3D03A15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2D53-DDA5-4F15-975B-B044B0FC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456A-4224-475B-A6AA-FDB3387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C4A3-2A7A-4E25-A09F-DDDCF45D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D167-D8EC-43A9-ACC7-8F3876A5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E72F7-1EFD-45F7-8879-EC7824FE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2D184-6324-493C-9875-33801ADF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8A44-1073-4E91-B217-A80E4F9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14CF-ECA1-45E1-A3B0-F3F16B88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B201-C643-42CA-BA94-6594817C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EC6-1C85-46F8-9A37-85442248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0798-51D1-41D3-857C-6235B710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886E-ABF9-43A8-AFB8-E0F5D1C1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7A14-ABC5-402B-8B38-5A43943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0676-2959-4954-BFBE-01EF9DE0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3B1F9-A9E5-459B-A67B-4904B267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AD369-AB4F-4DD6-91FE-3C651DD5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3D8E5-16E2-4142-BF9E-5219D900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2BAC-E0D5-4FC5-9FCA-9AFE86A9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38C7-54A2-4479-AFB4-3B53442E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94878-3937-4797-AFE1-83E1AFB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DA87-3327-4C56-B8F1-4F1E13C1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7DAC-B82E-4159-BCBF-F340F4079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6CE6-A06B-49CD-9C0B-2E61A41F509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8ABD-5DE5-4886-99C0-E4F34A1C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78A4-5165-426A-BCC4-6EB4CEE3E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EEB7-1391-44BB-99D4-EDECDA85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d1325/japan-population-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8298-9199-45AE-8C7C-A8AF101C72A0}"/>
              </a:ext>
            </a:extLst>
          </p:cNvPr>
          <p:cNvSpPr txBox="1"/>
          <p:nvPr/>
        </p:nvSpPr>
        <p:spPr>
          <a:xfrm>
            <a:off x="309490" y="2300400"/>
            <a:ext cx="11573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Insights from the Japans population from 1872 to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CC86B-7178-4C6A-AFDB-C7651C31AFA4}"/>
              </a:ext>
            </a:extLst>
          </p:cNvPr>
          <p:cNvSpPr txBox="1"/>
          <p:nvPr/>
        </p:nvSpPr>
        <p:spPr>
          <a:xfrm>
            <a:off x="309490" y="3992050"/>
            <a:ext cx="5314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Thinkful Datascience Capstone Project</a:t>
            </a:r>
          </a:p>
          <a:p>
            <a:r>
              <a:rPr lang="en-US" dirty="0"/>
              <a:t>By Lawrence Quesada</a:t>
            </a:r>
          </a:p>
        </p:txBody>
      </p:sp>
    </p:spTree>
    <p:extLst>
      <p:ext uri="{BB962C8B-B14F-4D97-AF65-F5344CB8AC3E}">
        <p14:creationId xmlns:p14="http://schemas.microsoft.com/office/powerpoint/2010/main" val="124285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6C04F-C579-4A63-8D24-CBB8FED5F275}"/>
              </a:ext>
            </a:extLst>
          </p:cNvPr>
          <p:cNvSpPr txBox="1"/>
          <p:nvPr/>
        </p:nvSpPr>
        <p:spPr>
          <a:xfrm>
            <a:off x="757980" y="2080591"/>
            <a:ext cx="108955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Before 1945 and After 1945 the Kruskal-Wallis test are the following:</a:t>
            </a:r>
          </a:p>
          <a:p>
            <a:endParaRPr lang="en-US" sz="2800" dirty="0"/>
          </a:p>
          <a:p>
            <a:r>
              <a:rPr lang="en-US" sz="2800" dirty="0"/>
              <a:t>Statistic: 1625.78!</a:t>
            </a:r>
          </a:p>
          <a:p>
            <a:endParaRPr lang="en-US" sz="2800" dirty="0"/>
          </a:p>
          <a:p>
            <a:r>
              <a:rPr lang="en-US" sz="2800" dirty="0"/>
              <a:t>P-value: 0.0</a:t>
            </a:r>
          </a:p>
          <a:p>
            <a:endParaRPr lang="en-US" sz="2800" dirty="0"/>
          </a:p>
          <a:p>
            <a:r>
              <a:rPr lang="en-US" sz="2800" b="1" dirty="0"/>
              <a:t>   *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3128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919D5-E6B4-4FD0-8F5C-5A2A90C3E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7150"/>
              </p:ext>
            </p:extLst>
          </p:nvPr>
        </p:nvGraphicFramePr>
        <p:xfrm>
          <a:off x="757980" y="870912"/>
          <a:ext cx="10755733" cy="511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09">
                  <a:extLst>
                    <a:ext uri="{9D8B030D-6E8A-4147-A177-3AD203B41FA5}">
                      <a16:colId xmlns:a16="http://schemas.microsoft.com/office/drawing/2014/main" val="706584737"/>
                    </a:ext>
                  </a:extLst>
                </a:gridCol>
                <a:gridCol w="2266681">
                  <a:extLst>
                    <a:ext uri="{9D8B030D-6E8A-4147-A177-3AD203B41FA5}">
                      <a16:colId xmlns:a16="http://schemas.microsoft.com/office/drawing/2014/main" val="38005308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2657853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3620602703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75521851"/>
                    </a:ext>
                  </a:extLst>
                </a:gridCol>
              </a:tblGrid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89031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Chubu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1.503e-17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738,480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1,235,087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5458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Tohoku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1.240e-42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843,482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1798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3.606e-47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2,558,711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3,756,211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601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Shikoku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1.367e-10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129,555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290,873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69652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Kyushu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4.453e-29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654,696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1,027,499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27876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Chugoku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677,559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9662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Hokkaido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4.034e-09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3,697,348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4,623,261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97359"/>
                  </a:ext>
                </a:extLst>
              </a:tr>
              <a:tr h="5684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Kansai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1.225e-21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1,142,076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1,980,005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9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F7CC9-F747-4A6B-B1D2-2CDB176E4322}"/>
              </a:ext>
            </a:extLst>
          </p:cNvPr>
          <p:cNvSpPr txBox="1"/>
          <p:nvPr/>
        </p:nvSpPr>
        <p:spPr>
          <a:xfrm>
            <a:off x="757980" y="1114064"/>
            <a:ext cx="8115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Conclusion:</a:t>
            </a:r>
          </a:p>
          <a:p>
            <a:endParaRPr lang="en-US" sz="2800" dirty="0"/>
          </a:p>
          <a:p>
            <a:r>
              <a:rPr lang="en-US" sz="2400" dirty="0"/>
              <a:t>With a P-value which is less than 5%, we are confident in the difference in post-war and pre-war Japan. It is therefore safe to </a:t>
            </a:r>
            <a:r>
              <a:rPr lang="en-US" sz="2400" b="1" i="1" dirty="0"/>
              <a:t>reject </a:t>
            </a:r>
            <a:r>
              <a:rPr lang="en-US" sz="2400" dirty="0"/>
              <a:t>the null Hypothesis.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F7832-EB26-47EB-A016-00234FA08D19}"/>
              </a:ext>
            </a:extLst>
          </p:cNvPr>
          <p:cNvSpPr txBox="1"/>
          <p:nvPr/>
        </p:nvSpPr>
        <p:spPr>
          <a:xfrm>
            <a:off x="670698" y="3429000"/>
            <a:ext cx="8684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Considerations and Plans for Additional Research:</a:t>
            </a:r>
          </a:p>
          <a:p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A Time Series Analysis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Measurements are dependent on one another.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Looking at 20 years before and after 1945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Further analysis on each of the 47 prefectures. 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Rather than just population, look at population growth, birthrate and mortality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62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66334-C817-48A6-ACB4-24D7993FA35B}"/>
              </a:ext>
            </a:extLst>
          </p:cNvPr>
          <p:cNvSpPr txBox="1"/>
          <p:nvPr/>
        </p:nvSpPr>
        <p:spPr>
          <a:xfrm>
            <a:off x="3611629" y="2530700"/>
            <a:ext cx="399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815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C2CD3-50CE-43AF-8638-503C8ED194D3}"/>
              </a:ext>
            </a:extLst>
          </p:cNvPr>
          <p:cNvSpPr txBox="1"/>
          <p:nvPr/>
        </p:nvSpPr>
        <p:spPr>
          <a:xfrm>
            <a:off x="956310" y="4476731"/>
            <a:ext cx="8944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can be found at this url: </a:t>
            </a:r>
          </a:p>
          <a:p>
            <a:r>
              <a:rPr lang="en-US" sz="2800" dirty="0">
                <a:hlinkClick r:id="rId2"/>
              </a:rPr>
              <a:t>https://www.kaggle.com/jd1325/japan-population-data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8298-9199-45AE-8C7C-A8AF101C72A0}"/>
              </a:ext>
            </a:extLst>
          </p:cNvPr>
          <p:cNvSpPr txBox="1"/>
          <p:nvPr/>
        </p:nvSpPr>
        <p:spPr>
          <a:xfrm>
            <a:off x="914861" y="1745270"/>
            <a:ext cx="8581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Data: The Japanese Population  Dataset</a:t>
            </a:r>
          </a:p>
        </p:txBody>
      </p:sp>
      <p:pic>
        <p:nvPicPr>
          <p:cNvPr id="6" name="Picture 2" descr="Kaggle - Wikipedia">
            <a:extLst>
              <a:ext uri="{FF2B5EF4-FFF2-40B4-BE49-F238E27FC236}">
                <a16:creationId xmlns:a16="http://schemas.microsoft.com/office/drawing/2014/main" id="{B063229A-03BB-4E66-9C3E-7C09891E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72" y="3816788"/>
            <a:ext cx="1467122" cy="5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panese Garden Flag: Amazon.com">
            <a:extLst>
              <a:ext uri="{FF2B5EF4-FFF2-40B4-BE49-F238E27FC236}">
                <a16:creationId xmlns:a16="http://schemas.microsoft.com/office/drawing/2014/main" id="{872652DE-87A4-4D35-B1D9-DB68AA8C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351" y="1502160"/>
            <a:ext cx="1229301" cy="12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3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94F0E-5897-42D8-91AB-04B22ED6582A}"/>
              </a:ext>
            </a:extLst>
          </p:cNvPr>
          <p:cNvSpPr txBox="1"/>
          <p:nvPr/>
        </p:nvSpPr>
        <p:spPr>
          <a:xfrm>
            <a:off x="631064" y="1520785"/>
            <a:ext cx="856767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The Hypothesis: </a:t>
            </a:r>
          </a:p>
          <a:p>
            <a:endParaRPr lang="en-US" sz="2400" dirty="0"/>
          </a:p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 - The Population levels remained the same since 1945.</a:t>
            </a:r>
          </a:p>
          <a:p>
            <a:endParaRPr lang="en-US" dirty="0"/>
          </a:p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 - There is a significant difference in the population since 1945.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DFC1-F2A9-4860-AA32-BC8BD62711F2}"/>
              </a:ext>
            </a:extLst>
          </p:cNvPr>
          <p:cNvSpPr txBox="1"/>
          <p:nvPr/>
        </p:nvSpPr>
        <p:spPr>
          <a:xfrm>
            <a:off x="538765" y="4535366"/>
            <a:ext cx="1126901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Audience: </a:t>
            </a:r>
          </a:p>
          <a:p>
            <a:endParaRPr lang="en-US" sz="2400" dirty="0"/>
          </a:p>
          <a:p>
            <a:r>
              <a:rPr lang="en-US" sz="2400" dirty="0"/>
              <a:t>This research shall benefit Economists, Policy Makers, sociologists and students alike.</a:t>
            </a:r>
          </a:p>
        </p:txBody>
      </p:sp>
    </p:spTree>
    <p:extLst>
      <p:ext uri="{BB962C8B-B14F-4D97-AF65-F5344CB8AC3E}">
        <p14:creationId xmlns:p14="http://schemas.microsoft.com/office/powerpoint/2010/main" val="10017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A6DD-0AD4-46DD-8E44-889763C4AAAC}"/>
              </a:ext>
            </a:extLst>
          </p:cNvPr>
          <p:cNvSpPr txBox="1"/>
          <p:nvPr/>
        </p:nvSpPr>
        <p:spPr>
          <a:xfrm>
            <a:off x="1670670" y="-78342"/>
            <a:ext cx="4008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i="1" u="sng" dirty="0"/>
          </a:p>
          <a:p>
            <a:r>
              <a:rPr lang="en-US" sz="3200" b="1" i="1" u="sng" dirty="0"/>
              <a:t>Viewing the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46FA-878F-4D80-BA8F-5532F84A3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t="10999" r="792" b="3219"/>
          <a:stretch/>
        </p:blipFill>
        <p:spPr>
          <a:xfrm>
            <a:off x="1757022" y="1112254"/>
            <a:ext cx="6606861" cy="48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9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A6DD-0AD4-46DD-8E44-889763C4AAAC}"/>
              </a:ext>
            </a:extLst>
          </p:cNvPr>
          <p:cNvSpPr txBox="1"/>
          <p:nvPr/>
        </p:nvSpPr>
        <p:spPr>
          <a:xfrm>
            <a:off x="1074879" y="1560954"/>
            <a:ext cx="390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Missing Values: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DD5A0-AB82-4D4A-A927-D33470C31253}"/>
              </a:ext>
            </a:extLst>
          </p:cNvPr>
          <p:cNvSpPr txBox="1"/>
          <p:nvPr/>
        </p:nvSpPr>
        <p:spPr>
          <a:xfrm>
            <a:off x="961895" y="2505507"/>
            <a:ext cx="9226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92 Missing Values in Population.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Dropped the 92 missing values.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It was safe to drop the missing values, as we were still left with a substantial amount of data.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5A07F-9106-48BD-8F16-97AB2C09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32" y="881741"/>
            <a:ext cx="8441517" cy="557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70302-522B-4AFD-9011-2D7DD8CB8EB1}"/>
              </a:ext>
            </a:extLst>
          </p:cNvPr>
          <p:cNvSpPr txBox="1"/>
          <p:nvPr/>
        </p:nvSpPr>
        <p:spPr>
          <a:xfrm>
            <a:off x="8555750" y="2704562"/>
            <a:ext cx="3279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Insights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Increase in population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Healthy Growth</a:t>
            </a:r>
          </a:p>
        </p:txBody>
      </p:sp>
    </p:spTree>
    <p:extLst>
      <p:ext uri="{BB962C8B-B14F-4D97-AF65-F5344CB8AC3E}">
        <p14:creationId xmlns:p14="http://schemas.microsoft.com/office/powerpoint/2010/main" val="3583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98FC155-31DC-41D1-8B89-C8997E4C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1" y="611317"/>
            <a:ext cx="9434657" cy="54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0A4B1-ABDD-4E06-93D8-7FD79958E21B}"/>
              </a:ext>
            </a:extLst>
          </p:cNvPr>
          <p:cNvSpPr txBox="1"/>
          <p:nvPr/>
        </p:nvSpPr>
        <p:spPr>
          <a:xfrm>
            <a:off x="8741620" y="2795740"/>
            <a:ext cx="3042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Insights: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Regional Increase?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Decrease?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Dip around 1945?</a:t>
            </a:r>
          </a:p>
        </p:txBody>
      </p:sp>
    </p:spTree>
    <p:extLst>
      <p:ext uri="{BB962C8B-B14F-4D97-AF65-F5344CB8AC3E}">
        <p14:creationId xmlns:p14="http://schemas.microsoft.com/office/powerpoint/2010/main" val="28092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E01FC6-AD5B-44F8-95E5-060E3C90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03" y="259589"/>
            <a:ext cx="6123748" cy="39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2B39E-99C8-4DFF-94DE-D9E56DAEA628}"/>
              </a:ext>
            </a:extLst>
          </p:cNvPr>
          <p:cNvSpPr txBox="1"/>
          <p:nvPr/>
        </p:nvSpPr>
        <p:spPr>
          <a:xfrm>
            <a:off x="324235" y="4457784"/>
            <a:ext cx="56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 Plot to validate first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A4F64-C2C4-4C41-B7E2-1FE404A6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783"/>
            <a:ext cx="5743842" cy="373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0577DC-10FA-4FBB-8426-C4BCABE59BD1}"/>
              </a:ext>
            </a:extLst>
          </p:cNvPr>
          <p:cNvSpPr txBox="1"/>
          <p:nvPr/>
        </p:nvSpPr>
        <p:spPr>
          <a:xfrm>
            <a:off x="324235" y="5111105"/>
            <a:ext cx="79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scale of the Y-axis is also different. This signifies a change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8747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30F225-2F2B-4606-8B09-6CBED201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83" y="686816"/>
            <a:ext cx="9270435" cy="60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0E0EE-C1C1-45D9-84C9-DEAA5CA951B5}"/>
              </a:ext>
            </a:extLst>
          </p:cNvPr>
          <p:cNvSpPr txBox="1"/>
          <p:nvPr/>
        </p:nvSpPr>
        <p:spPr>
          <a:xfrm>
            <a:off x="3552400" y="84637"/>
            <a:ext cx="392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Collection Insights</a:t>
            </a:r>
          </a:p>
        </p:txBody>
      </p:sp>
    </p:spTree>
    <p:extLst>
      <p:ext uri="{BB962C8B-B14F-4D97-AF65-F5344CB8AC3E}">
        <p14:creationId xmlns:p14="http://schemas.microsoft.com/office/powerpoint/2010/main" val="1256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329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Quesada</dc:creator>
  <cp:lastModifiedBy>Lawrence Quesada</cp:lastModifiedBy>
  <cp:revision>31</cp:revision>
  <dcterms:created xsi:type="dcterms:W3CDTF">2020-07-14T21:54:19Z</dcterms:created>
  <dcterms:modified xsi:type="dcterms:W3CDTF">2020-07-23T01:20:24Z</dcterms:modified>
</cp:coreProperties>
</file>