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81" r:id="rId3"/>
    <p:sldId id="318" r:id="rId4"/>
    <p:sldId id="305" r:id="rId5"/>
    <p:sldId id="319" r:id="rId6"/>
    <p:sldId id="320" r:id="rId7"/>
    <p:sldId id="321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DDB-474E-4EB2-AE25-FA883A6C205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419B5-27C8-48DD-8044-A01CB5A5841A}"/>
              </a:ext>
            </a:extLst>
          </p:cNvPr>
          <p:cNvSpPr txBox="1">
            <a:spLocks/>
          </p:cNvSpPr>
          <p:nvPr/>
        </p:nvSpPr>
        <p:spPr>
          <a:xfrm>
            <a:off x="870857" y="2394859"/>
            <a:ext cx="7346868" cy="212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CPS Framework Ontology</a:t>
            </a:r>
            <a:b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</a:br>
            <a:b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</a:b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Encoding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5FC87-50B0-494F-B6E8-6B09E3584D7A}"/>
              </a:ext>
            </a:extLst>
          </p:cNvPr>
          <p:cNvSpPr txBox="1">
            <a:spLocks/>
          </p:cNvSpPr>
          <p:nvPr/>
        </p:nvSpPr>
        <p:spPr>
          <a:xfrm>
            <a:off x="2396177" y="4949373"/>
            <a:ext cx="4296229" cy="107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M. Balduccini and C. Vishik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November 23, 2017</a:t>
            </a:r>
          </a:p>
        </p:txBody>
      </p:sp>
    </p:spTree>
    <p:extLst>
      <p:ext uri="{BB962C8B-B14F-4D97-AF65-F5344CB8AC3E}">
        <p14:creationId xmlns:p14="http://schemas.microsoft.com/office/powerpoint/2010/main" val="16442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Truth value of atomic statements in the initial state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obs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</a:rPr>
              <a:t>&lt;atomic statement&gt;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true|false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Example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obs</a:t>
            </a:r>
            <a:r>
              <a:rPr lang="en-US" sz="2000" dirty="0">
                <a:latin typeface="Consolas" panose="020B0609020204030204" pitchFamily="49" charset="0"/>
              </a:rPr>
              <a:t>("encrypted_mem_input1",true).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2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Assumptions about the truth value of atomic statements in the initial state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assumed(</a:t>
            </a:r>
            <a:r>
              <a:rPr lang="en-US" sz="2000" i="1" dirty="0">
                <a:latin typeface="Consolas" panose="020B0609020204030204" pitchFamily="49" charset="0"/>
              </a:rPr>
              <a:t>&lt;atomic statement&gt;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true|false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  <a:p>
            <a:endParaRPr lang="en-US" sz="1100" dirty="0"/>
          </a:p>
          <a:p>
            <a:r>
              <a:rPr lang="en-US" dirty="0"/>
              <a:t>The statement is assumed true/false unless explicit evidence is available</a:t>
            </a:r>
          </a:p>
          <a:p>
            <a:endParaRPr lang="en-US" sz="1800" dirty="0"/>
          </a:p>
          <a:p>
            <a:r>
              <a:rPr lang="en-US" dirty="0"/>
              <a:t>Example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assumed("encrypted_mem_input1",true).</a:t>
            </a:r>
          </a:p>
          <a:p>
            <a:pPr marL="0" indent="0" algn="ctr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 Link to property is in the ontology: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05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Fluents and Their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Fluents: properties whose truth value may change over time</a:t>
            </a:r>
          </a:p>
          <a:p>
            <a:pPr lvl="1"/>
            <a:r>
              <a:rPr lang="en-US" dirty="0"/>
              <a:t>All atomic statements are fluents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Inertial: truth value normally persists over time</a:t>
            </a:r>
          </a:p>
          <a:p>
            <a:pPr lvl="1"/>
            <a:r>
              <a:rPr lang="en-US" dirty="0"/>
              <a:t>Defined positive: rules specify when true. Defaults to false</a:t>
            </a:r>
          </a:p>
          <a:p>
            <a:pPr lvl="1"/>
            <a:r>
              <a:rPr lang="en-US" dirty="0"/>
              <a:t>Defined negative: rules specify when false. Defaults to true</a:t>
            </a:r>
          </a:p>
          <a:p>
            <a:r>
              <a:rPr lang="en-US" dirty="0"/>
              <a:t>All fluents are inertial by default</a:t>
            </a:r>
          </a:p>
          <a:p>
            <a:r>
              <a:rPr lang="en-US" dirty="0"/>
              <a:t>Defined fluents: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defined(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pos|neg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&lt;fluent&gt;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  <a:p>
            <a:endParaRPr lang="en-US" dirty="0"/>
          </a:p>
          <a:p>
            <a:r>
              <a:rPr lang="en-US" dirty="0"/>
              <a:t>Example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defined(neg,"consist_reading_freq_input1").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8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Actions,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Exogenous actions: occur beyond the control of agent/operator</a:t>
            </a:r>
          </a:p>
          <a:p>
            <a:pPr lvl="1"/>
            <a:r>
              <a:rPr lang="en-US" dirty="0"/>
              <a:t>Example: cyberattack</a:t>
            </a:r>
          </a:p>
          <a:p>
            <a:pPr lvl="1"/>
            <a:r>
              <a:rPr lang="en-US" dirty="0"/>
              <a:t>Occurrence:</a:t>
            </a:r>
          </a:p>
          <a:p>
            <a:pPr marL="457200" lvl="1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occurs(</a:t>
            </a:r>
            <a:r>
              <a:rPr lang="en-US" sz="2100" i="1" dirty="0">
                <a:latin typeface="Consolas" panose="020B0609020204030204" pitchFamily="49" charset="0"/>
              </a:rPr>
              <a:t>&lt;</a:t>
            </a:r>
            <a:r>
              <a:rPr lang="en-US" sz="2100" i="1" dirty="0" err="1">
                <a:latin typeface="Consolas" panose="020B0609020204030204" pitchFamily="49" charset="0"/>
              </a:rPr>
              <a:t>exog</a:t>
            </a:r>
            <a:r>
              <a:rPr lang="en-US" sz="2100" i="1" dirty="0">
                <a:latin typeface="Consolas" panose="020B0609020204030204" pitchFamily="49" charset="0"/>
              </a:rPr>
              <a:t>-action&gt;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  <a:r>
              <a:rPr lang="en-US" sz="2100" i="1" dirty="0">
                <a:latin typeface="Consolas" panose="020B0609020204030204" pitchFamily="49" charset="0"/>
              </a:rPr>
              <a:t>&lt;step&gt;</a:t>
            </a:r>
            <a:r>
              <a:rPr lang="en-US" sz="2100" dirty="0">
                <a:latin typeface="Consolas" panose="020B0609020204030204" pitchFamily="49" charset="0"/>
              </a:rPr>
              <a:t>).</a:t>
            </a:r>
          </a:p>
          <a:p>
            <a:r>
              <a:rPr lang="en-US" dirty="0"/>
              <a:t>(Agent) Actions: within the control of agent/operator</a:t>
            </a:r>
          </a:p>
          <a:p>
            <a:pPr lvl="1"/>
            <a:r>
              <a:rPr lang="en-US" dirty="0"/>
              <a:t>Example: applying a patch, replacing a component</a:t>
            </a:r>
          </a:p>
          <a:p>
            <a:pPr marL="457200" lvl="1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action(patch(</a:t>
            </a:r>
            <a:r>
              <a:rPr lang="en-US" sz="2100" dirty="0" err="1">
                <a:latin typeface="Consolas" panose="020B0609020204030204" pitchFamily="49" charset="0"/>
              </a:rPr>
              <a:t>sam</a:t>
            </a:r>
            <a:r>
              <a:rPr lang="en-US" sz="2100" dirty="0">
                <a:latin typeface="Consolas" panose="020B0609020204030204" pitchFamily="49" charset="0"/>
              </a:rPr>
              <a:t>)).</a:t>
            </a:r>
          </a:p>
          <a:p>
            <a:pPr lvl="1"/>
            <a:r>
              <a:rPr lang="en-US" sz="2500" dirty="0"/>
              <a:t>Occurrence:</a:t>
            </a:r>
          </a:p>
          <a:p>
            <a:pPr marL="457200" lvl="1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do(</a:t>
            </a:r>
            <a:r>
              <a:rPr lang="en-US" sz="2100" i="1" dirty="0">
                <a:latin typeface="Consolas" panose="020B0609020204030204" pitchFamily="49" charset="0"/>
              </a:rPr>
              <a:t>&lt;action&gt;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  <a:r>
              <a:rPr lang="en-US" sz="2100" i="1" dirty="0">
                <a:latin typeface="Consolas" panose="020B0609020204030204" pitchFamily="49" charset="0"/>
              </a:rPr>
              <a:t>&lt;step&gt;</a:t>
            </a:r>
            <a:r>
              <a:rPr lang="en-US" sz="2100" dirty="0">
                <a:latin typeface="Consolas" panose="020B0609020204030204" pitchFamily="49" charset="0"/>
              </a:rPr>
              <a:t>).</a:t>
            </a:r>
          </a:p>
          <a:p>
            <a:r>
              <a:rPr lang="en-US" dirty="0"/>
              <a:t>Event: a high-level occurrence</a:t>
            </a:r>
          </a:p>
          <a:p>
            <a:pPr lvl="1"/>
            <a:r>
              <a:rPr lang="en-US" dirty="0"/>
              <a:t>Example: recording through out of court</a:t>
            </a:r>
          </a:p>
          <a:p>
            <a:pPr marL="457200" lvl="1" indent="0" algn="ctr">
              <a:buNone/>
            </a:pPr>
            <a:r>
              <a:rPr lang="en-US" sz="1900" dirty="0">
                <a:latin typeface="Consolas" panose="020B0609020204030204" pitchFamily="49" charset="0"/>
              </a:rPr>
              <a:t>event(</a:t>
            </a:r>
            <a:r>
              <a:rPr lang="en-US" sz="1900" i="1" dirty="0">
                <a:latin typeface="Consolas" panose="020B0609020204030204" pitchFamily="49" charset="0"/>
              </a:rPr>
              <a:t>&lt;event&gt;</a:t>
            </a:r>
            <a:r>
              <a:rPr lang="en-US" sz="1900" dirty="0">
                <a:latin typeface="Consolas" panose="020B0609020204030204" pitchFamily="49" charset="0"/>
              </a:rPr>
              <a:t>,</a:t>
            </a:r>
            <a:r>
              <a:rPr lang="en-US" sz="1900" i="1" dirty="0">
                <a:latin typeface="Consolas" panose="020B0609020204030204" pitchFamily="49" charset="0"/>
              </a:rPr>
              <a:t>&lt;step&gt;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6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Truth Value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focus: discrete time steps</a:t>
            </a:r>
          </a:p>
          <a:p>
            <a:r>
              <a:rPr lang="en-US" dirty="0"/>
              <a:t>Specify that a fluent is true at step S</a:t>
            </a:r>
          </a:p>
          <a:p>
            <a:pPr marL="457200" lvl="1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holds(</a:t>
            </a:r>
            <a:r>
              <a:rPr lang="en-US" sz="2100" i="1" dirty="0">
                <a:latin typeface="Consolas" panose="020B0609020204030204" pitchFamily="49" charset="0"/>
              </a:rPr>
              <a:t>&lt;fluent&gt;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  <a:r>
              <a:rPr lang="en-US" sz="2100" i="1" dirty="0">
                <a:latin typeface="Consolas" panose="020B0609020204030204" pitchFamily="49" charset="0"/>
              </a:rPr>
              <a:t>&lt;step&gt;</a:t>
            </a:r>
            <a:r>
              <a:rPr lang="en-US" sz="2100" dirty="0">
                <a:latin typeface="Consolas" panose="020B0609020204030204" pitchFamily="49" charset="0"/>
              </a:rPr>
              <a:t>).</a:t>
            </a:r>
          </a:p>
          <a:p>
            <a:r>
              <a:rPr lang="en-US" dirty="0"/>
              <a:t>False at step S</a:t>
            </a:r>
          </a:p>
          <a:p>
            <a:pPr marL="0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-holds(&lt;fluent&gt;,&lt;step&gt;).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Effects of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programming rules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holds(</a:t>
            </a:r>
            <a:r>
              <a:rPr lang="en-US" sz="2000" i="1" dirty="0">
                <a:latin typeface="Consolas" panose="020B0609020204030204" pitchFamily="49" charset="0"/>
              </a:rPr>
              <a:t>&lt;fluent&gt;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&lt;step&gt;</a:t>
            </a:r>
            <a:r>
              <a:rPr lang="en-US" sz="2000" dirty="0">
                <a:latin typeface="Consolas" panose="020B0609020204030204" pitchFamily="49" charset="0"/>
              </a:rPr>
              <a:t>) :- </a:t>
            </a:r>
            <a:r>
              <a:rPr lang="en-US" sz="2000" i="1" dirty="0">
                <a:latin typeface="Consolas" panose="020B0609020204030204" pitchFamily="49" charset="0"/>
              </a:rPr>
              <a:t>&lt;conditions&gt;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/>
              <a:t>Can also use: </a:t>
            </a:r>
            <a:r>
              <a:rPr lang="en-US" sz="2000" dirty="0">
                <a:latin typeface="Consolas" panose="020B0609020204030204" pitchFamily="49" charset="0"/>
              </a:rPr>
              <a:t>-holds(</a:t>
            </a:r>
            <a:r>
              <a:rPr lang="en-US" sz="2000" i="1" dirty="0">
                <a:latin typeface="Consolas" panose="020B0609020204030204" pitchFamily="49" charset="0"/>
              </a:rPr>
              <a:t>&lt;fluent&gt;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&lt;step&gt;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Example: the cyberattack causes the SAM to become affected</a:t>
            </a:r>
          </a:p>
          <a:p>
            <a:pPr marL="1490663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holds(affected(</a:t>
            </a:r>
            <a:r>
              <a:rPr lang="en-US" sz="2100" dirty="0" err="1">
                <a:latin typeface="Consolas" panose="020B0609020204030204" pitchFamily="49" charset="0"/>
              </a:rPr>
              <a:t>sam</a:t>
            </a:r>
            <a:r>
              <a:rPr lang="en-US" sz="2100" dirty="0">
                <a:latin typeface="Consolas" panose="020B0609020204030204" pitchFamily="49" charset="0"/>
              </a:rPr>
              <a:t>),S+1) :-</a:t>
            </a:r>
          </a:p>
          <a:p>
            <a:pPr marL="1490663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	step(S), step(S+1),</a:t>
            </a:r>
          </a:p>
          <a:p>
            <a:pPr marL="1490663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	occurs(</a:t>
            </a:r>
            <a:r>
              <a:rPr lang="en-US" sz="2100" dirty="0" err="1">
                <a:latin typeface="Consolas" panose="020B0609020204030204" pitchFamily="49" charset="0"/>
              </a:rPr>
              <a:t>cyberattack,S</a:t>
            </a:r>
            <a:r>
              <a:rPr lang="en-US" sz="2100" dirty="0">
                <a:latin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3287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Dependencies Between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programming rules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impacted(neg,</a:t>
            </a:r>
            <a:r>
              <a:rPr lang="en-US" sz="2000" i="1" dirty="0">
                <a:latin typeface="Consolas" panose="020B0609020204030204" pitchFamily="49" charset="0"/>
              </a:rPr>
              <a:t>&lt;atomic statement&gt;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&lt;step&gt;</a:t>
            </a:r>
            <a:r>
              <a:rPr lang="en-US" sz="2000" dirty="0">
                <a:latin typeface="Consolas" panose="020B0609020204030204" pitchFamily="49" charset="0"/>
              </a:rPr>
              <a:t>) :- </a:t>
            </a:r>
            <a:r>
              <a:rPr lang="en-US" sz="2000" i="1" dirty="0">
                <a:latin typeface="Consolas" panose="020B0609020204030204" pitchFamily="49" charset="0"/>
              </a:rPr>
              <a:t>&lt;conditions&gt;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/>
              <a:t>Can also use: </a:t>
            </a:r>
            <a:r>
              <a:rPr lang="en-US" sz="2000" dirty="0">
                <a:latin typeface="Consolas" panose="020B0609020204030204" pitchFamily="49" charset="0"/>
              </a:rPr>
              <a:t>-holds(</a:t>
            </a:r>
            <a:r>
              <a:rPr lang="en-US" sz="2000" i="1" dirty="0">
                <a:latin typeface="Consolas" panose="020B0609020204030204" pitchFamily="49" charset="0"/>
              </a:rPr>
              <a:t>&lt;fluent&gt;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&lt;step&gt;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impacted(neg,"consist_reading_freq_input1",S) :-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step(S),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holds("using_basic_input1",S),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holds("encrypted_mem_input1",S),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-holds("slow_mode_input1",S).</a:t>
            </a:r>
          </a:p>
        </p:txBody>
      </p:sp>
    </p:spTree>
    <p:extLst>
      <p:ext uri="{BB962C8B-B14F-4D97-AF65-F5344CB8AC3E}">
        <p14:creationId xmlns:p14="http://schemas.microsoft.com/office/powerpoint/2010/main" val="178651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Output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headings</a:t>
            </a:r>
          </a:p>
          <a:p>
            <a:pPr marL="0" indent="0" algn="ctr">
              <a:buNone/>
            </a:pPr>
            <a:r>
              <a:rPr lang="en-US" sz="1600" dirty="0" err="1">
                <a:latin typeface="Consolas" panose="020B0609020204030204" pitchFamily="49" charset="0"/>
              </a:rPr>
              <a:t>output_headings</a:t>
            </a:r>
            <a:r>
              <a:rPr lang="en-US" sz="1600" dirty="0">
                <a:latin typeface="Consolas" panose="020B0609020204030204" pitchFamily="49" charset="0"/>
              </a:rPr>
              <a:t>("unsatisfied concern/aspect/</a:t>
            </a:r>
            <a:r>
              <a:rPr lang="en-US" sz="1600" dirty="0" err="1">
                <a:latin typeface="Consolas" panose="020B0609020204030204" pitchFamily="49" charset="0"/>
              </a:rPr>
              <a:t>property","type","step</a:t>
            </a:r>
            <a:r>
              <a:rPr lang="en-US" sz="1600" dirty="0">
                <a:latin typeface="Consolas" panose="020B0609020204030204" pitchFamily="49" charset="0"/>
              </a:rPr>
              <a:t>").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Table rows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output(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C,aspect,S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:- 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last_step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(S), -holds(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sat_concern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(C),S), aspect(C).</a:t>
            </a:r>
          </a:p>
          <a:p>
            <a:pPr marL="0" indent="0" algn="ctr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B5368-BDBB-4F78-A13B-B5515881C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05" r="61077" b="15254"/>
          <a:stretch/>
        </p:blipFill>
        <p:spPr>
          <a:xfrm>
            <a:off x="1308295" y="4606803"/>
            <a:ext cx="6527409" cy="20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Define CPS properties in the ontology file(s)</a:t>
            </a:r>
          </a:p>
          <a:p>
            <a:pPr lvl="1"/>
            <a:r>
              <a:rPr lang="en-US" dirty="0"/>
              <a:t>Define all other elements in ASP files</a:t>
            </a:r>
          </a:p>
          <a:p>
            <a:pPr lvl="1"/>
            <a:r>
              <a:rPr lang="en-US" dirty="0"/>
              <a:t>No changes needed to the SPARQL file</a:t>
            </a:r>
          </a:p>
        </p:txBody>
      </p:sp>
    </p:spTree>
    <p:extLst>
      <p:ext uri="{BB962C8B-B14F-4D97-AF65-F5344CB8AC3E}">
        <p14:creationId xmlns:p14="http://schemas.microsoft.com/office/powerpoint/2010/main" val="212253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CPS: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Protégé:</a:t>
            </a:r>
          </a:p>
          <a:p>
            <a:pPr lvl="1"/>
            <a:r>
              <a:rPr lang="en-US" dirty="0"/>
              <a:t>Start from cpsframework-v2-genCPS.owl</a:t>
            </a:r>
          </a:p>
          <a:p>
            <a:pPr lvl="2"/>
            <a:r>
              <a:rPr lang="en-US" dirty="0"/>
              <a:t>Encodes the concern/aspect tree</a:t>
            </a:r>
          </a:p>
          <a:p>
            <a:pPr lvl="1"/>
            <a:r>
              <a:rPr lang="en-US" dirty="0"/>
              <a:t>Add properties, impact rules, conditions</a:t>
            </a:r>
          </a:p>
          <a:p>
            <a:pPr lvl="1"/>
            <a:r>
              <a:rPr lang="en-US" dirty="0"/>
              <a:t>Set as needed:</a:t>
            </a:r>
          </a:p>
          <a:p>
            <a:pPr lvl="2"/>
            <a:r>
              <a:rPr lang="en-US" i="1" dirty="0" err="1"/>
              <a:t>hasType</a:t>
            </a:r>
            <a:r>
              <a:rPr lang="en-US" i="1" dirty="0"/>
              <a:t> (In Property)</a:t>
            </a:r>
            <a:endParaRPr lang="en-US" dirty="0"/>
          </a:p>
          <a:p>
            <a:pPr lvl="2"/>
            <a:r>
              <a:rPr lang="en-US" i="1" dirty="0" err="1"/>
              <a:t>conditionProperty</a:t>
            </a:r>
            <a:r>
              <a:rPr lang="en-US" i="1" dirty="0"/>
              <a:t> (In Condition)</a:t>
            </a:r>
          </a:p>
          <a:p>
            <a:pPr lvl="2"/>
            <a:r>
              <a:rPr lang="en-US" i="1" dirty="0" err="1"/>
              <a:t>addressesConcern</a:t>
            </a:r>
            <a:r>
              <a:rPr lang="en-US" i="1" dirty="0"/>
              <a:t>(In Impact Rule)</a:t>
            </a:r>
          </a:p>
          <a:p>
            <a:pPr lvl="2"/>
            <a:r>
              <a:rPr lang="en-US" i="1" dirty="0" err="1"/>
              <a:t>etc</a:t>
            </a:r>
            <a:endParaRPr lang="en-US" i="1" dirty="0"/>
          </a:p>
          <a:p>
            <a:pPr lvl="1"/>
            <a:r>
              <a:rPr lang="en-US" dirty="0"/>
              <a:t>Save as a new file</a:t>
            </a:r>
          </a:p>
          <a:p>
            <a:r>
              <a:rPr lang="en-US" dirty="0"/>
              <a:t>Without Protégé:</a:t>
            </a:r>
          </a:p>
          <a:p>
            <a:pPr lvl="1"/>
            <a:r>
              <a:rPr lang="en-US" dirty="0"/>
              <a:t>Create an empty OWL file</a:t>
            </a:r>
          </a:p>
          <a:p>
            <a:pPr lvl="1"/>
            <a:r>
              <a:rPr lang="en-US" dirty="0"/>
              <a:t>Define properties, impact rules, conditions</a:t>
            </a:r>
          </a:p>
          <a:p>
            <a:pPr lvl="1"/>
            <a:r>
              <a:rPr lang="en-US" dirty="0"/>
              <a:t>In the reasoner use both cpsframework-v2-genCPS.owl and the new file</a:t>
            </a:r>
          </a:p>
        </p:txBody>
      </p:sp>
    </p:spTree>
    <p:extLst>
      <p:ext uri="{BB962C8B-B14F-4D97-AF65-F5344CB8AC3E}">
        <p14:creationId xmlns:p14="http://schemas.microsoft.com/office/powerpoint/2010/main" val="149606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May be needed for understanding</a:t>
            </a:r>
          </a:p>
          <a:p>
            <a:pPr lvl="1"/>
            <a:r>
              <a:rPr lang="en-US" dirty="0"/>
              <a:t>Ontologies and ontology-based reasoning</a:t>
            </a:r>
          </a:p>
          <a:p>
            <a:pPr lvl="1"/>
            <a:r>
              <a:rPr lang="en-US" dirty="0"/>
              <a:t>Boolean satisfiability and Answer Set Programming (ASP)</a:t>
            </a:r>
          </a:p>
          <a:p>
            <a:pPr lvl="1"/>
            <a:r>
              <a:rPr lang="en-US" dirty="0"/>
              <a:t>Non-monotonic logic</a:t>
            </a:r>
          </a:p>
          <a:p>
            <a:pPr lvl="1"/>
            <a:r>
              <a:rPr lang="en-US" dirty="0"/>
              <a:t>Action languages</a:t>
            </a:r>
          </a:p>
          <a:p>
            <a:pPr lvl="1"/>
            <a:r>
              <a:rPr lang="en-US" dirty="0"/>
              <a:t>Constraint satisfaction</a:t>
            </a:r>
          </a:p>
          <a:p>
            <a:pPr lvl="1"/>
            <a:r>
              <a:rPr lang="en-US" dirty="0"/>
              <a:t>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387528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Concern/Aspect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CPS-independent</a:t>
            </a:r>
          </a:p>
          <a:p>
            <a:r>
              <a:rPr lang="en-US" dirty="0"/>
              <a:t>Encoded in the ontology file</a:t>
            </a:r>
          </a:p>
          <a:p>
            <a:r>
              <a:rPr lang="en-US" i="1" dirty="0"/>
              <a:t>Concern</a:t>
            </a:r>
            <a:r>
              <a:rPr lang="en-US" dirty="0"/>
              <a:t>, </a:t>
            </a:r>
            <a:r>
              <a:rPr lang="en-US" i="1" dirty="0"/>
              <a:t>Aspect</a:t>
            </a:r>
            <a:r>
              <a:rPr lang="en-US" dirty="0"/>
              <a:t>: classes</a:t>
            </a:r>
          </a:p>
          <a:p>
            <a:r>
              <a:rPr lang="en-US" dirty="0"/>
              <a:t>Specific concerns/aspects: individuals</a:t>
            </a:r>
          </a:p>
          <a:p>
            <a:pPr lvl="1"/>
            <a:r>
              <a:rPr lang="en-US" dirty="0"/>
              <a:t>Sub-concerns specified by relation </a:t>
            </a:r>
            <a:r>
              <a:rPr lang="en-US" i="1" dirty="0" err="1"/>
              <a:t>includesConcern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74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107"/>
          </a:xfrm>
        </p:spPr>
        <p:txBody>
          <a:bodyPr>
            <a:normAutofit/>
          </a:bodyPr>
          <a:lstStyle/>
          <a:p>
            <a:r>
              <a:rPr lang="en-US" dirty="0"/>
              <a:t>CPS-dependent</a:t>
            </a:r>
          </a:p>
          <a:p>
            <a:r>
              <a:rPr lang="en-US" dirty="0"/>
              <a:t>Encoded in the ontology file</a:t>
            </a:r>
          </a:p>
          <a:p>
            <a:r>
              <a:rPr lang="en-US" i="1" dirty="0"/>
              <a:t>Property</a:t>
            </a:r>
            <a:r>
              <a:rPr lang="en-US" dirty="0"/>
              <a:t>: class; various subclasses</a:t>
            </a:r>
          </a:p>
          <a:p>
            <a:r>
              <a:rPr lang="en-US" dirty="0"/>
              <a:t>Specific properties: individuals</a:t>
            </a:r>
          </a:p>
          <a:p>
            <a:pPr lvl="1"/>
            <a:r>
              <a:rPr lang="en-US" i="1" dirty="0" err="1"/>
              <a:t>hasType</a:t>
            </a:r>
            <a:r>
              <a:rPr lang="en-US" dirty="0"/>
              <a:t>: </a:t>
            </a:r>
            <a:r>
              <a:rPr lang="en-US" dirty="0" err="1"/>
              <a:t>PropertyType_Assertion</a:t>
            </a:r>
            <a:r>
              <a:rPr lang="en-US" dirty="0"/>
              <a:t> or </a:t>
            </a:r>
            <a:r>
              <a:rPr lang="en-US" dirty="0" err="1"/>
              <a:t>Property_Type_Capability</a:t>
            </a:r>
            <a:endParaRPr lang="en-US" dirty="0"/>
          </a:p>
          <a:p>
            <a:pPr lvl="1"/>
            <a:r>
              <a:rPr lang="en-US" i="1" dirty="0" err="1"/>
              <a:t>rdfs:comment</a:t>
            </a:r>
            <a:r>
              <a:rPr lang="en-US" dirty="0"/>
              <a:t>: description of the property</a:t>
            </a:r>
          </a:p>
          <a:p>
            <a:pPr lvl="1"/>
            <a:r>
              <a:rPr lang="en-US" i="1" dirty="0" err="1"/>
              <a:t>atomicStatement</a:t>
            </a:r>
            <a:r>
              <a:rPr lang="en-US" dirty="0"/>
              <a:t>: internal label for the property</a:t>
            </a:r>
          </a:p>
          <a:p>
            <a:pPr lvl="2"/>
            <a:r>
              <a:rPr lang="en-US" dirty="0"/>
              <a:t>Called “atomic statement”</a:t>
            </a:r>
          </a:p>
          <a:p>
            <a:pPr lvl="2"/>
            <a:r>
              <a:rPr lang="en-US" dirty="0"/>
              <a:t>Used to state dependencies/constraints/trade-offs</a:t>
            </a:r>
          </a:p>
          <a:p>
            <a:r>
              <a:rPr lang="en-US" dirty="0"/>
              <a:t>Implemented with conditions and impact rules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4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2938-36D3-A548-B691-1880B538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Properties: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6195-CA98-D748-B39C-C1B108FD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 are used to help connect properties to concerns.</a:t>
            </a:r>
          </a:p>
          <a:p>
            <a:r>
              <a:rPr lang="en-US" dirty="0"/>
              <a:t>CPS-dependent and encoded in ontology. </a:t>
            </a:r>
          </a:p>
          <a:p>
            <a:r>
              <a:rPr lang="en-US" dirty="0"/>
              <a:t>Specific conditions: individuals</a:t>
            </a:r>
          </a:p>
          <a:p>
            <a:pPr lvl="1"/>
            <a:r>
              <a:rPr lang="en-US" i="1" dirty="0" err="1"/>
              <a:t>conditionPolarity</a:t>
            </a:r>
            <a:r>
              <a:rPr lang="en-US" dirty="0"/>
              <a:t>, positive or negative</a:t>
            </a:r>
          </a:p>
          <a:p>
            <a:pPr lvl="1"/>
            <a:r>
              <a:rPr lang="en-US" i="1" dirty="0" err="1"/>
              <a:t>conditionProperty</a:t>
            </a:r>
            <a:r>
              <a:rPr lang="en-US" dirty="0"/>
              <a:t>, Property attached to condition</a:t>
            </a:r>
          </a:p>
          <a:p>
            <a:r>
              <a:rPr lang="en-US" dirty="0"/>
              <a:t>Impact Rules used to connect condition to concern.</a:t>
            </a:r>
          </a:p>
        </p:txBody>
      </p:sp>
    </p:spTree>
    <p:extLst>
      <p:ext uri="{BB962C8B-B14F-4D97-AF65-F5344CB8AC3E}">
        <p14:creationId xmlns:p14="http://schemas.microsoft.com/office/powerpoint/2010/main" val="68288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1276-7561-D343-A2F9-E414E3C1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Properties: Impact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DCC4-904C-A747-ACB2-9FF5F0A4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impact rule uses a condition, and addresses a concern, effectively connecting a property to a concern.</a:t>
            </a:r>
          </a:p>
          <a:p>
            <a:r>
              <a:rPr lang="en-US" dirty="0"/>
              <a:t>Specific Impact Rules: individuals</a:t>
            </a:r>
          </a:p>
          <a:p>
            <a:pPr lvl="1"/>
            <a:r>
              <a:rPr lang="en-US" i="1" dirty="0" err="1"/>
              <a:t>addressesAtFunc</a:t>
            </a:r>
            <a:endParaRPr lang="en-US" i="1" dirty="0"/>
          </a:p>
          <a:p>
            <a:pPr lvl="1"/>
            <a:r>
              <a:rPr lang="en-US" i="1" dirty="0" err="1"/>
              <a:t>addressesConcern</a:t>
            </a:r>
            <a:r>
              <a:rPr lang="en-US" dirty="0"/>
              <a:t>, concern being impacted</a:t>
            </a:r>
          </a:p>
          <a:p>
            <a:pPr lvl="1"/>
            <a:r>
              <a:rPr lang="en-US" i="1" dirty="0" err="1"/>
              <a:t>addressesPolarity</a:t>
            </a:r>
            <a:r>
              <a:rPr lang="en-US" dirty="0"/>
              <a:t>, positive or negative</a:t>
            </a:r>
          </a:p>
          <a:p>
            <a:pPr lvl="1"/>
            <a:r>
              <a:rPr lang="en-US" i="1" dirty="0" err="1"/>
              <a:t>hasCondition</a:t>
            </a:r>
            <a:r>
              <a:rPr lang="en-US" dirty="0"/>
              <a:t>, condition which impact rule is dependent on</a:t>
            </a:r>
          </a:p>
          <a:p>
            <a:pPr lvl="1"/>
            <a:r>
              <a:rPr lang="en-US" i="1" dirty="0" err="1"/>
              <a:t>rdfs:comment</a:t>
            </a:r>
            <a:r>
              <a:rPr lang="en-US" dirty="0"/>
              <a:t>: description of the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5F9E-D4CF-0E44-ADE7-98359D74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35848" cy="1325563"/>
          </a:xfrm>
        </p:spPr>
        <p:txBody>
          <a:bodyPr/>
          <a:lstStyle/>
          <a:p>
            <a:r>
              <a:rPr lang="en-US" dirty="0"/>
              <a:t>Why Impact Rules and Conditions?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85B83C2-E866-DD4D-9BB2-00A70849E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8" y="3177660"/>
            <a:ext cx="6299833" cy="368034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D1C379-1E9C-0743-AF5F-3AFA3A3BB2CD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83369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 relation between concerns and properties breaks down as logic gets complicated.</a:t>
            </a:r>
          </a:p>
          <a:p>
            <a:r>
              <a:rPr lang="en-US" dirty="0"/>
              <a:t>Issues with combinations of Properties required for satisfaction of concern (</a:t>
            </a:r>
            <a:r>
              <a:rPr lang="en-US" dirty="0" err="1"/>
              <a:t>ie</a:t>
            </a:r>
            <a:r>
              <a:rPr lang="en-US" dirty="0"/>
              <a:t> two properties’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88261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Dependencies/Constraints/</a:t>
            </a:r>
            <a:br>
              <a:rPr lang="en-US" dirty="0"/>
            </a:br>
            <a:r>
              <a:rPr lang="en-US" dirty="0"/>
              <a:t>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Encoded in action theory files</a:t>
            </a:r>
          </a:p>
          <a:p>
            <a:pPr lvl="1"/>
            <a:r>
              <a:rPr lang="en-US" dirty="0"/>
              <a:t>Configurable features</a:t>
            </a:r>
          </a:p>
          <a:p>
            <a:pPr lvl="1"/>
            <a:r>
              <a:rPr lang="en-US" dirty="0"/>
              <a:t>Observations (about initial state)</a:t>
            </a:r>
          </a:p>
          <a:p>
            <a:pPr lvl="1"/>
            <a:r>
              <a:rPr lang="en-US" dirty="0"/>
              <a:t>Assumptions (about initial state)</a:t>
            </a:r>
          </a:p>
          <a:p>
            <a:pPr lvl="1"/>
            <a:r>
              <a:rPr lang="en-US" dirty="0"/>
              <a:t>Fluents and their type</a:t>
            </a:r>
          </a:p>
          <a:p>
            <a:pPr lvl="1"/>
            <a:r>
              <a:rPr lang="en-US" dirty="0"/>
              <a:t>Actions, events</a:t>
            </a:r>
          </a:p>
          <a:p>
            <a:pPr lvl="1"/>
            <a:r>
              <a:rPr lang="en-US" dirty="0"/>
              <a:t>Truth value over time</a:t>
            </a:r>
          </a:p>
          <a:p>
            <a:pPr lvl="1"/>
            <a:r>
              <a:rPr lang="en-US" dirty="0"/>
              <a:t>Effects of actions</a:t>
            </a:r>
          </a:p>
          <a:p>
            <a:pPr lvl="1"/>
            <a:r>
              <a:rPr lang="en-US" dirty="0"/>
              <a:t>Dependencies between properties</a:t>
            </a:r>
          </a:p>
          <a:p>
            <a:pPr lvl="1"/>
            <a:r>
              <a:rPr lang="en-US" dirty="0"/>
              <a:t>Output interface (pretty-printing)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Configurable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Features of the CPS that can be configured at run-time</a:t>
            </a:r>
          </a:p>
          <a:p>
            <a:r>
              <a:rPr lang="en-US" dirty="0"/>
              <a:t>Specified as an atomic statement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config_feature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</a:rPr>
              <a:t>&lt;atomic statement&gt;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Example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config_feature</a:t>
            </a:r>
            <a:r>
              <a:rPr lang="en-US" sz="2000" dirty="0">
                <a:latin typeface="Consolas" panose="020B0609020204030204" pitchFamily="49" charset="0"/>
              </a:rPr>
              <a:t>("using_basic_input1").</a:t>
            </a:r>
          </a:p>
          <a:p>
            <a:pPr marL="225425" indent="0">
              <a:buNone/>
            </a:pPr>
            <a:endParaRPr lang="en-US" dirty="0"/>
          </a:p>
          <a:p>
            <a:pPr marL="1603375" indent="-1377950">
              <a:buNone/>
            </a:pPr>
            <a:r>
              <a:rPr lang="en-US" dirty="0"/>
              <a:t>Meaning: the CPS includes a configurable feature “using_basic_input1”</a:t>
            </a:r>
          </a:p>
        </p:txBody>
      </p:sp>
    </p:spTree>
    <p:extLst>
      <p:ext uri="{BB962C8B-B14F-4D97-AF65-F5344CB8AC3E}">
        <p14:creationId xmlns:p14="http://schemas.microsoft.com/office/powerpoint/2010/main" val="196487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995</Words>
  <Application>Microsoft Macintosh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Background Concepts</vt:lpstr>
      <vt:lpstr>Concern/Aspect Tree</vt:lpstr>
      <vt:lpstr>Properties</vt:lpstr>
      <vt:lpstr>Properties: Conditions</vt:lpstr>
      <vt:lpstr>Properties: Impact Rules</vt:lpstr>
      <vt:lpstr>Why Impact Rules and Conditions?</vt:lpstr>
      <vt:lpstr>Dependencies/Constraints/ Trade-offs</vt:lpstr>
      <vt:lpstr>Dependencies:              Configurable Features</vt:lpstr>
      <vt:lpstr>Dependencies:              Observations</vt:lpstr>
      <vt:lpstr>Dependencies:              Assumptions</vt:lpstr>
      <vt:lpstr>Dependencies:              Fluents and Their Type</vt:lpstr>
      <vt:lpstr>Dependencies:              Actions, Events</vt:lpstr>
      <vt:lpstr>Dependencies:              Truth Value Over Time</vt:lpstr>
      <vt:lpstr>Dependencies:              Effects of Actions</vt:lpstr>
      <vt:lpstr>Dependencies:      Dependencies Between Properties</vt:lpstr>
      <vt:lpstr>Dependencies:      Output Interface</vt:lpstr>
      <vt:lpstr>Defining a CPS</vt:lpstr>
      <vt:lpstr>Defining a CPS: Properties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Balduccini</dc:creator>
  <cp:lastModifiedBy>Bundas, Matt</cp:lastModifiedBy>
  <cp:revision>105</cp:revision>
  <dcterms:created xsi:type="dcterms:W3CDTF">2017-09-15T15:03:55Z</dcterms:created>
  <dcterms:modified xsi:type="dcterms:W3CDTF">2020-05-01T00:16:00Z</dcterms:modified>
</cp:coreProperties>
</file>