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dvent Pro SemiBold"/>
      <p:regular r:id="rId19"/>
      <p:bold r:id="rId20"/>
      <p:italic r:id="rId21"/>
      <p:boldItalic r:id="rId22"/>
    </p:embeddedFont>
    <p:embeddedFont>
      <p:font typeface="Roboto"/>
      <p:regular r:id="rId23"/>
      <p:bold r:id="rId24"/>
      <p:italic r:id="rId25"/>
      <p:boldItalic r:id="rId26"/>
    </p:embeddedFont>
    <p:embeddedFont>
      <p:font typeface="Fira Sans Extra Condensed Medium"/>
      <p:regular r:id="rId27"/>
      <p:bold r:id="rId28"/>
      <p:italic r:id="rId29"/>
      <p:boldItalic r:id="rId30"/>
    </p:embeddedFont>
    <p:embeddedFont>
      <p:font typeface="Fira Sans Condensed Medium"/>
      <p:regular r:id="rId31"/>
      <p:bold r:id="rId32"/>
      <p:italic r:id="rId33"/>
      <p:boldItalic r:id="rId34"/>
    </p:embeddedFont>
    <p:embeddedFont>
      <p:font typeface="Maven Pro"/>
      <p:regular r:id="rId35"/>
      <p:bold r:id="rId36"/>
    </p:embeddedFont>
    <p:embeddedFont>
      <p:font typeface="Share Tec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dventProSemiBold-bold.fntdata"/><Relationship Id="rId22" Type="http://schemas.openxmlformats.org/officeDocument/2006/relationships/font" Target="fonts/AdventProSemiBold-boldItalic.fntdata"/><Relationship Id="rId21" Type="http://schemas.openxmlformats.org/officeDocument/2006/relationships/font" Target="fonts/AdventProSemi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regular.fntdata"/><Relationship Id="rId30" Type="http://schemas.openxmlformats.org/officeDocument/2006/relationships/font" Target="fonts/FiraSansExtraCondensedMedium-boldItalic.fntdata"/><Relationship Id="rId11" Type="http://schemas.openxmlformats.org/officeDocument/2006/relationships/slide" Target="slides/slide6.xml"/><Relationship Id="rId33" Type="http://schemas.openxmlformats.org/officeDocument/2006/relationships/font" Target="fonts/FiraSansCondensedMedium-italic.fntdata"/><Relationship Id="rId10" Type="http://schemas.openxmlformats.org/officeDocument/2006/relationships/slide" Target="slides/slide5.xml"/><Relationship Id="rId32" Type="http://schemas.openxmlformats.org/officeDocument/2006/relationships/font" Target="fonts/FiraSansCondensedMedium-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FiraSansCondensedMedium-boldItalic.fntdata"/><Relationship Id="rId15" Type="http://schemas.openxmlformats.org/officeDocument/2006/relationships/slide" Target="slides/slide10.xml"/><Relationship Id="rId37" Type="http://schemas.openxmlformats.org/officeDocument/2006/relationships/font" Target="fonts/ShareTech-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dventPro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this is group three. </a:t>
            </a:r>
            <a:r>
              <a:rPr lang="en"/>
              <a:t>Today we will walk you guys through the sentiment analysis on CNN News.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bed3535e65_2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bed3535e65_2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bed3535e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bed3535e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50800" marR="203200" rtl="0" algn="l">
              <a:lnSpc>
                <a:spcPct val="142857"/>
              </a:lnSpc>
              <a:spcBef>
                <a:spcPts val="0"/>
              </a:spcBef>
              <a:spcAft>
                <a:spcPts val="0"/>
              </a:spcAft>
              <a:buNone/>
            </a:pPr>
            <a:r>
              <a:rPr lang="en" sz="1050">
                <a:solidFill>
                  <a:srgbClr val="444746"/>
                </a:solidFill>
                <a:latin typeface="Roboto"/>
                <a:ea typeface="Roboto"/>
                <a:cs typeface="Roboto"/>
                <a:sym typeface="Roboto"/>
              </a:rPr>
              <a:t>BOW, TF IDF , REMOVED OUTLIERS CLEANING DATA </a:t>
            </a:r>
            <a:endParaRPr sz="1050">
              <a:solidFill>
                <a:srgbClr val="444746"/>
              </a:solidFill>
              <a:latin typeface="Roboto"/>
              <a:ea typeface="Roboto"/>
              <a:cs typeface="Roboto"/>
              <a:sym typeface="Roboto"/>
            </a:endParaRPr>
          </a:p>
          <a:p>
            <a:pPr indent="0" lvl="0" marL="50800" marR="203200" rtl="0" algn="l">
              <a:lnSpc>
                <a:spcPct val="142857"/>
              </a:lnSpc>
              <a:spcBef>
                <a:spcPts val="0"/>
              </a:spcBef>
              <a:spcAft>
                <a:spcPts val="0"/>
              </a:spcAft>
              <a:buNone/>
            </a:pPr>
            <a:r>
              <a:t/>
            </a:r>
            <a:endParaRPr sz="1050">
              <a:solidFill>
                <a:srgbClr val="444746"/>
              </a:solidFill>
              <a:latin typeface="Roboto"/>
              <a:ea typeface="Roboto"/>
              <a:cs typeface="Roboto"/>
              <a:sym typeface="Roboto"/>
            </a:endParaRPr>
          </a:p>
          <a:p>
            <a:pPr indent="0" lvl="0" marL="50800" marR="203200" rtl="0" algn="l">
              <a:lnSpc>
                <a:spcPct val="142857"/>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bed3535e6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bed3535e6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latin typeface="Times New Roman"/>
                <a:ea typeface="Times New Roman"/>
                <a:cs typeface="Times New Roman"/>
                <a:sym typeface="Times New Roman"/>
              </a:rPr>
              <a:t>optimizing content delivery.</a:t>
            </a:r>
            <a:endParaRPr b="1">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a:solidFill>
                  <a:schemeClr val="dk1"/>
                </a:solidFill>
                <a:latin typeface="Times New Roman"/>
                <a:ea typeface="Times New Roman"/>
                <a:cs typeface="Times New Roman"/>
                <a:sym typeface="Times New Roman"/>
              </a:rPr>
              <a:t>help cnn to maintain factual and neutral reporting, fostering trust with their audience</a:t>
            </a:r>
            <a:endParaRPr b="1">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a:solidFill>
                  <a:schemeClr val="dk1"/>
                </a:solidFill>
                <a:latin typeface="Times New Roman"/>
                <a:ea typeface="Times New Roman"/>
                <a:cs typeface="Times New Roman"/>
                <a:sym typeface="Times New Roman"/>
              </a:rPr>
              <a:t>Political news enable voters to understand if news show unbiased sentiment.</a:t>
            </a:r>
            <a:endParaRPr b="1">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bed3535e65_2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bed3535e65_2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bed3535e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bed3535e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rgbClr val="262626"/>
              </a:buClr>
              <a:buSzPts val="1400"/>
              <a:buNone/>
            </a:pPr>
            <a:r>
              <a:rPr b="1" lang="en" sz="1400">
                <a:solidFill>
                  <a:srgbClr val="262626"/>
                </a:solidFill>
              </a:rPr>
              <a:t>Clearly define the problem and its significance. Share the challenges faced and how they were addressed, including data and methodological adjustments. </a:t>
            </a:r>
            <a:endParaRPr b="1" sz="1400">
              <a:solidFill>
                <a:srgbClr val="262626"/>
              </a:solidFill>
            </a:endParaRPr>
          </a:p>
          <a:p>
            <a:pPr indent="-228600" lvl="0" marL="457200" rtl="0" algn="l">
              <a:spcBef>
                <a:spcPts val="0"/>
              </a:spcBef>
              <a:spcAft>
                <a:spcPts val="0"/>
              </a:spcAft>
              <a:buClr>
                <a:srgbClr val="262626"/>
              </a:buClr>
              <a:buSzPts val="1400"/>
              <a:buNone/>
            </a:pPr>
            <a:r>
              <a:rPr b="1" lang="en" sz="1400">
                <a:solidFill>
                  <a:srgbClr val="262626"/>
                </a:solidFill>
              </a:rPr>
              <a:t>Use clear visuals to support your findings. Ensure all graphics are relevant and legible.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bed3535e6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bed3535e6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b="1" lang="en" sz="1200">
                <a:solidFill>
                  <a:schemeClr val="dk1"/>
                </a:solidFill>
                <a:latin typeface="Maven Pro"/>
                <a:ea typeface="Maven Pro"/>
                <a:cs typeface="Maven Pro"/>
                <a:sym typeface="Maven Pro"/>
              </a:rPr>
              <a:t>Objective</a:t>
            </a:r>
            <a:r>
              <a:rPr lang="en" sz="1200">
                <a:solidFill>
                  <a:schemeClr val="dk1"/>
                </a:solidFill>
                <a:latin typeface="Maven Pro"/>
                <a:ea typeface="Maven Pro"/>
                <a:cs typeface="Maven Pro"/>
                <a:sym typeface="Maven Pro"/>
              </a:rPr>
              <a:t>: Our goal is to analyze the dataset to develop Natural Language Processing model to better understand the sentiment of the those news, and to further provide insightful analysis on how audience perceive the news. </a:t>
            </a:r>
            <a:endParaRPr sz="1200">
              <a:solidFill>
                <a:schemeClr val="dk1"/>
              </a:solidFill>
              <a:latin typeface="Maven Pro"/>
              <a:ea typeface="Maven Pro"/>
              <a:cs typeface="Maven Pro"/>
              <a:sym typeface="Maven Pro"/>
            </a:endParaRPr>
          </a:p>
          <a:p>
            <a:pPr indent="0" lvl="0" marL="0" rtl="0" algn="l">
              <a:lnSpc>
                <a:spcPct val="105000"/>
              </a:lnSpc>
              <a:spcBef>
                <a:spcPts val="1600"/>
              </a:spcBef>
              <a:spcAft>
                <a:spcPts val="0"/>
              </a:spcAft>
              <a:buNone/>
            </a:pPr>
            <a:r>
              <a:rPr b="1" lang="en" sz="1200">
                <a:solidFill>
                  <a:schemeClr val="dk1"/>
                </a:solidFill>
                <a:latin typeface="Maven Pro"/>
                <a:ea typeface="Maven Pro"/>
                <a:cs typeface="Maven Pro"/>
                <a:sym typeface="Maven Pro"/>
              </a:rPr>
              <a:t>Scope</a:t>
            </a:r>
            <a:r>
              <a:rPr lang="en" sz="1200">
                <a:solidFill>
                  <a:schemeClr val="dk1"/>
                </a:solidFill>
                <a:latin typeface="Maven Pro"/>
                <a:ea typeface="Maven Pro"/>
                <a:cs typeface="Maven Pro"/>
                <a:sym typeface="Maven Pro"/>
              </a:rPr>
              <a:t>: Analyze Sentiments into three categories:  Positive, Neutral, Negative.</a:t>
            </a:r>
            <a:endParaRPr sz="1200">
              <a:solidFill>
                <a:schemeClr val="dk1"/>
              </a:solidFill>
              <a:latin typeface="Maven Pro"/>
              <a:ea typeface="Maven Pro"/>
              <a:cs typeface="Maven Pro"/>
              <a:sym typeface="Maven Pro"/>
            </a:endParaRPr>
          </a:p>
          <a:p>
            <a:pPr indent="0" lvl="0" marL="0" rtl="0" algn="l">
              <a:lnSpc>
                <a:spcPct val="105000"/>
              </a:lnSpc>
              <a:spcBef>
                <a:spcPts val="1600"/>
              </a:spcBef>
              <a:spcAft>
                <a:spcPts val="1600"/>
              </a:spcAft>
              <a:buClr>
                <a:schemeClr val="dk1"/>
              </a:buClr>
              <a:buSzPts val="770"/>
              <a:buFont typeface="Arial"/>
              <a:buNone/>
            </a:pPr>
            <a:r>
              <a:rPr b="1" lang="en" sz="1200">
                <a:solidFill>
                  <a:schemeClr val="dk1"/>
                </a:solidFill>
                <a:latin typeface="Maven Pro"/>
                <a:ea typeface="Maven Pro"/>
                <a:cs typeface="Maven Pro"/>
                <a:sym typeface="Maven Pro"/>
              </a:rPr>
              <a:t>Importance to CNN</a:t>
            </a:r>
            <a:r>
              <a:rPr lang="en" sz="1200">
                <a:solidFill>
                  <a:schemeClr val="dk1"/>
                </a:solidFill>
                <a:latin typeface="Maven Pro"/>
                <a:ea typeface="Maven Pro"/>
                <a:cs typeface="Maven Pro"/>
                <a:sym typeface="Maven Pro"/>
              </a:rPr>
              <a:t>: Increase user engagement and higher quality content strategy.</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ed3535e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ed3535e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bf125910d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bf125910d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200"/>
              <a:t>Distribution is highly skewed, with most of the article between 0-10k words.</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bed3535e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bed3535e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bed3535e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bed3535e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bf0e4b40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bf0e4b40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bed3535e65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bed3535e65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6" name="Shape 176"/>
        <p:cNvGrpSpPr/>
        <p:nvPr/>
      </p:nvGrpSpPr>
      <p:grpSpPr>
        <a:xfrm>
          <a:off x="0" y="0"/>
          <a:ext cx="0" cy="0"/>
          <a:chOff x="0" y="0"/>
          <a:chExt cx="0" cy="0"/>
        </a:xfrm>
      </p:grpSpPr>
      <p:sp>
        <p:nvSpPr>
          <p:cNvPr id="177" name="Google Shape;177;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8" name="Google Shape;178;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9" name="Google Shape;179;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1"/>
          <p:cNvGrpSpPr/>
          <p:nvPr/>
        </p:nvGrpSpPr>
        <p:grpSpPr>
          <a:xfrm>
            <a:off x="8217007" y="3576772"/>
            <a:ext cx="188886" cy="1181531"/>
            <a:chOff x="2877432" y="975334"/>
            <a:chExt cx="188886" cy="1181531"/>
          </a:xfrm>
        </p:grpSpPr>
        <p:sp>
          <p:nvSpPr>
            <p:cNvPr id="185" name="Google Shape;185;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7519346" y="3243318"/>
            <a:ext cx="98059" cy="1147596"/>
            <a:chOff x="3347921" y="16006"/>
            <a:chExt cx="98059" cy="1147596"/>
          </a:xfrm>
        </p:grpSpPr>
        <p:sp>
          <p:nvSpPr>
            <p:cNvPr id="190" name="Google Shape;190;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805821" y="2953663"/>
            <a:ext cx="121172" cy="760495"/>
            <a:chOff x="5245196" y="3136513"/>
            <a:chExt cx="121172" cy="760495"/>
          </a:xfrm>
        </p:grpSpPr>
        <p:sp>
          <p:nvSpPr>
            <p:cNvPr id="193" name="Google Shape;193;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1"/>
          <p:cNvGrpSpPr/>
          <p:nvPr/>
        </p:nvGrpSpPr>
        <p:grpSpPr>
          <a:xfrm>
            <a:off x="250617" y="2402301"/>
            <a:ext cx="188650" cy="2468354"/>
            <a:chOff x="250617" y="2402301"/>
            <a:chExt cx="188650" cy="2468354"/>
          </a:xfrm>
        </p:grpSpPr>
        <p:sp>
          <p:nvSpPr>
            <p:cNvPr id="196" name="Google Shape;196;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1"/>
          <p:cNvGrpSpPr/>
          <p:nvPr/>
        </p:nvGrpSpPr>
        <p:grpSpPr>
          <a:xfrm>
            <a:off x="2038689" y="173907"/>
            <a:ext cx="57599" cy="831799"/>
            <a:chOff x="2038689" y="173907"/>
            <a:chExt cx="57599" cy="831799"/>
          </a:xfrm>
        </p:grpSpPr>
        <p:sp>
          <p:nvSpPr>
            <p:cNvPr id="203" name="Google Shape;203;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11"/>
          <p:cNvGrpSpPr/>
          <p:nvPr/>
        </p:nvGrpSpPr>
        <p:grpSpPr>
          <a:xfrm>
            <a:off x="4920170" y="-496491"/>
            <a:ext cx="188886" cy="1181531"/>
            <a:chOff x="2877432" y="975334"/>
            <a:chExt cx="188886" cy="1181531"/>
          </a:xfrm>
        </p:grpSpPr>
        <p:sp>
          <p:nvSpPr>
            <p:cNvPr id="207" name="Google Shape;207;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1"/>
          <p:cNvGrpSpPr/>
          <p:nvPr/>
        </p:nvGrpSpPr>
        <p:grpSpPr>
          <a:xfrm>
            <a:off x="3030471" y="-223849"/>
            <a:ext cx="121172" cy="760495"/>
            <a:chOff x="5245196" y="3136513"/>
            <a:chExt cx="121172" cy="760495"/>
          </a:xfrm>
        </p:grpSpPr>
        <p:sp>
          <p:nvSpPr>
            <p:cNvPr id="212" name="Google Shape;21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2306292" y="2569221"/>
            <a:ext cx="199237" cy="2828935"/>
            <a:chOff x="1608717" y="1280046"/>
            <a:chExt cx="199237" cy="2828935"/>
          </a:xfrm>
        </p:grpSpPr>
        <p:sp>
          <p:nvSpPr>
            <p:cNvPr id="215" name="Google Shape;215;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8" name="Shape 218"/>
        <p:cNvGrpSpPr/>
        <p:nvPr/>
      </p:nvGrpSpPr>
      <p:grpSpPr>
        <a:xfrm>
          <a:off x="0" y="0"/>
          <a:ext cx="0" cy="0"/>
          <a:chOff x="0" y="0"/>
          <a:chExt cx="0" cy="0"/>
        </a:xfrm>
      </p:grpSpPr>
      <p:sp>
        <p:nvSpPr>
          <p:cNvPr id="219" name="Google Shape;219;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7" name="Shape 257"/>
        <p:cNvGrpSpPr/>
        <p:nvPr/>
      </p:nvGrpSpPr>
      <p:grpSpPr>
        <a:xfrm>
          <a:off x="0" y="0"/>
          <a:ext cx="0" cy="0"/>
          <a:chOff x="0" y="0"/>
          <a:chExt cx="0" cy="0"/>
        </a:xfrm>
      </p:grpSpPr>
      <p:sp>
        <p:nvSpPr>
          <p:cNvPr id="258" name="Google Shape;258;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9" name="Google Shape;259;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1" name="Google Shape;271;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3" name="Google Shape;273;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4" name="Google Shape;274;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6" name="Google Shape;276;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9" name="Shape 279"/>
        <p:cNvGrpSpPr/>
        <p:nvPr/>
      </p:nvGrpSpPr>
      <p:grpSpPr>
        <a:xfrm>
          <a:off x="0" y="0"/>
          <a:ext cx="0" cy="0"/>
          <a:chOff x="0" y="0"/>
          <a:chExt cx="0" cy="0"/>
        </a:xfrm>
      </p:grpSpPr>
      <p:sp>
        <p:nvSpPr>
          <p:cNvPr id="280" name="Google Shape;280;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1" name="Google Shape;281;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3" name="Google Shape;283;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4" name="Google Shape;284;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4"/>
          <p:cNvGrpSpPr/>
          <p:nvPr/>
        </p:nvGrpSpPr>
        <p:grpSpPr>
          <a:xfrm>
            <a:off x="6626134" y="-164562"/>
            <a:ext cx="121172" cy="760495"/>
            <a:chOff x="5245196" y="3136513"/>
            <a:chExt cx="121172" cy="760495"/>
          </a:xfrm>
        </p:grpSpPr>
        <p:sp>
          <p:nvSpPr>
            <p:cNvPr id="289" name="Google Shape;2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4" name="Shape 294"/>
        <p:cNvGrpSpPr/>
        <p:nvPr/>
      </p:nvGrpSpPr>
      <p:grpSpPr>
        <a:xfrm>
          <a:off x="0" y="0"/>
          <a:ext cx="0" cy="0"/>
          <a:chOff x="0" y="0"/>
          <a:chExt cx="0" cy="0"/>
        </a:xfrm>
      </p:grpSpPr>
      <p:sp>
        <p:nvSpPr>
          <p:cNvPr id="295" name="Google Shape;295;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6626134" y="-164562"/>
            <a:ext cx="121172" cy="760495"/>
            <a:chOff x="5245196" y="3136513"/>
            <a:chExt cx="121172" cy="760495"/>
          </a:xfrm>
        </p:grpSpPr>
        <p:sp>
          <p:nvSpPr>
            <p:cNvPr id="300" name="Google Shape;300;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5" name="Google Shape;305;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6" name="Google Shape;306;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7" name="Google Shape;307;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8" name="Google Shape;308;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1" name="Shape 311"/>
        <p:cNvGrpSpPr/>
        <p:nvPr/>
      </p:nvGrpSpPr>
      <p:grpSpPr>
        <a:xfrm>
          <a:off x="0" y="0"/>
          <a:ext cx="0" cy="0"/>
          <a:chOff x="0" y="0"/>
          <a:chExt cx="0" cy="0"/>
        </a:xfrm>
      </p:grpSpPr>
      <p:sp>
        <p:nvSpPr>
          <p:cNvPr id="312" name="Google Shape;312;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9" name="Google Shape;319;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0" name="Google Shape;320;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1" name="Google Shape;321;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 name="Google Shape;322;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3" name="Google Shape;323;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4" name="Shape 334"/>
        <p:cNvGrpSpPr/>
        <p:nvPr/>
      </p:nvGrpSpPr>
      <p:grpSpPr>
        <a:xfrm>
          <a:off x="0" y="0"/>
          <a:ext cx="0" cy="0"/>
          <a:chOff x="0" y="0"/>
          <a:chExt cx="0" cy="0"/>
        </a:xfrm>
      </p:grpSpPr>
      <p:sp>
        <p:nvSpPr>
          <p:cNvPr id="335" name="Google Shape;335;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6" name="Google Shape;336;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8" name="Google Shape;338;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9" name="Google Shape;339;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4" name="Google Shape;344;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4" name="Shape 354"/>
        <p:cNvGrpSpPr/>
        <p:nvPr/>
      </p:nvGrpSpPr>
      <p:grpSpPr>
        <a:xfrm>
          <a:off x="0" y="0"/>
          <a:ext cx="0" cy="0"/>
          <a:chOff x="0" y="0"/>
          <a:chExt cx="0" cy="0"/>
        </a:xfrm>
      </p:grpSpPr>
      <p:sp>
        <p:nvSpPr>
          <p:cNvPr id="355" name="Google Shape;355;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6" name="Google Shape;356;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7" name="Google Shape;357;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8" name="Google Shape;358;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9" name="Google Shape;359;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0" name="Google Shape;360;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2" name="Google Shape;362;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4" name="Google Shape;364;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4" name="Shape 374"/>
        <p:cNvGrpSpPr/>
        <p:nvPr/>
      </p:nvGrpSpPr>
      <p:grpSpPr>
        <a:xfrm>
          <a:off x="0" y="0"/>
          <a:ext cx="0" cy="0"/>
          <a:chOff x="0" y="0"/>
          <a:chExt cx="0" cy="0"/>
        </a:xfrm>
      </p:grpSpPr>
      <p:sp>
        <p:nvSpPr>
          <p:cNvPr id="375" name="Google Shape;375;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6" name="Google Shape;376;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7" name="Google Shape;377;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6" name="Google Shape;386;p19"/>
          <p:cNvGrpSpPr/>
          <p:nvPr/>
        </p:nvGrpSpPr>
        <p:grpSpPr>
          <a:xfrm>
            <a:off x="6669747" y="-389684"/>
            <a:ext cx="143766" cy="2106420"/>
            <a:chOff x="6780548" y="337714"/>
            <a:chExt cx="133252" cy="1952377"/>
          </a:xfrm>
        </p:grpSpPr>
        <p:sp>
          <p:nvSpPr>
            <p:cNvPr id="387" name="Google Shape;387;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9"/>
          <p:cNvGrpSpPr/>
          <p:nvPr/>
        </p:nvGrpSpPr>
        <p:grpSpPr>
          <a:xfrm>
            <a:off x="1510029" y="507749"/>
            <a:ext cx="203534" cy="2663107"/>
            <a:chOff x="250617" y="2402301"/>
            <a:chExt cx="188650" cy="2468354"/>
          </a:xfrm>
        </p:grpSpPr>
        <p:sp>
          <p:nvSpPr>
            <p:cNvPr id="390" name="Google Shape;390;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 name="Google Shape;394;p19"/>
          <p:cNvGrpSpPr/>
          <p:nvPr/>
        </p:nvGrpSpPr>
        <p:grpSpPr>
          <a:xfrm>
            <a:off x="385355" y="1380671"/>
            <a:ext cx="199237" cy="2828935"/>
            <a:chOff x="1608717" y="1280046"/>
            <a:chExt cx="199237" cy="2828935"/>
          </a:xfrm>
        </p:grpSpPr>
        <p:sp>
          <p:nvSpPr>
            <p:cNvPr id="395" name="Google Shape;395;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989005" y="-389666"/>
            <a:ext cx="62143" cy="897428"/>
            <a:chOff x="2038689" y="173907"/>
            <a:chExt cx="57599" cy="831799"/>
          </a:xfrm>
        </p:grpSpPr>
        <p:sp>
          <p:nvSpPr>
            <p:cNvPr id="401" name="Google Shape;401;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19"/>
          <p:cNvGrpSpPr/>
          <p:nvPr/>
        </p:nvGrpSpPr>
        <p:grpSpPr>
          <a:xfrm>
            <a:off x="8568723" y="2184809"/>
            <a:ext cx="214702" cy="2308597"/>
            <a:chOff x="8008096" y="2108910"/>
            <a:chExt cx="199001" cy="2139769"/>
          </a:xfrm>
        </p:grpSpPr>
        <p:sp>
          <p:nvSpPr>
            <p:cNvPr id="404" name="Google Shape;404;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8221223" y="9"/>
            <a:ext cx="214702" cy="2308597"/>
            <a:chOff x="8008096" y="2108910"/>
            <a:chExt cx="199001" cy="2139769"/>
          </a:xfrm>
        </p:grpSpPr>
        <p:sp>
          <p:nvSpPr>
            <p:cNvPr id="408" name="Google Shape;408;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 name="Shape 410"/>
        <p:cNvGrpSpPr/>
        <p:nvPr/>
      </p:nvGrpSpPr>
      <p:grpSpPr>
        <a:xfrm>
          <a:off x="0" y="0"/>
          <a:ext cx="0" cy="0"/>
          <a:chOff x="0" y="0"/>
          <a:chExt cx="0" cy="0"/>
        </a:xfrm>
      </p:grpSpPr>
      <p:sp>
        <p:nvSpPr>
          <p:cNvPr id="411" name="Google Shape;411;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2" name="Google Shape;412;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3" name="Google Shape;413;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4" name="Google Shape;414;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5" name="Shape 42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6" name="Shape 42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27" name="Shape 427"/>
        <p:cNvGrpSpPr/>
        <p:nvPr/>
      </p:nvGrpSpPr>
      <p:grpSpPr>
        <a:xfrm>
          <a:off x="0" y="0"/>
          <a:ext cx="0" cy="0"/>
          <a:chOff x="0" y="0"/>
          <a:chExt cx="0" cy="0"/>
        </a:xfrm>
      </p:grpSpPr>
      <p:sp>
        <p:nvSpPr>
          <p:cNvPr id="428" name="Google Shape;4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9" name="Google Shape;4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0" name="Google Shape;4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chemeClr val="accent1"/>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chemeClr val="accent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p:nvPr>
            <p:ph idx="2" type="pic"/>
          </p:nvPr>
        </p:nvSpPr>
        <p:spPr>
          <a:xfrm>
            <a:off x="0" y="0"/>
            <a:ext cx="9144000" cy="5143500"/>
          </a:xfrm>
          <a:prstGeom prst="rect">
            <a:avLst/>
          </a:prstGeom>
          <a:noFill/>
          <a:ln>
            <a:noFill/>
          </a:ln>
        </p:spPr>
      </p:sp>
      <p:sp>
        <p:nvSpPr>
          <p:cNvPr id="175" name="Google Shape;175;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 Analysis on CNN News</a:t>
            </a:r>
            <a:endParaRPr/>
          </a:p>
        </p:txBody>
      </p:sp>
      <p:sp>
        <p:nvSpPr>
          <p:cNvPr id="436" name="Google Shape;436;p24"/>
          <p:cNvSpPr txBox="1"/>
          <p:nvPr>
            <p:ph idx="1" type="subTitle"/>
          </p:nvPr>
        </p:nvSpPr>
        <p:spPr>
          <a:xfrm>
            <a:off x="311700" y="3188350"/>
            <a:ext cx="8520600" cy="4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a:t>Pengru Lin, Mauro Wang, Lyushen Song, Leonardo Trucios, Ashley Mercado</a:t>
            </a:r>
            <a:endParaRPr b="1" sz="1200"/>
          </a:p>
          <a:p>
            <a:pPr indent="0" lvl="0" marL="0" rtl="0" algn="ctr">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(IV/</a:t>
            </a:r>
            <a:r>
              <a:rPr lang="en"/>
              <a:t>IV</a:t>
            </a:r>
            <a:r>
              <a:rPr lang="en"/>
              <a:t>)</a:t>
            </a:r>
            <a:endParaRPr/>
          </a:p>
        </p:txBody>
      </p:sp>
      <p:sp>
        <p:nvSpPr>
          <p:cNvPr id="601" name="Google Shape;601;p33"/>
          <p:cNvSpPr txBox="1"/>
          <p:nvPr/>
        </p:nvSpPr>
        <p:spPr>
          <a:xfrm>
            <a:off x="367400" y="4531175"/>
            <a:ext cx="82872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PCA VS t-</a:t>
            </a:r>
            <a:r>
              <a:rPr b="1" lang="en" sz="1800">
                <a:solidFill>
                  <a:schemeClr val="lt1"/>
                </a:solidFill>
                <a:latin typeface="Maven Pro"/>
                <a:ea typeface="Maven Pro"/>
                <a:cs typeface="Maven Pro"/>
                <a:sym typeface="Maven Pro"/>
              </a:rPr>
              <a:t>SNE</a:t>
            </a:r>
            <a:endParaRPr b="1" sz="18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p:txBody>
      </p:sp>
      <p:pic>
        <p:nvPicPr>
          <p:cNvPr id="602" name="Google Shape;602;p33"/>
          <p:cNvPicPr preferRelativeResize="0"/>
          <p:nvPr/>
        </p:nvPicPr>
        <p:blipFill>
          <a:blip r:embed="rId3">
            <a:alphaModFix/>
          </a:blip>
          <a:stretch>
            <a:fillRect/>
          </a:stretch>
        </p:blipFill>
        <p:spPr>
          <a:xfrm>
            <a:off x="451750" y="1170125"/>
            <a:ext cx="3704673" cy="3208650"/>
          </a:xfrm>
          <a:prstGeom prst="rect">
            <a:avLst/>
          </a:prstGeom>
          <a:noFill/>
          <a:ln>
            <a:noFill/>
          </a:ln>
        </p:spPr>
      </p:pic>
      <p:pic>
        <p:nvPicPr>
          <p:cNvPr id="603" name="Google Shape;603;p33"/>
          <p:cNvPicPr preferRelativeResize="0"/>
          <p:nvPr/>
        </p:nvPicPr>
        <p:blipFill>
          <a:blip r:embed="rId4">
            <a:alphaModFix/>
          </a:blip>
          <a:stretch>
            <a:fillRect/>
          </a:stretch>
        </p:blipFill>
        <p:spPr>
          <a:xfrm>
            <a:off x="4771473" y="1170125"/>
            <a:ext cx="3883245" cy="320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Challenges</a:t>
            </a:r>
            <a:endParaRPr sz="2000"/>
          </a:p>
          <a:p>
            <a:pPr indent="0" lvl="0" marL="0" rtl="0" algn="l">
              <a:spcBef>
                <a:spcPts val="0"/>
              </a:spcBef>
              <a:spcAft>
                <a:spcPts val="0"/>
              </a:spcAft>
              <a:buNone/>
            </a:pPr>
            <a:r>
              <a:t/>
            </a:r>
            <a:endParaRPr/>
          </a:p>
        </p:txBody>
      </p:sp>
      <p:sp>
        <p:nvSpPr>
          <p:cNvPr id="609" name="Google Shape;6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1000"/>
              </a:spcBef>
              <a:spcAft>
                <a:spcPts val="0"/>
              </a:spcAft>
              <a:buSzPts val="1600"/>
              <a:buFont typeface="Times New Roman"/>
              <a:buChar char="●"/>
            </a:pPr>
            <a:r>
              <a:rPr lang="en" sz="1600">
                <a:latin typeface="Times New Roman"/>
                <a:ea typeface="Times New Roman"/>
                <a:cs typeface="Times New Roman"/>
                <a:sym typeface="Times New Roman"/>
              </a:rPr>
              <a:t>Cleaning the data due to web crawling</a:t>
            </a:r>
            <a:endParaRPr sz="1600">
              <a:latin typeface="Times New Roman"/>
              <a:ea typeface="Times New Roman"/>
              <a:cs typeface="Times New Roman"/>
              <a:sym typeface="Times New Roman"/>
            </a:endParaRPr>
          </a:p>
          <a:p>
            <a:pPr indent="-330200" lvl="0" marL="457200" rtl="0" algn="just">
              <a:lnSpc>
                <a:spcPct val="100000"/>
              </a:lnSpc>
              <a:spcBef>
                <a:spcPts val="1000"/>
              </a:spcBef>
              <a:spcAft>
                <a:spcPts val="0"/>
              </a:spcAft>
              <a:buSzPts val="1600"/>
              <a:buFont typeface="Times New Roman"/>
              <a:buChar char="●"/>
            </a:pPr>
            <a:r>
              <a:rPr lang="en" sz="1600">
                <a:latin typeface="Times New Roman"/>
                <a:ea typeface="Times New Roman"/>
                <a:cs typeface="Times New Roman"/>
                <a:sym typeface="Times New Roman"/>
              </a:rPr>
              <a:t>‘Author’ column : ‘Anonymous’</a:t>
            </a:r>
            <a:endParaRPr sz="1600">
              <a:latin typeface="Times New Roman"/>
              <a:ea typeface="Times New Roman"/>
              <a:cs typeface="Times New Roman"/>
              <a:sym typeface="Times New Roman"/>
            </a:endParaRPr>
          </a:p>
          <a:p>
            <a:pPr indent="-330200" lvl="0" marL="457200" rtl="0" algn="just">
              <a:lnSpc>
                <a:spcPct val="100000"/>
              </a:lnSpc>
              <a:spcBef>
                <a:spcPts val="1000"/>
              </a:spcBef>
              <a:spcAft>
                <a:spcPts val="0"/>
              </a:spcAft>
              <a:buSzPts val="1600"/>
              <a:buFont typeface="Times New Roman"/>
              <a:buChar char="●"/>
            </a:pPr>
            <a:r>
              <a:rPr lang="en" sz="1600">
                <a:latin typeface="Times New Roman"/>
                <a:ea typeface="Times New Roman"/>
                <a:cs typeface="Times New Roman"/>
                <a:sym typeface="Times New Roman"/>
              </a:rPr>
              <a:t>9 missing values in the 'Article text' column, 0.02% of the dataset </a:t>
            </a:r>
            <a:endParaRPr sz="1600">
              <a:latin typeface="Times New Roman"/>
              <a:ea typeface="Times New Roman"/>
              <a:cs typeface="Times New Roman"/>
              <a:sym typeface="Times New Roman"/>
            </a:endParaRPr>
          </a:p>
          <a:p>
            <a:pPr indent="-330200" lvl="0" marL="457200" rtl="0" algn="just">
              <a:lnSpc>
                <a:spcPct val="100000"/>
              </a:lnSpc>
              <a:spcBef>
                <a:spcPts val="1000"/>
              </a:spcBef>
              <a:spcAft>
                <a:spcPts val="0"/>
              </a:spcAft>
              <a:buSzPts val="1600"/>
              <a:buFont typeface="Times New Roman"/>
              <a:buChar char="●"/>
            </a:pPr>
            <a:r>
              <a:rPr lang="en" sz="1600">
                <a:latin typeface="Times New Roman"/>
                <a:ea typeface="Times New Roman"/>
                <a:cs typeface="Times New Roman"/>
                <a:sym typeface="Times New Roman"/>
              </a:rPr>
              <a:t>Undersampling 20% of the data</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610" name="Google Shape;610;p34"/>
          <p:cNvPicPr preferRelativeResize="0"/>
          <p:nvPr/>
        </p:nvPicPr>
        <p:blipFill>
          <a:blip r:embed="rId3">
            <a:alphaModFix/>
          </a:blip>
          <a:stretch>
            <a:fillRect/>
          </a:stretch>
        </p:blipFill>
        <p:spPr>
          <a:xfrm>
            <a:off x="6416850" y="2339475"/>
            <a:ext cx="2727150" cy="252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Business Applications and Future Implementations</a:t>
            </a:r>
            <a:endParaRPr/>
          </a:p>
        </p:txBody>
      </p:sp>
      <p:pic>
        <p:nvPicPr>
          <p:cNvPr id="616" name="Google Shape;616;p35"/>
          <p:cNvPicPr preferRelativeResize="0"/>
          <p:nvPr/>
        </p:nvPicPr>
        <p:blipFill>
          <a:blip r:embed="rId3">
            <a:alphaModFix/>
          </a:blip>
          <a:stretch>
            <a:fillRect/>
          </a:stretch>
        </p:blipFill>
        <p:spPr>
          <a:xfrm>
            <a:off x="3598057" y="1745848"/>
            <a:ext cx="1795492" cy="1651799"/>
          </a:xfrm>
          <a:prstGeom prst="rect">
            <a:avLst/>
          </a:prstGeom>
          <a:noFill/>
          <a:ln>
            <a:noFill/>
          </a:ln>
        </p:spPr>
      </p:pic>
      <p:pic>
        <p:nvPicPr>
          <p:cNvPr id="617" name="Google Shape;617;p35"/>
          <p:cNvPicPr preferRelativeResize="0"/>
          <p:nvPr/>
        </p:nvPicPr>
        <p:blipFill>
          <a:blip r:embed="rId4">
            <a:alphaModFix/>
          </a:blip>
          <a:stretch>
            <a:fillRect/>
          </a:stretch>
        </p:blipFill>
        <p:spPr>
          <a:xfrm>
            <a:off x="6156250" y="1719947"/>
            <a:ext cx="2079576" cy="1703602"/>
          </a:xfrm>
          <a:prstGeom prst="rect">
            <a:avLst/>
          </a:prstGeom>
          <a:noFill/>
          <a:ln>
            <a:noFill/>
          </a:ln>
          <a:effectLst>
            <a:outerShdw blurRad="57150" rotWithShape="0" algn="bl" dir="3720000" dist="19050">
              <a:schemeClr val="lt1">
                <a:alpha val="90000"/>
              </a:schemeClr>
            </a:outerShdw>
          </a:effectLst>
        </p:spPr>
      </p:pic>
      <p:sp>
        <p:nvSpPr>
          <p:cNvPr id="618" name="Google Shape;618;p35"/>
          <p:cNvSpPr txBox="1"/>
          <p:nvPr/>
        </p:nvSpPr>
        <p:spPr>
          <a:xfrm>
            <a:off x="1778425" y="2940300"/>
            <a:ext cx="385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p:txBody>
      </p:sp>
      <p:pic>
        <p:nvPicPr>
          <p:cNvPr id="619" name="Google Shape;619;p35"/>
          <p:cNvPicPr preferRelativeResize="0"/>
          <p:nvPr/>
        </p:nvPicPr>
        <p:blipFill>
          <a:blip r:embed="rId5">
            <a:alphaModFix/>
          </a:blip>
          <a:stretch>
            <a:fillRect/>
          </a:stretch>
        </p:blipFill>
        <p:spPr>
          <a:xfrm>
            <a:off x="949750" y="1745835"/>
            <a:ext cx="1517723" cy="1651824"/>
          </a:xfrm>
          <a:prstGeom prst="rect">
            <a:avLst/>
          </a:prstGeom>
          <a:noFill/>
          <a:ln>
            <a:noFill/>
          </a:ln>
        </p:spPr>
      </p:pic>
      <p:sp>
        <p:nvSpPr>
          <p:cNvPr id="620" name="Google Shape;620;p35"/>
          <p:cNvSpPr txBox="1"/>
          <p:nvPr/>
        </p:nvSpPr>
        <p:spPr>
          <a:xfrm>
            <a:off x="816113" y="3526100"/>
            <a:ext cx="1785000" cy="7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RESEARCH</a:t>
            </a:r>
            <a:endParaRPr b="1" sz="1800">
              <a:solidFill>
                <a:schemeClr val="lt1"/>
              </a:solidFill>
              <a:latin typeface="Maven Pro"/>
              <a:ea typeface="Maven Pro"/>
              <a:cs typeface="Maven Pro"/>
              <a:sym typeface="Maven Pro"/>
            </a:endParaRPr>
          </a:p>
        </p:txBody>
      </p:sp>
      <p:sp>
        <p:nvSpPr>
          <p:cNvPr id="621" name="Google Shape;621;p35"/>
          <p:cNvSpPr txBox="1"/>
          <p:nvPr/>
        </p:nvSpPr>
        <p:spPr>
          <a:xfrm>
            <a:off x="3679500" y="3526100"/>
            <a:ext cx="1785000" cy="7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ANALYZE</a:t>
            </a:r>
            <a:endParaRPr b="1" sz="1800">
              <a:solidFill>
                <a:schemeClr val="lt1"/>
              </a:solidFill>
              <a:latin typeface="Maven Pro"/>
              <a:ea typeface="Maven Pro"/>
              <a:cs typeface="Maven Pro"/>
              <a:sym typeface="Maven Pro"/>
            </a:endParaRPr>
          </a:p>
        </p:txBody>
      </p:sp>
      <p:sp>
        <p:nvSpPr>
          <p:cNvPr id="622" name="Google Shape;622;p35"/>
          <p:cNvSpPr txBox="1"/>
          <p:nvPr/>
        </p:nvSpPr>
        <p:spPr>
          <a:xfrm>
            <a:off x="6303538" y="3526100"/>
            <a:ext cx="1785000" cy="7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DEPLOY</a:t>
            </a:r>
            <a:endParaRPr b="1" sz="1800">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36"/>
          <p:cNvSpPr txBox="1"/>
          <p:nvPr>
            <p:ph type="title"/>
          </p:nvPr>
        </p:nvSpPr>
        <p:spPr>
          <a:xfrm>
            <a:off x="24645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Thank you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42" name="Google Shape;442;p25"/>
          <p:cNvSpPr txBox="1"/>
          <p:nvPr>
            <p:ph idx="1" type="body"/>
          </p:nvPr>
        </p:nvSpPr>
        <p:spPr>
          <a:xfrm>
            <a:off x="311700" y="1162900"/>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Problem Definition</a:t>
            </a:r>
            <a:endParaRPr b="1"/>
          </a:p>
          <a:p>
            <a:pPr indent="-342900" lvl="0" marL="457200" rtl="0" algn="l">
              <a:lnSpc>
                <a:spcPct val="100000"/>
              </a:lnSpc>
              <a:spcBef>
                <a:spcPts val="1600"/>
              </a:spcBef>
              <a:spcAft>
                <a:spcPts val="0"/>
              </a:spcAft>
              <a:buSzPts val="1800"/>
              <a:buChar char="●"/>
            </a:pPr>
            <a:r>
              <a:rPr lang="en"/>
              <a:t>D</a:t>
            </a:r>
            <a:r>
              <a:rPr lang="en"/>
              <a:t>ataset</a:t>
            </a:r>
            <a:endParaRPr b="1"/>
          </a:p>
          <a:p>
            <a:pPr indent="-342900" lvl="0" marL="457200" rtl="0" algn="l">
              <a:lnSpc>
                <a:spcPct val="100000"/>
              </a:lnSpc>
              <a:spcBef>
                <a:spcPts val="1600"/>
              </a:spcBef>
              <a:spcAft>
                <a:spcPts val="0"/>
              </a:spcAft>
              <a:buSzPts val="1800"/>
              <a:buChar char="●"/>
            </a:pPr>
            <a:r>
              <a:rPr lang="en"/>
              <a:t>Methodology</a:t>
            </a:r>
            <a:endParaRPr b="1"/>
          </a:p>
          <a:p>
            <a:pPr indent="-342900" lvl="0" marL="457200" rtl="0" algn="l">
              <a:lnSpc>
                <a:spcPct val="100000"/>
              </a:lnSpc>
              <a:spcBef>
                <a:spcPts val="1600"/>
              </a:spcBef>
              <a:spcAft>
                <a:spcPts val="0"/>
              </a:spcAft>
              <a:buSzPts val="1800"/>
              <a:buChar char="●"/>
            </a:pPr>
            <a:r>
              <a:rPr lang="en"/>
              <a:t>Results</a:t>
            </a:r>
            <a:endParaRPr b="1"/>
          </a:p>
          <a:p>
            <a:pPr indent="-342900" lvl="0" marL="457200" rtl="0" algn="l">
              <a:lnSpc>
                <a:spcPct val="100000"/>
              </a:lnSpc>
              <a:spcBef>
                <a:spcPts val="1600"/>
              </a:spcBef>
              <a:spcAft>
                <a:spcPts val="0"/>
              </a:spcAft>
              <a:buSzPts val="1800"/>
              <a:buChar char="●"/>
            </a:pPr>
            <a:r>
              <a:rPr lang="en"/>
              <a:t>Challenges</a:t>
            </a:r>
            <a:endParaRPr b="1"/>
          </a:p>
          <a:p>
            <a:pPr indent="-342900" lvl="0" marL="457200" rtl="0" algn="l">
              <a:lnSpc>
                <a:spcPct val="100000"/>
              </a:lnSpc>
              <a:spcBef>
                <a:spcPts val="1600"/>
              </a:spcBef>
              <a:spcAft>
                <a:spcPts val="1600"/>
              </a:spcAft>
              <a:buSzPts val="1800"/>
              <a:buChar char="●"/>
            </a:pPr>
            <a:r>
              <a:rPr lang="en"/>
              <a:t>Potential business applications</a:t>
            </a:r>
            <a:endParaRPr b="1"/>
          </a:p>
        </p:txBody>
      </p:sp>
      <p:pic>
        <p:nvPicPr>
          <p:cNvPr id="443" name="Google Shape;443;p25"/>
          <p:cNvPicPr preferRelativeResize="0"/>
          <p:nvPr/>
        </p:nvPicPr>
        <p:blipFill>
          <a:blip r:embed="rId3">
            <a:alphaModFix/>
          </a:blip>
          <a:stretch>
            <a:fillRect/>
          </a:stretch>
        </p:blipFill>
        <p:spPr>
          <a:xfrm>
            <a:off x="4572000" y="1446050"/>
            <a:ext cx="4002451" cy="22513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6"/>
          <p:cNvSpPr txBox="1"/>
          <p:nvPr>
            <p:ph idx="13" type="ctrTitle"/>
          </p:nvPr>
        </p:nvSpPr>
        <p:spPr>
          <a:xfrm>
            <a:off x="6662346" y="3237488"/>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Importance</a:t>
            </a:r>
            <a:endParaRPr/>
          </a:p>
        </p:txBody>
      </p:sp>
      <p:sp>
        <p:nvSpPr>
          <p:cNvPr id="449" name="Google Shape;449;p26"/>
          <p:cNvSpPr txBox="1"/>
          <p:nvPr>
            <p:ph idx="4" type="ctrTitle"/>
          </p:nvPr>
        </p:nvSpPr>
        <p:spPr>
          <a:xfrm>
            <a:off x="3942834" y="3237488"/>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450" name="Google Shape;450;p26"/>
          <p:cNvSpPr txBox="1"/>
          <p:nvPr>
            <p:ph type="ctrTitle"/>
          </p:nvPr>
        </p:nvSpPr>
        <p:spPr>
          <a:xfrm>
            <a:off x="1223300" y="3237488"/>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Objective</a:t>
            </a:r>
            <a:endParaRPr/>
          </a:p>
        </p:txBody>
      </p:sp>
      <p:sp>
        <p:nvSpPr>
          <p:cNvPr id="451" name="Google Shape;451;p26"/>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52" name="Google Shape;452;p26"/>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53" name="Google Shape;453;p26"/>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54" name="Google Shape;454;p26"/>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6"/>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26"/>
          <p:cNvCxnSpPr>
            <a:stCxn id="454" idx="1"/>
            <a:endCxn id="451"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58" name="Google Shape;458;p26"/>
          <p:cNvCxnSpPr>
            <a:stCxn id="455" idx="1"/>
            <a:endCxn id="452"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59" name="Google Shape;459;p26"/>
          <p:cNvCxnSpPr>
            <a:stCxn id="456" idx="1"/>
            <a:endCxn id="453"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60" name="Google Shape;460;p26"/>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6"/>
          <p:cNvGrpSpPr/>
          <p:nvPr/>
        </p:nvGrpSpPr>
        <p:grpSpPr>
          <a:xfrm>
            <a:off x="4075558" y="1684660"/>
            <a:ext cx="577210" cy="580282"/>
            <a:chOff x="3095745" y="3805393"/>
            <a:chExt cx="352840" cy="354717"/>
          </a:xfrm>
        </p:grpSpPr>
        <p:sp>
          <p:nvSpPr>
            <p:cNvPr id="464" name="Google Shape;464;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6"/>
          <p:cNvGrpSpPr/>
          <p:nvPr/>
        </p:nvGrpSpPr>
        <p:grpSpPr>
          <a:xfrm>
            <a:off x="6789168" y="1684647"/>
            <a:ext cx="583817" cy="580314"/>
            <a:chOff x="3541011" y="3367320"/>
            <a:chExt cx="348257" cy="346188"/>
          </a:xfrm>
        </p:grpSpPr>
        <p:sp>
          <p:nvSpPr>
            <p:cNvPr id="471" name="Google Shape;471;p2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6"/>
          <p:cNvSpPr txBox="1"/>
          <p:nvPr>
            <p:ph idx="7" type="ctrTitle"/>
          </p:nvPr>
        </p:nvSpPr>
        <p:spPr>
          <a:xfrm>
            <a:off x="276075" y="20090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Problem Definition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79" name="Shape 479"/>
        <p:cNvGrpSpPr/>
        <p:nvPr/>
      </p:nvGrpSpPr>
      <p:grpSpPr>
        <a:xfrm>
          <a:off x="0" y="0"/>
          <a:ext cx="0" cy="0"/>
          <a:chOff x="0" y="0"/>
          <a:chExt cx="0" cy="0"/>
        </a:xfrm>
      </p:grpSpPr>
      <p:sp>
        <p:nvSpPr>
          <p:cNvPr id="480" name="Google Shape;480;p27"/>
          <p:cNvSpPr txBox="1"/>
          <p:nvPr/>
        </p:nvSpPr>
        <p:spPr>
          <a:xfrm>
            <a:off x="2395675" y="1521700"/>
            <a:ext cx="12267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2011 - 2022</a:t>
            </a:r>
            <a:endParaRPr b="1" sz="1200">
              <a:solidFill>
                <a:schemeClr val="lt1"/>
              </a:solidFill>
              <a:latin typeface="Share Tech"/>
              <a:ea typeface="Share Tech"/>
              <a:cs typeface="Share Tech"/>
              <a:sym typeface="Share Tech"/>
            </a:endParaRPr>
          </a:p>
        </p:txBody>
      </p:sp>
      <p:cxnSp>
        <p:nvCxnSpPr>
          <p:cNvPr id="481" name="Google Shape;481;p27"/>
          <p:cNvCxnSpPr/>
          <p:nvPr/>
        </p:nvCxnSpPr>
        <p:spPr>
          <a:xfrm flipH="1" rot="10800000">
            <a:off x="5060700" y="1842550"/>
            <a:ext cx="811800" cy="9000"/>
          </a:xfrm>
          <a:prstGeom prst="straightConnector1">
            <a:avLst/>
          </a:prstGeom>
          <a:noFill/>
          <a:ln cap="flat" cmpd="sng" w="19050">
            <a:solidFill>
              <a:schemeClr val="lt1"/>
            </a:solidFill>
            <a:prstDash val="solid"/>
            <a:round/>
            <a:headEnd len="med" w="med" type="none"/>
            <a:tailEnd len="med" w="med" type="none"/>
          </a:ln>
        </p:spPr>
      </p:cxnSp>
      <p:cxnSp>
        <p:nvCxnSpPr>
          <p:cNvPr id="482" name="Google Shape;482;p27"/>
          <p:cNvCxnSpPr/>
          <p:nvPr/>
        </p:nvCxnSpPr>
        <p:spPr>
          <a:xfrm flipH="1">
            <a:off x="5856163" y="1842550"/>
            <a:ext cx="7500" cy="1326300"/>
          </a:xfrm>
          <a:prstGeom prst="straightConnector1">
            <a:avLst/>
          </a:prstGeom>
          <a:noFill/>
          <a:ln cap="flat" cmpd="sng" w="19050">
            <a:solidFill>
              <a:schemeClr val="lt1"/>
            </a:solidFill>
            <a:prstDash val="solid"/>
            <a:round/>
            <a:headEnd len="med" w="med" type="none"/>
            <a:tailEnd len="med" w="med" type="none"/>
          </a:ln>
        </p:spPr>
      </p:cxnSp>
      <p:pic>
        <p:nvPicPr>
          <p:cNvPr id="483" name="Google Shape;483;p27"/>
          <p:cNvPicPr preferRelativeResize="0"/>
          <p:nvPr/>
        </p:nvPicPr>
        <p:blipFill>
          <a:blip r:embed="rId3">
            <a:alphaModFix/>
          </a:blip>
          <a:stretch>
            <a:fillRect/>
          </a:stretch>
        </p:blipFill>
        <p:spPr>
          <a:xfrm>
            <a:off x="498913" y="1842299"/>
            <a:ext cx="1226646" cy="1247870"/>
          </a:xfrm>
          <a:prstGeom prst="rect">
            <a:avLst/>
          </a:prstGeom>
          <a:noFill/>
          <a:ln>
            <a:noFill/>
          </a:ln>
        </p:spPr>
      </p:pic>
      <p:sp>
        <p:nvSpPr>
          <p:cNvPr id="484" name="Google Shape;484;p27"/>
          <p:cNvSpPr txBox="1"/>
          <p:nvPr/>
        </p:nvSpPr>
        <p:spPr>
          <a:xfrm>
            <a:off x="5273050" y="1521700"/>
            <a:ext cx="664800" cy="24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lt1"/>
                </a:solidFill>
                <a:latin typeface="Share Tech"/>
                <a:ea typeface="Share Tech"/>
                <a:cs typeface="Share Tech"/>
                <a:sym typeface="Share Tech"/>
              </a:rPr>
              <a:t>10</a:t>
            </a:r>
            <a:endParaRPr b="1" sz="1200">
              <a:solidFill>
                <a:schemeClr val="lt1"/>
              </a:solidFill>
              <a:latin typeface="Share Tech"/>
              <a:ea typeface="Share Tech"/>
              <a:cs typeface="Share Tech"/>
              <a:sym typeface="Share Tech"/>
            </a:endParaRPr>
          </a:p>
        </p:txBody>
      </p:sp>
      <p:sp>
        <p:nvSpPr>
          <p:cNvPr id="485" name="Google Shape;485;p27"/>
          <p:cNvSpPr txBox="1"/>
          <p:nvPr/>
        </p:nvSpPr>
        <p:spPr>
          <a:xfrm rot="5400000">
            <a:off x="5672150" y="2751825"/>
            <a:ext cx="794100" cy="24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200">
                <a:solidFill>
                  <a:schemeClr val="lt1"/>
                </a:solidFill>
                <a:latin typeface="Share Tech"/>
                <a:ea typeface="Share Tech"/>
                <a:cs typeface="Share Tech"/>
                <a:sym typeface="Share Tech"/>
              </a:rPr>
              <a:t>38,000</a:t>
            </a:r>
            <a:endParaRPr b="1" sz="1200">
              <a:solidFill>
                <a:schemeClr val="lt1"/>
              </a:solidFill>
              <a:latin typeface="Share Tech"/>
              <a:ea typeface="Share Tech"/>
              <a:cs typeface="Share Tech"/>
              <a:sym typeface="Share Tech"/>
            </a:endParaRPr>
          </a:p>
        </p:txBody>
      </p:sp>
      <p:sp>
        <p:nvSpPr>
          <p:cNvPr id="486" name="Google Shape;486;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Dataset</a:t>
            </a:r>
            <a:endParaRPr b="1" sz="2800"/>
          </a:p>
        </p:txBody>
      </p:sp>
      <p:sp>
        <p:nvSpPr>
          <p:cNvPr id="487" name="Google Shape;487;p27"/>
          <p:cNvSpPr txBox="1"/>
          <p:nvPr/>
        </p:nvSpPr>
        <p:spPr>
          <a:xfrm>
            <a:off x="441588" y="3180800"/>
            <a:ext cx="13413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HTML Websites</a:t>
            </a:r>
            <a:endParaRPr b="1" sz="1200">
              <a:solidFill>
                <a:schemeClr val="lt1"/>
              </a:solidFill>
              <a:latin typeface="Share Tech"/>
              <a:ea typeface="Share Tech"/>
              <a:cs typeface="Share Tech"/>
              <a:sym typeface="Share Tech"/>
            </a:endParaRPr>
          </a:p>
        </p:txBody>
      </p:sp>
      <p:sp>
        <p:nvSpPr>
          <p:cNvPr id="488" name="Google Shape;488;p27"/>
          <p:cNvSpPr txBox="1"/>
          <p:nvPr/>
        </p:nvSpPr>
        <p:spPr>
          <a:xfrm>
            <a:off x="2367913" y="3180800"/>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Web Crawling</a:t>
            </a:r>
            <a:endParaRPr b="1" sz="1200">
              <a:solidFill>
                <a:schemeClr val="lt1"/>
              </a:solidFill>
              <a:latin typeface="Share Tech"/>
              <a:ea typeface="Share Tech"/>
              <a:cs typeface="Share Tech"/>
              <a:sym typeface="Share Tech"/>
            </a:endParaRPr>
          </a:p>
        </p:txBody>
      </p:sp>
      <p:sp>
        <p:nvSpPr>
          <p:cNvPr id="489" name="Google Shape;489;p27"/>
          <p:cNvSpPr txBox="1"/>
          <p:nvPr/>
        </p:nvSpPr>
        <p:spPr>
          <a:xfrm>
            <a:off x="4392775" y="3180800"/>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Data</a:t>
            </a:r>
            <a:endParaRPr b="1" sz="1200">
              <a:solidFill>
                <a:schemeClr val="lt1"/>
              </a:solidFill>
              <a:latin typeface="Share Tech"/>
              <a:ea typeface="Share Tech"/>
              <a:cs typeface="Share Tech"/>
              <a:sym typeface="Share Tech"/>
            </a:endParaRPr>
          </a:p>
        </p:txBody>
      </p:sp>
      <p:grpSp>
        <p:nvGrpSpPr>
          <p:cNvPr id="490" name="Google Shape;490;p27"/>
          <p:cNvGrpSpPr/>
          <p:nvPr/>
        </p:nvGrpSpPr>
        <p:grpSpPr>
          <a:xfrm>
            <a:off x="-7158376" y="1278387"/>
            <a:ext cx="3714338" cy="2740090"/>
            <a:chOff x="4148068" y="2091832"/>
            <a:chExt cx="776116" cy="997303"/>
          </a:xfrm>
        </p:grpSpPr>
        <p:grpSp>
          <p:nvGrpSpPr>
            <p:cNvPr id="491" name="Google Shape;491;p27"/>
            <p:cNvGrpSpPr/>
            <p:nvPr/>
          </p:nvGrpSpPr>
          <p:grpSpPr>
            <a:xfrm>
              <a:off x="4610836" y="2091832"/>
              <a:ext cx="313348" cy="885525"/>
              <a:chOff x="4610836" y="2091832"/>
              <a:chExt cx="313348" cy="885525"/>
            </a:xfrm>
          </p:grpSpPr>
          <p:sp>
            <p:nvSpPr>
              <p:cNvPr id="492" name="Google Shape;492;p27"/>
              <p:cNvSpPr/>
              <p:nvPr/>
            </p:nvSpPr>
            <p:spPr>
              <a:xfrm>
                <a:off x="4610836" y="2879233"/>
                <a:ext cx="313241" cy="98124"/>
              </a:xfrm>
              <a:custGeom>
                <a:rect b="b" l="l" r="r" t="t"/>
                <a:pathLst>
                  <a:path extrusionOk="0" h="6286" w="42851">
                    <a:moveTo>
                      <a:pt x="0" y="1"/>
                    </a:moveTo>
                    <a:lnTo>
                      <a:pt x="0" y="6286"/>
                    </a:lnTo>
                    <a:lnTo>
                      <a:pt x="42851" y="6286"/>
                    </a:lnTo>
                    <a:lnTo>
                      <a:pt x="42851"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World Region</a:t>
                </a:r>
                <a:endParaRPr/>
              </a:p>
            </p:txBody>
          </p:sp>
          <p:sp>
            <p:nvSpPr>
              <p:cNvPr id="493" name="Google Shape;493;p27"/>
              <p:cNvSpPr/>
              <p:nvPr/>
            </p:nvSpPr>
            <p:spPr>
              <a:xfrm>
                <a:off x="4610837" y="2721750"/>
                <a:ext cx="313348" cy="98140"/>
              </a:xfrm>
              <a:custGeom>
                <a:rect b="b" l="l" r="r" t="t"/>
                <a:pathLst>
                  <a:path extrusionOk="0" h="6286" w="42851">
                    <a:moveTo>
                      <a:pt x="0" y="0"/>
                    </a:moveTo>
                    <a:lnTo>
                      <a:pt x="0" y="6285"/>
                    </a:lnTo>
                    <a:lnTo>
                      <a:pt x="42851" y="6285"/>
                    </a:lnTo>
                    <a:lnTo>
                      <a:pt x="42851" y="0"/>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Country</a:t>
                </a:r>
                <a:endParaRPr/>
              </a:p>
            </p:txBody>
          </p:sp>
          <p:sp>
            <p:nvSpPr>
              <p:cNvPr id="494" name="Google Shape;494;p27"/>
              <p:cNvSpPr/>
              <p:nvPr/>
            </p:nvSpPr>
            <p:spPr>
              <a:xfrm>
                <a:off x="4610838" y="2564268"/>
                <a:ext cx="313241" cy="98124"/>
              </a:xfrm>
              <a:custGeom>
                <a:rect b="b" l="l" r="r" t="t"/>
                <a:pathLst>
                  <a:path extrusionOk="0" h="6286" w="42851">
                    <a:moveTo>
                      <a:pt x="0" y="1"/>
                    </a:moveTo>
                    <a:lnTo>
                      <a:pt x="0" y="6286"/>
                    </a:lnTo>
                    <a:lnTo>
                      <a:pt x="42851" y="6286"/>
                    </a:lnTo>
                    <a:lnTo>
                      <a:pt x="42851"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State</a:t>
                </a:r>
                <a:endParaRPr/>
              </a:p>
            </p:txBody>
          </p:sp>
          <p:sp>
            <p:nvSpPr>
              <p:cNvPr id="495" name="Google Shape;495;p27"/>
              <p:cNvSpPr/>
              <p:nvPr/>
            </p:nvSpPr>
            <p:spPr>
              <a:xfrm>
                <a:off x="4610838" y="2406798"/>
                <a:ext cx="313204" cy="98124"/>
              </a:xfrm>
              <a:custGeom>
                <a:rect b="b" l="l" r="r" t="t"/>
                <a:pathLst>
                  <a:path extrusionOk="0" h="6286" w="39596">
                    <a:moveTo>
                      <a:pt x="0" y="0"/>
                    </a:moveTo>
                    <a:lnTo>
                      <a:pt x="0" y="6285"/>
                    </a:lnTo>
                    <a:lnTo>
                      <a:pt x="39596" y="6285"/>
                    </a:lnTo>
                    <a:lnTo>
                      <a:pt x="39596" y="0"/>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Primary City</a:t>
                </a:r>
                <a:endParaRPr/>
              </a:p>
            </p:txBody>
          </p:sp>
          <p:sp>
            <p:nvSpPr>
              <p:cNvPr id="496" name="Google Shape;496;p27"/>
              <p:cNvSpPr/>
              <p:nvPr/>
            </p:nvSpPr>
            <p:spPr>
              <a:xfrm>
                <a:off x="4610838" y="2249302"/>
                <a:ext cx="313270" cy="98140"/>
              </a:xfrm>
              <a:custGeom>
                <a:rect b="b" l="l" r="r" t="t"/>
                <a:pathLst>
                  <a:path extrusionOk="0" h="6287" w="33089">
                    <a:moveTo>
                      <a:pt x="0" y="1"/>
                    </a:moveTo>
                    <a:lnTo>
                      <a:pt x="0" y="6286"/>
                    </a:lnTo>
                    <a:lnTo>
                      <a:pt x="33089" y="6286"/>
                    </a:lnTo>
                    <a:lnTo>
                      <a:pt x="33089"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Type</a:t>
                </a:r>
                <a:endParaRPr/>
              </a:p>
            </p:txBody>
          </p:sp>
          <p:sp>
            <p:nvSpPr>
              <p:cNvPr id="497" name="Google Shape;497;p27"/>
              <p:cNvSpPr/>
              <p:nvPr/>
            </p:nvSpPr>
            <p:spPr>
              <a:xfrm>
                <a:off x="4610838" y="2091832"/>
                <a:ext cx="313243" cy="98078"/>
              </a:xfrm>
              <a:custGeom>
                <a:rect b="b" l="l" r="r" t="t"/>
                <a:pathLst>
                  <a:path extrusionOk="0" h="6283" w="20070">
                    <a:moveTo>
                      <a:pt x="0" y="1"/>
                    </a:moveTo>
                    <a:lnTo>
                      <a:pt x="0" y="6283"/>
                    </a:lnTo>
                    <a:lnTo>
                      <a:pt x="20069" y="6283"/>
                    </a:lnTo>
                    <a:lnTo>
                      <a:pt x="20069"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Zip</a:t>
                </a:r>
                <a:endParaRPr/>
              </a:p>
            </p:txBody>
          </p:sp>
        </p:grpSp>
        <p:grpSp>
          <p:nvGrpSpPr>
            <p:cNvPr id="498" name="Google Shape;498;p27"/>
            <p:cNvGrpSpPr/>
            <p:nvPr/>
          </p:nvGrpSpPr>
          <p:grpSpPr>
            <a:xfrm>
              <a:off x="4148068" y="2361076"/>
              <a:ext cx="313469" cy="728059"/>
              <a:chOff x="4148068" y="2361076"/>
              <a:chExt cx="313469" cy="728059"/>
            </a:xfrm>
          </p:grpSpPr>
          <p:sp>
            <p:nvSpPr>
              <p:cNvPr id="499" name="Google Shape;499;p27"/>
              <p:cNvSpPr/>
              <p:nvPr/>
            </p:nvSpPr>
            <p:spPr>
              <a:xfrm>
                <a:off x="4148068" y="2990995"/>
                <a:ext cx="313370" cy="98140"/>
              </a:xfrm>
              <a:custGeom>
                <a:rect b="b" l="l" r="r" t="t"/>
                <a:pathLst>
                  <a:path extrusionOk="0" h="6286" w="42854">
                    <a:moveTo>
                      <a:pt x="0" y="0"/>
                    </a:moveTo>
                    <a:lnTo>
                      <a:pt x="0" y="6285"/>
                    </a:lnTo>
                    <a:lnTo>
                      <a:pt x="42854" y="6285"/>
                    </a:lnTo>
                    <a:lnTo>
                      <a:pt x="42854" y="0"/>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Year</a:t>
                </a:r>
                <a:endParaRPr sz="1200">
                  <a:solidFill>
                    <a:srgbClr val="FFFFFF"/>
                  </a:solidFill>
                  <a:latin typeface="Maven Pro"/>
                  <a:ea typeface="Maven Pro"/>
                  <a:cs typeface="Maven Pro"/>
                  <a:sym typeface="Maven Pro"/>
                </a:endParaRPr>
              </a:p>
            </p:txBody>
          </p:sp>
          <p:sp>
            <p:nvSpPr>
              <p:cNvPr id="500" name="Google Shape;500;p27"/>
              <p:cNvSpPr/>
              <p:nvPr/>
            </p:nvSpPr>
            <p:spPr>
              <a:xfrm>
                <a:off x="4148167" y="2817147"/>
                <a:ext cx="313370" cy="140194"/>
              </a:xfrm>
              <a:custGeom>
                <a:rect b="b" l="l" r="r" t="t"/>
                <a:pathLst>
                  <a:path extrusionOk="0" h="6286" w="42854">
                    <a:moveTo>
                      <a:pt x="0" y="1"/>
                    </a:moveTo>
                    <a:lnTo>
                      <a:pt x="0" y="6286"/>
                    </a:lnTo>
                    <a:lnTo>
                      <a:pt x="42854" y="6286"/>
                    </a:lnTo>
                    <a:lnTo>
                      <a:pt x="42854"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Income Components</a:t>
                </a:r>
                <a:endParaRPr/>
              </a:p>
            </p:txBody>
          </p:sp>
          <p:sp>
            <p:nvSpPr>
              <p:cNvPr id="501" name="Google Shape;501;p27"/>
              <p:cNvSpPr/>
              <p:nvPr/>
            </p:nvSpPr>
            <p:spPr>
              <a:xfrm>
                <a:off x="4148126" y="2676043"/>
                <a:ext cx="313353" cy="98124"/>
              </a:xfrm>
              <a:custGeom>
                <a:rect b="b" l="l" r="r" t="t"/>
                <a:pathLst>
                  <a:path extrusionOk="0" h="6286" w="33089">
                    <a:moveTo>
                      <a:pt x="0" y="0"/>
                    </a:moveTo>
                    <a:lnTo>
                      <a:pt x="0" y="6285"/>
                    </a:lnTo>
                    <a:lnTo>
                      <a:pt x="33089" y="6285"/>
                    </a:lnTo>
                    <a:lnTo>
                      <a:pt x="33089"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rgbClr val="FFFFFF"/>
                    </a:solidFill>
                    <a:latin typeface="Maven Pro"/>
                    <a:ea typeface="Maven Pro"/>
                    <a:cs typeface="Maven Pro"/>
                    <a:sym typeface="Maven Pro"/>
                  </a:rPr>
                  <a:t>Title</a:t>
                </a:r>
                <a:endParaRPr sz="1200">
                  <a:solidFill>
                    <a:srgbClr val="FFFFFF"/>
                  </a:solidFill>
                  <a:latin typeface="Maven Pro"/>
                  <a:ea typeface="Maven Pro"/>
                  <a:cs typeface="Maven Pro"/>
                  <a:sym typeface="Maven Pro"/>
                </a:endParaRPr>
              </a:p>
            </p:txBody>
          </p:sp>
          <p:sp>
            <p:nvSpPr>
              <p:cNvPr id="502" name="Google Shape;502;p27"/>
              <p:cNvSpPr/>
              <p:nvPr/>
            </p:nvSpPr>
            <p:spPr>
              <a:xfrm>
                <a:off x="4148126" y="2518547"/>
                <a:ext cx="313312" cy="98140"/>
              </a:xfrm>
              <a:custGeom>
                <a:rect b="b" l="l" r="r" t="t"/>
                <a:pathLst>
                  <a:path extrusionOk="0" h="6287" w="26580">
                    <a:moveTo>
                      <a:pt x="1" y="1"/>
                    </a:moveTo>
                    <a:lnTo>
                      <a:pt x="1" y="6286"/>
                    </a:lnTo>
                    <a:lnTo>
                      <a:pt x="26580" y="6286"/>
                    </a:lnTo>
                    <a:lnTo>
                      <a:pt x="26580"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Department Name</a:t>
                </a:r>
                <a:endParaRPr sz="1200"/>
              </a:p>
            </p:txBody>
          </p:sp>
          <p:sp>
            <p:nvSpPr>
              <p:cNvPr id="503" name="Google Shape;503;p27"/>
              <p:cNvSpPr/>
              <p:nvPr/>
            </p:nvSpPr>
            <p:spPr>
              <a:xfrm>
                <a:off x="4148126" y="2361076"/>
                <a:ext cx="313340" cy="98078"/>
              </a:xfrm>
              <a:custGeom>
                <a:rect b="b" l="l" r="r" t="t"/>
                <a:pathLst>
                  <a:path extrusionOk="0" h="6283" w="20073">
                    <a:moveTo>
                      <a:pt x="1" y="1"/>
                    </a:moveTo>
                    <a:lnTo>
                      <a:pt x="1" y="6283"/>
                    </a:lnTo>
                    <a:lnTo>
                      <a:pt x="20073" y="6283"/>
                    </a:lnTo>
                    <a:lnTo>
                      <a:pt x="20073"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Employee Name</a:t>
                </a:r>
                <a:endParaRPr sz="1200">
                  <a:solidFill>
                    <a:srgbClr val="FFFFFF"/>
                  </a:solidFill>
                </a:endParaRPr>
              </a:p>
            </p:txBody>
          </p:sp>
        </p:grpSp>
      </p:grpSp>
      <p:sp>
        <p:nvSpPr>
          <p:cNvPr id="504" name="Google Shape;504;p27"/>
          <p:cNvSpPr txBox="1"/>
          <p:nvPr/>
        </p:nvSpPr>
        <p:spPr>
          <a:xfrm>
            <a:off x="-1618300" y="2642150"/>
            <a:ext cx="1499100" cy="75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112k</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 Rows</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23 </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Columns</a:t>
            </a:r>
            <a:endParaRPr b="1" sz="1800">
              <a:solidFill>
                <a:srgbClr val="FFFFFF"/>
              </a:solidFill>
              <a:latin typeface="Maven Pro"/>
              <a:ea typeface="Maven Pro"/>
              <a:cs typeface="Maven Pro"/>
              <a:sym typeface="Maven Pro"/>
            </a:endParaRPr>
          </a:p>
        </p:txBody>
      </p:sp>
      <p:pic>
        <p:nvPicPr>
          <p:cNvPr id="505" name="Google Shape;505;p27"/>
          <p:cNvPicPr preferRelativeResize="0"/>
          <p:nvPr/>
        </p:nvPicPr>
        <p:blipFill>
          <a:blip r:embed="rId4">
            <a:alphaModFix/>
          </a:blip>
          <a:stretch>
            <a:fillRect/>
          </a:stretch>
        </p:blipFill>
        <p:spPr>
          <a:xfrm>
            <a:off x="4292470" y="2219088"/>
            <a:ext cx="1482805" cy="572700"/>
          </a:xfrm>
          <a:prstGeom prst="rect">
            <a:avLst/>
          </a:prstGeom>
          <a:noFill/>
          <a:ln>
            <a:noFill/>
          </a:ln>
        </p:spPr>
      </p:pic>
      <p:sp>
        <p:nvSpPr>
          <p:cNvPr id="506" name="Google Shape;506;p27"/>
          <p:cNvSpPr/>
          <p:nvPr/>
        </p:nvSpPr>
        <p:spPr>
          <a:xfrm>
            <a:off x="-7158376" y="4111762"/>
            <a:ext cx="1499676" cy="269638"/>
          </a:xfrm>
          <a:custGeom>
            <a:rect b="b" l="l" r="r" t="t"/>
            <a:pathLst>
              <a:path extrusionOk="0" h="6286" w="42854">
                <a:moveTo>
                  <a:pt x="0" y="0"/>
                </a:moveTo>
                <a:lnTo>
                  <a:pt x="0" y="6285"/>
                </a:lnTo>
                <a:lnTo>
                  <a:pt x="42854" y="6285"/>
                </a:lnTo>
                <a:lnTo>
                  <a:pt x="42854" y="0"/>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Zip Code</a:t>
            </a:r>
            <a:endParaRPr sz="1200">
              <a:solidFill>
                <a:srgbClr val="FFFFFF"/>
              </a:solidFill>
              <a:latin typeface="Maven Pro"/>
              <a:ea typeface="Maven Pro"/>
              <a:cs typeface="Maven Pro"/>
              <a:sym typeface="Maven Pro"/>
            </a:endParaRPr>
          </a:p>
        </p:txBody>
      </p:sp>
      <p:pic>
        <p:nvPicPr>
          <p:cNvPr id="507" name="Google Shape;507;p27"/>
          <p:cNvPicPr preferRelativeResize="0"/>
          <p:nvPr/>
        </p:nvPicPr>
        <p:blipFill>
          <a:blip r:embed="rId5">
            <a:alphaModFix/>
          </a:blip>
          <a:stretch>
            <a:fillRect/>
          </a:stretch>
        </p:blipFill>
        <p:spPr>
          <a:xfrm>
            <a:off x="2367913" y="1834800"/>
            <a:ext cx="1282200" cy="1282200"/>
          </a:xfrm>
          <a:prstGeom prst="rect">
            <a:avLst/>
          </a:prstGeom>
          <a:noFill/>
          <a:ln>
            <a:noFill/>
          </a:ln>
        </p:spPr>
      </p:pic>
      <p:sp>
        <p:nvSpPr>
          <p:cNvPr id="508" name="Google Shape;508;p27"/>
          <p:cNvSpPr/>
          <p:nvPr/>
        </p:nvSpPr>
        <p:spPr>
          <a:xfrm>
            <a:off x="1886438" y="2450100"/>
            <a:ext cx="424500" cy="110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09" name="Google Shape;509;p27"/>
          <p:cNvSpPr/>
          <p:nvPr/>
        </p:nvSpPr>
        <p:spPr>
          <a:xfrm>
            <a:off x="3707088" y="2450100"/>
            <a:ext cx="424500" cy="110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0" name="Google Shape;510;p27"/>
          <p:cNvSpPr/>
          <p:nvPr/>
        </p:nvSpPr>
        <p:spPr>
          <a:xfrm>
            <a:off x="6113138" y="2450350"/>
            <a:ext cx="424500" cy="1107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1" name="Google Shape;511;p27"/>
          <p:cNvSpPr/>
          <p:nvPr/>
        </p:nvSpPr>
        <p:spPr>
          <a:xfrm>
            <a:off x="6787125" y="975375"/>
            <a:ext cx="1341300" cy="4158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2" name="Google Shape;512;p27"/>
          <p:cNvSpPr/>
          <p:nvPr/>
        </p:nvSpPr>
        <p:spPr>
          <a:xfrm>
            <a:off x="6787125" y="1396100"/>
            <a:ext cx="1341300" cy="415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3" name="Google Shape;513;p27"/>
          <p:cNvSpPr/>
          <p:nvPr/>
        </p:nvSpPr>
        <p:spPr>
          <a:xfrm>
            <a:off x="6787125" y="1816825"/>
            <a:ext cx="1341300" cy="4158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4" name="Google Shape;514;p27"/>
          <p:cNvSpPr/>
          <p:nvPr/>
        </p:nvSpPr>
        <p:spPr>
          <a:xfrm>
            <a:off x="6787125" y="2232625"/>
            <a:ext cx="1341300" cy="415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5" name="Google Shape;515;p27"/>
          <p:cNvSpPr/>
          <p:nvPr/>
        </p:nvSpPr>
        <p:spPr>
          <a:xfrm>
            <a:off x="6787125" y="2658275"/>
            <a:ext cx="1341300" cy="4158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6" name="Google Shape;516;p27"/>
          <p:cNvSpPr/>
          <p:nvPr/>
        </p:nvSpPr>
        <p:spPr>
          <a:xfrm>
            <a:off x="6787125" y="3069150"/>
            <a:ext cx="1341300" cy="4158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7" name="Google Shape;517;p27"/>
          <p:cNvSpPr/>
          <p:nvPr/>
        </p:nvSpPr>
        <p:spPr>
          <a:xfrm>
            <a:off x="6787125" y="3489875"/>
            <a:ext cx="1341300" cy="4158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8" name="Google Shape;518;p27"/>
          <p:cNvSpPr/>
          <p:nvPr/>
        </p:nvSpPr>
        <p:spPr>
          <a:xfrm>
            <a:off x="6787125" y="3910600"/>
            <a:ext cx="1341300" cy="415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19" name="Google Shape;519;p27"/>
          <p:cNvSpPr/>
          <p:nvPr/>
        </p:nvSpPr>
        <p:spPr>
          <a:xfrm>
            <a:off x="6787125" y="4321475"/>
            <a:ext cx="1341300" cy="415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20" name="Google Shape;520;p27"/>
          <p:cNvSpPr/>
          <p:nvPr/>
        </p:nvSpPr>
        <p:spPr>
          <a:xfrm>
            <a:off x="6787125" y="559575"/>
            <a:ext cx="1341300" cy="4158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521" name="Google Shape;521;p27"/>
          <p:cNvSpPr txBox="1"/>
          <p:nvPr/>
        </p:nvSpPr>
        <p:spPr>
          <a:xfrm>
            <a:off x="6816675" y="64282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author</a:t>
            </a:r>
            <a:endParaRPr b="1" sz="1200">
              <a:solidFill>
                <a:schemeClr val="lt1"/>
              </a:solidFill>
              <a:latin typeface="Share Tech"/>
              <a:ea typeface="Share Tech"/>
              <a:cs typeface="Share Tech"/>
              <a:sym typeface="Share Tech"/>
            </a:endParaRPr>
          </a:p>
        </p:txBody>
      </p:sp>
      <p:sp>
        <p:nvSpPr>
          <p:cNvPr id="522" name="Google Shape;522;p27"/>
          <p:cNvSpPr txBox="1"/>
          <p:nvPr/>
        </p:nvSpPr>
        <p:spPr>
          <a:xfrm>
            <a:off x="6816675" y="1061088"/>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date_published</a:t>
            </a:r>
            <a:endParaRPr b="1" sz="1200">
              <a:solidFill>
                <a:schemeClr val="lt1"/>
              </a:solidFill>
              <a:latin typeface="Share Tech"/>
              <a:ea typeface="Share Tech"/>
              <a:cs typeface="Share Tech"/>
              <a:sym typeface="Share Tech"/>
            </a:endParaRPr>
          </a:p>
        </p:txBody>
      </p:sp>
      <p:sp>
        <p:nvSpPr>
          <p:cNvPr id="523" name="Google Shape;523;p27"/>
          <p:cNvSpPr txBox="1"/>
          <p:nvPr/>
        </p:nvSpPr>
        <p:spPr>
          <a:xfrm>
            <a:off x="6816675" y="1479350"/>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part_of</a:t>
            </a:r>
            <a:endParaRPr b="1" sz="1200">
              <a:solidFill>
                <a:schemeClr val="lt1"/>
              </a:solidFill>
              <a:latin typeface="Share Tech"/>
              <a:ea typeface="Share Tech"/>
              <a:cs typeface="Share Tech"/>
              <a:sym typeface="Share Tech"/>
            </a:endParaRPr>
          </a:p>
        </p:txBody>
      </p:sp>
      <p:sp>
        <p:nvSpPr>
          <p:cNvPr id="524" name="Google Shape;524;p27"/>
          <p:cNvSpPr txBox="1"/>
          <p:nvPr/>
        </p:nvSpPr>
        <p:spPr>
          <a:xfrm>
            <a:off x="6816675" y="1897613"/>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article_section</a:t>
            </a:r>
            <a:endParaRPr b="1" sz="1200">
              <a:solidFill>
                <a:schemeClr val="lt1"/>
              </a:solidFill>
              <a:latin typeface="Share Tech"/>
              <a:ea typeface="Share Tech"/>
              <a:cs typeface="Share Tech"/>
              <a:sym typeface="Share Tech"/>
            </a:endParaRPr>
          </a:p>
        </p:txBody>
      </p:sp>
      <p:sp>
        <p:nvSpPr>
          <p:cNvPr id="525" name="Google Shape;525;p27"/>
          <p:cNvSpPr txBox="1"/>
          <p:nvPr/>
        </p:nvSpPr>
        <p:spPr>
          <a:xfrm>
            <a:off x="6816675" y="2320800"/>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url</a:t>
            </a:r>
            <a:endParaRPr b="1" sz="1200">
              <a:solidFill>
                <a:schemeClr val="lt1"/>
              </a:solidFill>
              <a:latin typeface="Share Tech"/>
              <a:ea typeface="Share Tech"/>
              <a:cs typeface="Share Tech"/>
              <a:sym typeface="Share Tech"/>
            </a:endParaRPr>
          </a:p>
        </p:txBody>
      </p:sp>
      <p:sp>
        <p:nvSpPr>
          <p:cNvPr id="526" name="Google Shape;526;p27"/>
          <p:cNvSpPr txBox="1"/>
          <p:nvPr/>
        </p:nvSpPr>
        <p:spPr>
          <a:xfrm>
            <a:off x="6816675" y="275182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headline</a:t>
            </a:r>
            <a:endParaRPr b="1" sz="1200">
              <a:solidFill>
                <a:schemeClr val="lt1"/>
              </a:solidFill>
              <a:latin typeface="Share Tech"/>
              <a:ea typeface="Share Tech"/>
              <a:cs typeface="Share Tech"/>
              <a:sym typeface="Share Tech"/>
            </a:endParaRPr>
          </a:p>
        </p:txBody>
      </p:sp>
      <p:sp>
        <p:nvSpPr>
          <p:cNvPr id="527" name="Google Shape;527;p27"/>
          <p:cNvSpPr txBox="1"/>
          <p:nvPr/>
        </p:nvSpPr>
        <p:spPr>
          <a:xfrm>
            <a:off x="6816675" y="315732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description</a:t>
            </a:r>
            <a:endParaRPr b="1" sz="1200">
              <a:solidFill>
                <a:schemeClr val="lt1"/>
              </a:solidFill>
              <a:latin typeface="Share Tech"/>
              <a:ea typeface="Share Tech"/>
              <a:cs typeface="Share Tech"/>
              <a:sym typeface="Share Tech"/>
            </a:endParaRPr>
          </a:p>
        </p:txBody>
      </p:sp>
      <p:sp>
        <p:nvSpPr>
          <p:cNvPr id="528" name="Google Shape;528;p27"/>
          <p:cNvSpPr txBox="1"/>
          <p:nvPr/>
        </p:nvSpPr>
        <p:spPr>
          <a:xfrm>
            <a:off x="6816675" y="357312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keywords</a:t>
            </a:r>
            <a:endParaRPr b="1" sz="1200">
              <a:solidFill>
                <a:schemeClr val="lt1"/>
              </a:solidFill>
              <a:latin typeface="Share Tech"/>
              <a:ea typeface="Share Tech"/>
              <a:cs typeface="Share Tech"/>
              <a:sym typeface="Share Tech"/>
            </a:endParaRPr>
          </a:p>
        </p:txBody>
      </p:sp>
      <p:sp>
        <p:nvSpPr>
          <p:cNvPr id="529" name="Google Shape;529;p27"/>
          <p:cNvSpPr txBox="1"/>
          <p:nvPr/>
        </p:nvSpPr>
        <p:spPr>
          <a:xfrm>
            <a:off x="6816675" y="398892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alt_headline</a:t>
            </a:r>
            <a:endParaRPr b="1" sz="1200">
              <a:solidFill>
                <a:schemeClr val="lt1"/>
              </a:solidFill>
              <a:latin typeface="Share Tech"/>
              <a:ea typeface="Share Tech"/>
              <a:cs typeface="Share Tech"/>
              <a:sym typeface="Share Tech"/>
            </a:endParaRPr>
          </a:p>
        </p:txBody>
      </p:sp>
      <p:sp>
        <p:nvSpPr>
          <p:cNvPr id="530" name="Google Shape;530;p27"/>
          <p:cNvSpPr txBox="1"/>
          <p:nvPr/>
        </p:nvSpPr>
        <p:spPr>
          <a:xfrm>
            <a:off x="6816675" y="4414575"/>
            <a:ext cx="1282200" cy="2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Share Tech"/>
                <a:ea typeface="Share Tech"/>
                <a:cs typeface="Share Tech"/>
                <a:sym typeface="Share Tech"/>
              </a:rPr>
              <a:t>article text</a:t>
            </a:r>
            <a:endParaRPr b="1" sz="1200">
              <a:solidFill>
                <a:schemeClr val="lt1"/>
              </a:solidFill>
              <a:latin typeface="Share Tech"/>
              <a:ea typeface="Share Tech"/>
              <a:cs typeface="Share Tech"/>
              <a:sym typeface="Share Tech"/>
            </a:endParaRPr>
          </a:p>
          <a:p>
            <a:pPr indent="0" lvl="0" marL="0" rtl="0" algn="ctr">
              <a:spcBef>
                <a:spcPts val="0"/>
              </a:spcBef>
              <a:spcAft>
                <a:spcPts val="0"/>
              </a:spcAft>
              <a:buNone/>
            </a:pPr>
            <a:r>
              <a:t/>
            </a:r>
            <a:endParaRPr b="1" sz="1200">
              <a:solidFill>
                <a:schemeClr val="lt1"/>
              </a:solidFill>
              <a:latin typeface="Share Tech"/>
              <a:ea typeface="Share Tech"/>
              <a:cs typeface="Share Tech"/>
              <a:sym typeface="Share Tech"/>
            </a:endParaRPr>
          </a:p>
        </p:txBody>
      </p:sp>
      <p:sp>
        <p:nvSpPr>
          <p:cNvPr id="531" name="Google Shape;531;p27"/>
          <p:cNvSpPr/>
          <p:nvPr/>
        </p:nvSpPr>
        <p:spPr>
          <a:xfrm>
            <a:off x="6603125" y="2658275"/>
            <a:ext cx="1753200" cy="2128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5" name="Shape 535"/>
        <p:cNvGrpSpPr/>
        <p:nvPr/>
      </p:nvGrpSpPr>
      <p:grpSpPr>
        <a:xfrm>
          <a:off x="0" y="0"/>
          <a:ext cx="0" cy="0"/>
          <a:chOff x="0" y="0"/>
          <a:chExt cx="0" cy="0"/>
        </a:xfrm>
      </p:grpSpPr>
      <p:sp>
        <p:nvSpPr>
          <p:cNvPr id="536" name="Google Shape;536;p28"/>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Dataset</a:t>
            </a:r>
            <a:endParaRPr b="1" sz="2800"/>
          </a:p>
        </p:txBody>
      </p:sp>
      <p:grpSp>
        <p:nvGrpSpPr>
          <p:cNvPr id="537" name="Google Shape;537;p28"/>
          <p:cNvGrpSpPr/>
          <p:nvPr/>
        </p:nvGrpSpPr>
        <p:grpSpPr>
          <a:xfrm>
            <a:off x="-7158376" y="1278387"/>
            <a:ext cx="3714338" cy="2740090"/>
            <a:chOff x="4148068" y="2091832"/>
            <a:chExt cx="776116" cy="997303"/>
          </a:xfrm>
        </p:grpSpPr>
        <p:grpSp>
          <p:nvGrpSpPr>
            <p:cNvPr id="538" name="Google Shape;538;p28"/>
            <p:cNvGrpSpPr/>
            <p:nvPr/>
          </p:nvGrpSpPr>
          <p:grpSpPr>
            <a:xfrm>
              <a:off x="4610836" y="2091832"/>
              <a:ext cx="313348" cy="885525"/>
              <a:chOff x="4610836" y="2091832"/>
              <a:chExt cx="313348" cy="885525"/>
            </a:xfrm>
          </p:grpSpPr>
          <p:sp>
            <p:nvSpPr>
              <p:cNvPr id="539" name="Google Shape;539;p28"/>
              <p:cNvSpPr/>
              <p:nvPr/>
            </p:nvSpPr>
            <p:spPr>
              <a:xfrm>
                <a:off x="4610836" y="2879233"/>
                <a:ext cx="313241" cy="98124"/>
              </a:xfrm>
              <a:custGeom>
                <a:rect b="b" l="l" r="r" t="t"/>
                <a:pathLst>
                  <a:path extrusionOk="0" h="6286" w="42851">
                    <a:moveTo>
                      <a:pt x="0" y="1"/>
                    </a:moveTo>
                    <a:lnTo>
                      <a:pt x="0" y="6286"/>
                    </a:lnTo>
                    <a:lnTo>
                      <a:pt x="42851" y="6286"/>
                    </a:lnTo>
                    <a:lnTo>
                      <a:pt x="42851"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World Region</a:t>
                </a:r>
                <a:endParaRPr/>
              </a:p>
            </p:txBody>
          </p:sp>
          <p:sp>
            <p:nvSpPr>
              <p:cNvPr id="540" name="Google Shape;540;p28"/>
              <p:cNvSpPr/>
              <p:nvPr/>
            </p:nvSpPr>
            <p:spPr>
              <a:xfrm>
                <a:off x="4610837" y="2721750"/>
                <a:ext cx="313348" cy="98140"/>
              </a:xfrm>
              <a:custGeom>
                <a:rect b="b" l="l" r="r" t="t"/>
                <a:pathLst>
                  <a:path extrusionOk="0" h="6286" w="42851">
                    <a:moveTo>
                      <a:pt x="0" y="0"/>
                    </a:moveTo>
                    <a:lnTo>
                      <a:pt x="0" y="6285"/>
                    </a:lnTo>
                    <a:lnTo>
                      <a:pt x="42851" y="6285"/>
                    </a:lnTo>
                    <a:lnTo>
                      <a:pt x="42851" y="0"/>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Country</a:t>
                </a:r>
                <a:endParaRPr/>
              </a:p>
            </p:txBody>
          </p:sp>
          <p:sp>
            <p:nvSpPr>
              <p:cNvPr id="541" name="Google Shape;541;p28"/>
              <p:cNvSpPr/>
              <p:nvPr/>
            </p:nvSpPr>
            <p:spPr>
              <a:xfrm>
                <a:off x="4610838" y="2564268"/>
                <a:ext cx="313241" cy="98124"/>
              </a:xfrm>
              <a:custGeom>
                <a:rect b="b" l="l" r="r" t="t"/>
                <a:pathLst>
                  <a:path extrusionOk="0" h="6286" w="42851">
                    <a:moveTo>
                      <a:pt x="0" y="1"/>
                    </a:moveTo>
                    <a:lnTo>
                      <a:pt x="0" y="6286"/>
                    </a:lnTo>
                    <a:lnTo>
                      <a:pt x="42851" y="6286"/>
                    </a:lnTo>
                    <a:lnTo>
                      <a:pt x="42851"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State</a:t>
                </a:r>
                <a:endParaRPr/>
              </a:p>
            </p:txBody>
          </p:sp>
          <p:sp>
            <p:nvSpPr>
              <p:cNvPr id="542" name="Google Shape;542;p28"/>
              <p:cNvSpPr/>
              <p:nvPr/>
            </p:nvSpPr>
            <p:spPr>
              <a:xfrm>
                <a:off x="4610838" y="2406798"/>
                <a:ext cx="313204" cy="98124"/>
              </a:xfrm>
              <a:custGeom>
                <a:rect b="b" l="l" r="r" t="t"/>
                <a:pathLst>
                  <a:path extrusionOk="0" h="6286" w="39596">
                    <a:moveTo>
                      <a:pt x="0" y="0"/>
                    </a:moveTo>
                    <a:lnTo>
                      <a:pt x="0" y="6285"/>
                    </a:lnTo>
                    <a:lnTo>
                      <a:pt x="39596" y="6285"/>
                    </a:lnTo>
                    <a:lnTo>
                      <a:pt x="39596" y="0"/>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Primary City</a:t>
                </a:r>
                <a:endParaRPr/>
              </a:p>
            </p:txBody>
          </p:sp>
          <p:sp>
            <p:nvSpPr>
              <p:cNvPr id="543" name="Google Shape;543;p28"/>
              <p:cNvSpPr/>
              <p:nvPr/>
            </p:nvSpPr>
            <p:spPr>
              <a:xfrm>
                <a:off x="4610838" y="2249302"/>
                <a:ext cx="313270" cy="98140"/>
              </a:xfrm>
              <a:custGeom>
                <a:rect b="b" l="l" r="r" t="t"/>
                <a:pathLst>
                  <a:path extrusionOk="0" h="6287" w="33089">
                    <a:moveTo>
                      <a:pt x="0" y="1"/>
                    </a:moveTo>
                    <a:lnTo>
                      <a:pt x="0" y="6286"/>
                    </a:lnTo>
                    <a:lnTo>
                      <a:pt x="33089" y="6286"/>
                    </a:lnTo>
                    <a:lnTo>
                      <a:pt x="33089"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Type</a:t>
                </a:r>
                <a:endParaRPr/>
              </a:p>
            </p:txBody>
          </p:sp>
          <p:sp>
            <p:nvSpPr>
              <p:cNvPr id="544" name="Google Shape;544;p28"/>
              <p:cNvSpPr/>
              <p:nvPr/>
            </p:nvSpPr>
            <p:spPr>
              <a:xfrm>
                <a:off x="4610838" y="2091832"/>
                <a:ext cx="313243" cy="98078"/>
              </a:xfrm>
              <a:custGeom>
                <a:rect b="b" l="l" r="r" t="t"/>
                <a:pathLst>
                  <a:path extrusionOk="0" h="6283" w="20070">
                    <a:moveTo>
                      <a:pt x="0" y="1"/>
                    </a:moveTo>
                    <a:lnTo>
                      <a:pt x="0" y="6283"/>
                    </a:lnTo>
                    <a:lnTo>
                      <a:pt x="20069" y="6283"/>
                    </a:lnTo>
                    <a:lnTo>
                      <a:pt x="20069" y="1"/>
                    </a:lnTo>
                    <a:close/>
                  </a:path>
                </a:pathLst>
              </a:custGeom>
              <a:solidFill>
                <a:srgbClr val="FF997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Zip</a:t>
                </a:r>
                <a:endParaRPr/>
              </a:p>
            </p:txBody>
          </p:sp>
        </p:grpSp>
        <p:grpSp>
          <p:nvGrpSpPr>
            <p:cNvPr id="545" name="Google Shape;545;p28"/>
            <p:cNvGrpSpPr/>
            <p:nvPr/>
          </p:nvGrpSpPr>
          <p:grpSpPr>
            <a:xfrm>
              <a:off x="4148068" y="2361076"/>
              <a:ext cx="313469" cy="728059"/>
              <a:chOff x="4148068" y="2361076"/>
              <a:chExt cx="313469" cy="728059"/>
            </a:xfrm>
          </p:grpSpPr>
          <p:sp>
            <p:nvSpPr>
              <p:cNvPr id="546" name="Google Shape;546;p28"/>
              <p:cNvSpPr/>
              <p:nvPr/>
            </p:nvSpPr>
            <p:spPr>
              <a:xfrm>
                <a:off x="4148068" y="2990995"/>
                <a:ext cx="313370" cy="98140"/>
              </a:xfrm>
              <a:custGeom>
                <a:rect b="b" l="l" r="r" t="t"/>
                <a:pathLst>
                  <a:path extrusionOk="0" h="6286" w="42854">
                    <a:moveTo>
                      <a:pt x="0" y="0"/>
                    </a:moveTo>
                    <a:lnTo>
                      <a:pt x="0" y="6285"/>
                    </a:lnTo>
                    <a:lnTo>
                      <a:pt x="42854" y="6285"/>
                    </a:lnTo>
                    <a:lnTo>
                      <a:pt x="42854" y="0"/>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Year</a:t>
                </a:r>
                <a:endParaRPr sz="1200">
                  <a:solidFill>
                    <a:srgbClr val="FFFFFF"/>
                  </a:solidFill>
                  <a:latin typeface="Maven Pro"/>
                  <a:ea typeface="Maven Pro"/>
                  <a:cs typeface="Maven Pro"/>
                  <a:sym typeface="Maven Pro"/>
                </a:endParaRPr>
              </a:p>
            </p:txBody>
          </p:sp>
          <p:sp>
            <p:nvSpPr>
              <p:cNvPr id="547" name="Google Shape;547;p28"/>
              <p:cNvSpPr/>
              <p:nvPr/>
            </p:nvSpPr>
            <p:spPr>
              <a:xfrm>
                <a:off x="4148167" y="2817147"/>
                <a:ext cx="313370" cy="140194"/>
              </a:xfrm>
              <a:custGeom>
                <a:rect b="b" l="l" r="r" t="t"/>
                <a:pathLst>
                  <a:path extrusionOk="0" h="6286" w="42854">
                    <a:moveTo>
                      <a:pt x="0" y="1"/>
                    </a:moveTo>
                    <a:lnTo>
                      <a:pt x="0" y="6286"/>
                    </a:lnTo>
                    <a:lnTo>
                      <a:pt x="42854" y="6286"/>
                    </a:lnTo>
                    <a:lnTo>
                      <a:pt x="42854"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Income Components</a:t>
                </a:r>
                <a:endParaRPr/>
              </a:p>
            </p:txBody>
          </p:sp>
          <p:sp>
            <p:nvSpPr>
              <p:cNvPr id="548" name="Google Shape;548;p28"/>
              <p:cNvSpPr/>
              <p:nvPr/>
            </p:nvSpPr>
            <p:spPr>
              <a:xfrm>
                <a:off x="4148126" y="2676043"/>
                <a:ext cx="313353" cy="98124"/>
              </a:xfrm>
              <a:custGeom>
                <a:rect b="b" l="l" r="r" t="t"/>
                <a:pathLst>
                  <a:path extrusionOk="0" h="6286" w="33089">
                    <a:moveTo>
                      <a:pt x="0" y="0"/>
                    </a:moveTo>
                    <a:lnTo>
                      <a:pt x="0" y="6285"/>
                    </a:lnTo>
                    <a:lnTo>
                      <a:pt x="33089" y="6285"/>
                    </a:lnTo>
                    <a:lnTo>
                      <a:pt x="33089"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solidFill>
                      <a:srgbClr val="FFFFFF"/>
                    </a:solidFill>
                    <a:latin typeface="Maven Pro"/>
                    <a:ea typeface="Maven Pro"/>
                    <a:cs typeface="Maven Pro"/>
                    <a:sym typeface="Maven Pro"/>
                  </a:rPr>
                  <a:t>Title</a:t>
                </a:r>
                <a:endParaRPr sz="1200">
                  <a:solidFill>
                    <a:srgbClr val="FFFFFF"/>
                  </a:solidFill>
                  <a:latin typeface="Maven Pro"/>
                  <a:ea typeface="Maven Pro"/>
                  <a:cs typeface="Maven Pro"/>
                  <a:sym typeface="Maven Pro"/>
                </a:endParaRPr>
              </a:p>
            </p:txBody>
          </p:sp>
          <p:sp>
            <p:nvSpPr>
              <p:cNvPr id="549" name="Google Shape;549;p28"/>
              <p:cNvSpPr/>
              <p:nvPr/>
            </p:nvSpPr>
            <p:spPr>
              <a:xfrm>
                <a:off x="4148126" y="2518547"/>
                <a:ext cx="313312" cy="98140"/>
              </a:xfrm>
              <a:custGeom>
                <a:rect b="b" l="l" r="r" t="t"/>
                <a:pathLst>
                  <a:path extrusionOk="0" h="6287" w="26580">
                    <a:moveTo>
                      <a:pt x="1" y="1"/>
                    </a:moveTo>
                    <a:lnTo>
                      <a:pt x="1" y="6286"/>
                    </a:lnTo>
                    <a:lnTo>
                      <a:pt x="26580" y="6286"/>
                    </a:lnTo>
                    <a:lnTo>
                      <a:pt x="26580"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Department Name</a:t>
                </a:r>
                <a:endParaRPr sz="1200"/>
              </a:p>
            </p:txBody>
          </p:sp>
          <p:sp>
            <p:nvSpPr>
              <p:cNvPr id="550" name="Google Shape;550;p28"/>
              <p:cNvSpPr/>
              <p:nvPr/>
            </p:nvSpPr>
            <p:spPr>
              <a:xfrm>
                <a:off x="4148126" y="2361076"/>
                <a:ext cx="313340" cy="98078"/>
              </a:xfrm>
              <a:custGeom>
                <a:rect b="b" l="l" r="r" t="t"/>
                <a:pathLst>
                  <a:path extrusionOk="0" h="6283" w="20073">
                    <a:moveTo>
                      <a:pt x="1" y="1"/>
                    </a:moveTo>
                    <a:lnTo>
                      <a:pt x="1" y="6283"/>
                    </a:lnTo>
                    <a:lnTo>
                      <a:pt x="20073" y="6283"/>
                    </a:lnTo>
                    <a:lnTo>
                      <a:pt x="20073" y="1"/>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Employee Name</a:t>
                </a:r>
                <a:endParaRPr sz="1200">
                  <a:solidFill>
                    <a:srgbClr val="FFFFFF"/>
                  </a:solidFill>
                </a:endParaRPr>
              </a:p>
            </p:txBody>
          </p:sp>
        </p:grpSp>
      </p:grpSp>
      <p:sp>
        <p:nvSpPr>
          <p:cNvPr id="551" name="Google Shape;551;p28"/>
          <p:cNvSpPr txBox="1"/>
          <p:nvPr/>
        </p:nvSpPr>
        <p:spPr>
          <a:xfrm>
            <a:off x="-1618300" y="2642150"/>
            <a:ext cx="1499100" cy="758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112k</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 Rows</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23 </a:t>
            </a:r>
            <a:endParaRPr b="1" sz="1900">
              <a:solidFill>
                <a:srgbClr val="FFFFFF"/>
              </a:solidFill>
              <a:latin typeface="Share Tech"/>
              <a:ea typeface="Share Tech"/>
              <a:cs typeface="Share Tech"/>
              <a:sym typeface="Share Tech"/>
            </a:endParaRPr>
          </a:p>
          <a:p>
            <a:pPr indent="0" lvl="0" marL="0" marR="0" rtl="0" algn="ctr">
              <a:lnSpc>
                <a:spcPct val="100000"/>
              </a:lnSpc>
              <a:spcBef>
                <a:spcPts val="0"/>
              </a:spcBef>
              <a:spcAft>
                <a:spcPts val="0"/>
              </a:spcAft>
              <a:buNone/>
            </a:pPr>
            <a:r>
              <a:rPr b="1" lang="en" sz="1900">
                <a:solidFill>
                  <a:srgbClr val="FFFFFF"/>
                </a:solidFill>
                <a:latin typeface="Share Tech"/>
                <a:ea typeface="Share Tech"/>
                <a:cs typeface="Share Tech"/>
                <a:sym typeface="Share Tech"/>
              </a:rPr>
              <a:t>Columns</a:t>
            </a:r>
            <a:endParaRPr b="1" sz="1800">
              <a:solidFill>
                <a:srgbClr val="FFFFFF"/>
              </a:solidFill>
              <a:latin typeface="Maven Pro"/>
              <a:ea typeface="Maven Pro"/>
              <a:cs typeface="Maven Pro"/>
              <a:sym typeface="Maven Pro"/>
            </a:endParaRPr>
          </a:p>
        </p:txBody>
      </p:sp>
      <p:sp>
        <p:nvSpPr>
          <p:cNvPr id="552" name="Google Shape;552;p28"/>
          <p:cNvSpPr/>
          <p:nvPr/>
        </p:nvSpPr>
        <p:spPr>
          <a:xfrm>
            <a:off x="-7158376" y="4111762"/>
            <a:ext cx="1499676" cy="269638"/>
          </a:xfrm>
          <a:custGeom>
            <a:rect b="b" l="l" r="r" t="t"/>
            <a:pathLst>
              <a:path extrusionOk="0" h="6286" w="42854">
                <a:moveTo>
                  <a:pt x="0" y="0"/>
                </a:moveTo>
                <a:lnTo>
                  <a:pt x="0" y="6285"/>
                </a:lnTo>
                <a:lnTo>
                  <a:pt x="42854" y="6285"/>
                </a:lnTo>
                <a:lnTo>
                  <a:pt x="42854" y="0"/>
                </a:lnTo>
                <a:close/>
              </a:path>
            </a:pathLst>
          </a:custGeom>
          <a:solidFill>
            <a:srgbClr val="00CF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Maven Pro"/>
                <a:ea typeface="Maven Pro"/>
                <a:cs typeface="Maven Pro"/>
                <a:sym typeface="Maven Pro"/>
              </a:rPr>
              <a:t>Zip Code</a:t>
            </a:r>
            <a:endParaRPr sz="1200">
              <a:solidFill>
                <a:srgbClr val="FFFFFF"/>
              </a:solidFill>
              <a:latin typeface="Maven Pro"/>
              <a:ea typeface="Maven Pro"/>
              <a:cs typeface="Maven Pro"/>
              <a:sym typeface="Maven Pro"/>
            </a:endParaRPr>
          </a:p>
        </p:txBody>
      </p:sp>
      <p:pic>
        <p:nvPicPr>
          <p:cNvPr id="553" name="Google Shape;553;p28"/>
          <p:cNvPicPr preferRelativeResize="0"/>
          <p:nvPr/>
        </p:nvPicPr>
        <p:blipFill>
          <a:blip r:embed="rId3">
            <a:alphaModFix/>
          </a:blip>
          <a:stretch>
            <a:fillRect/>
          </a:stretch>
        </p:blipFill>
        <p:spPr>
          <a:xfrm>
            <a:off x="2128013" y="1017728"/>
            <a:ext cx="4887974" cy="36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559" name="Google Shape;559;p29"/>
          <p:cNvGrpSpPr/>
          <p:nvPr/>
        </p:nvGrpSpPr>
        <p:grpSpPr>
          <a:xfrm>
            <a:off x="470525" y="1189989"/>
            <a:ext cx="2547011" cy="3087811"/>
            <a:chOff x="0" y="1189989"/>
            <a:chExt cx="2214600" cy="3087811"/>
          </a:xfrm>
        </p:grpSpPr>
        <p:sp>
          <p:nvSpPr>
            <p:cNvPr id="560" name="Google Shape;560;p29"/>
            <p:cNvSpPr/>
            <p:nvPr/>
          </p:nvSpPr>
          <p:spPr>
            <a:xfrm>
              <a:off x="0" y="1189989"/>
              <a:ext cx="2214600" cy="669000"/>
            </a:xfrm>
            <a:prstGeom prst="homePlate">
              <a:avLst>
                <a:gd fmla="val 50000"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EDA &amp; Cleaning</a:t>
              </a:r>
              <a:endParaRPr b="1">
                <a:solidFill>
                  <a:schemeClr val="dk2"/>
                </a:solidFill>
              </a:endParaRPr>
            </a:p>
          </p:txBody>
        </p:sp>
        <p:sp>
          <p:nvSpPr>
            <p:cNvPr id="561" name="Google Shape;561;p29"/>
            <p:cNvSpPr txBox="1"/>
            <p:nvPr/>
          </p:nvSpPr>
          <p:spPr>
            <a:xfrm>
              <a:off x="0" y="1927300"/>
              <a:ext cx="1838400" cy="23505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Irrelevant </a:t>
              </a:r>
              <a:r>
                <a:rPr lang="en" sz="1100">
                  <a:solidFill>
                    <a:schemeClr val="lt1"/>
                  </a:solidFill>
                </a:rPr>
                <a:t>columns</a:t>
              </a:r>
              <a:endParaRPr sz="1100">
                <a:solidFill>
                  <a:schemeClr val="lt1"/>
                </a:solidFill>
              </a:endParaRPr>
            </a:p>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Missing Values</a:t>
              </a:r>
              <a:endParaRPr sz="1100">
                <a:solidFill>
                  <a:schemeClr val="lt1"/>
                </a:solidFill>
              </a:endParaRPr>
            </a:p>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Undersampling</a:t>
              </a:r>
              <a:endParaRPr sz="1100">
                <a:solidFill>
                  <a:schemeClr val="lt1"/>
                </a:solidFill>
              </a:endParaRPr>
            </a:p>
            <a:p>
              <a:pPr indent="0" lvl="0" marL="0" rtl="0" algn="l">
                <a:lnSpc>
                  <a:spcPct val="115000"/>
                </a:lnSpc>
                <a:spcBef>
                  <a:spcPts val="100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grpSp>
      <p:grpSp>
        <p:nvGrpSpPr>
          <p:cNvPr id="562" name="Google Shape;562;p29"/>
          <p:cNvGrpSpPr/>
          <p:nvPr/>
        </p:nvGrpSpPr>
        <p:grpSpPr>
          <a:xfrm>
            <a:off x="2584775" y="1189775"/>
            <a:ext cx="2373814" cy="3697325"/>
            <a:chOff x="1838318" y="1189775"/>
            <a:chExt cx="2064007" cy="3697325"/>
          </a:xfrm>
        </p:grpSpPr>
        <p:sp>
          <p:nvSpPr>
            <p:cNvPr id="563" name="Google Shape;563;p29"/>
            <p:cNvSpPr/>
            <p:nvPr/>
          </p:nvSpPr>
          <p:spPr>
            <a:xfrm>
              <a:off x="1838325" y="1189775"/>
              <a:ext cx="2064000" cy="669000"/>
            </a:xfrm>
            <a:prstGeom prst="chevron">
              <a:avLst>
                <a:gd fmla="val 50000"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dk2"/>
                  </a:solidFill>
                </a:rPr>
                <a:t>Preprocessing</a:t>
              </a:r>
              <a:endParaRPr b="1">
                <a:solidFill>
                  <a:schemeClr val="dk2"/>
                </a:solidFill>
              </a:endParaRPr>
            </a:p>
          </p:txBody>
        </p:sp>
        <p:sp>
          <p:nvSpPr>
            <p:cNvPr id="564" name="Google Shape;564;p29"/>
            <p:cNvSpPr txBox="1"/>
            <p:nvPr/>
          </p:nvSpPr>
          <p:spPr>
            <a:xfrm>
              <a:off x="1838318" y="1927300"/>
              <a:ext cx="1678500" cy="29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a:p>
              <a:pPr indent="-298450" lvl="0" marL="457200" rtl="0" algn="l">
                <a:lnSpc>
                  <a:spcPct val="115000"/>
                </a:lnSpc>
                <a:spcBef>
                  <a:spcPts val="1000"/>
                </a:spcBef>
                <a:spcAft>
                  <a:spcPts val="0"/>
                </a:spcAft>
                <a:buClr>
                  <a:schemeClr val="lt1"/>
                </a:buClr>
                <a:buSzPts val="1100"/>
                <a:buChar char="●"/>
              </a:pPr>
              <a:r>
                <a:rPr lang="en" sz="1100">
                  <a:solidFill>
                    <a:schemeClr val="lt1"/>
                  </a:solidFill>
                </a:rPr>
                <a:t>Tokenization</a:t>
              </a:r>
              <a:endParaRPr sz="1100">
                <a:solidFill>
                  <a:schemeClr val="lt1"/>
                </a:solidFill>
              </a:endParaRPr>
            </a:p>
            <a:p>
              <a:pPr indent="-298450" lvl="0" marL="457200" rtl="0" algn="l">
                <a:lnSpc>
                  <a:spcPct val="115000"/>
                </a:lnSpc>
                <a:spcBef>
                  <a:spcPts val="1000"/>
                </a:spcBef>
                <a:spcAft>
                  <a:spcPts val="1000"/>
                </a:spcAft>
                <a:buClr>
                  <a:schemeClr val="lt1"/>
                </a:buClr>
                <a:buSzPts val="1100"/>
                <a:buChar char="●"/>
              </a:pPr>
              <a:r>
                <a:rPr lang="en" sz="1100">
                  <a:solidFill>
                    <a:schemeClr val="lt1"/>
                  </a:solidFill>
                </a:rPr>
                <a:t>BoW and TF-IDF</a:t>
              </a:r>
              <a:endParaRPr sz="1100">
                <a:solidFill>
                  <a:schemeClr val="lt1"/>
                </a:solidFill>
              </a:endParaRPr>
            </a:p>
          </p:txBody>
        </p:sp>
      </p:grpSp>
      <p:grpSp>
        <p:nvGrpSpPr>
          <p:cNvPr id="565" name="Google Shape;565;p29"/>
          <p:cNvGrpSpPr/>
          <p:nvPr/>
        </p:nvGrpSpPr>
        <p:grpSpPr>
          <a:xfrm>
            <a:off x="4515139" y="1189775"/>
            <a:ext cx="2471105" cy="3088025"/>
            <a:chOff x="3516750" y="1189775"/>
            <a:chExt cx="2148600" cy="3088025"/>
          </a:xfrm>
        </p:grpSpPr>
        <p:sp>
          <p:nvSpPr>
            <p:cNvPr id="566" name="Google Shape;566;p29"/>
            <p:cNvSpPr/>
            <p:nvPr/>
          </p:nvSpPr>
          <p:spPr>
            <a:xfrm>
              <a:off x="3516750" y="1189775"/>
              <a:ext cx="2148600" cy="669000"/>
            </a:xfrm>
            <a:prstGeom prst="chevron">
              <a:avLst>
                <a:gd fmla="val 50000"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Modeling for Sentiment Analysis</a:t>
              </a:r>
              <a:endParaRPr b="1">
                <a:solidFill>
                  <a:schemeClr val="dk2"/>
                </a:solidFill>
              </a:endParaRPr>
            </a:p>
          </p:txBody>
        </p:sp>
        <p:sp>
          <p:nvSpPr>
            <p:cNvPr id="567" name="Google Shape;567;p29"/>
            <p:cNvSpPr txBox="1"/>
            <p:nvPr/>
          </p:nvSpPr>
          <p:spPr>
            <a:xfrm>
              <a:off x="3516750" y="1927300"/>
              <a:ext cx="1757100" cy="2350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000"/>
                </a:spcBef>
                <a:spcAft>
                  <a:spcPts val="0"/>
                </a:spcAft>
                <a:buClr>
                  <a:schemeClr val="lt1"/>
                </a:buClr>
                <a:buSzPts val="1100"/>
                <a:buChar char="●"/>
              </a:pPr>
              <a:r>
                <a:rPr lang="en" sz="1100">
                  <a:solidFill>
                    <a:schemeClr val="lt1"/>
                  </a:solidFill>
                </a:rPr>
                <a:t>3 possible outcomes: negative, neutral and positive</a:t>
              </a:r>
              <a:endParaRPr sz="1100">
                <a:solidFill>
                  <a:schemeClr val="lt1"/>
                </a:solidFill>
              </a:endParaRPr>
            </a:p>
            <a:p>
              <a:pPr indent="-298450" lvl="0" marL="457200" rtl="0" algn="l">
                <a:lnSpc>
                  <a:spcPct val="115000"/>
                </a:lnSpc>
                <a:spcBef>
                  <a:spcPts val="1000"/>
                </a:spcBef>
                <a:spcAft>
                  <a:spcPts val="0"/>
                </a:spcAft>
                <a:buClr>
                  <a:schemeClr val="lt1"/>
                </a:buClr>
                <a:buSzPts val="1100"/>
                <a:buChar char="●"/>
              </a:pPr>
              <a:r>
                <a:rPr lang="en" sz="1100">
                  <a:solidFill>
                    <a:schemeClr val="lt1"/>
                  </a:solidFill>
                </a:rPr>
                <a:t>Supervised ML:  NLTK Sentiment Analyzer</a:t>
              </a:r>
              <a:endParaRPr sz="1100">
                <a:solidFill>
                  <a:schemeClr val="lt1"/>
                </a:solidFill>
              </a:endParaRPr>
            </a:p>
            <a:p>
              <a:pPr indent="-298450" lvl="0" marL="457200" rtl="0" algn="l">
                <a:lnSpc>
                  <a:spcPct val="115000"/>
                </a:lnSpc>
                <a:spcBef>
                  <a:spcPts val="1000"/>
                </a:spcBef>
                <a:spcAft>
                  <a:spcPts val="0"/>
                </a:spcAft>
                <a:buClr>
                  <a:schemeClr val="lt1"/>
                </a:buClr>
                <a:buSzPts val="1100"/>
                <a:buChar char="●"/>
              </a:pPr>
              <a:r>
                <a:rPr lang="en" sz="1100">
                  <a:solidFill>
                    <a:schemeClr val="lt1"/>
                  </a:solidFill>
                </a:rPr>
                <a:t>Unsupervised ML: Word2Vec </a:t>
              </a:r>
              <a:endParaRPr sz="1100">
                <a:solidFill>
                  <a:schemeClr val="lt1"/>
                </a:solidFill>
              </a:endParaRPr>
            </a:p>
            <a:p>
              <a:pPr indent="-298450" lvl="0" marL="457200" rtl="0" algn="l">
                <a:lnSpc>
                  <a:spcPct val="115000"/>
                </a:lnSpc>
                <a:spcBef>
                  <a:spcPts val="1000"/>
                </a:spcBef>
                <a:spcAft>
                  <a:spcPts val="0"/>
                </a:spcAft>
                <a:buClr>
                  <a:schemeClr val="lt1"/>
                </a:buClr>
                <a:buSzPts val="1100"/>
                <a:buChar char="●"/>
              </a:pPr>
              <a:r>
                <a:rPr lang="en" sz="1100">
                  <a:solidFill>
                    <a:schemeClr val="lt1"/>
                  </a:solidFill>
                </a:rPr>
                <a:t>TextBlob</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p:txBody>
        </p:sp>
      </p:grpSp>
      <p:grpSp>
        <p:nvGrpSpPr>
          <p:cNvPr id="568" name="Google Shape;568;p29"/>
          <p:cNvGrpSpPr/>
          <p:nvPr/>
        </p:nvGrpSpPr>
        <p:grpSpPr>
          <a:xfrm>
            <a:off x="6535838" y="1189775"/>
            <a:ext cx="2373806" cy="3088025"/>
            <a:chOff x="6874025" y="1189775"/>
            <a:chExt cx="2064000" cy="3088025"/>
          </a:xfrm>
        </p:grpSpPr>
        <p:sp>
          <p:nvSpPr>
            <p:cNvPr id="569" name="Google Shape;569;p29"/>
            <p:cNvSpPr/>
            <p:nvPr/>
          </p:nvSpPr>
          <p:spPr>
            <a:xfrm>
              <a:off x="6874025" y="1189775"/>
              <a:ext cx="2064000" cy="669000"/>
            </a:xfrm>
            <a:prstGeom prst="chevron">
              <a:avLst>
                <a:gd fmla="val 50000" name="adj"/>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rPr>
                <a:t>Market Basket </a:t>
              </a:r>
              <a:r>
                <a:rPr b="1" lang="en">
                  <a:solidFill>
                    <a:schemeClr val="dk2"/>
                  </a:solidFill>
                </a:rPr>
                <a:t>Analysis</a:t>
              </a:r>
              <a:endParaRPr b="1">
                <a:solidFill>
                  <a:schemeClr val="dk2"/>
                </a:solidFill>
              </a:endParaRPr>
            </a:p>
          </p:txBody>
        </p:sp>
        <p:sp>
          <p:nvSpPr>
            <p:cNvPr id="570" name="Google Shape;570;p29"/>
            <p:cNvSpPr txBox="1"/>
            <p:nvPr/>
          </p:nvSpPr>
          <p:spPr>
            <a:xfrm>
              <a:off x="6874025" y="1927300"/>
              <a:ext cx="1743900" cy="23505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Transaction Encoder</a:t>
              </a:r>
              <a:endParaRPr sz="1100">
                <a:solidFill>
                  <a:schemeClr val="lt1"/>
                </a:solidFill>
              </a:endParaRPr>
            </a:p>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Apriori Method</a:t>
              </a:r>
              <a:endParaRPr sz="1100">
                <a:solidFill>
                  <a:schemeClr val="lt1"/>
                </a:solidFill>
              </a:endParaRPr>
            </a:p>
            <a:p>
              <a:pPr indent="-298450" lvl="0" marL="457200" rtl="0" algn="just">
                <a:lnSpc>
                  <a:spcPct val="115000"/>
                </a:lnSpc>
                <a:spcBef>
                  <a:spcPts val="1000"/>
                </a:spcBef>
                <a:spcAft>
                  <a:spcPts val="0"/>
                </a:spcAft>
                <a:buClr>
                  <a:schemeClr val="lt1"/>
                </a:buClr>
                <a:buSzPts val="1100"/>
                <a:buChar char="●"/>
              </a:pPr>
              <a:r>
                <a:rPr lang="en" sz="1100">
                  <a:solidFill>
                    <a:schemeClr val="lt1"/>
                  </a:solidFill>
                </a:rPr>
                <a:t>Rules Association</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a:p>
              <a:pPr indent="0" lvl="0" marL="0" rtl="0" algn="l">
                <a:lnSpc>
                  <a:spcPct val="115000"/>
                </a:lnSpc>
                <a:spcBef>
                  <a:spcPts val="0"/>
                </a:spcBef>
                <a:spcAft>
                  <a:spcPts val="0"/>
                </a:spcAft>
                <a:buNone/>
              </a:pPr>
              <a:r>
                <a:t/>
              </a:r>
              <a:endParaRPr sz="1100">
                <a:solidFill>
                  <a:schemeClr val="lt1"/>
                </a:solidFill>
              </a:endParaRPr>
            </a:p>
          </p:txBody>
        </p:sp>
      </p:grpSp>
      <p:pic>
        <p:nvPicPr>
          <p:cNvPr id="571" name="Google Shape;571;p29"/>
          <p:cNvPicPr preferRelativeResize="0"/>
          <p:nvPr/>
        </p:nvPicPr>
        <p:blipFill rotWithShape="1">
          <a:blip r:embed="rId3">
            <a:alphaModFix/>
          </a:blip>
          <a:srcRect b="0" l="22344" r="21342" t="0"/>
          <a:stretch/>
        </p:blipFill>
        <p:spPr>
          <a:xfrm>
            <a:off x="3523100" y="2108800"/>
            <a:ext cx="257150" cy="585790"/>
          </a:xfrm>
          <a:prstGeom prst="rect">
            <a:avLst/>
          </a:prstGeom>
          <a:noFill/>
          <a:ln>
            <a:noFill/>
          </a:ln>
        </p:spPr>
      </p:pic>
      <p:pic>
        <p:nvPicPr>
          <p:cNvPr id="572" name="Google Shape;572;p29"/>
          <p:cNvPicPr preferRelativeResize="0"/>
          <p:nvPr/>
        </p:nvPicPr>
        <p:blipFill rotWithShape="1">
          <a:blip r:embed="rId4">
            <a:alphaModFix/>
          </a:blip>
          <a:srcRect b="0" l="27629" r="28472" t="0"/>
          <a:stretch/>
        </p:blipFill>
        <p:spPr>
          <a:xfrm>
            <a:off x="3768425" y="2108800"/>
            <a:ext cx="257150" cy="587150"/>
          </a:xfrm>
          <a:prstGeom prst="rect">
            <a:avLst/>
          </a:prstGeom>
          <a:noFill/>
          <a:ln>
            <a:noFill/>
          </a:ln>
        </p:spPr>
      </p:pic>
      <p:pic>
        <p:nvPicPr>
          <p:cNvPr id="573" name="Google Shape;573;p29"/>
          <p:cNvPicPr preferRelativeResize="0"/>
          <p:nvPr/>
        </p:nvPicPr>
        <p:blipFill rotWithShape="1">
          <a:blip r:embed="rId5">
            <a:alphaModFix/>
          </a:blip>
          <a:srcRect b="0" l="16013" r="12751" t="0"/>
          <a:stretch/>
        </p:blipFill>
        <p:spPr>
          <a:xfrm>
            <a:off x="2991700" y="2108125"/>
            <a:ext cx="298750" cy="587150"/>
          </a:xfrm>
          <a:prstGeom prst="rect">
            <a:avLst/>
          </a:prstGeom>
          <a:noFill/>
          <a:ln>
            <a:noFill/>
          </a:ln>
        </p:spPr>
      </p:pic>
      <p:pic>
        <p:nvPicPr>
          <p:cNvPr id="574" name="Google Shape;574;p29"/>
          <p:cNvPicPr preferRelativeResize="0"/>
          <p:nvPr/>
        </p:nvPicPr>
        <p:blipFill rotWithShape="1">
          <a:blip r:embed="rId6">
            <a:alphaModFix/>
          </a:blip>
          <a:srcRect b="0" l="20808" r="25087" t="0"/>
          <a:stretch/>
        </p:blipFill>
        <p:spPr>
          <a:xfrm>
            <a:off x="3290445" y="2108800"/>
            <a:ext cx="257155" cy="5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(I/IV)</a:t>
            </a:r>
            <a:endParaRPr/>
          </a:p>
          <a:p>
            <a:pPr indent="0" lvl="0" marL="0" rtl="0" algn="l">
              <a:spcBef>
                <a:spcPts val="0"/>
              </a:spcBef>
              <a:spcAft>
                <a:spcPts val="0"/>
              </a:spcAft>
              <a:buNone/>
            </a:pPr>
            <a:r>
              <a:t/>
            </a:r>
            <a:endParaRPr/>
          </a:p>
        </p:txBody>
      </p:sp>
      <p:sp>
        <p:nvSpPr>
          <p:cNvPr id="580" name="Google Shape;580;p30"/>
          <p:cNvSpPr txBox="1"/>
          <p:nvPr/>
        </p:nvSpPr>
        <p:spPr>
          <a:xfrm>
            <a:off x="464250" y="3911450"/>
            <a:ext cx="79803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Preliminary Results</a:t>
            </a:r>
            <a:endParaRPr b="1" sz="1800">
              <a:solidFill>
                <a:schemeClr val="lt1"/>
              </a:solidFill>
              <a:latin typeface="Maven Pro"/>
              <a:ea typeface="Maven Pro"/>
              <a:cs typeface="Maven Pro"/>
              <a:sym typeface="Maven Pro"/>
            </a:endParaRPr>
          </a:p>
        </p:txBody>
      </p:sp>
      <p:pic>
        <p:nvPicPr>
          <p:cNvPr id="581" name="Google Shape;581;p30"/>
          <p:cNvPicPr preferRelativeResize="0"/>
          <p:nvPr/>
        </p:nvPicPr>
        <p:blipFill>
          <a:blip r:embed="rId3">
            <a:alphaModFix/>
          </a:blip>
          <a:stretch>
            <a:fillRect/>
          </a:stretch>
        </p:blipFill>
        <p:spPr>
          <a:xfrm>
            <a:off x="582075" y="1074975"/>
            <a:ext cx="7862475" cy="264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(II/IV)</a:t>
            </a:r>
            <a:endParaRPr/>
          </a:p>
          <a:p>
            <a:pPr indent="0" lvl="0" marL="0" rtl="0" algn="l">
              <a:spcBef>
                <a:spcPts val="0"/>
              </a:spcBef>
              <a:spcAft>
                <a:spcPts val="0"/>
              </a:spcAft>
              <a:buNone/>
            </a:pPr>
            <a:r>
              <a:t/>
            </a:r>
            <a:endParaRPr/>
          </a:p>
        </p:txBody>
      </p:sp>
      <p:pic>
        <p:nvPicPr>
          <p:cNvPr id="587" name="Google Shape;587;p31"/>
          <p:cNvPicPr preferRelativeResize="0"/>
          <p:nvPr/>
        </p:nvPicPr>
        <p:blipFill>
          <a:blip r:embed="rId3">
            <a:alphaModFix/>
          </a:blip>
          <a:stretch>
            <a:fillRect/>
          </a:stretch>
        </p:blipFill>
        <p:spPr>
          <a:xfrm>
            <a:off x="565987" y="1074975"/>
            <a:ext cx="7980227" cy="2647100"/>
          </a:xfrm>
          <a:prstGeom prst="rect">
            <a:avLst/>
          </a:prstGeom>
          <a:noFill/>
          <a:ln>
            <a:noFill/>
          </a:ln>
        </p:spPr>
      </p:pic>
      <p:sp>
        <p:nvSpPr>
          <p:cNvPr id="588" name="Google Shape;588;p31"/>
          <p:cNvSpPr txBox="1"/>
          <p:nvPr/>
        </p:nvSpPr>
        <p:spPr>
          <a:xfrm>
            <a:off x="1884749" y="4087050"/>
            <a:ext cx="5342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SentimentIntensityAnalyzer</a:t>
            </a:r>
            <a:endParaRPr b="1" sz="18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(III/</a:t>
            </a:r>
            <a:r>
              <a:rPr lang="en"/>
              <a:t>IV</a:t>
            </a:r>
            <a:r>
              <a:rPr lang="en"/>
              <a:t>)</a:t>
            </a:r>
            <a:endParaRPr/>
          </a:p>
        </p:txBody>
      </p:sp>
      <p:pic>
        <p:nvPicPr>
          <p:cNvPr id="594" name="Google Shape;594;p32"/>
          <p:cNvPicPr preferRelativeResize="0"/>
          <p:nvPr/>
        </p:nvPicPr>
        <p:blipFill>
          <a:blip r:embed="rId3">
            <a:alphaModFix/>
          </a:blip>
          <a:stretch>
            <a:fillRect/>
          </a:stretch>
        </p:blipFill>
        <p:spPr>
          <a:xfrm>
            <a:off x="311700" y="1371801"/>
            <a:ext cx="8520599" cy="2912323"/>
          </a:xfrm>
          <a:prstGeom prst="rect">
            <a:avLst/>
          </a:prstGeom>
          <a:noFill/>
          <a:ln>
            <a:noFill/>
          </a:ln>
        </p:spPr>
      </p:pic>
      <p:sp>
        <p:nvSpPr>
          <p:cNvPr id="595" name="Google Shape;595;p32"/>
          <p:cNvSpPr txBox="1"/>
          <p:nvPr/>
        </p:nvSpPr>
        <p:spPr>
          <a:xfrm>
            <a:off x="251700" y="4471650"/>
            <a:ext cx="86406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Maven Pro"/>
                <a:ea typeface="Maven Pro"/>
                <a:cs typeface="Maven Pro"/>
                <a:sym typeface="Maven Pro"/>
              </a:rPr>
              <a:t>Sentiment Trends Over Time</a:t>
            </a:r>
            <a:endParaRPr b="1" sz="1800">
              <a:solidFill>
                <a:schemeClr val="lt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