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60" r:id="rId3"/>
    <p:sldId id="257" r:id="rId4"/>
    <p:sldId id="264" r:id="rId5"/>
    <p:sldId id="263" r:id="rId6"/>
    <p:sldId id="268" r:id="rId7"/>
    <p:sldId id="269" r:id="rId8"/>
    <p:sldId id="261" r:id="rId9"/>
    <p:sldId id="262" r:id="rId10"/>
    <p:sldId id="258" r:id="rId11"/>
    <p:sldId id="266" r:id="rId12"/>
    <p:sldId id="25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0FB92-D2EB-4FDD-B6DB-2728E0A9F689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937F5-FE95-4FC8-8471-98B9F24B4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48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937F5-FE95-4FC8-8471-98B9F24B4AE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057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9548E78-C860-4F2C-8200-000E06C04438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73F9472-956A-4906-B5D0-1EBD7ABDC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6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8E78-C860-4F2C-8200-000E06C04438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F9472-956A-4906-B5D0-1EBD7ABDC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08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9548E78-C860-4F2C-8200-000E06C04438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3F9472-956A-4906-B5D0-1EBD7ABDC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466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9548E78-C860-4F2C-8200-000E06C04438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3F9472-956A-4906-B5D0-1EBD7ABDC30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1833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9548E78-C860-4F2C-8200-000E06C04438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3F9472-956A-4906-B5D0-1EBD7ABDC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069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8E78-C860-4F2C-8200-000E06C04438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F9472-956A-4906-B5D0-1EBD7ABDC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019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8E78-C860-4F2C-8200-000E06C04438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F9472-956A-4906-B5D0-1EBD7ABDC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58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8E78-C860-4F2C-8200-000E06C04438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F9472-956A-4906-B5D0-1EBD7ABDC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013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9548E78-C860-4F2C-8200-000E06C04438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3F9472-956A-4906-B5D0-1EBD7ABDC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29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8E78-C860-4F2C-8200-000E06C04438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F9472-956A-4906-B5D0-1EBD7ABDC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9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9548E78-C860-4F2C-8200-000E06C04438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3F9472-956A-4906-B5D0-1EBD7ABDC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78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8E78-C860-4F2C-8200-000E06C04438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F9472-956A-4906-B5D0-1EBD7ABDC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65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8E78-C860-4F2C-8200-000E06C04438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F9472-956A-4906-B5D0-1EBD7ABDC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24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8E78-C860-4F2C-8200-000E06C04438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F9472-956A-4906-B5D0-1EBD7ABDC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97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8E78-C860-4F2C-8200-000E06C04438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F9472-956A-4906-B5D0-1EBD7ABDC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67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8E78-C860-4F2C-8200-000E06C04438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F9472-956A-4906-B5D0-1EBD7ABDC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55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8E78-C860-4F2C-8200-000E06C04438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F9472-956A-4906-B5D0-1EBD7ABDC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38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48E78-C860-4F2C-8200-000E06C04438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F9472-956A-4906-B5D0-1EBD7ABDC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985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8A589-88B8-4FDC-A4DF-1A796F8DB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논블로킹</a:t>
            </a:r>
            <a:r>
              <a:rPr lang="ko-KR" altLang="en-US" dirty="0"/>
              <a:t> 서버를 사용한 </a:t>
            </a:r>
            <a:br>
              <a:rPr lang="en-US" altLang="ko-KR" dirty="0"/>
            </a:br>
            <a:r>
              <a:rPr lang="ko-KR" altLang="en-US" dirty="0"/>
              <a:t>화면 전송 프로그램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57E51F-AA94-4560-AD57-0C4810AE97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ko-KR" altLang="en-US" dirty="0"/>
              <a:t>컴퓨터공학과</a:t>
            </a:r>
            <a:endParaRPr lang="en-US" altLang="ko-KR" dirty="0"/>
          </a:p>
          <a:p>
            <a:pPr algn="r"/>
            <a:r>
              <a:rPr lang="en-US" altLang="ko-KR" dirty="0"/>
              <a:t>201511286 </a:t>
            </a:r>
            <a:r>
              <a:rPr lang="ko-KR" altLang="en-US" dirty="0"/>
              <a:t>이태선 </a:t>
            </a:r>
          </a:p>
        </p:txBody>
      </p:sp>
    </p:spTree>
    <p:extLst>
      <p:ext uri="{BB962C8B-B14F-4D97-AF65-F5344CB8AC3E}">
        <p14:creationId xmlns:p14="http://schemas.microsoft.com/office/powerpoint/2010/main" val="1085847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ED45E-BB82-405F-B61A-12BFB2886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1A0CC-25B6-4DDC-A51A-85ED5DBDE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채팅 기능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대 </a:t>
            </a:r>
            <a:r>
              <a:rPr lang="en-US" altLang="ko-KR" dirty="0"/>
              <a:t>1</a:t>
            </a:r>
            <a:r>
              <a:rPr lang="ko-KR" altLang="en-US" dirty="0"/>
              <a:t> 화면 전송 및 출력  </a:t>
            </a:r>
            <a:r>
              <a:rPr lang="en-US" altLang="ko-KR" dirty="0"/>
              <a:t>(</a:t>
            </a:r>
            <a:r>
              <a:rPr lang="ko-KR" altLang="en-US" dirty="0"/>
              <a:t>양쪽에서 카메라 </a:t>
            </a:r>
            <a:r>
              <a:rPr lang="en-US" altLang="ko-KR" dirty="0"/>
              <a:t>, </a:t>
            </a:r>
            <a:r>
              <a:rPr lang="ko-KR" altLang="en-US" dirty="0"/>
              <a:t>모니터 킨 상태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대 </a:t>
            </a:r>
            <a:r>
              <a:rPr lang="en-US" altLang="ko-KR" dirty="0"/>
              <a:t>N </a:t>
            </a:r>
            <a:r>
              <a:rPr lang="ko-KR" altLang="en-US" dirty="0"/>
              <a:t>화면 전송 및 출력  </a:t>
            </a:r>
            <a:r>
              <a:rPr lang="en-US" altLang="ko-KR" dirty="0"/>
              <a:t>(</a:t>
            </a:r>
            <a:r>
              <a:rPr lang="ko-KR" altLang="en-US" dirty="0"/>
              <a:t>카메라 </a:t>
            </a:r>
            <a:r>
              <a:rPr lang="en-US" altLang="ko-KR" dirty="0"/>
              <a:t>1 , </a:t>
            </a:r>
            <a:r>
              <a:rPr lang="ko-KR" altLang="en-US" dirty="0"/>
              <a:t>모니터 </a:t>
            </a:r>
            <a:r>
              <a:rPr lang="en-US" altLang="ko-KR" dirty="0"/>
              <a:t>n</a:t>
            </a:r>
            <a:r>
              <a:rPr lang="ko-KR" altLang="en-US" dirty="0"/>
              <a:t>개 킨 상태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1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94634-A541-4DAF-8321-F80ED343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ko-KR" altLang="en-US" dirty="0"/>
              <a:t>로그인</a:t>
            </a:r>
          </a:p>
        </p:txBody>
      </p:sp>
      <p:pic>
        <p:nvPicPr>
          <p:cNvPr id="11" name="그래픽 10" descr="컴퓨터">
            <a:extLst>
              <a:ext uri="{FF2B5EF4-FFF2-40B4-BE49-F238E27FC236}">
                <a16:creationId xmlns:a16="http://schemas.microsoft.com/office/drawing/2014/main" id="{836D8834-E211-4C5F-9827-D711672FE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4608" y="2742821"/>
            <a:ext cx="1543640" cy="1543640"/>
          </a:xfrm>
          <a:prstGeom prst="rect">
            <a:avLst/>
          </a:prstGeom>
        </p:spPr>
      </p:pic>
      <p:pic>
        <p:nvPicPr>
          <p:cNvPr id="13" name="그래픽 12" descr="모니터">
            <a:extLst>
              <a:ext uri="{FF2B5EF4-FFF2-40B4-BE49-F238E27FC236}">
                <a16:creationId xmlns:a16="http://schemas.microsoft.com/office/drawing/2014/main" id="{2841BE3B-EE5C-4421-930C-750934DDB3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6851" y="2910483"/>
            <a:ext cx="1337034" cy="1337034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9F68C26-080D-48BB-9ACD-5958B6282A2D}"/>
              </a:ext>
            </a:extLst>
          </p:cNvPr>
          <p:cNvCxnSpPr/>
          <p:nvPr/>
        </p:nvCxnSpPr>
        <p:spPr>
          <a:xfrm>
            <a:off x="4157221" y="3261674"/>
            <a:ext cx="3563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7561709-2603-4A8D-B213-75DC927BB6CD}"/>
              </a:ext>
            </a:extLst>
          </p:cNvPr>
          <p:cNvSpPr txBox="1"/>
          <p:nvPr/>
        </p:nvSpPr>
        <p:spPr>
          <a:xfrm>
            <a:off x="2587702" y="4247517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98253D-1004-4891-92C4-01B4CF902DCF}"/>
              </a:ext>
            </a:extLst>
          </p:cNvPr>
          <p:cNvSpPr txBox="1"/>
          <p:nvPr/>
        </p:nvSpPr>
        <p:spPr>
          <a:xfrm>
            <a:off x="8215458" y="4247517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E22940-2915-4914-BCE9-13C09EFF6E86}"/>
              </a:ext>
            </a:extLst>
          </p:cNvPr>
          <p:cNvSpPr txBox="1"/>
          <p:nvPr/>
        </p:nvSpPr>
        <p:spPr>
          <a:xfrm>
            <a:off x="7698558" y="4800600"/>
            <a:ext cx="25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서버가 작동 중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9B167A-1744-4D86-8BD3-515A01E650B6}"/>
              </a:ext>
            </a:extLst>
          </p:cNvPr>
          <p:cNvSpPr txBox="1"/>
          <p:nvPr/>
        </p:nvSpPr>
        <p:spPr>
          <a:xfrm>
            <a:off x="2221627" y="4799087"/>
            <a:ext cx="1813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클라이언트 실행 </a:t>
            </a:r>
            <a:r>
              <a:rPr lang="en-US" altLang="ko-KR" dirty="0"/>
              <a:t>, </a:t>
            </a:r>
            <a:r>
              <a:rPr lang="ko-KR" altLang="en-US" dirty="0"/>
              <a:t>서버에게 연결 요청 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9F6E661-3E47-4554-8D9A-5CFDB842AD07}"/>
              </a:ext>
            </a:extLst>
          </p:cNvPr>
          <p:cNvCxnSpPr>
            <a:cxnSpLocks/>
          </p:cNvCxnSpPr>
          <p:nvPr/>
        </p:nvCxnSpPr>
        <p:spPr>
          <a:xfrm flipH="1">
            <a:off x="4157222" y="3659171"/>
            <a:ext cx="35413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C058C92-CBB4-4C53-AFBD-06C9FFA0F5FB}"/>
              </a:ext>
            </a:extLst>
          </p:cNvPr>
          <p:cNvSpPr txBox="1"/>
          <p:nvPr/>
        </p:nvSpPr>
        <p:spPr>
          <a:xfrm>
            <a:off x="7698557" y="4799087"/>
            <a:ext cx="2564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Selector</a:t>
            </a:r>
            <a:r>
              <a:rPr lang="ko-KR" altLang="en-US" dirty="0"/>
              <a:t>가 연결 요청 감지 </a:t>
            </a:r>
            <a:r>
              <a:rPr lang="en-US" altLang="ko-KR" dirty="0"/>
              <a:t>– </a:t>
            </a:r>
            <a:r>
              <a:rPr lang="ko-KR" altLang="en-US" dirty="0"/>
              <a:t>연결 실행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735FC3-68B2-4D7B-AB25-A432FB5EEE46}"/>
              </a:ext>
            </a:extLst>
          </p:cNvPr>
          <p:cNvSpPr txBox="1"/>
          <p:nvPr/>
        </p:nvSpPr>
        <p:spPr>
          <a:xfrm>
            <a:off x="2116338" y="4799087"/>
            <a:ext cx="1918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연결 </a:t>
            </a:r>
            <a:r>
              <a:rPr lang="ko-KR" altLang="en-US" dirty="0" err="1"/>
              <a:t>성공시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로그인 화면 출력 </a:t>
            </a:r>
          </a:p>
        </p:txBody>
      </p:sp>
      <p:pic>
        <p:nvPicPr>
          <p:cNvPr id="37" name="그림 36" descr="스크린샷이(가) 표시된 사진&#10;&#10;자동 생성된 설명">
            <a:extLst>
              <a:ext uri="{FF2B5EF4-FFF2-40B4-BE49-F238E27FC236}">
                <a16:creationId xmlns:a16="http://schemas.microsoft.com/office/drawing/2014/main" id="{D2D24813-A557-4312-9656-BBB25525E5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43" y="523454"/>
            <a:ext cx="3033713" cy="214987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B43F83E-901B-425D-965E-FDD2F816FD1E}"/>
              </a:ext>
            </a:extLst>
          </p:cNvPr>
          <p:cNvSpPr txBox="1"/>
          <p:nvPr/>
        </p:nvSpPr>
        <p:spPr>
          <a:xfrm>
            <a:off x="2168982" y="4799087"/>
            <a:ext cx="1918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Id , pw </a:t>
            </a:r>
            <a:r>
              <a:rPr lang="ko-KR" altLang="en-US" dirty="0" err="1"/>
              <a:t>입력후</a:t>
            </a:r>
            <a:r>
              <a:rPr lang="ko-KR" altLang="en-US" dirty="0"/>
              <a:t> 버튼 누르기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C88340-76F9-4AB0-90C5-86A790F7B40B}"/>
              </a:ext>
            </a:extLst>
          </p:cNvPr>
          <p:cNvSpPr txBox="1"/>
          <p:nvPr/>
        </p:nvSpPr>
        <p:spPr>
          <a:xfrm>
            <a:off x="4960886" y="2147496"/>
            <a:ext cx="2514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입력데이터를 바이트로 변환 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소켓 채널을 통해 전송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96416B-366C-4A5B-A43F-6696219EA695}"/>
              </a:ext>
            </a:extLst>
          </p:cNvPr>
          <p:cNvSpPr txBox="1"/>
          <p:nvPr/>
        </p:nvSpPr>
        <p:spPr>
          <a:xfrm>
            <a:off x="4960885" y="3867901"/>
            <a:ext cx="2514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받은 값을 문자열로 변환</a:t>
            </a:r>
            <a:r>
              <a:rPr lang="en-US" altLang="ko-KR" dirty="0"/>
              <a:t>, </a:t>
            </a:r>
            <a:r>
              <a:rPr lang="ko-KR" altLang="en-US" dirty="0"/>
              <a:t>로그인 함수 처리 후 결과를 전송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성공 시 클라이언트 정보를 갱신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94353A-8D80-450A-94FD-21F8863D5192}"/>
              </a:ext>
            </a:extLst>
          </p:cNvPr>
          <p:cNvSpPr txBox="1"/>
          <p:nvPr/>
        </p:nvSpPr>
        <p:spPr>
          <a:xfrm>
            <a:off x="2121083" y="4799087"/>
            <a:ext cx="2514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9. </a:t>
            </a:r>
            <a:r>
              <a:rPr lang="ko-KR" altLang="en-US" dirty="0"/>
              <a:t>로그인 실패 시 </a:t>
            </a:r>
            <a:r>
              <a:rPr lang="en-US" altLang="ko-KR" dirty="0"/>
              <a:t>– </a:t>
            </a:r>
            <a:r>
              <a:rPr lang="ko-KR" altLang="en-US" dirty="0"/>
              <a:t>실패 창 출력 </a:t>
            </a:r>
            <a:endParaRPr lang="en-US" altLang="ko-KR" dirty="0"/>
          </a:p>
          <a:p>
            <a:r>
              <a:rPr lang="ko-KR" altLang="en-US" dirty="0"/>
              <a:t>성공 시 </a:t>
            </a:r>
            <a:r>
              <a:rPr lang="en-US" altLang="ko-KR" dirty="0"/>
              <a:t>– </a:t>
            </a:r>
            <a:r>
              <a:rPr lang="ko-KR" altLang="en-US" dirty="0"/>
              <a:t>메인 화면 출력 </a:t>
            </a:r>
            <a:r>
              <a:rPr lang="en-US" altLang="ko-KR" dirty="0"/>
              <a:t>(</a:t>
            </a:r>
            <a:r>
              <a:rPr lang="ko-KR" altLang="en-US" dirty="0"/>
              <a:t>연결은 유지된 상태 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45" name="그림 44" descr="스크린샷이(가) 표시된 사진&#10;&#10;자동 생성된 설명">
            <a:extLst>
              <a:ext uri="{FF2B5EF4-FFF2-40B4-BE49-F238E27FC236}">
                <a16:creationId xmlns:a16="http://schemas.microsoft.com/office/drawing/2014/main" id="{FF7BBA89-7B25-4158-9162-0C7809D679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84" y="177936"/>
            <a:ext cx="3468881" cy="261397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32E4234-2FC8-4224-ACC4-9BCF489B2CB6}"/>
              </a:ext>
            </a:extLst>
          </p:cNvPr>
          <p:cNvSpPr txBox="1"/>
          <p:nvPr/>
        </p:nvSpPr>
        <p:spPr>
          <a:xfrm>
            <a:off x="2116338" y="4791617"/>
            <a:ext cx="2789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서버에게 받은 값을 문자열로 변환 </a:t>
            </a:r>
            <a:r>
              <a:rPr lang="en-US" altLang="ko-KR" dirty="0"/>
              <a:t>, </a:t>
            </a:r>
            <a:r>
              <a:rPr lang="ko-KR" altLang="en-US" dirty="0"/>
              <a:t>결과 판정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210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7" grpId="0"/>
      <p:bldP spid="27" grpId="1"/>
      <p:bldP spid="34" grpId="0"/>
      <p:bldP spid="34" grpId="1"/>
      <p:bldP spid="35" grpId="0"/>
      <p:bldP spid="35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8" grpId="0"/>
      <p:bldP spid="4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055EB-5B5C-44DC-B02F-E986A315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전송 </a:t>
            </a:r>
          </a:p>
        </p:txBody>
      </p:sp>
      <p:pic>
        <p:nvPicPr>
          <p:cNvPr id="4" name="그래픽 3" descr="모니터">
            <a:extLst>
              <a:ext uri="{FF2B5EF4-FFF2-40B4-BE49-F238E27FC236}">
                <a16:creationId xmlns:a16="http://schemas.microsoft.com/office/drawing/2014/main" id="{C23E600E-DFEF-47A7-B1C0-DFE8E3DA7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3813" y="3218414"/>
            <a:ext cx="953676" cy="953676"/>
          </a:xfrm>
          <a:prstGeom prst="rect">
            <a:avLst/>
          </a:prstGeom>
        </p:spPr>
      </p:pic>
      <p:pic>
        <p:nvPicPr>
          <p:cNvPr id="5" name="그래픽 4" descr="모니터">
            <a:extLst>
              <a:ext uri="{FF2B5EF4-FFF2-40B4-BE49-F238E27FC236}">
                <a16:creationId xmlns:a16="http://schemas.microsoft.com/office/drawing/2014/main" id="{B002DF0A-82BB-48FD-8858-A1072C08E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4913" y="3218414"/>
            <a:ext cx="953676" cy="953676"/>
          </a:xfrm>
          <a:prstGeom prst="rect">
            <a:avLst/>
          </a:prstGeom>
        </p:spPr>
      </p:pic>
      <p:pic>
        <p:nvPicPr>
          <p:cNvPr id="7" name="그래픽 6" descr="모니터">
            <a:extLst>
              <a:ext uri="{FF2B5EF4-FFF2-40B4-BE49-F238E27FC236}">
                <a16:creationId xmlns:a16="http://schemas.microsoft.com/office/drawing/2014/main" id="{AAA49972-53CB-4B2A-A18B-AD92D4F7E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6013" y="3218413"/>
            <a:ext cx="953677" cy="9536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A95FD0-33C4-456E-B6A0-F73AA0BAFA5D}"/>
              </a:ext>
            </a:extLst>
          </p:cNvPr>
          <p:cNvSpPr txBox="1"/>
          <p:nvPr/>
        </p:nvSpPr>
        <p:spPr>
          <a:xfrm>
            <a:off x="2041775" y="4275580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 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87634D-F39D-4C00-9A13-5E9DAC74742D}"/>
              </a:ext>
            </a:extLst>
          </p:cNvPr>
          <p:cNvSpPr txBox="1"/>
          <p:nvPr/>
        </p:nvSpPr>
        <p:spPr>
          <a:xfrm>
            <a:off x="5154912" y="4279596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 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5E20C-7F61-4F0F-BA5E-2B3FE60662AB}"/>
              </a:ext>
            </a:extLst>
          </p:cNvPr>
          <p:cNvSpPr txBox="1"/>
          <p:nvPr/>
        </p:nvSpPr>
        <p:spPr>
          <a:xfrm>
            <a:off x="8316013" y="4275580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 3</a:t>
            </a:r>
            <a:endParaRPr lang="ko-KR" altLang="en-US" dirty="0"/>
          </a:p>
        </p:txBody>
      </p:sp>
      <p:pic>
        <p:nvPicPr>
          <p:cNvPr id="11" name="그래픽 10" descr="컴퓨터">
            <a:extLst>
              <a:ext uri="{FF2B5EF4-FFF2-40B4-BE49-F238E27FC236}">
                <a16:creationId xmlns:a16="http://schemas.microsoft.com/office/drawing/2014/main" id="{0FA4B17D-CA99-4656-B09C-103E43505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6517" y="263922"/>
            <a:ext cx="1543640" cy="15436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23D2D7-E2B1-4395-B445-40CD3A53AA89}"/>
              </a:ext>
            </a:extLst>
          </p:cNvPr>
          <p:cNvSpPr txBox="1"/>
          <p:nvPr/>
        </p:nvSpPr>
        <p:spPr>
          <a:xfrm>
            <a:off x="3499743" y="1726386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5BBC47C-01AD-4EFD-8145-F7ECD4720535}"/>
              </a:ext>
            </a:extLst>
          </p:cNvPr>
          <p:cNvSpPr/>
          <p:nvPr/>
        </p:nvSpPr>
        <p:spPr>
          <a:xfrm>
            <a:off x="1489434" y="2667785"/>
            <a:ext cx="5315169" cy="2132815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8A0649-27E2-4727-8E75-B86A220CFCA0}"/>
              </a:ext>
            </a:extLst>
          </p:cNvPr>
          <p:cNvSpPr txBox="1"/>
          <p:nvPr/>
        </p:nvSpPr>
        <p:spPr>
          <a:xfrm>
            <a:off x="3499742" y="2742498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Room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76190CE-154D-4448-A104-BD1966FF5B5D}"/>
              </a:ext>
            </a:extLst>
          </p:cNvPr>
          <p:cNvSpPr/>
          <p:nvPr/>
        </p:nvSpPr>
        <p:spPr>
          <a:xfrm>
            <a:off x="7513163" y="2667785"/>
            <a:ext cx="2637062" cy="2132816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8EDEF9-33DC-49B5-A44C-78EB167FE4B0}"/>
              </a:ext>
            </a:extLst>
          </p:cNvPr>
          <p:cNvSpPr txBox="1"/>
          <p:nvPr/>
        </p:nvSpPr>
        <p:spPr>
          <a:xfrm>
            <a:off x="8316013" y="2688399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Room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A29667-BD64-4E8D-BD96-B7EF6F2880DD}"/>
              </a:ext>
            </a:extLst>
          </p:cNvPr>
          <p:cNvSpPr txBox="1"/>
          <p:nvPr/>
        </p:nvSpPr>
        <p:spPr>
          <a:xfrm>
            <a:off x="1489434" y="4998653"/>
            <a:ext cx="2677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Client1</a:t>
            </a:r>
            <a:r>
              <a:rPr lang="ko-KR" altLang="en-US" dirty="0"/>
              <a:t>이 카메라를 </a:t>
            </a:r>
            <a:r>
              <a:rPr lang="en-US" altLang="ko-KR" dirty="0"/>
              <a:t>on -&gt; Robot </a:t>
            </a:r>
            <a:r>
              <a:rPr lang="ko-KR" altLang="en-US" dirty="0"/>
              <a:t>클래스를 이용해서 화면 캡처 후 이미지객체 변환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988019-CB43-4C51-A9F1-3D69DEBD5362}"/>
              </a:ext>
            </a:extLst>
          </p:cNvPr>
          <p:cNvSpPr txBox="1"/>
          <p:nvPr/>
        </p:nvSpPr>
        <p:spPr>
          <a:xfrm>
            <a:off x="1441124" y="4998652"/>
            <a:ext cx="2677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서버에게 전송하기 위해 이미지를 바이트 배열 형태로 변환 </a:t>
            </a:r>
            <a:r>
              <a:rPr lang="en-US" altLang="ko-KR" dirty="0"/>
              <a:t>-&gt; </a:t>
            </a:r>
            <a:r>
              <a:rPr lang="ko-KR" altLang="en-US" dirty="0"/>
              <a:t>채널을 통해 서버 전송 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BFFD944-6AC8-499B-BCFA-843A35E00CB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470651" y="1911052"/>
            <a:ext cx="875866" cy="1307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6990164-E065-4B71-8CE9-6950A17DF5D1}"/>
              </a:ext>
            </a:extLst>
          </p:cNvPr>
          <p:cNvSpPr txBox="1"/>
          <p:nvPr/>
        </p:nvSpPr>
        <p:spPr>
          <a:xfrm>
            <a:off x="1470995" y="2105394"/>
            <a:ext cx="1717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Image data</a:t>
            </a:r>
          </a:p>
          <a:p>
            <a:r>
              <a:rPr lang="en-US" altLang="ko-KR" dirty="0"/>
              <a:t>(720*480)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70FB3C-FA53-43BD-AA74-AA9EE63770E8}"/>
              </a:ext>
            </a:extLst>
          </p:cNvPr>
          <p:cNvSpPr txBox="1"/>
          <p:nvPr/>
        </p:nvSpPr>
        <p:spPr>
          <a:xfrm>
            <a:off x="5162984" y="580856"/>
            <a:ext cx="2677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서버는 데이터를 감지 </a:t>
            </a:r>
            <a:r>
              <a:rPr lang="en-US" altLang="ko-KR" dirty="0"/>
              <a:t>, read</a:t>
            </a:r>
            <a:r>
              <a:rPr lang="ko-KR" altLang="en-US" dirty="0"/>
              <a:t>한 후 해당 클라이언트와 같은 방에 속한 클라이언트를 찾음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375EAE-A0C3-4B06-B4A9-E74B4212F2FE}"/>
              </a:ext>
            </a:extLst>
          </p:cNvPr>
          <p:cNvSpPr txBox="1"/>
          <p:nvPr/>
        </p:nvSpPr>
        <p:spPr>
          <a:xfrm>
            <a:off x="5140027" y="580856"/>
            <a:ext cx="2677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같은 방의 클라이언트들에게 받은 그대로 데이터 전송 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2006A2E-603C-421D-A7D3-D7E0486E847E}"/>
              </a:ext>
            </a:extLst>
          </p:cNvPr>
          <p:cNvCxnSpPr>
            <a:cxnSpLocks/>
          </p:cNvCxnSpPr>
          <p:nvPr/>
        </p:nvCxnSpPr>
        <p:spPr>
          <a:xfrm>
            <a:off x="4694218" y="1871597"/>
            <a:ext cx="937533" cy="1293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7D90D82-71FB-41F9-A25E-9738CD6D71BA}"/>
              </a:ext>
            </a:extLst>
          </p:cNvPr>
          <p:cNvSpPr txBox="1"/>
          <p:nvPr/>
        </p:nvSpPr>
        <p:spPr>
          <a:xfrm>
            <a:off x="5140027" y="2099211"/>
            <a:ext cx="171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Image data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0F9F21-A42E-4BDB-AF1C-80B68FFD367C}"/>
              </a:ext>
            </a:extLst>
          </p:cNvPr>
          <p:cNvSpPr txBox="1"/>
          <p:nvPr/>
        </p:nvSpPr>
        <p:spPr>
          <a:xfrm>
            <a:off x="4660044" y="4983580"/>
            <a:ext cx="2677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Client2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데이터 크기를 보고 이게 이미지 </a:t>
            </a:r>
            <a:r>
              <a:rPr lang="ko-KR" altLang="en-US" dirty="0" err="1"/>
              <a:t>데이터라는걸</a:t>
            </a:r>
            <a:r>
              <a:rPr lang="ko-KR" altLang="en-US" dirty="0"/>
              <a:t> 인식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109A98-0C15-4AD9-B94D-B7CEAC8C8703}"/>
              </a:ext>
            </a:extLst>
          </p:cNvPr>
          <p:cNvSpPr txBox="1"/>
          <p:nvPr/>
        </p:nvSpPr>
        <p:spPr>
          <a:xfrm>
            <a:off x="4660043" y="4983580"/>
            <a:ext cx="2677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모니터가 활성화 되어 있으면 받은 데이터를 이미지 객체로 변환 후 프레임에 출력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E68009-CB65-46FA-B182-8266945B32A1}"/>
              </a:ext>
            </a:extLst>
          </p:cNvPr>
          <p:cNvSpPr txBox="1"/>
          <p:nvPr/>
        </p:nvSpPr>
        <p:spPr>
          <a:xfrm>
            <a:off x="4694218" y="4998651"/>
            <a:ext cx="2677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Client2</a:t>
            </a:r>
            <a:r>
              <a:rPr lang="ko-KR" altLang="en-US" dirty="0"/>
              <a:t>의 카메라가 켜져 있는 경우 위 시퀀스를 그대로 반복 </a:t>
            </a:r>
            <a:endParaRPr lang="en-US" altLang="ko-KR" dirty="0"/>
          </a:p>
          <a:p>
            <a:r>
              <a:rPr lang="en-US" altLang="ko-KR" dirty="0"/>
              <a:t>-&gt; 1</a:t>
            </a:r>
            <a:r>
              <a:rPr lang="ko-KR" altLang="en-US" dirty="0"/>
              <a:t>대</a:t>
            </a:r>
            <a:r>
              <a:rPr lang="en-US" altLang="ko-KR" dirty="0"/>
              <a:t>1 </a:t>
            </a:r>
            <a:r>
              <a:rPr lang="ko-KR" altLang="en-US" dirty="0"/>
              <a:t>화면 공유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673F51-36DB-4679-8E5E-BB0A42B73C10}"/>
              </a:ext>
            </a:extLst>
          </p:cNvPr>
          <p:cNvSpPr txBox="1"/>
          <p:nvPr/>
        </p:nvSpPr>
        <p:spPr>
          <a:xfrm>
            <a:off x="7830652" y="4961283"/>
            <a:ext cx="2677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채팅도 이것과 같은 방식으로 진행</a:t>
            </a:r>
          </a:p>
        </p:txBody>
      </p:sp>
    </p:spTree>
    <p:extLst>
      <p:ext uri="{BB962C8B-B14F-4D97-AF65-F5344CB8AC3E}">
        <p14:creationId xmlns:p14="http://schemas.microsoft.com/office/powerpoint/2010/main" val="53733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0" grpId="0"/>
      <p:bldP spid="20" grpId="1"/>
      <p:bldP spid="24" grpId="0"/>
      <p:bldP spid="25" grpId="0"/>
      <p:bldP spid="25" grpId="1"/>
      <p:bldP spid="26" grpId="0"/>
      <p:bldP spid="26" grpId="1"/>
      <p:bldP spid="30" grpId="0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FB5B8-5679-44AA-8AC8-692B1486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 및 질의응답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1B541E-2019-4CC7-91E7-9E567D540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353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EFECA-BF45-48B7-B935-FE9409D8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9C816-85CC-4BFB-B889-CF7D189C3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개요 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클라이언트 설명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주요 기능 소개 및 설명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시연 및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0B665-B421-41D8-9B96-EDFD6DCC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동기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566B5-8CA5-4D63-836E-027AA1844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95746"/>
            <a:ext cx="10820400" cy="4024125"/>
          </a:xfrm>
        </p:spPr>
        <p:txBody>
          <a:bodyPr/>
          <a:lstStyle/>
          <a:p>
            <a:r>
              <a:rPr lang="ko-KR" altLang="en-US" dirty="0"/>
              <a:t>팀 프로젝트 진행 시 코드 시연 화면이나 영상을 팀원과 자주 주고 받게 됨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주고 받을 때마다 일일이 캡처해서 카톡으로 보내는 것이 번거로움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실시간으로 화면 전송 및 채팅 기능을 제공하면 편리한 의사소통이 가능할거라 생각해서 주제로 정함</a:t>
            </a:r>
            <a:r>
              <a:rPr lang="en-US" altLang="ko-KR" dirty="0"/>
              <a:t>. 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031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41E17-6E08-47C6-A7B9-89CBE020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ko-KR" altLang="en-US" dirty="0"/>
              <a:t>프로젝트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66382-6F48-461C-A1B5-91ECC9419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논블로킹을</a:t>
            </a:r>
            <a:r>
              <a:rPr lang="ko-KR" altLang="en-US" dirty="0"/>
              <a:t> 사용한 서버 구현 </a:t>
            </a:r>
            <a:r>
              <a:rPr lang="en-US" altLang="ko-KR" dirty="0"/>
              <a:t>(</a:t>
            </a:r>
            <a:r>
              <a:rPr lang="ko-KR" altLang="en-US" dirty="0"/>
              <a:t>다중 접속 </a:t>
            </a:r>
            <a:r>
              <a:rPr lang="en-US" altLang="ko-KR" dirty="0"/>
              <a:t>, </a:t>
            </a:r>
            <a:r>
              <a:rPr lang="ko-KR" altLang="en-US" dirty="0" err="1"/>
              <a:t>재접속</a:t>
            </a:r>
            <a:r>
              <a:rPr lang="ko-KR" altLang="en-US" dirty="0"/>
              <a:t> 처리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기본적인 클라이언트 </a:t>
            </a:r>
            <a:r>
              <a:rPr lang="en-US" altLang="ko-KR" dirty="0"/>
              <a:t>UI </a:t>
            </a:r>
            <a:r>
              <a:rPr lang="ko-KR" altLang="en-US" dirty="0"/>
              <a:t>제공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채팅 및 이미지 전송 기능 구현 </a:t>
            </a:r>
            <a:r>
              <a:rPr lang="en-US" altLang="ko-KR" dirty="0"/>
              <a:t>(</a:t>
            </a:r>
            <a:r>
              <a:rPr lang="ko-KR" altLang="en-US" dirty="0"/>
              <a:t>실시간 전송 보장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전송받은</a:t>
            </a:r>
            <a:r>
              <a:rPr lang="ko-KR" altLang="en-US" dirty="0"/>
              <a:t> 데이터를 다시 변환해서 </a:t>
            </a:r>
            <a:r>
              <a:rPr lang="en-US" altLang="ko-KR" dirty="0"/>
              <a:t>UI </a:t>
            </a:r>
            <a:r>
              <a:rPr lang="ko-KR" altLang="en-US" dirty="0"/>
              <a:t>출력 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16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725F1-69E4-482E-BD65-D948BC7C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40F84-F1E9-4132-A88E-DD32459FE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 언어 </a:t>
            </a:r>
            <a:r>
              <a:rPr lang="en-US" altLang="ko-KR" dirty="0"/>
              <a:t>: JAVA </a:t>
            </a:r>
          </a:p>
          <a:p>
            <a:endParaRPr lang="en-US" altLang="ko-KR" dirty="0"/>
          </a:p>
          <a:p>
            <a:r>
              <a:rPr lang="ko-KR" altLang="en-US" dirty="0"/>
              <a:t>개발 환경 </a:t>
            </a:r>
            <a:r>
              <a:rPr lang="en-US" altLang="ko-KR" dirty="0"/>
              <a:t>: Win10</a:t>
            </a:r>
            <a:r>
              <a:rPr lang="ko-KR" altLang="en-US" dirty="0"/>
              <a:t>에서 </a:t>
            </a:r>
            <a:r>
              <a:rPr lang="en-US" altLang="ko-KR" dirty="0"/>
              <a:t>eclipse IDE </a:t>
            </a:r>
            <a:r>
              <a:rPr lang="ko-KR" altLang="en-US" dirty="0"/>
              <a:t>를 사용해 구현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ko-KR" altLang="en-US" dirty="0"/>
              <a:t>를 이용해서 개발 버전 관리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 환경 </a:t>
            </a:r>
            <a:r>
              <a:rPr lang="en-US" altLang="ko-KR" dirty="0"/>
              <a:t>: </a:t>
            </a:r>
            <a:r>
              <a:rPr lang="ko-KR" altLang="en-US" dirty="0"/>
              <a:t>로컬 환경에서 </a:t>
            </a:r>
            <a:r>
              <a:rPr lang="en-US" altLang="ko-KR" dirty="0"/>
              <a:t>test </a:t>
            </a:r>
            <a:r>
              <a:rPr lang="ko-KR" altLang="en-US" dirty="0"/>
              <a:t>진행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60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E3A4F-D41B-4055-A705-4D940851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논블로킹</a:t>
            </a:r>
            <a:r>
              <a:rPr lang="ko-KR" altLang="en-US" dirty="0"/>
              <a:t>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8FA2C8-903D-44D9-AE91-1B3873A24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논블로킹은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일반적으로 </a:t>
            </a:r>
            <a:r>
              <a:rPr lang="en-US" altLang="ko-KR" dirty="0" err="1"/>
              <a:t>io</a:t>
            </a:r>
            <a:r>
              <a:rPr lang="en-US" altLang="ko-KR" dirty="0"/>
              <a:t> </a:t>
            </a:r>
            <a:r>
              <a:rPr lang="ko-KR" altLang="en-US" dirty="0"/>
              <a:t>함수들은 </a:t>
            </a:r>
            <a:r>
              <a:rPr lang="en-US" altLang="ko-KR" dirty="0"/>
              <a:t>(read, write , accept) </a:t>
            </a:r>
            <a:r>
              <a:rPr lang="ko-KR" altLang="en-US" dirty="0"/>
              <a:t>블로킹으로 구현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-&gt; </a:t>
            </a:r>
            <a:r>
              <a:rPr lang="ko-KR" altLang="en-US" dirty="0"/>
              <a:t>커널에 </a:t>
            </a:r>
            <a:r>
              <a:rPr lang="en-US" altLang="ko-KR" dirty="0" err="1"/>
              <a:t>io</a:t>
            </a:r>
            <a:r>
              <a:rPr lang="en-US" altLang="ko-KR" dirty="0"/>
              <a:t> </a:t>
            </a:r>
            <a:r>
              <a:rPr lang="ko-KR" altLang="en-US" dirty="0"/>
              <a:t>요청 시 해결될 때까지 쓰레드는 </a:t>
            </a:r>
            <a:r>
              <a:rPr lang="en-US" altLang="ko-KR" dirty="0"/>
              <a:t>block </a:t>
            </a:r>
            <a:r>
              <a:rPr lang="ko-KR" altLang="en-US" dirty="0"/>
              <a:t>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반면에 </a:t>
            </a:r>
            <a:r>
              <a:rPr lang="ko-KR" altLang="en-US" dirty="0" err="1"/>
              <a:t>논블로킹은</a:t>
            </a:r>
            <a:r>
              <a:rPr lang="ko-KR" altLang="en-US" dirty="0"/>
              <a:t> 커널에서 함수 진행과 상관없이 바로 데이터 반환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-&gt; </a:t>
            </a:r>
            <a:r>
              <a:rPr lang="ko-KR" altLang="en-US" dirty="0"/>
              <a:t>쓰레드가 </a:t>
            </a:r>
            <a:r>
              <a:rPr lang="en-US" altLang="ko-KR" dirty="0" err="1"/>
              <a:t>io</a:t>
            </a:r>
            <a:r>
              <a:rPr lang="en-US" altLang="ko-KR" dirty="0"/>
              <a:t> </a:t>
            </a:r>
            <a:r>
              <a:rPr lang="ko-KR" altLang="en-US" dirty="0"/>
              <a:t>요청 후 곧이어 작업 수행 가능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47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E3A4F-D41B-4055-A705-4D940851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논블로킹</a:t>
            </a:r>
            <a:r>
              <a:rPr lang="ko-KR" altLang="en-US" dirty="0"/>
              <a:t> </a:t>
            </a:r>
            <a:r>
              <a:rPr lang="en-US" altLang="ko-KR" dirty="0"/>
              <a:t>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8FA2C8-903D-44D9-AE91-1B3873A24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r>
              <a:rPr lang="ko-KR" altLang="en-US" dirty="0"/>
              <a:t>서버의 경우 적은 쓰레드로 여러 클라이언트 처리 가능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버퍼를 통해 직접 메모리에 입</a:t>
            </a:r>
            <a:r>
              <a:rPr lang="en-US" altLang="ko-KR" dirty="0"/>
              <a:t>/</a:t>
            </a:r>
            <a:r>
              <a:rPr lang="ko-KR" altLang="en-US" dirty="0"/>
              <a:t>출력이 가능해 메모리 접근 속도가 빠르다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서버가 </a:t>
            </a:r>
            <a:r>
              <a:rPr lang="en-US" altLang="ko-KR" dirty="0"/>
              <a:t>block</a:t>
            </a:r>
            <a:r>
              <a:rPr lang="ko-KR" altLang="en-US" dirty="0"/>
              <a:t> 상태에 빠지지 않고 계속 다른 일을 처리할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단점 </a:t>
            </a:r>
            <a:endParaRPr lang="en-US" altLang="ko-KR" dirty="0"/>
          </a:p>
          <a:p>
            <a:r>
              <a:rPr lang="ko-KR" altLang="en-US" dirty="0"/>
              <a:t>구현 난이도가 있음 </a:t>
            </a:r>
            <a:endParaRPr lang="en-US" altLang="ko-KR" dirty="0"/>
          </a:p>
          <a:p>
            <a:r>
              <a:rPr lang="ko-KR" altLang="en-US" dirty="0"/>
              <a:t>소켓 채널 사용시 </a:t>
            </a:r>
            <a:r>
              <a:rPr lang="en-US" altLang="ko-KR" dirty="0"/>
              <a:t>stream</a:t>
            </a:r>
            <a:r>
              <a:rPr lang="ko-KR" altLang="en-US" dirty="0"/>
              <a:t>을 못써서 이미지를 바이트 변환하고 전송할 때 어려웠음</a:t>
            </a:r>
            <a:endParaRPr lang="en-US" altLang="ko-KR" dirty="0"/>
          </a:p>
          <a:p>
            <a:r>
              <a:rPr lang="ko-KR" altLang="en-US" dirty="0"/>
              <a:t>버퍼에 가끔 쓰레기 값이 들어있거나 버퍼가 전송전에 다시 쓰여지는 경우가 발생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-&gt; </a:t>
            </a:r>
            <a:r>
              <a:rPr lang="ko-KR" altLang="en-US" dirty="0"/>
              <a:t>버퍼 관리가 까다로움  </a:t>
            </a:r>
            <a:r>
              <a:rPr lang="en-US" altLang="ko-KR" dirty="0"/>
              <a:t>+  </a:t>
            </a:r>
            <a:r>
              <a:rPr lang="ko-KR" altLang="en-US" dirty="0" err="1"/>
              <a:t>접속자</a:t>
            </a:r>
            <a:r>
              <a:rPr lang="ko-KR" altLang="en-US" dirty="0"/>
              <a:t> 별로 없으면 비효율적일수도 있음 </a:t>
            </a:r>
          </a:p>
        </p:txBody>
      </p:sp>
    </p:spTree>
    <p:extLst>
      <p:ext uri="{BB962C8B-B14F-4D97-AF65-F5344CB8AC3E}">
        <p14:creationId xmlns:p14="http://schemas.microsoft.com/office/powerpoint/2010/main" val="1282464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038B-1325-416A-A040-84D811F4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 설명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6182BD-AB66-4DB4-B997-0AF52C7BD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논블로킹으로</a:t>
            </a:r>
            <a:r>
              <a:rPr lang="ko-KR" altLang="en-US" dirty="0"/>
              <a:t> 구현 </a:t>
            </a:r>
            <a:r>
              <a:rPr lang="en-US" altLang="ko-KR" dirty="0"/>
              <a:t>-&gt; </a:t>
            </a:r>
            <a:r>
              <a:rPr lang="ko-KR" altLang="en-US" dirty="0"/>
              <a:t>단일 쓰레드로 여러 클라이언트의 요청 처리 가능 </a:t>
            </a:r>
            <a:endParaRPr lang="en-US" altLang="ko-KR" dirty="0"/>
          </a:p>
          <a:p>
            <a:r>
              <a:rPr lang="ko-KR" altLang="en-US" dirty="0"/>
              <a:t>구현 상의 문제로 비동기 채널을 사용하지는 않음 </a:t>
            </a:r>
            <a:r>
              <a:rPr lang="en-US" altLang="ko-KR" dirty="0"/>
              <a:t>– </a:t>
            </a:r>
            <a:r>
              <a:rPr lang="en-US" altLang="ko-KR" dirty="0" err="1"/>
              <a:t>AsynchronousSocketChannel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서버의 소켓채널과 </a:t>
            </a:r>
            <a:r>
              <a:rPr lang="en-US" altLang="ko-KR" dirty="0"/>
              <a:t>selector</a:t>
            </a:r>
            <a:r>
              <a:rPr lang="ko-KR" altLang="en-US" dirty="0"/>
              <a:t>를 연결해서 </a:t>
            </a:r>
            <a:r>
              <a:rPr lang="en-US" altLang="ko-KR" dirty="0" err="1"/>
              <a:t>io</a:t>
            </a:r>
            <a:r>
              <a:rPr lang="en-US" altLang="ko-KR" dirty="0"/>
              <a:t> </a:t>
            </a:r>
            <a:r>
              <a:rPr lang="ko-KR" altLang="en-US" dirty="0"/>
              <a:t>요청이 들어올 때 마다 동작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(while </a:t>
            </a:r>
            <a:r>
              <a:rPr lang="ko-KR" altLang="en-US" dirty="0"/>
              <a:t>반복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TCP</a:t>
            </a:r>
            <a:r>
              <a:rPr lang="ko-KR" altLang="en-US" dirty="0"/>
              <a:t>로 클라이언트와 연결 </a:t>
            </a:r>
            <a:r>
              <a:rPr lang="en-US" altLang="ko-KR" dirty="0"/>
              <a:t>, </a:t>
            </a:r>
            <a:r>
              <a:rPr lang="ko-KR" altLang="en-US" dirty="0"/>
              <a:t>바이트 버퍼로 채널의 값을 읽고 씀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  (UDP</a:t>
            </a:r>
            <a:r>
              <a:rPr lang="ko-KR" altLang="en-US" dirty="0"/>
              <a:t>는 한번에 전송 가능한 바이트 제한때문에 </a:t>
            </a:r>
            <a:r>
              <a:rPr lang="en-US" altLang="ko-KR" dirty="0"/>
              <a:t>TCP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클라이언트와 주고 받는 메시지의 형식을 </a:t>
            </a:r>
            <a:r>
              <a:rPr lang="ko-KR" altLang="en-US" dirty="0" err="1"/>
              <a:t>정해둠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메시지 앞부분을 토큰으로 사용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en-US" altLang="ko-KR" dirty="0"/>
              <a:t>   -&gt; </a:t>
            </a:r>
            <a:r>
              <a:rPr lang="ko-KR" altLang="en-US" dirty="0"/>
              <a:t>토큰에 따라 다른 기능 수행 </a:t>
            </a:r>
            <a:r>
              <a:rPr lang="en-US" altLang="ko-KR" dirty="0"/>
              <a:t>(</a:t>
            </a:r>
            <a:r>
              <a:rPr lang="ko-KR" altLang="en-US" dirty="0"/>
              <a:t>서버는 데이터 처리만 담당 </a:t>
            </a:r>
            <a:r>
              <a:rPr lang="en-US" altLang="ko-KR" dirty="0"/>
              <a:t>, UI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5503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8D201-3E55-434F-A89F-115A0127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설명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9A036A-2549-43F2-BEA6-971AE425F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Swing </a:t>
            </a:r>
            <a:r>
              <a:rPr lang="ko-KR" altLang="en-US" dirty="0"/>
              <a:t>을 사용해서 </a:t>
            </a:r>
            <a:r>
              <a:rPr lang="en-US" altLang="ko-KR" dirty="0"/>
              <a:t>UI </a:t>
            </a:r>
            <a:r>
              <a:rPr lang="ko-KR" altLang="en-US" dirty="0"/>
              <a:t>개발 </a:t>
            </a:r>
            <a:endParaRPr lang="en-US" altLang="ko-KR" dirty="0"/>
          </a:p>
          <a:p>
            <a:r>
              <a:rPr lang="ko-KR" altLang="en-US" dirty="0"/>
              <a:t>클라이언트는 </a:t>
            </a:r>
            <a:r>
              <a:rPr lang="ko-KR" altLang="en-US" dirty="0" err="1"/>
              <a:t>논블로킹을</a:t>
            </a:r>
            <a:r>
              <a:rPr lang="ko-KR" altLang="en-US" dirty="0"/>
              <a:t> 사용하지 않음</a:t>
            </a:r>
            <a:r>
              <a:rPr lang="en-US" altLang="ko-KR" dirty="0"/>
              <a:t>(Swing</a:t>
            </a:r>
            <a:r>
              <a:rPr lang="ko-KR" altLang="en-US" dirty="0"/>
              <a:t> 실시간 출력이 잘 </a:t>
            </a:r>
            <a:r>
              <a:rPr lang="ko-KR" altLang="en-US" dirty="0" err="1"/>
              <a:t>안되서</a:t>
            </a:r>
            <a:r>
              <a:rPr lang="ko-KR" altLang="en-US" dirty="0"/>
              <a:t> 쓰레드 여러 개 사용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소켓 채널을 통해서 서버와 </a:t>
            </a:r>
            <a:r>
              <a:rPr lang="en-US" altLang="ko-KR" dirty="0"/>
              <a:t>TCP</a:t>
            </a:r>
            <a:r>
              <a:rPr lang="ko-KR" altLang="en-US" dirty="0"/>
              <a:t>통신 </a:t>
            </a:r>
            <a:r>
              <a:rPr lang="en-US" altLang="ko-KR" dirty="0"/>
              <a:t>, </a:t>
            </a:r>
            <a:r>
              <a:rPr lang="ko-KR" altLang="en-US" dirty="0"/>
              <a:t>바이트 버퍼를 사용하기 때문에 이미지와 메시지 모두 바이트 배열로 변환해서</a:t>
            </a:r>
            <a:r>
              <a:rPr lang="en-US" altLang="ko-KR" dirty="0"/>
              <a:t> </a:t>
            </a:r>
            <a:r>
              <a:rPr lang="ko-KR" altLang="en-US" dirty="0"/>
              <a:t>전송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클라이언트 쓰레드 수 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및 </a:t>
            </a:r>
            <a:r>
              <a:rPr lang="en-US" altLang="ko-KR" dirty="0"/>
              <a:t>send </a:t>
            </a:r>
            <a:r>
              <a:rPr lang="ko-KR" altLang="en-US" dirty="0"/>
              <a:t>용 쓰레드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, </a:t>
            </a:r>
            <a:r>
              <a:rPr lang="ko-KR" altLang="en-US" dirty="0"/>
              <a:t>서버로부터 데이터를 </a:t>
            </a:r>
            <a:r>
              <a:rPr lang="en-US" altLang="ko-KR" dirty="0"/>
              <a:t>receive </a:t>
            </a:r>
            <a:r>
              <a:rPr lang="ko-KR" altLang="en-US" dirty="0"/>
              <a:t>하는 쓰레드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/>
              <a:t>화면 전송 기능 사용시 이미지 캡처용 쓰레드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, </a:t>
            </a:r>
            <a:r>
              <a:rPr lang="ko-KR" altLang="en-US" dirty="0"/>
              <a:t>이미지 출력용 쓰레드 </a:t>
            </a:r>
            <a:r>
              <a:rPr lang="en-US" altLang="ko-KR" dirty="0"/>
              <a:t>1</a:t>
            </a:r>
            <a:r>
              <a:rPr lang="ko-KR" altLang="en-US" dirty="0"/>
              <a:t>개 추가 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화면 전송 기능 종료 시  쓰레드 종료되도록 설정</a:t>
            </a:r>
            <a:r>
              <a:rPr lang="en-US" altLang="ko-KR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934043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481</TotalTime>
  <Words>690</Words>
  <Application>Microsoft Office PowerPoint</Application>
  <PresentationFormat>와이드스크린</PresentationFormat>
  <Paragraphs>132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Century Gothic</vt:lpstr>
      <vt:lpstr>Wingdings</vt:lpstr>
      <vt:lpstr>비행기 구름</vt:lpstr>
      <vt:lpstr>논블로킹 서버를 사용한  화면 전송 프로그램 </vt:lpstr>
      <vt:lpstr>목차 </vt:lpstr>
      <vt:lpstr>프로젝트 동기 </vt:lpstr>
      <vt:lpstr>프로젝트 목표</vt:lpstr>
      <vt:lpstr>개발 환경</vt:lpstr>
      <vt:lpstr>논블로킹 설명</vt:lpstr>
      <vt:lpstr>논블로킹 IO</vt:lpstr>
      <vt:lpstr>서버  설명 </vt:lpstr>
      <vt:lpstr>클라이언트 설명 </vt:lpstr>
      <vt:lpstr>주요 기능 </vt:lpstr>
      <vt:lpstr>로그인</vt:lpstr>
      <vt:lpstr>화면 전송 </vt:lpstr>
      <vt:lpstr>시연 및 질의응답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이태선</dc:creator>
  <cp:lastModifiedBy>이태선</cp:lastModifiedBy>
  <cp:revision>132</cp:revision>
  <dcterms:created xsi:type="dcterms:W3CDTF">2019-12-14T07:27:30Z</dcterms:created>
  <dcterms:modified xsi:type="dcterms:W3CDTF">2019-12-16T02:52:02Z</dcterms:modified>
</cp:coreProperties>
</file>