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16" r:id="rId3"/>
    <p:sldId id="274" r:id="rId4"/>
    <p:sldId id="261" r:id="rId5"/>
    <p:sldId id="299" r:id="rId6"/>
    <p:sldId id="302" r:id="rId7"/>
    <p:sldId id="268" r:id="rId8"/>
    <p:sldId id="269" r:id="rId9"/>
    <p:sldId id="257" r:id="rId10"/>
    <p:sldId id="273" r:id="rId11"/>
    <p:sldId id="266" r:id="rId13"/>
    <p:sldId id="317" r:id="rId14"/>
    <p:sldId id="260"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0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4647" autoAdjust="0"/>
  </p:normalViewPr>
  <p:slideViewPr>
    <p:cSldViewPr showGuides="1">
      <p:cViewPr varScale="1">
        <p:scale>
          <a:sx n="76" d="100"/>
          <a:sy n="76" d="100"/>
        </p:scale>
        <p:origin x="231" y="39"/>
      </p:cViewPr>
      <p:guideLst>
        <p:guide orient="horz" pos="2163"/>
        <p:guide pos="3840"/>
      </p:guideLst>
    </p:cSldViewPr>
  </p:slideViewPr>
  <p:outlineViewPr>
    <p:cViewPr>
      <p:scale>
        <a:sx n="33" d="100"/>
        <a:sy n="33" d="100"/>
      </p:scale>
      <p:origin x="0" y="-10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C43CD-ACCE-4E45-A710-6575DDACDE5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680A2-B158-439F-9A95-390E5DCF43C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5680A2-B158-439F-9A95-390E5DCF43C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3.jpeg"/><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microsoft.com/office/2007/relationships/hdphoto" Target="../media/image23.wdp"/><Relationship Id="rId2" Type="http://schemas.openxmlformats.org/officeDocument/2006/relationships/image" Target="../media/image22.png"/><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8.jpe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6" name="内容占位符 5"/>
          <p:cNvPicPr>
            <a:picLocks noGrp="1" noChangeAspect="1"/>
          </p:cNvPicPr>
          <p:nvPr>
            <p:ph idx="1"/>
          </p:nvPr>
        </p:nvPicPr>
        <p:blipFill rotWithShape="1">
          <a:blip r:embed="rId1">
            <a:extLst>
              <a:ext uri="{28A0092B-C50C-407E-A947-70E740481C1C}">
                <a14:useLocalDpi xmlns:a14="http://schemas.microsoft.com/office/drawing/2010/main" val="0"/>
              </a:ext>
            </a:extLst>
          </a:blip>
          <a:srcRect l="2930"/>
          <a:stretch>
            <a:fillRect/>
          </a:stretch>
        </p:blipFill>
        <p:spPr>
          <a:xfrm>
            <a:off x="0" y="1"/>
            <a:ext cx="12192000" cy="6858000"/>
          </a:xfrm>
        </p:spPr>
      </p:pic>
      <p:pic>
        <p:nvPicPr>
          <p:cNvPr id="4" name="图片 3"/>
          <p:cNvPicPr>
            <a:picLocks noChangeAspect="1"/>
          </p:cNvPicPr>
          <p:nvPr>
            <p:custDataLst>
              <p:tags r:id="rId2"/>
            </p:custDataLst>
          </p:nvPr>
        </p:nvPicPr>
        <p:blipFill>
          <a:blip r:embed="rId3" cstate="screen"/>
          <a:stretch>
            <a:fillRect/>
          </a:stretch>
        </p:blipFill>
        <p:spPr>
          <a:xfrm>
            <a:off x="9264352" y="332656"/>
            <a:ext cx="2325687" cy="658287"/>
          </a:xfrm>
          <a:prstGeom prst="rect">
            <a:avLst/>
          </a:prstGeom>
        </p:spPr>
      </p:pic>
      <p:grpSp>
        <p:nvGrpSpPr>
          <p:cNvPr id="9" name="组合 8"/>
          <p:cNvGrpSpPr/>
          <p:nvPr/>
        </p:nvGrpSpPr>
        <p:grpSpPr>
          <a:xfrm>
            <a:off x="0" y="260648"/>
            <a:ext cx="3935760" cy="986336"/>
            <a:chOff x="0" y="260648"/>
            <a:chExt cx="3935760" cy="986336"/>
          </a:xfrm>
        </p:grpSpPr>
        <p:cxnSp>
          <p:nvCxnSpPr>
            <p:cNvPr id="10" name="直接连接符 9"/>
            <p:cNvCxnSpPr/>
            <p:nvPr/>
          </p:nvCxnSpPr>
          <p:spPr>
            <a:xfrm>
              <a:off x="767408" y="900409"/>
              <a:ext cx="3168352" cy="0"/>
            </a:xfrm>
            <a:prstGeom prst="line">
              <a:avLst/>
            </a:prstGeom>
            <a:ln w="31750">
              <a:gradFill flip="none" rotWithShape="1">
                <a:gsLst>
                  <a:gs pos="20000">
                    <a:srgbClr val="8C030D">
                      <a:lumMod val="99000"/>
                      <a:lumOff val="1000"/>
                    </a:srgbClr>
                  </a:gs>
                  <a:gs pos="67000">
                    <a:srgbClr val="C88186"/>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0" y="260648"/>
              <a:ext cx="2987246" cy="986336"/>
              <a:chOff x="0" y="260648"/>
              <a:chExt cx="2987246" cy="986336"/>
            </a:xfrm>
          </p:grpSpPr>
          <p:sp>
            <p:nvSpPr>
              <p:cNvPr id="12" name="矩形 11"/>
              <p:cNvSpPr/>
              <p:nvPr/>
            </p:nvSpPr>
            <p:spPr>
              <a:xfrm>
                <a:off x="0" y="374221"/>
                <a:ext cx="551384" cy="792088"/>
              </a:xfrm>
              <a:prstGeom prst="rect">
                <a:avLst/>
              </a:prstGeom>
              <a:solidFill>
                <a:srgbClr val="8C0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95400" y="260648"/>
                <a:ext cx="2291846" cy="986336"/>
                <a:chOff x="623392" y="310880"/>
                <a:chExt cx="2291846" cy="986336"/>
              </a:xfrm>
            </p:grpSpPr>
            <p:sp>
              <p:nvSpPr>
                <p:cNvPr id="14" name="文本框 13"/>
                <p:cNvSpPr txBox="1"/>
                <p:nvPr/>
              </p:nvSpPr>
              <p:spPr>
                <a:xfrm>
                  <a:off x="623392" y="310880"/>
                  <a:ext cx="995680" cy="58356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正文</a:t>
                  </a:r>
                  <a:endParaRPr lang="zh-CN" altLang="en-US" sz="3200" dirty="0">
                    <a:latin typeface="黑体" panose="02010609060101010101" pitchFamily="49" charset="-122"/>
                    <a:ea typeface="黑体" panose="02010609060101010101" pitchFamily="49" charset="-122"/>
                  </a:endParaRPr>
                </a:p>
              </p:txBody>
            </p:sp>
            <p:sp>
              <p:nvSpPr>
                <p:cNvPr id="15" name="文本框 14"/>
                <p:cNvSpPr txBox="1"/>
                <p:nvPr/>
              </p:nvSpPr>
              <p:spPr>
                <a:xfrm>
                  <a:off x="623392" y="989439"/>
                  <a:ext cx="2291846" cy="307777"/>
                </a:xfrm>
                <a:prstGeom prst="rect">
                  <a:avLst/>
                </a:prstGeom>
                <a:noFill/>
              </p:spPr>
              <p:txBody>
                <a:bodyPr wrap="none" rtlCol="0">
                  <a:spAutoFit/>
                </a:bodyPr>
                <a:lstStyle/>
                <a:p>
                  <a:r>
                    <a:rPr lang="en-US" altLang="zh-CN" sz="1400" spc="300" dirty="0"/>
                    <a:t>PEKING UNIVERSITY</a:t>
                  </a:r>
                  <a:endParaRPr lang="zh-CN" altLang="en-US" sz="1400" spc="300" dirty="0"/>
                </a:p>
              </p:txBody>
            </p:sp>
          </p:grpSp>
        </p:grpSp>
      </p:grpSp>
      <p:pic>
        <p:nvPicPr>
          <p:cNvPr id="3" name="图片 2" descr="微信图片_20230526204745"/>
          <p:cNvPicPr>
            <a:picLocks noChangeAspect="1"/>
          </p:cNvPicPr>
          <p:nvPr>
            <p:custDataLst>
              <p:tags r:id="rId4"/>
            </p:custDataLst>
          </p:nvPr>
        </p:nvPicPr>
        <p:blipFill>
          <a:blip r:embed="rId5">
            <a:lum contrast="12000"/>
          </a:blip>
          <a:srcRect l="23214" t="-363" r="9116" b="363"/>
          <a:stretch>
            <a:fillRect/>
          </a:stretch>
        </p:blipFill>
        <p:spPr>
          <a:xfrm>
            <a:off x="551815" y="1556385"/>
            <a:ext cx="4596765" cy="4528820"/>
          </a:xfrm>
          <a:prstGeom prst="ellipse">
            <a:avLst/>
          </a:prstGeom>
        </p:spPr>
      </p:pic>
      <p:grpSp>
        <p:nvGrpSpPr>
          <p:cNvPr id="16" name="组合 15"/>
          <p:cNvGrpSpPr/>
          <p:nvPr/>
        </p:nvGrpSpPr>
        <p:grpSpPr>
          <a:xfrm>
            <a:off x="696564" y="1612283"/>
            <a:ext cx="11146584" cy="4312987"/>
            <a:chOff x="1007882" y="1612283"/>
            <a:chExt cx="11146584" cy="4312987"/>
          </a:xfrm>
        </p:grpSpPr>
        <p:grpSp>
          <p:nvGrpSpPr>
            <p:cNvPr id="17" name="组合 16"/>
            <p:cNvGrpSpPr/>
            <p:nvPr/>
          </p:nvGrpSpPr>
          <p:grpSpPr>
            <a:xfrm>
              <a:off x="1007882" y="1612283"/>
              <a:ext cx="4312987" cy="4312987"/>
              <a:chOff x="304800" y="673100"/>
              <a:chExt cx="4000500" cy="4000500"/>
            </a:xfrm>
            <a:effectLst>
              <a:outerShdw blurRad="444500" dist="254000" dir="8100000" algn="tr" rotWithShape="0">
                <a:prstClr val="black">
                  <a:alpha val="50000"/>
                </a:prstClr>
              </a:outerShdw>
            </a:effectLst>
          </p:grpSpPr>
          <p:sp>
            <p:nvSpPr>
              <p:cNvPr id="32"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no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18" name="组合 17"/>
            <p:cNvGrpSpPr/>
            <p:nvPr/>
          </p:nvGrpSpPr>
          <p:grpSpPr>
            <a:xfrm>
              <a:off x="4517961" y="3320623"/>
              <a:ext cx="945378" cy="945378"/>
              <a:chOff x="1574224" y="7893703"/>
              <a:chExt cx="4000500" cy="4000500"/>
            </a:xfrm>
            <a:effectLst>
              <a:outerShdw blurRad="317500" dist="190500" dir="8100000" algn="tr" rotWithShape="0">
                <a:prstClr val="black">
                  <a:alpha val="50000"/>
                </a:prstClr>
              </a:outerShdw>
            </a:effectLst>
          </p:grpSpPr>
          <p:sp>
            <p:nvSpPr>
              <p:cNvPr id="30" name="同心圆 25"/>
              <p:cNvSpPr/>
              <p:nvPr>
                <p:custDataLst>
                  <p:tags r:id="rId6"/>
                </p:custDataLst>
              </p:nvPr>
            </p:nvSpPr>
            <p:spPr>
              <a:xfrm>
                <a:off x="1574224" y="7893703"/>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2500" b="1" i="0" u="none" strike="noStrike" kern="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1" name="椭圆 30"/>
              <p:cNvSpPr/>
              <p:nvPr>
                <p:custDataLst>
                  <p:tags r:id="rId7"/>
                </p:custDataLst>
              </p:nvPr>
            </p:nvSpPr>
            <p:spPr>
              <a:xfrm>
                <a:off x="1638714" y="8046867"/>
                <a:ext cx="3796861" cy="3667880"/>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r>
                  <a:rPr lang="en-US" altLang="zh-CN" sz="2500" b="1" kern="0" dirty="0">
                    <a:solidFill>
                      <a:prstClr val="black">
                        <a:lumMod val="75000"/>
                        <a:lumOff val="25000"/>
                      </a:prstClr>
                    </a:solidFill>
                    <a:latin typeface="微软雅黑" panose="020B0503020204020204" pitchFamily="34" charset="-122"/>
                    <a:ea typeface="微软雅黑" panose="020B0503020204020204" pitchFamily="34" charset="-122"/>
                  </a:rPr>
                  <a:t>3</a:t>
                </a:r>
                <a:endParaRPr kumimoji="0" lang="zh-CN" altLang="en-US" sz="2500" b="1"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grpSp>
        <p:sp>
          <p:nvSpPr>
            <p:cNvPr id="22" name="TextBox 21"/>
            <p:cNvSpPr txBox="1"/>
            <p:nvPr>
              <p:custDataLst>
                <p:tags r:id="rId8"/>
              </p:custDataLst>
            </p:nvPr>
          </p:nvSpPr>
          <p:spPr>
            <a:xfrm>
              <a:off x="5620849" y="3479185"/>
              <a:ext cx="6533617" cy="492125"/>
            </a:xfrm>
            <a:prstGeom prst="rect">
              <a:avLst/>
            </a:prstGeom>
            <a:noFill/>
          </p:spPr>
          <p:txBody>
            <a:bodyPr wrap="square" lIns="0" tIns="0" rIns="0" bIns="0" rtlCol="0">
              <a:spAutoFit/>
            </a:bodyPr>
            <a:lstStyle/>
            <a:p>
              <a:pPr algn="just" defTabSz="685800"/>
              <a:r>
                <a:rPr lang="en-US" altLang="zh-CN" sz="3200" dirty="0">
                  <a:solidFill>
                    <a:prstClr val="black">
                      <a:lumMod val="85000"/>
                      <a:lumOff val="15000"/>
                    </a:prstClr>
                  </a:solidFill>
                  <a:latin typeface="微软雅黑" panose="020B0503020204020204" pitchFamily="34" charset="-122"/>
                  <a:ea typeface="微软雅黑" panose="020B0503020204020204" pitchFamily="34" charset="-122"/>
                </a:rPr>
                <a:t> </a:t>
              </a:r>
              <a:r>
                <a:rPr lang="zh-CN" altLang="en-US" sz="3200" dirty="0">
                  <a:solidFill>
                    <a:prstClr val="black">
                      <a:lumMod val="85000"/>
                      <a:lumOff val="15000"/>
                    </a:prstClr>
                  </a:solidFill>
                  <a:latin typeface="微软雅黑" panose="020B0503020204020204" pitchFamily="34" charset="-122"/>
                  <a:ea typeface="微软雅黑" panose="020B0503020204020204" pitchFamily="34" charset="-122"/>
                </a:rPr>
                <a:t>植物交配系统的演化</a:t>
              </a:r>
              <a:endParaRPr lang="en-US" altLang="zh-CN" sz="32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1837132" y="2836348"/>
              <a:ext cx="2654913" cy="400050"/>
            </a:xfrm>
            <a:prstGeom prst="rect">
              <a:avLst/>
            </a:prstGeom>
            <a:noFill/>
          </p:spPr>
          <p:txBody>
            <a:bodyPr wrap="square" lIns="0" tIns="0" rIns="0" bIns="0" rtlCol="0">
              <a:spAutoFit/>
            </a:bodyPr>
            <a:lstStyle/>
            <a:p>
              <a:pPr algn="just" defTabSz="685800">
                <a:lnSpc>
                  <a:spcPct val="130000"/>
                </a:lnSpc>
              </a:pPr>
              <a:endParaRPr lang="en-US" altLang="zh-CN" sz="2000" dirty="0">
                <a:solidFill>
                  <a:prstClr val="black"/>
                </a:solidFill>
                <a:latin typeface="微软雅黑" panose="020B0503020204020204" pitchFamily="34" charset="-122"/>
                <a:ea typeface="微软雅黑" panose="020B0503020204020204" pitchFamily="3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rotWithShape="1">
          <a:blip r:embed="rId1">
            <a:extLst>
              <a:ext uri="{28A0092B-C50C-407E-A947-70E740481C1C}">
                <a14:useLocalDpi xmlns:a14="http://schemas.microsoft.com/office/drawing/2010/main" val="0"/>
              </a:ext>
            </a:extLst>
          </a:blip>
          <a:srcRect l="2930"/>
          <a:stretch>
            <a:fillRect/>
          </a:stretch>
        </p:blipFill>
        <p:spPr>
          <a:xfrm>
            <a:off x="0" y="1"/>
            <a:ext cx="12192000" cy="6858000"/>
          </a:xfrm>
        </p:spPr>
      </p:pic>
      <p:pic>
        <p:nvPicPr>
          <p:cNvPr id="4" name="图片 3"/>
          <p:cNvPicPr>
            <a:picLocks noChangeAspect="1"/>
          </p:cNvPicPr>
          <p:nvPr/>
        </p:nvPicPr>
        <p:blipFill>
          <a:blip r:embed="rId2" cstate="screen"/>
          <a:stretch>
            <a:fillRect/>
          </a:stretch>
        </p:blipFill>
        <p:spPr>
          <a:xfrm>
            <a:off x="9264352" y="332656"/>
            <a:ext cx="2325687" cy="658287"/>
          </a:xfrm>
          <a:prstGeom prst="rect">
            <a:avLst/>
          </a:prstGeom>
        </p:spPr>
      </p:pic>
      <p:grpSp>
        <p:nvGrpSpPr>
          <p:cNvPr id="9" name="组合 8"/>
          <p:cNvGrpSpPr/>
          <p:nvPr/>
        </p:nvGrpSpPr>
        <p:grpSpPr>
          <a:xfrm>
            <a:off x="0" y="260648"/>
            <a:ext cx="3935760" cy="986336"/>
            <a:chOff x="0" y="260648"/>
            <a:chExt cx="3935760" cy="986336"/>
          </a:xfrm>
        </p:grpSpPr>
        <p:cxnSp>
          <p:nvCxnSpPr>
            <p:cNvPr id="10" name="直接连接符 9"/>
            <p:cNvCxnSpPr/>
            <p:nvPr/>
          </p:nvCxnSpPr>
          <p:spPr>
            <a:xfrm>
              <a:off x="767408" y="900409"/>
              <a:ext cx="3168352" cy="0"/>
            </a:xfrm>
            <a:prstGeom prst="line">
              <a:avLst/>
            </a:prstGeom>
            <a:ln w="31750">
              <a:gradFill flip="none" rotWithShape="1">
                <a:gsLst>
                  <a:gs pos="20000">
                    <a:srgbClr val="8C030D">
                      <a:lumMod val="99000"/>
                      <a:lumOff val="1000"/>
                    </a:srgbClr>
                  </a:gs>
                  <a:gs pos="67000">
                    <a:srgbClr val="C88186"/>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0" y="260648"/>
              <a:ext cx="2987246" cy="986336"/>
              <a:chOff x="0" y="260648"/>
              <a:chExt cx="2987246" cy="986336"/>
            </a:xfrm>
          </p:grpSpPr>
          <p:sp>
            <p:nvSpPr>
              <p:cNvPr id="12" name="矩形 11"/>
              <p:cNvSpPr/>
              <p:nvPr/>
            </p:nvSpPr>
            <p:spPr>
              <a:xfrm>
                <a:off x="0" y="374221"/>
                <a:ext cx="551384" cy="792088"/>
              </a:xfrm>
              <a:prstGeom prst="rect">
                <a:avLst/>
              </a:prstGeom>
              <a:solidFill>
                <a:srgbClr val="8C0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95400" y="260648"/>
                <a:ext cx="2291846" cy="986336"/>
                <a:chOff x="623392" y="310880"/>
                <a:chExt cx="2291846" cy="986336"/>
              </a:xfrm>
            </p:grpSpPr>
            <p:sp>
              <p:nvSpPr>
                <p:cNvPr id="14" name="文本框 13"/>
                <p:cNvSpPr txBox="1"/>
                <p:nvPr/>
              </p:nvSpPr>
              <p:spPr>
                <a:xfrm>
                  <a:off x="623392" y="310880"/>
                  <a:ext cx="1005403"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讨论</a:t>
                  </a:r>
                  <a:endParaRPr lang="zh-CN" altLang="en-US" sz="3200" dirty="0">
                    <a:latin typeface="黑体" panose="02010609060101010101" pitchFamily="49" charset="-122"/>
                    <a:ea typeface="黑体" panose="02010609060101010101" pitchFamily="49" charset="-122"/>
                  </a:endParaRPr>
                </a:p>
              </p:txBody>
            </p:sp>
            <p:sp>
              <p:nvSpPr>
                <p:cNvPr id="15" name="文本框 14"/>
                <p:cNvSpPr txBox="1"/>
                <p:nvPr/>
              </p:nvSpPr>
              <p:spPr>
                <a:xfrm>
                  <a:off x="623392" y="989439"/>
                  <a:ext cx="2291846" cy="307777"/>
                </a:xfrm>
                <a:prstGeom prst="rect">
                  <a:avLst/>
                </a:prstGeom>
                <a:noFill/>
              </p:spPr>
              <p:txBody>
                <a:bodyPr wrap="none" rtlCol="0">
                  <a:spAutoFit/>
                </a:bodyPr>
                <a:lstStyle/>
                <a:p>
                  <a:r>
                    <a:rPr lang="en-US" altLang="zh-CN" sz="1400" spc="300"/>
                    <a:t>PEKING UNIVERSITY</a:t>
                  </a:r>
                  <a:endParaRPr lang="zh-CN" altLang="en-US" sz="1400" spc="300" dirty="0"/>
                </a:p>
              </p:txBody>
            </p:sp>
          </p:grpSp>
        </p:grpSp>
      </p:grpSp>
      <p:sp>
        <p:nvSpPr>
          <p:cNvPr id="18" name="Rectangle 8"/>
          <p:cNvSpPr>
            <a:spLocks noChangeArrowheads="1"/>
          </p:cNvSpPr>
          <p:nvPr/>
        </p:nvSpPr>
        <p:spPr bwMode="auto">
          <a:xfrm>
            <a:off x="4920944" y="1474941"/>
            <a:ext cx="2006861" cy="2006600"/>
          </a:xfrm>
          <a:prstGeom prst="rect">
            <a:avLst/>
          </a:prstGeom>
          <a:solidFill>
            <a:srgbClr val="C00000"/>
          </a:solidFill>
          <a:ln>
            <a:noFill/>
          </a:ln>
        </p:spPr>
        <p:txBody>
          <a:bodyPr vert="horz" wrap="square" lIns="91440" tIns="45720" rIns="91440" bIns="45720" numCol="1" anchor="ctr" anchorCtr="0" compatLnSpc="1"/>
          <a:lstStyle/>
          <a:p>
            <a:pPr algn="ctr"/>
            <a:r>
              <a:rPr lang="zh-CN" altLang="en-US" sz="1600" dirty="0">
                <a:solidFill>
                  <a:schemeClr val="bg1"/>
                </a:solidFill>
                <a:latin typeface="微软雅黑" panose="020B0503020204020204" pitchFamily="34" charset="-122"/>
                <a:ea typeface="微软雅黑" panose="020B0503020204020204" pitchFamily="34" charset="-122"/>
              </a:rPr>
              <a:t>总结与展望</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Oval 9"/>
          <p:cNvSpPr>
            <a:spLocks noChangeArrowheads="1"/>
          </p:cNvSpPr>
          <p:nvPr/>
        </p:nvSpPr>
        <p:spPr bwMode="auto">
          <a:xfrm>
            <a:off x="1031063" y="3883874"/>
            <a:ext cx="723995" cy="723900"/>
          </a:xfrm>
          <a:prstGeom prst="ellipse">
            <a:avLst/>
          </a:prstGeom>
          <a:solidFill>
            <a:srgbClr val="C00000"/>
          </a:solidFill>
          <a:ln>
            <a:noFill/>
          </a:ln>
        </p:spPr>
        <p:txBody>
          <a:bodyPr vert="horz" wrap="square" lIns="91440" tIns="45720" rIns="91440" bIns="45720" numCol="1" anchor="t" anchorCtr="0" compatLnSpc="1"/>
          <a:lstStyle/>
          <a:p>
            <a:endParaRPr lang="zh-CN" altLang="en-US" sz="2400" dirty="0">
              <a:latin typeface="Avant GardeBook" pitchFamily="50" charset="0"/>
            </a:endParaRPr>
          </a:p>
        </p:txBody>
      </p:sp>
      <p:sp>
        <p:nvSpPr>
          <p:cNvPr id="21" name="Oval 10"/>
          <p:cNvSpPr>
            <a:spLocks noChangeArrowheads="1"/>
          </p:cNvSpPr>
          <p:nvPr/>
        </p:nvSpPr>
        <p:spPr bwMode="auto">
          <a:xfrm>
            <a:off x="6030751" y="3883874"/>
            <a:ext cx="719232" cy="723900"/>
          </a:xfrm>
          <a:prstGeom prst="ellipse">
            <a:avLst/>
          </a:prstGeom>
          <a:solidFill>
            <a:srgbClr val="C52A2E"/>
          </a:solidFill>
          <a:ln>
            <a:noFill/>
          </a:ln>
        </p:spPr>
        <p:txBody>
          <a:bodyPr vert="horz" wrap="square" lIns="91440" tIns="45720" rIns="91440" bIns="45720" numCol="1" anchor="t" anchorCtr="0" compatLnSpc="1"/>
          <a:lstStyle/>
          <a:p>
            <a:endParaRPr lang="zh-CN" altLang="en-US" sz="2400" dirty="0">
              <a:latin typeface="Avant GardeBook" pitchFamily="50" charset="0"/>
            </a:endParaRPr>
          </a:p>
        </p:txBody>
      </p:sp>
      <p:sp>
        <p:nvSpPr>
          <p:cNvPr id="22" name="Oval 11"/>
          <p:cNvSpPr>
            <a:spLocks noChangeArrowheads="1"/>
          </p:cNvSpPr>
          <p:nvPr/>
        </p:nvSpPr>
        <p:spPr bwMode="auto">
          <a:xfrm>
            <a:off x="1031063" y="5053862"/>
            <a:ext cx="723995" cy="723900"/>
          </a:xfrm>
          <a:prstGeom prst="ellipse">
            <a:avLst/>
          </a:pr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sz="2400" dirty="0">
              <a:latin typeface="Avant GardeBook" pitchFamily="50" charset="0"/>
            </a:endParaRPr>
          </a:p>
        </p:txBody>
      </p:sp>
      <p:sp>
        <p:nvSpPr>
          <p:cNvPr id="23" name="Oval 12"/>
          <p:cNvSpPr>
            <a:spLocks noChangeArrowheads="1"/>
          </p:cNvSpPr>
          <p:nvPr/>
        </p:nvSpPr>
        <p:spPr bwMode="auto">
          <a:xfrm>
            <a:off x="6030751" y="5053862"/>
            <a:ext cx="719232" cy="723900"/>
          </a:xfrm>
          <a:prstGeom prst="ellipse">
            <a:avLst/>
          </a:pr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sz="2400" dirty="0">
              <a:latin typeface="Avant GardeBook" pitchFamily="50" charset="0"/>
            </a:endParaRPr>
          </a:p>
        </p:txBody>
      </p:sp>
      <p:sp>
        <p:nvSpPr>
          <p:cNvPr id="24" name="TextBox 42"/>
          <p:cNvSpPr txBox="1"/>
          <p:nvPr/>
        </p:nvSpPr>
        <p:spPr>
          <a:xfrm>
            <a:off x="1897369" y="4117615"/>
            <a:ext cx="3622567" cy="279692"/>
          </a:xfrm>
          <a:prstGeom prst="rect">
            <a:avLst/>
          </a:prstGeom>
          <a:noFill/>
        </p:spPr>
        <p:txBody>
          <a:bodyPr wrap="square" lIns="91440" tIns="0" rIns="91440" bIns="0" rtlCol="0" anchor="t">
            <a:spAutoFit/>
          </a:bodyPr>
          <a:lstStyle/>
          <a:p>
            <a:pPr>
              <a:lnSpc>
                <a:spcPct val="125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华文黑体" pitchFamily="2" charset="-122"/>
              </a:rPr>
              <a:t>花特征适应性的理论描述→实验证明</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26" name="TextBox 44"/>
          <p:cNvSpPr txBox="1"/>
          <p:nvPr/>
        </p:nvSpPr>
        <p:spPr>
          <a:xfrm>
            <a:off x="1897369" y="5233659"/>
            <a:ext cx="3418885" cy="325858"/>
          </a:xfrm>
          <a:prstGeom prst="rect">
            <a:avLst/>
          </a:prstGeom>
          <a:noFill/>
        </p:spPr>
        <p:txBody>
          <a:bodyPr wrap="square" lIns="91440" tIns="0" rIns="91440" bIns="0" rtlCol="0" anchor="t">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华文黑体" pitchFamily="2" charset="-122"/>
              </a:rPr>
              <a:t>交配系统的静态研究→动态研究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28" name="TextBox 46"/>
          <p:cNvSpPr txBox="1"/>
          <p:nvPr/>
        </p:nvSpPr>
        <p:spPr>
          <a:xfrm>
            <a:off x="6927804" y="4079063"/>
            <a:ext cx="5144859" cy="325858"/>
          </a:xfrm>
          <a:prstGeom prst="rect">
            <a:avLst/>
          </a:prstGeom>
          <a:noFill/>
        </p:spPr>
        <p:txBody>
          <a:bodyPr wrap="square" lIns="91440" tIns="0" rIns="91440" bIns="0" rtlCol="0" anchor="t">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华文黑体" pitchFamily="2" charset="-122"/>
              </a:rPr>
              <a:t>花水平上的交配系统的研究→花序或更高水平上的研究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0" name="TextBox 48"/>
          <p:cNvSpPr txBox="1"/>
          <p:nvPr/>
        </p:nvSpPr>
        <p:spPr>
          <a:xfrm>
            <a:off x="6927805" y="5233659"/>
            <a:ext cx="2961452" cy="325858"/>
          </a:xfrm>
          <a:prstGeom prst="rect">
            <a:avLst/>
          </a:prstGeom>
          <a:noFill/>
        </p:spPr>
        <p:txBody>
          <a:bodyPr wrap="square" lIns="91440" tIns="0" rIns="91440" bIns="0" rtlCol="0" anchor="t">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华文黑体" pitchFamily="2" charset="-122"/>
              </a:rPr>
              <a:t>数学模型分析→分子遗传研究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华文黑体" pitchFamily="2"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7805" y="1474941"/>
            <a:ext cx="3009902" cy="2006601"/>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5025" y="1474245"/>
            <a:ext cx="3007046" cy="2005200"/>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22" grpId="0" animBg="1"/>
      <p:bldP spid="23" grpId="0" animBg="1"/>
      <p:bldP spid="24" grpId="0"/>
      <p:bldP spid="26" grpId="0"/>
      <p:bldP spid="28"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rotWithShape="1">
          <a:blip r:embed="rId1">
            <a:extLst>
              <a:ext uri="{28A0092B-C50C-407E-A947-70E740481C1C}">
                <a14:useLocalDpi xmlns:a14="http://schemas.microsoft.com/office/drawing/2010/main" val="0"/>
              </a:ext>
            </a:extLst>
          </a:blip>
          <a:srcRect l="2930"/>
          <a:stretch>
            <a:fillRect/>
          </a:stretch>
        </p:blipFill>
        <p:spPr>
          <a:xfrm>
            <a:off x="0" y="1"/>
            <a:ext cx="12192000" cy="6858000"/>
          </a:xfrm>
        </p:spPr>
      </p:pic>
      <p:pic>
        <p:nvPicPr>
          <p:cNvPr id="4" name="图片 3"/>
          <p:cNvPicPr>
            <a:picLocks noChangeAspect="1"/>
          </p:cNvPicPr>
          <p:nvPr/>
        </p:nvPicPr>
        <p:blipFill>
          <a:blip r:embed="rId2" cstate="screen"/>
          <a:stretch>
            <a:fillRect/>
          </a:stretch>
        </p:blipFill>
        <p:spPr>
          <a:xfrm>
            <a:off x="9264352" y="332656"/>
            <a:ext cx="2325687" cy="658287"/>
          </a:xfrm>
          <a:prstGeom prst="rect">
            <a:avLst/>
          </a:prstGeom>
        </p:spPr>
      </p:pic>
      <p:grpSp>
        <p:nvGrpSpPr>
          <p:cNvPr id="9" name="组合 8"/>
          <p:cNvGrpSpPr/>
          <p:nvPr/>
        </p:nvGrpSpPr>
        <p:grpSpPr>
          <a:xfrm>
            <a:off x="0" y="260648"/>
            <a:ext cx="3935760" cy="986336"/>
            <a:chOff x="0" y="260648"/>
            <a:chExt cx="3935760" cy="986336"/>
          </a:xfrm>
        </p:grpSpPr>
        <p:cxnSp>
          <p:nvCxnSpPr>
            <p:cNvPr id="10" name="直接连接符 9"/>
            <p:cNvCxnSpPr/>
            <p:nvPr/>
          </p:nvCxnSpPr>
          <p:spPr>
            <a:xfrm>
              <a:off x="767408" y="900409"/>
              <a:ext cx="3168352" cy="0"/>
            </a:xfrm>
            <a:prstGeom prst="line">
              <a:avLst/>
            </a:prstGeom>
            <a:ln w="31750">
              <a:gradFill flip="none" rotWithShape="1">
                <a:gsLst>
                  <a:gs pos="20000">
                    <a:srgbClr val="8C030D">
                      <a:lumMod val="99000"/>
                      <a:lumOff val="1000"/>
                    </a:srgbClr>
                  </a:gs>
                  <a:gs pos="67000">
                    <a:srgbClr val="C88186"/>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0" y="260648"/>
              <a:ext cx="2987246" cy="986336"/>
              <a:chOff x="0" y="260648"/>
              <a:chExt cx="2987246" cy="986336"/>
            </a:xfrm>
          </p:grpSpPr>
          <p:sp>
            <p:nvSpPr>
              <p:cNvPr id="12" name="矩形 11"/>
              <p:cNvSpPr/>
              <p:nvPr/>
            </p:nvSpPr>
            <p:spPr>
              <a:xfrm>
                <a:off x="0" y="374221"/>
                <a:ext cx="551384" cy="792088"/>
              </a:xfrm>
              <a:prstGeom prst="rect">
                <a:avLst/>
              </a:prstGeom>
              <a:solidFill>
                <a:srgbClr val="8C0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95400" y="260648"/>
                <a:ext cx="2291846" cy="986336"/>
                <a:chOff x="623392" y="310880"/>
                <a:chExt cx="2291846" cy="986336"/>
              </a:xfrm>
            </p:grpSpPr>
            <p:sp>
              <p:nvSpPr>
                <p:cNvPr id="14" name="文本框 13"/>
                <p:cNvSpPr txBox="1"/>
                <p:nvPr/>
              </p:nvSpPr>
              <p:spPr>
                <a:xfrm>
                  <a:off x="623392" y="310880"/>
                  <a:ext cx="1826141"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参考文献</a:t>
                  </a:r>
                  <a:endParaRPr lang="zh-CN" altLang="en-US" sz="3200" dirty="0">
                    <a:latin typeface="黑体" panose="02010609060101010101" pitchFamily="49" charset="-122"/>
                    <a:ea typeface="黑体" panose="02010609060101010101" pitchFamily="49" charset="-122"/>
                  </a:endParaRPr>
                </a:p>
              </p:txBody>
            </p:sp>
            <p:sp>
              <p:nvSpPr>
                <p:cNvPr id="15" name="文本框 14"/>
                <p:cNvSpPr txBox="1"/>
                <p:nvPr/>
              </p:nvSpPr>
              <p:spPr>
                <a:xfrm>
                  <a:off x="623392" y="989439"/>
                  <a:ext cx="2291846" cy="307777"/>
                </a:xfrm>
                <a:prstGeom prst="rect">
                  <a:avLst/>
                </a:prstGeom>
                <a:noFill/>
              </p:spPr>
              <p:txBody>
                <a:bodyPr wrap="none" rtlCol="0">
                  <a:spAutoFit/>
                </a:bodyPr>
                <a:lstStyle/>
                <a:p>
                  <a:r>
                    <a:rPr lang="en-US" altLang="zh-CN" sz="1400" spc="300"/>
                    <a:t>PEKING UNIVERSITY</a:t>
                  </a:r>
                  <a:endParaRPr lang="zh-CN" altLang="en-US" sz="1400" spc="300" dirty="0"/>
                </a:p>
              </p:txBody>
            </p:sp>
          </p:grpSp>
        </p:grpSp>
      </p:grpSp>
      <p:sp>
        <p:nvSpPr>
          <p:cNvPr id="8" name="文本框 7"/>
          <p:cNvSpPr txBox="1"/>
          <p:nvPr/>
        </p:nvSpPr>
        <p:spPr>
          <a:xfrm>
            <a:off x="609600" y="1436066"/>
            <a:ext cx="10657184" cy="4832092"/>
          </a:xfrm>
          <a:prstGeom prst="rect">
            <a:avLst/>
          </a:prstGeom>
          <a:noFill/>
        </p:spPr>
        <p:txBody>
          <a:bodyPr wrap="square">
            <a:spAutoFit/>
          </a:bodyPr>
          <a:lstStyle/>
          <a:p>
            <a:pPr algn="just">
              <a:spcBef>
                <a:spcPts val="300"/>
              </a:spcBef>
            </a:pPr>
            <a:r>
              <a:rPr lang="en-US" altLang="zh-CN" sz="1800" kern="100" dirty="0">
                <a:solidFill>
                  <a:srgbClr val="212121"/>
                </a:solidFill>
                <a:effectLst/>
                <a:latin typeface="Times New Roman" panose="02020603050405020304" pitchFamily="18" charset="0"/>
                <a:ea typeface="宋体" panose="02010600030101010101" pitchFamily="2" charset="-122"/>
              </a:rPr>
              <a:t>Barrett SC. The evolution of plant sexual diversity. Nat Rev Genet. 2002 Apr;3(4):274-84.</a:t>
            </a:r>
            <a:endParaRPr lang="en-US" altLang="zh-CN" sz="1800" kern="100" dirty="0">
              <a:effectLst/>
              <a:latin typeface="Times New Roman" panose="02020603050405020304" pitchFamily="18" charset="0"/>
              <a:ea typeface="宋体" panose="02010600030101010101" pitchFamily="2" charset="-122"/>
            </a:endParaRPr>
          </a:p>
          <a:p>
            <a:pPr algn="just">
              <a:spcBef>
                <a:spcPts val="300"/>
              </a:spcBef>
            </a:pPr>
            <a:r>
              <a:rPr lang="en-US" altLang="zh-CN" sz="1800" kern="100" dirty="0">
                <a:effectLst/>
                <a:latin typeface="Times New Roman" panose="02020603050405020304" pitchFamily="18" charset="0"/>
                <a:ea typeface="宋体" panose="02010600030101010101" pitchFamily="2" charset="-122"/>
              </a:rPr>
              <a:t>Busch JW, Delph LF. The relative importance of reproductive assurance and automatic selection as hypotheses for the evolution of self-fertilization. Ann Bot. 2012 Feb;109(3):553-62.</a:t>
            </a:r>
            <a:endParaRPr lang="en-US" altLang="zh-CN" sz="1800" kern="100" dirty="0">
              <a:effectLst/>
              <a:latin typeface="Times New Roman" panose="02020603050405020304" pitchFamily="18" charset="0"/>
              <a:ea typeface="宋体" panose="02010600030101010101" pitchFamily="2" charset="-122"/>
            </a:endParaRPr>
          </a:p>
          <a:p>
            <a:pPr algn="just">
              <a:spcBef>
                <a:spcPts val="300"/>
              </a:spcBef>
            </a:pPr>
            <a:r>
              <a:rPr lang="en-US" altLang="zh-CN" sz="1800" kern="100" dirty="0" err="1">
                <a:effectLst/>
                <a:latin typeface="Times New Roman" panose="02020603050405020304" pitchFamily="18" charset="0"/>
                <a:ea typeface="宋体" panose="02010600030101010101" pitchFamily="2" charset="-122"/>
              </a:rPr>
              <a:t>Devaux</a:t>
            </a:r>
            <a:r>
              <a:rPr lang="en-US" altLang="zh-CN" sz="1800" kern="100" dirty="0">
                <a:effectLst/>
                <a:latin typeface="Times New Roman" panose="02020603050405020304" pitchFamily="18" charset="0"/>
                <a:ea typeface="宋体" panose="02010600030101010101" pitchFamily="2" charset="-122"/>
              </a:rPr>
              <a:t> C, </a:t>
            </a:r>
            <a:r>
              <a:rPr lang="en-US" altLang="zh-CN" sz="1800" kern="100" dirty="0" err="1">
                <a:effectLst/>
                <a:latin typeface="Times New Roman" panose="02020603050405020304" pitchFamily="18" charset="0"/>
                <a:ea typeface="宋体" panose="02010600030101010101" pitchFamily="2" charset="-122"/>
              </a:rPr>
              <a:t>Lande</a:t>
            </a:r>
            <a:r>
              <a:rPr lang="en-US" altLang="zh-CN" sz="1800" kern="100" dirty="0">
                <a:effectLst/>
                <a:latin typeface="Times New Roman" panose="02020603050405020304" pitchFamily="18" charset="0"/>
                <a:ea typeface="宋体" panose="02010600030101010101" pitchFamily="2" charset="-122"/>
              </a:rPr>
              <a:t> R, </a:t>
            </a:r>
            <a:r>
              <a:rPr lang="en-US" altLang="zh-CN" sz="1800" kern="100" dirty="0" err="1">
                <a:effectLst/>
                <a:latin typeface="Times New Roman" panose="02020603050405020304" pitchFamily="18" charset="0"/>
                <a:ea typeface="宋体" panose="02010600030101010101" pitchFamily="2" charset="-122"/>
              </a:rPr>
              <a:t>Porcher</a:t>
            </a:r>
            <a:r>
              <a:rPr lang="en-US" altLang="zh-CN" sz="1800" kern="100" dirty="0">
                <a:effectLst/>
                <a:latin typeface="Times New Roman" panose="02020603050405020304" pitchFamily="18" charset="0"/>
                <a:ea typeface="宋体" panose="02010600030101010101" pitchFamily="2" charset="-122"/>
              </a:rPr>
              <a:t> E. Pollination ecology and inbreeding depression control individual flowering </a:t>
            </a:r>
            <a:r>
              <a:rPr lang="en-US" altLang="zh-CN" sz="1800" kern="100" dirty="0" err="1">
                <a:effectLst/>
                <a:latin typeface="Times New Roman" panose="02020603050405020304" pitchFamily="18" charset="0"/>
                <a:ea typeface="宋体" panose="02010600030101010101" pitchFamily="2" charset="-122"/>
              </a:rPr>
              <a:t>phenologies</a:t>
            </a:r>
            <a:r>
              <a:rPr lang="en-US" altLang="zh-CN" sz="1800" kern="100" dirty="0">
                <a:effectLst/>
                <a:latin typeface="Times New Roman" panose="02020603050405020304" pitchFamily="18" charset="0"/>
                <a:ea typeface="宋体" panose="02010600030101010101" pitchFamily="2" charset="-122"/>
              </a:rPr>
              <a:t> and mixed mating. Evolution. 2014 Nov;68(11):3051-65.</a:t>
            </a:r>
            <a:endParaRPr lang="en-US" altLang="zh-CN" sz="1800" kern="100" dirty="0">
              <a:effectLst/>
              <a:latin typeface="Times New Roman" panose="02020603050405020304" pitchFamily="18" charset="0"/>
              <a:ea typeface="宋体" panose="02010600030101010101" pitchFamily="2" charset="-122"/>
            </a:endParaRPr>
          </a:p>
          <a:p>
            <a:pPr algn="just">
              <a:spcBef>
                <a:spcPts val="300"/>
              </a:spcBef>
            </a:pPr>
            <a:r>
              <a:rPr lang="en-US" altLang="zh-CN" sz="1800" kern="100" dirty="0">
                <a:effectLst/>
                <a:latin typeface="Times New Roman" panose="02020603050405020304" pitchFamily="18" charset="0"/>
                <a:ea typeface="宋体" panose="02010600030101010101" pitchFamily="2" charset="-122"/>
              </a:rPr>
              <a:t>Harder, L. D., and S. C. </a:t>
            </a:r>
            <a:r>
              <a:rPr lang="en-US" altLang="zh-CN" sz="1800" kern="100" dirty="0" err="1">
                <a:effectLst/>
                <a:latin typeface="Times New Roman" panose="02020603050405020304" pitchFamily="18" charset="0"/>
                <a:ea typeface="宋体" panose="02010600030101010101" pitchFamily="2" charset="-122"/>
              </a:rPr>
              <a:t>H.Barrett</a:t>
            </a:r>
            <a:r>
              <a:rPr lang="en-US" altLang="zh-CN" sz="1800" kern="100" dirty="0">
                <a:effectLst/>
                <a:latin typeface="Times New Roman" panose="02020603050405020304" pitchFamily="18" charset="0"/>
                <a:ea typeface="宋体" panose="02010600030101010101" pitchFamily="2" charset="-122"/>
              </a:rPr>
              <a:t>. 1995. Mating cost of large floral displays in hermaphrodite plants. Nature 373:512–515.</a:t>
            </a:r>
            <a:endParaRPr lang="en-US" altLang="zh-CN" sz="1800" kern="100" dirty="0">
              <a:effectLst/>
              <a:latin typeface="Times New Roman" panose="02020603050405020304" pitchFamily="18" charset="0"/>
              <a:ea typeface="宋体" panose="02010600030101010101" pitchFamily="2" charset="-122"/>
            </a:endParaRPr>
          </a:p>
          <a:p>
            <a:pPr algn="just">
              <a:spcBef>
                <a:spcPts val="300"/>
              </a:spcBef>
            </a:pPr>
            <a:r>
              <a:rPr lang="en-US" altLang="zh-CN" sz="1800" kern="100" dirty="0" err="1">
                <a:effectLst/>
                <a:latin typeface="Times New Roman" panose="02020603050405020304" pitchFamily="18" charset="0"/>
                <a:ea typeface="宋体" panose="02010600030101010101" pitchFamily="2" charset="-122"/>
              </a:rPr>
              <a:t>Lande</a:t>
            </a:r>
            <a:r>
              <a:rPr lang="en-US" altLang="zh-CN" sz="1800" kern="100" dirty="0">
                <a:effectLst/>
                <a:latin typeface="Times New Roman" panose="02020603050405020304" pitchFamily="18" charset="0"/>
                <a:ea typeface="宋体" panose="02010600030101010101" pitchFamily="2" charset="-122"/>
              </a:rPr>
              <a:t> R, </a:t>
            </a:r>
            <a:r>
              <a:rPr lang="en-US" altLang="zh-CN" sz="1800" kern="100" dirty="0" err="1">
                <a:effectLst/>
                <a:latin typeface="Times New Roman" panose="02020603050405020304" pitchFamily="18" charset="0"/>
                <a:ea typeface="宋体" panose="02010600030101010101" pitchFamily="2" charset="-122"/>
              </a:rPr>
              <a:t>Schemske</a:t>
            </a:r>
            <a:r>
              <a:rPr lang="en-US" altLang="zh-CN" sz="1800" kern="100" dirty="0">
                <a:effectLst/>
                <a:latin typeface="Times New Roman" panose="02020603050405020304" pitchFamily="18" charset="0"/>
                <a:ea typeface="宋体" panose="02010600030101010101" pitchFamily="2" charset="-122"/>
              </a:rPr>
              <a:t> DW. 1985. The evolution of self-fertilization and inbreeding depression in plants. I. Genetic models. Evolution 39: 24–40.</a:t>
            </a:r>
            <a:endParaRPr lang="en-US" altLang="zh-CN" sz="1800" kern="100" dirty="0">
              <a:effectLst/>
              <a:latin typeface="Times New Roman" panose="02020603050405020304" pitchFamily="18" charset="0"/>
              <a:ea typeface="宋体" panose="02010600030101010101" pitchFamily="2" charset="-122"/>
            </a:endParaRPr>
          </a:p>
          <a:p>
            <a:pPr algn="just">
              <a:spcBef>
                <a:spcPts val="300"/>
              </a:spcBef>
            </a:pPr>
            <a:r>
              <a:rPr lang="en-US" altLang="zh-CN" sz="1800" kern="100" dirty="0">
                <a:effectLst/>
                <a:latin typeface="Times New Roman" panose="02020603050405020304" pitchFamily="18" charset="0"/>
                <a:ea typeface="宋体" panose="02010600030101010101" pitchFamily="2" charset="-122"/>
              </a:rPr>
              <a:t>Lloyd DG. 1992. Self- and cross-fertilization in plants. II. The selection of self-fertilization. International Journal of Plant Sciences 153: 370–380.</a:t>
            </a:r>
            <a:endParaRPr lang="en-US" altLang="zh-CN" sz="1800" kern="100" dirty="0">
              <a:effectLst/>
              <a:latin typeface="Times New Roman" panose="02020603050405020304" pitchFamily="18" charset="0"/>
              <a:ea typeface="宋体" panose="02010600030101010101" pitchFamily="2" charset="-122"/>
            </a:endParaRPr>
          </a:p>
          <a:p>
            <a:pPr algn="just">
              <a:spcBef>
                <a:spcPts val="300"/>
              </a:spcBef>
            </a:pPr>
            <a:r>
              <a:rPr lang="en-US" altLang="zh-CN" sz="1800" kern="100" dirty="0" err="1">
                <a:effectLst/>
                <a:latin typeface="Times New Roman" panose="02020603050405020304" pitchFamily="18" charset="0"/>
                <a:ea typeface="宋体" panose="02010600030101010101" pitchFamily="2" charset="-122"/>
              </a:rPr>
              <a:t>Porcher</a:t>
            </a:r>
            <a:r>
              <a:rPr lang="en-US" altLang="zh-CN" sz="1800" kern="100" dirty="0">
                <a:effectLst/>
                <a:latin typeface="Times New Roman" panose="02020603050405020304" pitchFamily="18" charset="0"/>
                <a:ea typeface="宋体" panose="02010600030101010101" pitchFamily="2" charset="-122"/>
              </a:rPr>
              <a:t> E, </a:t>
            </a:r>
            <a:r>
              <a:rPr lang="en-US" altLang="zh-CN" sz="1800" kern="100" dirty="0" err="1">
                <a:effectLst/>
                <a:latin typeface="Times New Roman" panose="02020603050405020304" pitchFamily="18" charset="0"/>
                <a:ea typeface="宋体" panose="02010600030101010101" pitchFamily="2" charset="-122"/>
              </a:rPr>
              <a:t>Lande</a:t>
            </a:r>
            <a:r>
              <a:rPr lang="en-US" altLang="zh-CN" sz="1800" kern="100" dirty="0">
                <a:effectLst/>
                <a:latin typeface="Times New Roman" panose="02020603050405020304" pitchFamily="18" charset="0"/>
                <a:ea typeface="宋体" panose="02010600030101010101" pitchFamily="2" charset="-122"/>
              </a:rPr>
              <a:t> R. The evolution of self-fertilization and inbreeding depression under pollen discounting and pollen limitation. J </a:t>
            </a:r>
            <a:r>
              <a:rPr lang="en-US" altLang="zh-CN" sz="1800" kern="100" dirty="0" err="1">
                <a:effectLst/>
                <a:latin typeface="Times New Roman" panose="02020603050405020304" pitchFamily="18" charset="0"/>
                <a:ea typeface="宋体" panose="02010600030101010101" pitchFamily="2" charset="-122"/>
              </a:rPr>
              <a:t>Evol</a:t>
            </a:r>
            <a:r>
              <a:rPr lang="en-US" altLang="zh-CN" sz="1800" kern="100" dirty="0">
                <a:effectLst/>
                <a:latin typeface="Times New Roman" panose="02020603050405020304" pitchFamily="18" charset="0"/>
                <a:ea typeface="宋体" panose="02010600030101010101" pitchFamily="2" charset="-122"/>
              </a:rPr>
              <a:t> Biol. 2005 May;18(3):497-508.</a:t>
            </a:r>
            <a:endParaRPr lang="en-US" altLang="zh-CN" sz="1800" kern="100" dirty="0">
              <a:effectLst/>
              <a:latin typeface="Times New Roman" panose="02020603050405020304" pitchFamily="18" charset="0"/>
              <a:ea typeface="宋体" panose="02010600030101010101" pitchFamily="2" charset="-122"/>
            </a:endParaRPr>
          </a:p>
          <a:p>
            <a:pPr algn="just">
              <a:spcBef>
                <a:spcPts val="300"/>
              </a:spcBef>
            </a:pPr>
            <a:r>
              <a:rPr lang="en-US" altLang="zh-CN" sz="1800" kern="100" dirty="0">
                <a:effectLst/>
                <a:latin typeface="Times New Roman" panose="02020603050405020304" pitchFamily="18" charset="0"/>
                <a:ea typeface="宋体" panose="02010600030101010101" pitchFamily="2" charset="-122"/>
              </a:rPr>
              <a:t>Vogler, D. W. &amp; Kalisz, S. Sex among the flowers: </a:t>
            </a:r>
            <a:r>
              <a:rPr lang="en-US" altLang="zh-CN" sz="1800" kern="100" dirty="0" err="1">
                <a:effectLst/>
                <a:latin typeface="Times New Roman" panose="02020603050405020304" pitchFamily="18" charset="0"/>
                <a:ea typeface="宋体" panose="02010600030101010101" pitchFamily="2" charset="-122"/>
              </a:rPr>
              <a:t>thedistribution</a:t>
            </a:r>
            <a:r>
              <a:rPr lang="en-US" altLang="zh-CN" sz="1800" kern="100" dirty="0">
                <a:effectLst/>
                <a:latin typeface="Times New Roman" panose="02020603050405020304" pitchFamily="18" charset="0"/>
                <a:ea typeface="宋体" panose="02010600030101010101" pitchFamily="2" charset="-122"/>
              </a:rPr>
              <a:t> of plant mating systems. Evolution 55, 202–204(2001).</a:t>
            </a:r>
            <a:endParaRPr lang="zh-CN" altLang="zh-CN" sz="1800" kern="100" dirty="0">
              <a:effectLst/>
              <a:latin typeface="Times New Roman" panose="02020603050405020304" pitchFamily="18" charset="0"/>
              <a:ea typeface="宋体" panose="02010600030101010101" pitchFamily="2" charset="-122"/>
            </a:endParaRPr>
          </a:p>
          <a:p>
            <a:pPr algn="just">
              <a:spcBef>
                <a:spcPts val="300"/>
              </a:spcBef>
            </a:pPr>
            <a:endParaRPr lang="zh-CN" altLang="zh-CN" sz="1800" kern="100" dirty="0">
              <a:effectLst/>
              <a:latin typeface="Times New Roman" panose="02020603050405020304" pitchFamily="18" charset="0"/>
              <a:ea typeface="宋体" panose="02010600030101010101" pitchFamily="2"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C030D"/>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304" y="0"/>
            <a:ext cx="12048696" cy="6871807"/>
          </a:xfrm>
          <a:prstGeom prst="rect">
            <a:avLst/>
          </a:prstGeom>
        </p:spPr>
      </p:pic>
      <p:grpSp>
        <p:nvGrpSpPr>
          <p:cNvPr id="16" name="组合 15"/>
          <p:cNvGrpSpPr/>
          <p:nvPr/>
        </p:nvGrpSpPr>
        <p:grpSpPr>
          <a:xfrm>
            <a:off x="1415480" y="1628800"/>
            <a:ext cx="9073008" cy="2880320"/>
            <a:chOff x="1415480" y="1556792"/>
            <a:chExt cx="9073008" cy="2880320"/>
          </a:xfrm>
        </p:grpSpPr>
        <p:pic>
          <p:nvPicPr>
            <p:cNvPr id="5" name="图片 4"/>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35070" y="1556792"/>
              <a:ext cx="4121859" cy="1161087"/>
            </a:xfrm>
            <a:prstGeom prst="rect">
              <a:avLst/>
            </a:prstGeom>
          </p:spPr>
        </p:pic>
        <p:grpSp>
          <p:nvGrpSpPr>
            <p:cNvPr id="6" name="组合 5"/>
            <p:cNvGrpSpPr/>
            <p:nvPr/>
          </p:nvGrpSpPr>
          <p:grpSpPr>
            <a:xfrm>
              <a:off x="1415480" y="2795875"/>
              <a:ext cx="9073008" cy="1641237"/>
              <a:chOff x="1418049" y="2348880"/>
              <a:chExt cx="8931295" cy="1641237"/>
            </a:xfrm>
          </p:grpSpPr>
          <p:sp>
            <p:nvSpPr>
              <p:cNvPr id="8" name="文本框 7"/>
              <p:cNvSpPr txBox="1"/>
              <p:nvPr/>
            </p:nvSpPr>
            <p:spPr>
              <a:xfrm>
                <a:off x="3279172" y="2348880"/>
                <a:ext cx="5633653" cy="1419619"/>
              </a:xfrm>
              <a:prstGeom prst="rect">
                <a:avLst/>
              </a:prstGeom>
              <a:noFill/>
            </p:spPr>
            <p:txBody>
              <a:bodyPr wrap="none" rtlCol="0">
                <a:spAutoFit/>
              </a:bodyPr>
              <a:lstStyle/>
              <a:p>
                <a:pPr algn="ctr">
                  <a:lnSpc>
                    <a:spcPct val="125000"/>
                  </a:lnSpc>
                </a:pPr>
                <a:r>
                  <a:rPr lang="zh-CN" altLang="en-US" sz="8000" b="1" spc="600" dirty="0">
                    <a:solidFill>
                      <a:schemeClr val="bg1"/>
                    </a:solidFill>
                    <a:latin typeface="黑体" panose="02010609060101010101" pitchFamily="49" charset="-122"/>
                    <a:ea typeface="黑体" panose="02010609060101010101" pitchFamily="49" charset="-122"/>
                  </a:rPr>
                  <a:t>谢谢大家</a:t>
                </a:r>
                <a:r>
                  <a:rPr lang="zh-CN" altLang="en-US" sz="8000" b="1" i="1" spc="600" dirty="0">
                    <a:solidFill>
                      <a:schemeClr val="bg1"/>
                    </a:solidFill>
                    <a:latin typeface="黑体" panose="02010609060101010101" pitchFamily="49" charset="-122"/>
                    <a:ea typeface="黑体" panose="02010609060101010101" pitchFamily="49" charset="-122"/>
                  </a:rPr>
                  <a:t>！</a:t>
                </a:r>
                <a:endParaRPr lang="zh-CN" altLang="en-US" sz="8000" b="1" i="1" spc="6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418049" y="3990117"/>
                <a:ext cx="893129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rotWithShape="1">
          <a:blip r:embed="rId1">
            <a:extLst>
              <a:ext uri="{28A0092B-C50C-407E-A947-70E740481C1C}">
                <a14:useLocalDpi xmlns:a14="http://schemas.microsoft.com/office/drawing/2010/main" val="0"/>
              </a:ext>
            </a:extLst>
          </a:blip>
          <a:srcRect l="2930"/>
          <a:stretch>
            <a:fillRect/>
          </a:stretch>
        </p:blipFill>
        <p:spPr>
          <a:xfrm>
            <a:off x="0" y="1"/>
            <a:ext cx="12192000" cy="6858000"/>
          </a:xfrm>
        </p:spPr>
      </p:pic>
      <p:pic>
        <p:nvPicPr>
          <p:cNvPr id="4" name="图片 3"/>
          <p:cNvPicPr>
            <a:picLocks noChangeAspect="1"/>
          </p:cNvPicPr>
          <p:nvPr/>
        </p:nvPicPr>
        <p:blipFill>
          <a:blip r:embed="rId2" cstate="screen"/>
          <a:stretch>
            <a:fillRect/>
          </a:stretch>
        </p:blipFill>
        <p:spPr>
          <a:xfrm>
            <a:off x="9264352" y="332656"/>
            <a:ext cx="2325687" cy="658287"/>
          </a:xfrm>
          <a:prstGeom prst="rect">
            <a:avLst/>
          </a:prstGeom>
        </p:spPr>
      </p:pic>
      <p:grpSp>
        <p:nvGrpSpPr>
          <p:cNvPr id="9" name="组合 8"/>
          <p:cNvGrpSpPr/>
          <p:nvPr/>
        </p:nvGrpSpPr>
        <p:grpSpPr>
          <a:xfrm>
            <a:off x="0" y="260648"/>
            <a:ext cx="4573385" cy="986336"/>
            <a:chOff x="0" y="260648"/>
            <a:chExt cx="4573385" cy="986336"/>
          </a:xfrm>
        </p:grpSpPr>
        <p:cxnSp>
          <p:nvCxnSpPr>
            <p:cNvPr id="10" name="直接连接符 9"/>
            <p:cNvCxnSpPr/>
            <p:nvPr/>
          </p:nvCxnSpPr>
          <p:spPr>
            <a:xfrm>
              <a:off x="767408" y="900409"/>
              <a:ext cx="3168352" cy="0"/>
            </a:xfrm>
            <a:prstGeom prst="line">
              <a:avLst/>
            </a:prstGeom>
            <a:ln w="31750">
              <a:gradFill flip="none" rotWithShape="1">
                <a:gsLst>
                  <a:gs pos="20000">
                    <a:srgbClr val="8C030D">
                      <a:lumMod val="99000"/>
                      <a:lumOff val="1000"/>
                    </a:srgbClr>
                  </a:gs>
                  <a:gs pos="67000">
                    <a:srgbClr val="C88186"/>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0" y="260648"/>
              <a:ext cx="4573385" cy="986336"/>
              <a:chOff x="0" y="260648"/>
              <a:chExt cx="4573385" cy="986336"/>
            </a:xfrm>
          </p:grpSpPr>
          <p:sp>
            <p:nvSpPr>
              <p:cNvPr id="12" name="矩形 11"/>
              <p:cNvSpPr/>
              <p:nvPr/>
            </p:nvSpPr>
            <p:spPr>
              <a:xfrm>
                <a:off x="0" y="374221"/>
                <a:ext cx="551384" cy="792088"/>
              </a:xfrm>
              <a:prstGeom prst="rect">
                <a:avLst/>
              </a:prstGeom>
              <a:solidFill>
                <a:srgbClr val="8C0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95400" y="260648"/>
                <a:ext cx="3877985" cy="986336"/>
                <a:chOff x="623392" y="310880"/>
                <a:chExt cx="3877985" cy="986336"/>
              </a:xfrm>
            </p:grpSpPr>
            <p:sp>
              <p:nvSpPr>
                <p:cNvPr id="14" name="文本框 13"/>
                <p:cNvSpPr txBox="1"/>
                <p:nvPr/>
              </p:nvSpPr>
              <p:spPr>
                <a:xfrm>
                  <a:off x="623392" y="310880"/>
                  <a:ext cx="3877985"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植物交配系统的演化</a:t>
                  </a:r>
                  <a:endParaRPr lang="zh-CN" altLang="en-US" sz="3200" dirty="0">
                    <a:latin typeface="黑体" panose="02010609060101010101" pitchFamily="49" charset="-122"/>
                    <a:ea typeface="黑体" panose="02010609060101010101" pitchFamily="49" charset="-122"/>
                  </a:endParaRPr>
                </a:p>
              </p:txBody>
            </p:sp>
            <p:sp>
              <p:nvSpPr>
                <p:cNvPr id="15" name="文本框 14"/>
                <p:cNvSpPr txBox="1"/>
                <p:nvPr/>
              </p:nvSpPr>
              <p:spPr>
                <a:xfrm>
                  <a:off x="623392" y="989439"/>
                  <a:ext cx="2291846" cy="307777"/>
                </a:xfrm>
                <a:prstGeom prst="rect">
                  <a:avLst/>
                </a:prstGeom>
                <a:noFill/>
              </p:spPr>
              <p:txBody>
                <a:bodyPr wrap="none" rtlCol="0">
                  <a:spAutoFit/>
                </a:bodyPr>
                <a:lstStyle/>
                <a:p>
                  <a:r>
                    <a:rPr lang="en-US" altLang="zh-CN" sz="1400" spc="300"/>
                    <a:t>PEKING UNIVERSITY</a:t>
                  </a:r>
                  <a:endParaRPr lang="zh-CN" altLang="en-US" sz="1400" spc="300" dirty="0"/>
                </a:p>
              </p:txBody>
            </p:sp>
          </p:grpSp>
        </p:grpSp>
      </p:grpSp>
      <p:sp>
        <p:nvSpPr>
          <p:cNvPr id="20" name="文本框 19"/>
          <p:cNvSpPr txBox="1"/>
          <p:nvPr/>
        </p:nvSpPr>
        <p:spPr>
          <a:xfrm>
            <a:off x="10635827" y="6428534"/>
            <a:ext cx="118654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D2D2D2"/>
                </a:solidFill>
                <a:effectLst/>
                <a:uLnTx/>
                <a:uFillTx/>
                <a:latin typeface="Calibri" panose="020F0502020204030204"/>
                <a:ea typeface="宋体" panose="02010600030101010101" pitchFamily="2" charset="-122"/>
                <a:cs typeface="+mn-cs"/>
              </a:rPr>
              <a:t>JUNE 18</a:t>
            </a:r>
            <a:r>
              <a:rPr kumimoji="0" lang="en-US" altLang="zh-CN" sz="2000" b="1" i="0" u="none" strike="noStrike" kern="1200" cap="none" spc="0" normalizeH="0" baseline="30000" noProof="0" dirty="0">
                <a:ln>
                  <a:noFill/>
                </a:ln>
                <a:solidFill>
                  <a:srgbClr val="D2D2D2"/>
                </a:solidFill>
                <a:effectLst/>
                <a:uLnTx/>
                <a:uFillTx/>
                <a:latin typeface="Calibri" panose="020F0502020204030204"/>
                <a:ea typeface="宋体" panose="02010600030101010101" pitchFamily="2" charset="-122"/>
                <a:cs typeface="+mn-cs"/>
              </a:rPr>
              <a:t>th</a:t>
            </a:r>
            <a:endParaRPr kumimoji="0" lang="zh-CN" altLang="en-US" sz="2000" b="1" i="0" u="none" strike="noStrike" kern="1200" cap="none" spc="0" normalizeH="0" baseline="30000" noProof="0" dirty="0">
              <a:ln>
                <a:noFill/>
              </a:ln>
              <a:solidFill>
                <a:srgbClr val="D2D2D2"/>
              </a:solidFill>
              <a:effectLst/>
              <a:uLnTx/>
              <a:uFillTx/>
              <a:latin typeface="Calibri" panose="020F0502020204030204"/>
              <a:ea typeface="宋体" panose="02010600030101010101" pitchFamily="2" charset="-122"/>
              <a:cs typeface="+mn-cs"/>
            </a:endParaRPr>
          </a:p>
        </p:txBody>
      </p:sp>
      <p:sp>
        <p:nvSpPr>
          <p:cNvPr id="16" name="矩形 15"/>
          <p:cNvSpPr/>
          <p:nvPr/>
        </p:nvSpPr>
        <p:spPr>
          <a:xfrm>
            <a:off x="509588" y="1784630"/>
            <a:ext cx="5545137" cy="3660593"/>
          </a:xfrm>
          <a:prstGeom prst="rect">
            <a:avLst/>
          </a:prstGeom>
          <a:solidFill>
            <a:srgbClr val="8C0807"/>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矩形 16"/>
          <p:cNvSpPr/>
          <p:nvPr/>
        </p:nvSpPr>
        <p:spPr>
          <a:xfrm>
            <a:off x="6054725" y="1784630"/>
            <a:ext cx="5545138" cy="3660593"/>
          </a:xfrm>
          <a:prstGeom prst="rect">
            <a:avLst/>
          </a:prstGeom>
          <a:noFill/>
          <a:ln w="28575" cap="flat" cmpd="sng" algn="ctr">
            <a:solidFill>
              <a:srgbClr val="8C0807"/>
            </a:solidFill>
            <a:prstDash val="solid"/>
            <a:miter lim="800000"/>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18" name="矩形 17"/>
          <p:cNvSpPr/>
          <p:nvPr/>
        </p:nvSpPr>
        <p:spPr>
          <a:xfrm>
            <a:off x="11272838" y="1772816"/>
            <a:ext cx="338137" cy="338137"/>
          </a:xfrm>
          <a:prstGeom prst="rect">
            <a:avLst/>
          </a:prstGeom>
          <a:solidFill>
            <a:srgbClr val="8C0807"/>
          </a:solidFill>
          <a:ln w="12700" cap="flat" cmpd="sng" algn="ctr">
            <a:solidFill>
              <a:srgbClr val="8C0807"/>
            </a:solidFill>
            <a:prstDash val="solid"/>
            <a:miter lim="800000"/>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19" name="矩形 18"/>
          <p:cNvSpPr/>
          <p:nvPr/>
        </p:nvSpPr>
        <p:spPr>
          <a:xfrm>
            <a:off x="11272838" y="5108674"/>
            <a:ext cx="338137" cy="336550"/>
          </a:xfrm>
          <a:prstGeom prst="rect">
            <a:avLst/>
          </a:prstGeom>
          <a:solidFill>
            <a:srgbClr val="8C0807"/>
          </a:solidFill>
          <a:ln w="12700" cap="flat" cmpd="sng" algn="ctr">
            <a:solidFill>
              <a:srgbClr val="8C0807"/>
            </a:solidFill>
            <a:prstDash val="solid"/>
            <a:miter lim="800000"/>
          </a:ln>
          <a:effectLst/>
        </p:spPr>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prstClr val="white"/>
              </a:solidFill>
              <a:effectLst/>
              <a:uLnTx/>
              <a:uFillTx/>
              <a:latin typeface="Arial" panose="020B0604020202020204"/>
              <a:ea typeface="微软雅黑" panose="020B0503020204020204" pitchFamily="34" charset="-122"/>
              <a:cs typeface="+mn-cs"/>
            </a:endParaRPr>
          </a:p>
        </p:txBody>
      </p:sp>
      <p:sp>
        <p:nvSpPr>
          <p:cNvPr id="21" name="文本框 13"/>
          <p:cNvSpPr txBox="1">
            <a:spLocks noChangeArrowheads="1"/>
          </p:cNvSpPr>
          <p:nvPr/>
        </p:nvSpPr>
        <p:spPr bwMode="auto">
          <a:xfrm>
            <a:off x="1965638" y="2894077"/>
            <a:ext cx="2664295" cy="106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marL="0" marR="0" lvl="0" indent="0" algn="just" defTabSz="914400" rtl="0" eaLnBrk="1" fontAlgn="base" latinLnBrk="0" hangingPunct="1">
              <a:lnSpc>
                <a:spcPct val="150000"/>
              </a:lnSpc>
              <a:spcBef>
                <a:spcPct val="0"/>
              </a:spcBef>
              <a:spcAft>
                <a:spcPct val="0"/>
              </a:spcAft>
              <a:buClrTx/>
              <a:buSzTx/>
              <a:buFontTx/>
              <a:buNone/>
              <a:defRPr/>
            </a:pPr>
            <a:r>
              <a:rPr kumimoji="0" lang="zh-CN" altLang="en-US" sz="4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近交衰退</a:t>
            </a:r>
            <a:endParaRPr kumimoji="0" lang="zh-CN" altLang="en-US" sz="4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2" name="矩形 14"/>
          <p:cNvSpPr>
            <a:spLocks noChangeArrowheads="1"/>
          </p:cNvSpPr>
          <p:nvPr/>
        </p:nvSpPr>
        <p:spPr bwMode="auto">
          <a:xfrm>
            <a:off x="6859766" y="2894077"/>
            <a:ext cx="3935055" cy="106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marL="0" marR="0" lvl="0" indent="0" algn="just" defTabSz="914400" rtl="0" eaLnBrk="1" fontAlgn="base" latinLnBrk="0" hangingPunct="1">
              <a:lnSpc>
                <a:spcPct val="150000"/>
              </a:lnSpc>
              <a:spcBef>
                <a:spcPct val="0"/>
              </a:spcBef>
              <a:spcAft>
                <a:spcPct val="0"/>
              </a:spcAft>
              <a:buClrTx/>
              <a:buSzTx/>
              <a:buFontTx/>
              <a:buNone/>
              <a:defRPr/>
            </a:pPr>
            <a:r>
              <a:rPr kumimoji="0" lang="zh-CN" altLang="en-US" sz="4800" b="0" i="0" u="none" strike="noStrike" kern="1200" cap="none" spc="0" normalizeH="0" baseline="0" noProof="0" dirty="0">
                <a:ln>
                  <a:noFill/>
                </a:ln>
                <a:solidFill>
                  <a:srgbClr val="8C0807"/>
                </a:solidFill>
                <a:effectLst/>
                <a:uLnTx/>
                <a:uFillTx/>
                <a:latin typeface="微软雅黑" panose="020B0503020204020204" pitchFamily="34" charset="-122"/>
                <a:ea typeface="微软雅黑" panose="020B0503020204020204" pitchFamily="34" charset="-122"/>
                <a:cs typeface="+mn-cs"/>
              </a:rPr>
              <a:t>基因传递优势</a:t>
            </a:r>
            <a:endParaRPr kumimoji="0" lang="zh-CN" altLang="en-US" sz="4800" b="0" i="0" u="none" strike="noStrike" kern="1200" cap="none" spc="0" normalizeH="0" baseline="0" noProof="0" dirty="0">
              <a:ln>
                <a:noFill/>
              </a:ln>
              <a:solidFill>
                <a:srgbClr val="8C0807"/>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5447928" y="2780928"/>
            <a:ext cx="1521431" cy="131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60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V</a:t>
            </a:r>
            <a:r>
              <a:rPr kumimoji="0" lang="en-US" altLang="zh-CN" sz="6000" b="0" i="0" u="none" strike="noStrike" kern="1200" cap="none" spc="0" normalizeH="0" baseline="0" noProof="0" dirty="0">
                <a:ln>
                  <a:noFill/>
                </a:ln>
                <a:solidFill>
                  <a:srgbClr val="8C0807"/>
                </a:solidFill>
                <a:effectLst/>
                <a:uLnTx/>
                <a:uFillTx/>
                <a:latin typeface="微软雅黑" panose="020B0503020204020204" pitchFamily="34" charset="-122"/>
                <a:ea typeface="微软雅黑" panose="020B0503020204020204" pitchFamily="34" charset="-122"/>
                <a:cs typeface="+mn-cs"/>
              </a:rPr>
              <a:t>S</a:t>
            </a:r>
            <a:endParaRPr kumimoji="0" lang="zh-CN" altLang="en-US" sz="6000" b="0" i="0" u="none" strike="noStrike" kern="1200" cap="none" spc="0" normalizeH="0" baseline="0" noProof="0" dirty="0">
              <a:ln>
                <a:noFill/>
              </a:ln>
              <a:solidFill>
                <a:srgbClr val="8C0807"/>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animBg="1"/>
      <p:bldP spid="17" grpId="0" animBg="1"/>
      <p:bldP spid="18" grpId="0" animBg="1"/>
      <p:bldP spid="19" grpId="0" animBg="1"/>
      <p:bldP spid="21" grpId="0"/>
      <p:bldP spid="2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rotWithShape="1">
          <a:blip r:embed="rId1">
            <a:extLst>
              <a:ext uri="{28A0092B-C50C-407E-A947-70E740481C1C}">
                <a14:useLocalDpi xmlns:a14="http://schemas.microsoft.com/office/drawing/2010/main" val="0"/>
              </a:ext>
            </a:extLst>
          </a:blip>
          <a:srcRect l="2930"/>
          <a:stretch>
            <a:fillRect/>
          </a:stretch>
        </p:blipFill>
        <p:spPr>
          <a:xfrm>
            <a:off x="0" y="1"/>
            <a:ext cx="12192000" cy="6858000"/>
          </a:xfrm>
        </p:spPr>
      </p:pic>
      <p:pic>
        <p:nvPicPr>
          <p:cNvPr id="4" name="图片 3"/>
          <p:cNvPicPr>
            <a:picLocks noChangeAspect="1"/>
          </p:cNvPicPr>
          <p:nvPr/>
        </p:nvPicPr>
        <p:blipFill>
          <a:blip r:embed="rId2" cstate="screen"/>
          <a:stretch>
            <a:fillRect/>
          </a:stretch>
        </p:blipFill>
        <p:spPr>
          <a:xfrm>
            <a:off x="9264352" y="332656"/>
            <a:ext cx="2325687" cy="658287"/>
          </a:xfrm>
          <a:prstGeom prst="rect">
            <a:avLst/>
          </a:prstGeom>
        </p:spPr>
      </p:pic>
      <p:grpSp>
        <p:nvGrpSpPr>
          <p:cNvPr id="9" name="组合 8"/>
          <p:cNvGrpSpPr/>
          <p:nvPr/>
        </p:nvGrpSpPr>
        <p:grpSpPr>
          <a:xfrm>
            <a:off x="0" y="260648"/>
            <a:ext cx="4573385" cy="986336"/>
            <a:chOff x="0" y="260648"/>
            <a:chExt cx="4573385" cy="986336"/>
          </a:xfrm>
        </p:grpSpPr>
        <p:cxnSp>
          <p:nvCxnSpPr>
            <p:cNvPr id="10" name="直接连接符 9"/>
            <p:cNvCxnSpPr/>
            <p:nvPr/>
          </p:nvCxnSpPr>
          <p:spPr>
            <a:xfrm>
              <a:off x="767408" y="900409"/>
              <a:ext cx="3168352" cy="0"/>
            </a:xfrm>
            <a:prstGeom prst="line">
              <a:avLst/>
            </a:prstGeom>
            <a:ln w="31750">
              <a:gradFill flip="none" rotWithShape="1">
                <a:gsLst>
                  <a:gs pos="20000">
                    <a:srgbClr val="8C030D">
                      <a:lumMod val="99000"/>
                      <a:lumOff val="1000"/>
                    </a:srgbClr>
                  </a:gs>
                  <a:gs pos="67000">
                    <a:srgbClr val="C88186"/>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0" y="260648"/>
              <a:ext cx="4573385" cy="986336"/>
              <a:chOff x="0" y="260648"/>
              <a:chExt cx="4573385" cy="986336"/>
            </a:xfrm>
          </p:grpSpPr>
          <p:sp>
            <p:nvSpPr>
              <p:cNvPr id="12" name="矩形 11"/>
              <p:cNvSpPr/>
              <p:nvPr/>
            </p:nvSpPr>
            <p:spPr>
              <a:xfrm>
                <a:off x="0" y="374221"/>
                <a:ext cx="551384" cy="792088"/>
              </a:xfrm>
              <a:prstGeom prst="rect">
                <a:avLst/>
              </a:prstGeom>
              <a:solidFill>
                <a:srgbClr val="8C0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95400" y="260648"/>
                <a:ext cx="3877985" cy="986336"/>
                <a:chOff x="623392" y="310880"/>
                <a:chExt cx="3877985" cy="986336"/>
              </a:xfrm>
            </p:grpSpPr>
            <p:sp>
              <p:nvSpPr>
                <p:cNvPr id="14" name="文本框 13"/>
                <p:cNvSpPr txBox="1"/>
                <p:nvPr/>
              </p:nvSpPr>
              <p:spPr>
                <a:xfrm>
                  <a:off x="623392" y="310880"/>
                  <a:ext cx="3877985"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植物交配系统的演化</a:t>
                  </a:r>
                  <a:endParaRPr lang="zh-CN" altLang="en-US" sz="3200" dirty="0">
                    <a:latin typeface="黑体" panose="02010609060101010101" pitchFamily="49" charset="-122"/>
                    <a:ea typeface="黑体" panose="02010609060101010101" pitchFamily="49" charset="-122"/>
                  </a:endParaRPr>
                </a:p>
              </p:txBody>
            </p:sp>
            <p:sp>
              <p:nvSpPr>
                <p:cNvPr id="15" name="文本框 14"/>
                <p:cNvSpPr txBox="1"/>
                <p:nvPr/>
              </p:nvSpPr>
              <p:spPr>
                <a:xfrm>
                  <a:off x="623392" y="989439"/>
                  <a:ext cx="2291846" cy="307777"/>
                </a:xfrm>
                <a:prstGeom prst="rect">
                  <a:avLst/>
                </a:prstGeom>
                <a:noFill/>
              </p:spPr>
              <p:txBody>
                <a:bodyPr wrap="none" rtlCol="0">
                  <a:spAutoFit/>
                </a:bodyPr>
                <a:lstStyle/>
                <a:p>
                  <a:r>
                    <a:rPr lang="en-US" altLang="zh-CN" sz="1400" spc="300"/>
                    <a:t>PEKING UNIVERSITY</a:t>
                  </a:r>
                  <a:endParaRPr lang="zh-CN" altLang="en-US" sz="1400" spc="300" dirty="0"/>
                </a:p>
              </p:txBody>
            </p:sp>
          </p:grpSp>
        </p:grpSp>
      </p:grpSp>
      <p:sp>
        <p:nvSpPr>
          <p:cNvPr id="16" name="圆角矩形 15"/>
          <p:cNvSpPr/>
          <p:nvPr/>
        </p:nvSpPr>
        <p:spPr>
          <a:xfrm>
            <a:off x="899159" y="2362664"/>
            <a:ext cx="10483315" cy="3706119"/>
          </a:xfrm>
          <a:prstGeom prst="roundRect">
            <a:avLst>
              <a:gd name="adj" fmla="val 0"/>
            </a:avLst>
          </a:prstGeom>
          <a:noFill/>
          <a:ln w="28575" cap="flat" cmpd="sng" algn="ctr">
            <a:solidFill>
              <a:schemeClr val="bg1">
                <a:lumMod val="75000"/>
              </a:scheme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7" name="TextBox 42"/>
              <p:cNvSpPr txBox="1"/>
              <p:nvPr/>
            </p:nvSpPr>
            <p:spPr>
              <a:xfrm>
                <a:off x="1278865" y="2492650"/>
                <a:ext cx="9634270" cy="443198"/>
              </a:xfrm>
              <a:prstGeom prst="rect">
                <a:avLst/>
              </a:prstGeom>
              <a:noFill/>
            </p:spPr>
            <p:txBody>
              <a:bodyPr wrap="square" lIns="0" tIns="0" rIns="0" bIns="0" rtlCol="0">
                <a:spAutoFit/>
              </a:bodyPr>
              <a:lstStyle/>
              <a:p>
                <a:pPr algn="just" defTabSz="685800">
                  <a:lnSpc>
                    <a:spcPct val="120000"/>
                  </a:lnSpc>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𝑊</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r>
                        <a:rPr lang="en-US" altLang="zh-CN" sz="2400" i="1">
                          <a:latin typeface="Cambria Math" panose="02040503050406030204" pitchFamily="18" charset="0"/>
                        </a:rPr>
                        <m:t>2</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𝛿</m:t>
                          </m:r>
                        </m:e>
                      </m:d>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𝑠</m:t>
                          </m:r>
                        </m:sub>
                      </m:sSub>
                    </m:oMath>
                  </m:oMathPara>
                </a14:m>
                <a:endParaRPr lang="en-US" altLang="zh-CN" sz="2800" dirty="0">
                  <a:solidFill>
                    <a:prstClr val="black">
                      <a:lumMod val="75000"/>
                      <a:lumOff val="25000"/>
                    </a:prstClr>
                  </a:solidFill>
                  <a:latin typeface="微软雅黑" panose="020B0503020204020204" pitchFamily="34" charset="-122"/>
                  <a:ea typeface="微软雅黑" panose="020B0503020204020204" pitchFamily="34" charset="-122"/>
                </a:endParaRPr>
              </a:p>
            </p:txBody>
          </p:sp>
        </mc:Choice>
        <mc:Fallback>
          <p:sp>
            <p:nvSpPr>
              <p:cNvPr id="17" name="TextBox 42"/>
              <p:cNvSpPr txBox="1">
                <a:spLocks noRot="1" noChangeAspect="1" noMove="1" noResize="1" noEditPoints="1" noAdjustHandles="1" noChangeArrowheads="1" noChangeShapeType="1" noTextEdit="1"/>
              </p:cNvSpPr>
              <p:nvPr/>
            </p:nvSpPr>
            <p:spPr>
              <a:xfrm>
                <a:off x="1278865" y="2492650"/>
                <a:ext cx="9634270" cy="443198"/>
              </a:xfrm>
              <a:prstGeom prst="rect">
                <a:avLst/>
              </a:prstGeom>
              <a:blipFill rotWithShape="1">
                <a:blip r:embed="rId3"/>
                <a:stretch>
                  <a:fillRect l="-6" t="-62" b="55"/>
                </a:stretch>
              </a:blipFill>
            </p:spPr>
            <p:txBody>
              <a:bodyPr/>
              <a:lstStyle/>
              <a:p>
                <a:r>
                  <a:rPr lang="zh-CN" altLang="en-US">
                    <a:noFill/>
                  </a:rPr>
                  <a:t> </a:t>
                </a:r>
              </a:p>
            </p:txBody>
          </p:sp>
        </mc:Fallback>
      </mc:AlternateContent>
      <p:sp>
        <p:nvSpPr>
          <p:cNvPr id="18" name="矩形 93"/>
          <p:cNvSpPr/>
          <p:nvPr/>
        </p:nvSpPr>
        <p:spPr>
          <a:xfrm>
            <a:off x="839416" y="2304563"/>
            <a:ext cx="444459" cy="464254"/>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8C030D"/>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矩形 93"/>
          <p:cNvSpPr/>
          <p:nvPr/>
        </p:nvSpPr>
        <p:spPr>
          <a:xfrm rot="10800000">
            <a:off x="11064552" y="5728681"/>
            <a:ext cx="411062" cy="43662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8C030D"/>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983432" y="1809616"/>
            <a:ext cx="9721080" cy="400110"/>
          </a:xfrm>
          <a:prstGeom prst="rect">
            <a:avLst/>
          </a:prstGeom>
          <a:noFill/>
        </p:spPr>
        <p:txBody>
          <a:bodyPr wrap="square">
            <a:spAutoFit/>
          </a:bodyPr>
          <a:lstStyle/>
          <a:p>
            <a:r>
              <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假设在一个植物种群中存在</a:t>
            </a:r>
            <a:r>
              <a:rPr lang="en-US"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两种基因型，</a:t>
            </a:r>
            <a:r>
              <a:rPr lang="en-US"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植株倾向于自交，</a:t>
            </a:r>
            <a:r>
              <a:rPr lang="en-US"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植株倾向于异交。</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0" name="表格 20"/>
              <p:cNvGraphicFramePr>
                <a:graphicFrameLocks noGrp="1"/>
              </p:cNvGraphicFramePr>
              <p:nvPr/>
            </p:nvGraphicFramePr>
            <p:xfrm>
              <a:off x="1703513" y="3821465"/>
              <a:ext cx="3816424" cy="1854200"/>
            </p:xfrm>
            <a:graphic>
              <a:graphicData uri="http://schemas.openxmlformats.org/drawingml/2006/table">
                <a:tbl>
                  <a:tblPr bandRow="1">
                    <a:tableStyleId>{8EC20E35-A176-4012-BC5E-935CFFF8708E}</a:tableStyleId>
                  </a:tblPr>
                  <a:tblGrid>
                    <a:gridCol w="404509"/>
                    <a:gridCol w="3411915"/>
                  </a:tblGrid>
                  <a:tr h="370840">
                    <a:tc>
                      <a:txBody>
                        <a:bodyPr/>
                        <a:lstStyle/>
                        <a:p>
                          <a14:m>
                            <m:oMathPara xmlns:m="http://schemas.openxmlformats.org/officeDocument/2006/math">
                              <m:oMathParaPr>
                                <m:jc m:val="centerGroup"/>
                              </m:oMathParaPr>
                              <m:oMath xmlns:m="http://schemas.openxmlformats.org/officeDocument/2006/math">
                                <m:sSub>
                                  <m:sSubPr>
                                    <m:ctrlPr>
                                      <a:rPr lang="zh-CN" altLang="zh-CN" sz="1800" i="1" smtClean="0">
                                        <a:latin typeface="Cambria Math" panose="02040503050406030204" pitchFamily="18" charset="0"/>
                                      </a:rPr>
                                    </m:ctrlPr>
                                  </m:sSubPr>
                                  <m:e>
                                    <m:r>
                                      <a:rPr lang="en-US" altLang="zh-CN" sz="1800">
                                        <a:latin typeface="Cambria Math" panose="02040503050406030204" pitchFamily="18" charset="0"/>
                                      </a:rPr>
                                      <m:t>𝑊</m:t>
                                    </m:r>
                                  </m:e>
                                  <m:sub>
                                    <m:r>
                                      <a:rPr lang="en-US" altLang="zh-CN" sz="1800">
                                        <a:latin typeface="Cambria Math" panose="02040503050406030204" pitchFamily="18" charset="0"/>
                                      </a:rPr>
                                      <m:t>𝑠</m:t>
                                    </m:r>
                                  </m:sub>
                                </m:sSub>
                              </m:oMath>
                            </m:oMathPara>
                          </a14:m>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植株的适合度</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r>
                  <a:tr h="370840">
                    <a:tc>
                      <a:txBody>
                        <a:bodyPr/>
                        <a:lstStyle/>
                        <a:p>
                          <a14:m>
                            <m:oMathPara xmlns:m="http://schemas.openxmlformats.org/officeDocument/2006/math">
                              <m:oMathParaPr>
                                <m:jc m:val="centerGroup"/>
                              </m:oMathParaPr>
                              <m:oMath xmlns:m="http://schemas.openxmlformats.org/officeDocument/2006/math">
                                <m:sSub>
                                  <m:sSubPr>
                                    <m:ctrlPr>
                                      <a:rPr lang="zh-CN" altLang="zh-CN" sz="1800" i="1" smtClean="0">
                                        <a:latin typeface="Cambria Math" panose="02040503050406030204" pitchFamily="18" charset="0"/>
                                      </a:rPr>
                                    </m:ctrlPr>
                                  </m:sSubPr>
                                  <m:e>
                                    <m:r>
                                      <a:rPr lang="en-US" altLang="zh-CN" sz="1800">
                                        <a:latin typeface="Cambria Math" panose="02040503050406030204" pitchFamily="18" charset="0"/>
                                      </a:rPr>
                                      <m:t>𝑥</m:t>
                                    </m:r>
                                  </m:e>
                                  <m:sub>
                                    <m:r>
                                      <a:rPr lang="en-US" altLang="zh-CN" sz="1800">
                                        <a:latin typeface="Cambria Math" panose="02040503050406030204" pitchFamily="18" charset="0"/>
                                      </a:rPr>
                                      <m:t>𝑠</m:t>
                                    </m:r>
                                  </m:sub>
                                </m:sSub>
                              </m:oMath>
                            </m:oMathPara>
                          </a14:m>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r>
                            <a:rPr lang="en-US" altLang="zh-CN">
                              <a:latin typeface="微软雅黑" panose="020B0503020204020204" pitchFamily="34" charset="-122"/>
                              <a:ea typeface="微软雅黑" panose="020B0503020204020204" pitchFamily="34" charset="-122"/>
                              <a:cs typeface="Times New Roman" panose="02020603050405020304" pitchFamily="18" charset="0"/>
                            </a:rPr>
                            <a:t>S</a:t>
                          </a:r>
                          <a:r>
                            <a:rPr lang="zh-CN" altLang="en-US">
                              <a:latin typeface="微软雅黑" panose="020B0503020204020204" pitchFamily="34" charset="-122"/>
                              <a:ea typeface="微软雅黑" panose="020B0503020204020204" pitchFamily="34" charset="-122"/>
                              <a:cs typeface="Times New Roman" panose="02020603050405020304" pitchFamily="18" charset="0"/>
                            </a:rPr>
                            <a:t>植株</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的异交胚珠数</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r>
                  <a:tr h="370840">
                    <a:tc>
                      <a:txBody>
                        <a:bodyPr/>
                        <a:lstStyle/>
                        <a:p>
                          <a14:m>
                            <m:oMathPara xmlns:m="http://schemas.openxmlformats.org/officeDocument/2006/math">
                              <m:oMathParaPr>
                                <m:jc m:val="centerGroup"/>
                              </m:oMathParaPr>
                              <m:oMath xmlns:m="http://schemas.openxmlformats.org/officeDocument/2006/math">
                                <m:sSub>
                                  <m:sSubPr>
                                    <m:ctrlPr>
                                      <a:rPr lang="zh-CN" altLang="zh-CN" sz="1800" i="1" smtClean="0">
                                        <a:latin typeface="Cambria Math" panose="02040503050406030204" pitchFamily="18" charset="0"/>
                                      </a:rPr>
                                    </m:ctrlPr>
                                  </m:sSubPr>
                                  <m:e>
                                    <m:r>
                                      <a:rPr lang="en-US" altLang="zh-CN" sz="1800">
                                        <a:latin typeface="Cambria Math" panose="02040503050406030204" pitchFamily="18" charset="0"/>
                                      </a:rPr>
                                      <m:t>𝑦</m:t>
                                    </m:r>
                                  </m:e>
                                  <m:sub>
                                    <m:r>
                                      <a:rPr lang="en-US" altLang="zh-CN" sz="1800">
                                        <a:latin typeface="Cambria Math" panose="02040503050406030204" pitchFamily="18" charset="0"/>
                                      </a:rPr>
                                      <m:t>𝑠</m:t>
                                    </m:r>
                                  </m:sub>
                                </m:sSub>
                              </m:oMath>
                            </m:oMathPara>
                          </a14:m>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r>
                            <a:rPr lang="en-US" altLang="zh-CN">
                              <a:latin typeface="微软雅黑" panose="020B0503020204020204" pitchFamily="34" charset="-122"/>
                              <a:ea typeface="微软雅黑" panose="020B0503020204020204" pitchFamily="34" charset="-122"/>
                              <a:cs typeface="Times New Roman" panose="02020603050405020304" pitchFamily="18" charset="0"/>
                            </a:rPr>
                            <a:t>S</a:t>
                          </a:r>
                          <a:r>
                            <a:rPr lang="zh-CN" altLang="en-US">
                              <a:latin typeface="微软雅黑" panose="020B0503020204020204" pitchFamily="34" charset="-122"/>
                              <a:ea typeface="微软雅黑" panose="020B0503020204020204" pitchFamily="34" charset="-122"/>
                              <a:cs typeface="Times New Roman" panose="02020603050405020304" pitchFamily="18" charset="0"/>
                            </a:rPr>
                            <a:t>植株</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的自交胚珠数</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r>
                  <a:tr h="370840">
                    <a:tc>
                      <a:txBody>
                        <a:bodyPr/>
                        <a:lstStyle/>
                        <a:p>
                          <a14:m>
                            <m:oMathPara xmlns:m="http://schemas.openxmlformats.org/officeDocument/2006/math">
                              <m:oMathParaPr>
                                <m:jc m:val="centerGroup"/>
                              </m:oMathParaPr>
                              <m:oMath xmlns:m="http://schemas.openxmlformats.org/officeDocument/2006/math">
                                <m:sSub>
                                  <m:sSubPr>
                                    <m:ctrlPr>
                                      <a:rPr lang="zh-CN" altLang="zh-CN" sz="1800" i="1" smtClean="0">
                                        <a:latin typeface="Cambria Math" panose="02040503050406030204" pitchFamily="18" charset="0"/>
                                      </a:rPr>
                                    </m:ctrlPr>
                                  </m:sSubPr>
                                  <m:e>
                                    <m:r>
                                      <a:rPr lang="en-US" altLang="zh-CN" sz="1800">
                                        <a:latin typeface="Cambria Math" panose="02040503050406030204" pitchFamily="18" charset="0"/>
                                      </a:rPr>
                                      <m:t>𝑝</m:t>
                                    </m:r>
                                  </m:e>
                                  <m:sub>
                                    <m:r>
                                      <a:rPr lang="en-US" altLang="zh-CN" sz="1800">
                                        <a:latin typeface="Cambria Math" panose="02040503050406030204" pitchFamily="18" charset="0"/>
                                      </a:rPr>
                                      <m:t>𝑠</m:t>
                                    </m:r>
                                  </m:sub>
                                </m:sSub>
                              </m:oMath>
                            </m:oMathPara>
                          </a14:m>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r>
                            <a:rPr lang="en-US" altLang="zh-CN">
                              <a:latin typeface="微软雅黑" panose="020B0503020204020204" pitchFamily="34" charset="-122"/>
                              <a:ea typeface="微软雅黑" panose="020B0503020204020204" pitchFamily="34" charset="-122"/>
                              <a:cs typeface="Times New Roman" panose="02020603050405020304" pitchFamily="18" charset="0"/>
                            </a:rPr>
                            <a:t>S</a:t>
                          </a:r>
                          <a:r>
                            <a:rPr lang="zh-CN" altLang="en-US">
                              <a:latin typeface="微软雅黑" panose="020B0503020204020204" pitchFamily="34" charset="-122"/>
                              <a:ea typeface="微软雅黑" panose="020B0503020204020204" pitchFamily="34" charset="-122"/>
                              <a:cs typeface="Times New Roman" panose="02020603050405020304" pitchFamily="18" charset="0"/>
                            </a:rPr>
                            <a:t>植株</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1800" kern="1200" dirty="0">
                              <a:solidFill>
                                <a:schemeClr val="dk1"/>
                              </a:solidFill>
                              <a:effectLst/>
                              <a:latin typeface="微软雅黑" panose="020B0503020204020204" pitchFamily="34" charset="-122"/>
                              <a:ea typeface="微软雅黑" panose="020B0503020204020204" pitchFamily="34" charset="-122"/>
                              <a:cs typeface="Times New Roman" panose="02020603050405020304" pitchFamily="18" charset="0"/>
                            </a:rPr>
                            <a:t>成功异交的散布花粉数</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r>
                  <a:tr h="370840">
                    <a:tc>
                      <a:txBody>
                        <a:bodyPr/>
                        <a:lstStyle/>
                        <a:p>
                          <a14:m>
                            <m:oMathPara xmlns:m="http://schemas.openxmlformats.org/officeDocument/2006/math">
                              <m:oMathParaPr>
                                <m:jc m:val="centerGroup"/>
                              </m:oMathParaPr>
                              <m:oMath xmlns:m="http://schemas.openxmlformats.org/officeDocument/2006/math">
                                <m:r>
                                  <m:rPr>
                                    <m:nor/>
                                  </m:rPr>
                                  <a:rPr lang="en-US" altLang="zh-CN" sz="1800" kern="1200" smtClean="0">
                                    <a:solidFill>
                                      <a:schemeClr val="dk1"/>
                                    </a:solidFill>
                                    <a:effectLst/>
                                    <a:latin typeface="微软雅黑" panose="020B0503020204020204" pitchFamily="34" charset="-122"/>
                                    <a:ea typeface="微软雅黑" panose="020B0503020204020204" pitchFamily="34" charset="-122"/>
                                    <a:cs typeface="Times New Roman" panose="02020603050405020304" pitchFamily="18" charset="0"/>
                                  </a:rPr>
                                  <m:t>δ</m:t>
                                </m:r>
                              </m:oMath>
                            </m:oMathPara>
                          </a14:m>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近交衰败系数</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r>
                </a:tbl>
              </a:graphicData>
            </a:graphic>
          </p:graphicFrame>
        </mc:Choice>
        <mc:Fallback xmlns="">
          <p:graphicFrame>
            <p:nvGraphicFramePr>
              <p:cNvPr id="20" name="表格 20"/>
              <p:cNvGraphicFramePr>
                <a:graphicFrameLocks noGrp="1"/>
              </p:cNvGraphicFramePr>
              <p:nvPr/>
            </p:nvGraphicFramePr>
            <p:xfrm>
              <a:off x="1703513" y="3821465"/>
              <a:ext cx="3816424" cy="1854200"/>
            </p:xfrm>
            <a:graphic>
              <a:graphicData uri="http://schemas.openxmlformats.org/drawingml/2006/table">
                <a:tbl>
                  <a:tblPr bandRow="1">
                    <a:tableStyleId>{8EC20E35-A176-4012-BC5E-935CFFF8708E}</a:tableStyleId>
                  </a:tblPr>
                  <a:tblGrid>
                    <a:gridCol w="404509"/>
                    <a:gridCol w="3411915"/>
                  </a:tblGrid>
                  <a:tr h="370840">
                    <a:tc>
                      <a:txBody>
                        <a:bodyPr/>
                        <a:lstStyle/>
                        <a:p>
                          <a:endParaRPr lang="zh-CN"/>
                        </a:p>
                      </a:txBody>
                      <a:tcPr>
                        <a:blipFill>
                          <a:blip r:embed="rId4"/>
                        </a:blipFill>
                      </a:tcPr>
                    </a:tc>
                    <a:tc>
                      <a:txBody>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植株的适合度</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r>
                  <a:tr h="370840">
                    <a:tc>
                      <a:txBody>
                        <a:bodyPr/>
                        <a:lstStyle/>
                        <a:p>
                          <a:endParaRPr lang="zh-CN"/>
                        </a:p>
                      </a:txBody>
                      <a:tcPr>
                        <a:blipFill>
                          <a:blip r:embed="rId4"/>
                        </a:blipFill>
                      </a:tcPr>
                    </a:tc>
                    <a:tc>
                      <a:txBody>
                        <a:bodyPr/>
                        <a:lstStyle/>
                        <a:p>
                          <a:r>
                            <a:rPr lang="en-US" altLang="zh-CN">
                              <a:latin typeface="微软雅黑" panose="020B0503020204020204" pitchFamily="34" charset="-122"/>
                              <a:ea typeface="微软雅黑" panose="020B0503020204020204" pitchFamily="34" charset="-122"/>
                              <a:cs typeface="Times New Roman" panose="02020603050405020304" pitchFamily="18" charset="0"/>
                            </a:rPr>
                            <a:t>S</a:t>
                          </a:r>
                          <a:r>
                            <a:rPr lang="zh-CN" altLang="en-US">
                              <a:latin typeface="微软雅黑" panose="020B0503020204020204" pitchFamily="34" charset="-122"/>
                              <a:ea typeface="微软雅黑" panose="020B0503020204020204" pitchFamily="34" charset="-122"/>
                              <a:cs typeface="Times New Roman" panose="02020603050405020304" pitchFamily="18" charset="0"/>
                            </a:rPr>
                            <a:t>植株</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的异交胚珠数</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r>
                  <a:tr h="370840">
                    <a:tc>
                      <a:txBody>
                        <a:bodyPr/>
                        <a:lstStyle/>
                        <a:p>
                          <a:endParaRPr lang="zh-CN"/>
                        </a:p>
                      </a:txBody>
                      <a:tcPr>
                        <a:blipFill>
                          <a:blip r:embed="rId4"/>
                        </a:blipFill>
                      </a:tcPr>
                    </a:tc>
                    <a:tc>
                      <a:txBody>
                        <a:bodyPr/>
                        <a:lstStyle/>
                        <a:p>
                          <a:r>
                            <a:rPr lang="en-US" altLang="zh-CN">
                              <a:latin typeface="微软雅黑" panose="020B0503020204020204" pitchFamily="34" charset="-122"/>
                              <a:ea typeface="微软雅黑" panose="020B0503020204020204" pitchFamily="34" charset="-122"/>
                              <a:cs typeface="Times New Roman" panose="02020603050405020304" pitchFamily="18" charset="0"/>
                            </a:rPr>
                            <a:t>S</a:t>
                          </a:r>
                          <a:r>
                            <a:rPr lang="zh-CN" altLang="en-US">
                              <a:latin typeface="微软雅黑" panose="020B0503020204020204" pitchFamily="34" charset="-122"/>
                              <a:ea typeface="微软雅黑" panose="020B0503020204020204" pitchFamily="34" charset="-122"/>
                              <a:cs typeface="Times New Roman" panose="02020603050405020304" pitchFamily="18" charset="0"/>
                            </a:rPr>
                            <a:t>植株</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的自交胚珠数</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r>
                  <a:tr h="370840">
                    <a:tc>
                      <a:txBody>
                        <a:bodyPr/>
                        <a:lstStyle/>
                        <a:p>
                          <a:endParaRPr lang="zh-CN"/>
                        </a:p>
                      </a:txBody>
                      <a:tcPr>
                        <a:blipFill>
                          <a:blip r:embed="rId4"/>
                        </a:blipFill>
                      </a:tcPr>
                    </a:tc>
                    <a:tc>
                      <a:txBody>
                        <a:bodyPr/>
                        <a:lstStyle/>
                        <a:p>
                          <a:r>
                            <a:rPr lang="en-US" altLang="zh-CN">
                              <a:latin typeface="微软雅黑" panose="020B0503020204020204" pitchFamily="34" charset="-122"/>
                              <a:ea typeface="微软雅黑" panose="020B0503020204020204" pitchFamily="34" charset="-122"/>
                              <a:cs typeface="Times New Roman" panose="02020603050405020304" pitchFamily="18" charset="0"/>
                            </a:rPr>
                            <a:t>S</a:t>
                          </a:r>
                          <a:r>
                            <a:rPr lang="zh-CN" altLang="en-US">
                              <a:latin typeface="微软雅黑" panose="020B0503020204020204" pitchFamily="34" charset="-122"/>
                              <a:ea typeface="微软雅黑" panose="020B0503020204020204" pitchFamily="34" charset="-122"/>
                              <a:cs typeface="Times New Roman" panose="02020603050405020304" pitchFamily="18" charset="0"/>
                            </a:rPr>
                            <a:t>植株</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1800" kern="1200" dirty="0">
                              <a:solidFill>
                                <a:schemeClr val="dk1"/>
                              </a:solidFill>
                              <a:effectLst/>
                              <a:latin typeface="微软雅黑" panose="020B0503020204020204" pitchFamily="34" charset="-122"/>
                              <a:ea typeface="微软雅黑" panose="020B0503020204020204" pitchFamily="34" charset="-122"/>
                              <a:cs typeface="Times New Roman" panose="02020603050405020304" pitchFamily="18" charset="0"/>
                            </a:rPr>
                            <a:t>成功异交的散布花粉数</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r>
                  <a:tr h="466090">
                    <a:tc>
                      <a:txBody>
                        <a:bodyPr/>
                        <a:lstStyle/>
                        <a:p>
                          <a:endParaRPr lang="zh-CN"/>
                        </a:p>
                      </a:txBody>
                      <a:tcPr>
                        <a:blipFill>
                          <a:blip r:embed="rId4"/>
                        </a:blipFill>
                      </a:tcPr>
                    </a:tc>
                    <a:tc>
                      <a: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近交衰败系数</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1" name="表格 20"/>
              <p:cNvGraphicFramePr>
                <a:graphicFrameLocks noGrp="1"/>
              </p:cNvGraphicFramePr>
              <p:nvPr/>
            </p:nvGraphicFramePr>
            <p:xfrm>
              <a:off x="6672065" y="3824235"/>
              <a:ext cx="3816424" cy="1483360"/>
            </p:xfrm>
            <a:graphic>
              <a:graphicData uri="http://schemas.openxmlformats.org/drawingml/2006/table">
                <a:tbl>
                  <a:tblPr bandRow="1">
                    <a:tableStyleId>{8EC20E35-A176-4012-BC5E-935CFFF8708E}</a:tableStyleId>
                  </a:tblPr>
                  <a:tblGrid>
                    <a:gridCol w="404509"/>
                    <a:gridCol w="3411915"/>
                  </a:tblGrid>
                  <a:tr h="370840">
                    <a:tc>
                      <a:txBody>
                        <a:bodyPr/>
                        <a:lstStyle/>
                        <a:p>
                          <a14:m>
                            <m:oMathPara xmlns:m="http://schemas.openxmlformats.org/officeDocument/2006/math">
                              <m:oMathParaPr>
                                <m:jc m:val="centerGroup"/>
                              </m:oMathParaPr>
                              <m:oMath xmlns:m="http://schemas.openxmlformats.org/officeDocument/2006/math">
                                <m:sSub>
                                  <m:sSubPr>
                                    <m:ctrlPr>
                                      <a:rPr lang="zh-CN" altLang="zh-CN" sz="1800" i="1" smtClean="0">
                                        <a:latin typeface="Cambria Math" panose="02040503050406030204" pitchFamily="18" charset="0"/>
                                      </a:rPr>
                                    </m:ctrlPr>
                                  </m:sSubPr>
                                  <m:e>
                                    <m:r>
                                      <a:rPr lang="en-US" altLang="zh-CN" sz="1800">
                                        <a:latin typeface="Cambria Math" panose="02040503050406030204" pitchFamily="18" charset="0"/>
                                      </a:rPr>
                                      <m:t>𝑊</m:t>
                                    </m:r>
                                  </m:e>
                                  <m:sub>
                                    <m:r>
                                      <m:rPr>
                                        <m:sty m:val="p"/>
                                      </m:rPr>
                                      <a:rPr lang="en-US" altLang="zh-CN" sz="1800" b="0" i="0" smtClean="0">
                                        <a:latin typeface="Cambria Math" panose="02040503050406030204" pitchFamily="18" charset="0"/>
                                      </a:rPr>
                                      <m:t>x</m:t>
                                    </m:r>
                                  </m:sub>
                                </m:sSub>
                              </m:oMath>
                            </m:oMathPara>
                          </a14:m>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tc>
                    <a:tc>
                      <a: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植株的适合度</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tc>
                  </a:tr>
                  <a:tr h="370840">
                    <a:tc>
                      <a:txBody>
                        <a:bodyPr/>
                        <a:lstStyle/>
                        <a:p>
                          <a14:m>
                            <m:oMathPara xmlns:m="http://schemas.openxmlformats.org/officeDocument/2006/math">
                              <m:oMathParaPr>
                                <m:jc m:val="centerGroup"/>
                              </m:oMathParaPr>
                              <m:oMath xmlns:m="http://schemas.openxmlformats.org/officeDocument/2006/math">
                                <m:sSub>
                                  <m:sSubPr>
                                    <m:ctrlPr>
                                      <a:rPr lang="zh-CN" altLang="zh-CN" sz="1800" i="1" smtClean="0">
                                        <a:latin typeface="Cambria Math" panose="02040503050406030204" pitchFamily="18" charset="0"/>
                                      </a:rPr>
                                    </m:ctrlPr>
                                  </m:sSubPr>
                                  <m:e>
                                    <m:r>
                                      <a:rPr lang="en-US" altLang="zh-CN" sz="1800">
                                        <a:latin typeface="Cambria Math" panose="02040503050406030204" pitchFamily="18" charset="0"/>
                                      </a:rPr>
                                      <m:t>𝑥</m:t>
                                    </m:r>
                                  </m:e>
                                  <m:sub>
                                    <m:r>
                                      <a:rPr lang="en-US" altLang="zh-CN" sz="1800" b="0" smtClean="0">
                                        <a:latin typeface="Cambria Math" panose="02040503050406030204" pitchFamily="18" charset="0"/>
                                      </a:rPr>
                                      <m:t>𝑥</m:t>
                                    </m:r>
                                  </m:sub>
                                </m:sSub>
                              </m:oMath>
                            </m:oMathPara>
                          </a14:m>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tc>
                    <a:tc>
                      <a: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植株的异交胚珠数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tc>
                  </a:tr>
                  <a:tr h="370840">
                    <a:tc>
                      <a:txBody>
                        <a:bodyPr/>
                        <a:lstStyle/>
                        <a:p>
                          <a14:m>
                            <m:oMathPara xmlns:m="http://schemas.openxmlformats.org/officeDocument/2006/math">
                              <m:oMathParaPr>
                                <m:jc m:val="centerGroup"/>
                              </m:oMathParaPr>
                              <m:oMath xmlns:m="http://schemas.openxmlformats.org/officeDocument/2006/math">
                                <m:sSub>
                                  <m:sSubPr>
                                    <m:ctrlPr>
                                      <a:rPr lang="zh-CN" altLang="zh-CN" sz="1800" i="1" smtClean="0">
                                        <a:latin typeface="Cambria Math" panose="02040503050406030204" pitchFamily="18" charset="0"/>
                                      </a:rPr>
                                    </m:ctrlPr>
                                  </m:sSubPr>
                                  <m:e>
                                    <m:r>
                                      <a:rPr lang="en-US" altLang="zh-CN" sz="1800">
                                        <a:latin typeface="Cambria Math" panose="02040503050406030204" pitchFamily="18" charset="0"/>
                                      </a:rPr>
                                      <m:t>𝑦</m:t>
                                    </m:r>
                                  </m:e>
                                  <m:sub>
                                    <m:r>
                                      <a:rPr lang="en-US" altLang="zh-CN" sz="1800" b="0" smtClean="0">
                                        <a:latin typeface="Cambria Math" panose="02040503050406030204" pitchFamily="18" charset="0"/>
                                      </a:rPr>
                                      <m:t>𝑥</m:t>
                                    </m:r>
                                  </m:sub>
                                </m:sSub>
                              </m:oMath>
                            </m:oMathPara>
                          </a14:m>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tc>
                    <a:tc>
                      <a: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植株的自交胚珠数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tc>
                  </a:tr>
                  <a:tr h="370840">
                    <a:tc>
                      <a:txBody>
                        <a:bodyPr/>
                        <a:lstStyle/>
                        <a:p>
                          <a14:m>
                            <m:oMathPara xmlns:m="http://schemas.openxmlformats.org/officeDocument/2006/math">
                              <m:oMathParaPr>
                                <m:jc m:val="centerGroup"/>
                              </m:oMathParaPr>
                              <m:oMath xmlns:m="http://schemas.openxmlformats.org/officeDocument/2006/math">
                                <m:sSub>
                                  <m:sSubPr>
                                    <m:ctrlPr>
                                      <a:rPr lang="zh-CN" altLang="zh-CN" sz="1800" i="1" smtClean="0">
                                        <a:latin typeface="Cambria Math" panose="02040503050406030204" pitchFamily="18" charset="0"/>
                                      </a:rPr>
                                    </m:ctrlPr>
                                  </m:sSubPr>
                                  <m:e>
                                    <m:r>
                                      <a:rPr lang="en-US" altLang="zh-CN" sz="1800" b="0" smtClean="0">
                                        <a:latin typeface="Cambria Math" panose="02040503050406030204" pitchFamily="18" charset="0"/>
                                      </a:rPr>
                                      <m:t>𝑝</m:t>
                                    </m:r>
                                  </m:e>
                                  <m:sub>
                                    <m:r>
                                      <a:rPr lang="en-US" altLang="zh-CN" sz="1800" b="0" smtClean="0">
                                        <a:latin typeface="Cambria Math" panose="02040503050406030204" pitchFamily="18" charset="0"/>
                                      </a:rPr>
                                      <m:t>𝑥</m:t>
                                    </m:r>
                                  </m:sub>
                                </m:sSub>
                              </m:oMath>
                            </m:oMathPara>
                          </a14:m>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tc>
                    <a:tc>
                      <a: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植株的</a:t>
                          </a:r>
                          <a:r>
                            <a:rPr lang="zh-CN" altLang="zh-CN" sz="1800" kern="1200" dirty="0">
                              <a:solidFill>
                                <a:schemeClr val="dk1"/>
                              </a:solidFill>
                              <a:effectLst/>
                              <a:latin typeface="Times New Roman" panose="02020603050405020304" pitchFamily="18" charset="0"/>
                              <a:ea typeface="微软雅黑" panose="020B0503020204020204" pitchFamily="34" charset="-122"/>
                              <a:cs typeface="Times New Roman" panose="02020603050405020304" pitchFamily="18" charset="0"/>
                            </a:rPr>
                            <a:t>成功异交的散布花粉数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tc>
                  </a:tr>
                </a:tbl>
              </a:graphicData>
            </a:graphic>
          </p:graphicFrame>
        </mc:Choice>
        <mc:Fallback xmlns="">
          <p:graphicFrame>
            <p:nvGraphicFramePr>
              <p:cNvPr id="21" name="表格 20"/>
              <p:cNvGraphicFramePr>
                <a:graphicFrameLocks noGrp="1"/>
              </p:cNvGraphicFramePr>
              <p:nvPr/>
            </p:nvGraphicFramePr>
            <p:xfrm>
              <a:off x="6672065" y="3824235"/>
              <a:ext cx="3816424" cy="1483360"/>
            </p:xfrm>
            <a:graphic>
              <a:graphicData uri="http://schemas.openxmlformats.org/drawingml/2006/table">
                <a:tbl>
                  <a:tblPr bandRow="1">
                    <a:tableStyleId>{8EC20E35-A176-4012-BC5E-935CFFF8708E}</a:tableStyleId>
                  </a:tblPr>
                  <a:tblGrid>
                    <a:gridCol w="404509"/>
                    <a:gridCol w="3411915"/>
                  </a:tblGrid>
                  <a:tr h="370840">
                    <a:tc>
                      <a:txBody>
                        <a:bodyPr/>
                        <a:lstStyle/>
                        <a:p>
                          <a:endParaRPr lang="zh-CN"/>
                        </a:p>
                      </a:txBody>
                      <a:tcPr>
                        <a:blipFill>
                          <a:blip r:embed="rId5"/>
                        </a:blipFill>
                      </a:tcPr>
                    </a:tc>
                    <a:tc>
                      <a: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植株的适合度</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tc>
                  </a:tr>
                  <a:tr h="370840">
                    <a:tc>
                      <a:txBody>
                        <a:bodyPr/>
                        <a:lstStyle/>
                        <a:p>
                          <a:endParaRPr lang="zh-CN"/>
                        </a:p>
                      </a:txBody>
                      <a:tcPr>
                        <a:blipFill>
                          <a:blip r:embed="rId5"/>
                        </a:blipFill>
                      </a:tcPr>
                    </a:tc>
                    <a:tc>
                      <a: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植株的异交胚珠数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tc>
                  </a:tr>
                  <a:tr h="370840">
                    <a:tc>
                      <a:txBody>
                        <a:bodyPr/>
                        <a:lstStyle/>
                        <a:p>
                          <a:endParaRPr lang="zh-CN"/>
                        </a:p>
                      </a:txBody>
                      <a:tcPr>
                        <a:blipFill>
                          <a:blip r:embed="rId5"/>
                        </a:blipFill>
                      </a:tcPr>
                    </a:tc>
                    <a:tc>
                      <a: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植株的自交胚珠数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tc>
                  </a:tr>
                  <a:tr h="370840">
                    <a:tc>
                      <a:txBody>
                        <a:bodyPr/>
                        <a:lstStyle/>
                        <a:p>
                          <a:endParaRPr lang="zh-CN"/>
                        </a:p>
                      </a:txBody>
                      <a:tcPr>
                        <a:blipFill>
                          <a:blip r:embed="rId5"/>
                        </a:blipFill>
                      </a:tcPr>
                    </a:tc>
                    <a:tc>
                      <a: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植株的</a:t>
                          </a:r>
                          <a:r>
                            <a:rPr lang="zh-CN" altLang="zh-CN" sz="1800" kern="1200" dirty="0">
                              <a:solidFill>
                                <a:schemeClr val="dk1"/>
                              </a:solidFill>
                              <a:effectLst/>
                              <a:latin typeface="Times New Roman" panose="02020603050405020304" pitchFamily="18" charset="0"/>
                              <a:ea typeface="微软雅黑" panose="020B0503020204020204" pitchFamily="34" charset="-122"/>
                              <a:cs typeface="Times New Roman" panose="02020603050405020304" pitchFamily="18" charset="0"/>
                            </a:rPr>
                            <a:t>成功异交的散布花粉数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tc>
                  </a:tr>
                </a:tbl>
              </a:graphicData>
            </a:graphic>
          </p:graphicFrame>
        </mc:Fallback>
      </mc:AlternateContent>
      <p:sp>
        <p:nvSpPr>
          <p:cNvPr id="7" name="文本框 6"/>
          <p:cNvSpPr txBox="1"/>
          <p:nvPr/>
        </p:nvSpPr>
        <p:spPr>
          <a:xfrm>
            <a:off x="8199951" y="6451420"/>
            <a:ext cx="3992049"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Lloyd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1992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Busch and Delph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2012</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3" name="TextBox 42"/>
              <p:cNvSpPr txBox="1"/>
              <p:nvPr/>
            </p:nvSpPr>
            <p:spPr>
              <a:xfrm>
                <a:off x="1278865" y="3060561"/>
                <a:ext cx="9634270" cy="443198"/>
              </a:xfrm>
              <a:prstGeom prst="rect">
                <a:avLst/>
              </a:prstGeom>
              <a:noFill/>
            </p:spPr>
            <p:txBody>
              <a:bodyPr wrap="square" lIns="0" tIns="0" rIns="0" bIns="0" rtlCol="0">
                <a:spAutoFit/>
              </a:bodyPr>
              <a:lstStyle/>
              <a:p>
                <a:pPr algn="just" defTabSz="685800">
                  <a:lnSpc>
                    <a:spcPct val="120000"/>
                  </a:lnSpc>
                </a:pPr>
                <a14:m>
                  <m:oMathPara xmlns:m="http://schemas.openxmlformats.org/officeDocument/2006/math">
                    <m:oMathParaPr>
                      <m:jc m:val="centerGroup"/>
                    </m:oMathParaPr>
                    <m:oMath xmlns:m="http://schemas.openxmlformats.org/officeDocument/2006/math">
                      <m:sSub>
                        <m:sSubPr>
                          <m:ctrlPr>
                            <a:rPr lang="zh-CN" altLang="zh-CN" sz="2400" i="1" smtClean="0">
                              <a:latin typeface="Cambria Math" panose="02040503050406030204" pitchFamily="18" charset="0"/>
                            </a:rPr>
                          </m:ctrlPr>
                        </m:sSubPr>
                        <m:e>
                          <m:r>
                            <a:rPr lang="en-US" altLang="zh-CN" sz="2400" i="1">
                              <a:latin typeface="Cambria Math" panose="02040503050406030204" pitchFamily="18" charset="0"/>
                            </a:rPr>
                            <m:t>𝑊</m:t>
                          </m:r>
                        </m:e>
                        <m:sub>
                          <m:r>
                            <a:rPr lang="en-US" altLang="zh-CN" sz="2400" b="0" i="1" smtClean="0">
                              <a:latin typeface="Cambria Math" panose="02040503050406030204" pitchFamily="18" charset="0"/>
                            </a:rPr>
                            <m:t>𝑥</m:t>
                          </m:r>
                        </m:sub>
                      </m:sSub>
                      <m:r>
                        <a:rPr lang="en-US" altLang="zh-CN" sz="2400" i="1">
                          <a:latin typeface="Cambria Math" panose="02040503050406030204" pitchFamily="18" charset="0"/>
                        </a:rPr>
                        <m:t>=</m:t>
                      </m:r>
                      <m:r>
                        <a:rPr lang="en-US" altLang="zh-CN" sz="2400" i="1">
                          <a:latin typeface="Cambria Math" panose="02040503050406030204" pitchFamily="18" charset="0"/>
                        </a:rPr>
                        <m:t>2</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𝛿</m:t>
                          </m:r>
                        </m:e>
                      </m:d>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b="0" i="1" smtClean="0">
                              <a:latin typeface="Cambria Math" panose="02040503050406030204" pitchFamily="18" charset="0"/>
                            </a:rPr>
                            <m:t>𝑥</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𝑥</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b="0" i="1" smtClean="0">
                              <a:latin typeface="Cambria Math" panose="02040503050406030204" pitchFamily="18" charset="0"/>
                            </a:rPr>
                            <m:t>𝑥</m:t>
                          </m:r>
                        </m:sub>
                      </m:sSub>
                    </m:oMath>
                  </m:oMathPara>
                </a14:m>
                <a:endParaRPr lang="en-US" altLang="zh-CN" sz="2800" dirty="0">
                  <a:solidFill>
                    <a:prstClr val="black">
                      <a:lumMod val="75000"/>
                      <a:lumOff val="25000"/>
                    </a:prstClr>
                  </a:solidFill>
                  <a:latin typeface="微软雅黑" panose="020B0503020204020204" pitchFamily="34" charset="-122"/>
                  <a:ea typeface="微软雅黑" panose="020B0503020204020204" pitchFamily="34" charset="-122"/>
                </a:endParaRPr>
              </a:p>
            </p:txBody>
          </p:sp>
        </mc:Choice>
        <mc:Fallback>
          <p:sp>
            <p:nvSpPr>
              <p:cNvPr id="23" name="TextBox 42"/>
              <p:cNvSpPr txBox="1">
                <a:spLocks noRot="1" noChangeAspect="1" noMove="1" noResize="1" noEditPoints="1" noAdjustHandles="1" noChangeArrowheads="1" noChangeShapeType="1" noTextEdit="1"/>
              </p:cNvSpPr>
              <p:nvPr/>
            </p:nvSpPr>
            <p:spPr>
              <a:xfrm>
                <a:off x="1278865" y="3060561"/>
                <a:ext cx="9634270" cy="443198"/>
              </a:xfrm>
              <a:prstGeom prst="rect">
                <a:avLst/>
              </a:prstGeom>
              <a:blipFill rotWithShape="1">
                <a:blip r:embed="rId6"/>
                <a:stretch>
                  <a:fillRect l="-6" t="-112" b="105"/>
                </a:stretch>
              </a:blipFill>
            </p:spPr>
            <p:txBody>
              <a:bodyPr/>
              <a:lstStyle/>
              <a:p>
                <a:r>
                  <a:rPr lang="zh-CN" altLang="en-US">
                    <a:noFill/>
                  </a:rPr>
                  <a:t> </a:t>
                </a:r>
              </a:p>
            </p:txBody>
          </p:sp>
        </mc:Fallback>
      </mc:AlternateContent>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animBg="1"/>
      <p:bldP spid="8" grpId="0"/>
      <p:bldP spid="7"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rotWithShape="1">
          <a:blip r:embed="rId1">
            <a:extLst>
              <a:ext uri="{28A0092B-C50C-407E-A947-70E740481C1C}">
                <a14:useLocalDpi xmlns:a14="http://schemas.microsoft.com/office/drawing/2010/main" val="0"/>
              </a:ext>
            </a:extLst>
          </a:blip>
          <a:srcRect l="2930"/>
          <a:stretch>
            <a:fillRect/>
          </a:stretch>
        </p:blipFill>
        <p:spPr>
          <a:xfrm>
            <a:off x="0" y="1"/>
            <a:ext cx="12192000" cy="6858000"/>
          </a:xfrm>
        </p:spPr>
      </p:pic>
      <p:pic>
        <p:nvPicPr>
          <p:cNvPr id="4" name="图片 3"/>
          <p:cNvPicPr>
            <a:picLocks noChangeAspect="1"/>
          </p:cNvPicPr>
          <p:nvPr/>
        </p:nvPicPr>
        <p:blipFill>
          <a:blip r:embed="rId2" cstate="screen"/>
          <a:stretch>
            <a:fillRect/>
          </a:stretch>
        </p:blipFill>
        <p:spPr>
          <a:xfrm>
            <a:off x="9264352" y="332656"/>
            <a:ext cx="2325687" cy="658287"/>
          </a:xfrm>
          <a:prstGeom prst="rect">
            <a:avLst/>
          </a:prstGeom>
        </p:spPr>
      </p:pic>
      <p:grpSp>
        <p:nvGrpSpPr>
          <p:cNvPr id="9" name="组合 8"/>
          <p:cNvGrpSpPr/>
          <p:nvPr/>
        </p:nvGrpSpPr>
        <p:grpSpPr>
          <a:xfrm>
            <a:off x="0" y="260648"/>
            <a:ext cx="4573385" cy="986336"/>
            <a:chOff x="0" y="260648"/>
            <a:chExt cx="4573385" cy="986336"/>
          </a:xfrm>
        </p:grpSpPr>
        <p:cxnSp>
          <p:nvCxnSpPr>
            <p:cNvPr id="10" name="直接连接符 9"/>
            <p:cNvCxnSpPr/>
            <p:nvPr/>
          </p:nvCxnSpPr>
          <p:spPr>
            <a:xfrm>
              <a:off x="767408" y="900409"/>
              <a:ext cx="3168352" cy="0"/>
            </a:xfrm>
            <a:prstGeom prst="line">
              <a:avLst/>
            </a:prstGeom>
            <a:ln w="31750">
              <a:gradFill flip="none" rotWithShape="1">
                <a:gsLst>
                  <a:gs pos="20000">
                    <a:srgbClr val="8C030D">
                      <a:lumMod val="99000"/>
                      <a:lumOff val="1000"/>
                    </a:srgbClr>
                  </a:gs>
                  <a:gs pos="67000">
                    <a:srgbClr val="C88186"/>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0" y="260648"/>
              <a:ext cx="4573385" cy="986336"/>
              <a:chOff x="0" y="260648"/>
              <a:chExt cx="4573385" cy="986336"/>
            </a:xfrm>
          </p:grpSpPr>
          <p:sp>
            <p:nvSpPr>
              <p:cNvPr id="12" name="矩形 11"/>
              <p:cNvSpPr/>
              <p:nvPr/>
            </p:nvSpPr>
            <p:spPr>
              <a:xfrm>
                <a:off x="0" y="374221"/>
                <a:ext cx="551384" cy="792088"/>
              </a:xfrm>
              <a:prstGeom prst="rect">
                <a:avLst/>
              </a:prstGeom>
              <a:solidFill>
                <a:srgbClr val="8C0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95400" y="260648"/>
                <a:ext cx="3877985" cy="986336"/>
                <a:chOff x="623392" y="310880"/>
                <a:chExt cx="3877985" cy="986336"/>
              </a:xfrm>
            </p:grpSpPr>
            <p:sp>
              <p:nvSpPr>
                <p:cNvPr id="14" name="文本框 13"/>
                <p:cNvSpPr txBox="1"/>
                <p:nvPr/>
              </p:nvSpPr>
              <p:spPr>
                <a:xfrm>
                  <a:off x="623392" y="310880"/>
                  <a:ext cx="3877985"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植物交配系统的演化</a:t>
                  </a:r>
                  <a:endParaRPr lang="zh-CN" altLang="en-US" sz="3200" dirty="0">
                    <a:latin typeface="黑体" panose="02010609060101010101" pitchFamily="49" charset="-122"/>
                    <a:ea typeface="黑体" panose="02010609060101010101" pitchFamily="49" charset="-122"/>
                  </a:endParaRPr>
                </a:p>
              </p:txBody>
            </p:sp>
            <p:sp>
              <p:nvSpPr>
                <p:cNvPr id="15" name="文本框 14"/>
                <p:cNvSpPr txBox="1"/>
                <p:nvPr/>
              </p:nvSpPr>
              <p:spPr>
                <a:xfrm>
                  <a:off x="623392" y="989439"/>
                  <a:ext cx="2291846" cy="307777"/>
                </a:xfrm>
                <a:prstGeom prst="rect">
                  <a:avLst/>
                </a:prstGeom>
                <a:noFill/>
              </p:spPr>
              <p:txBody>
                <a:bodyPr wrap="none" rtlCol="0">
                  <a:spAutoFit/>
                </a:bodyPr>
                <a:lstStyle/>
                <a:p>
                  <a:r>
                    <a:rPr lang="en-US" altLang="zh-CN" sz="1400" spc="300"/>
                    <a:t>PEKING UNIVERSITY</a:t>
                  </a:r>
                  <a:endParaRPr lang="zh-CN" altLang="en-US" sz="1400" spc="300" dirty="0"/>
                </a:p>
              </p:txBody>
            </p:sp>
          </p:grpSp>
        </p:grpSp>
      </p:grpSp>
      <p:sp>
        <p:nvSpPr>
          <p:cNvPr id="16" name="圆角矩形 15"/>
          <p:cNvSpPr/>
          <p:nvPr/>
        </p:nvSpPr>
        <p:spPr>
          <a:xfrm>
            <a:off x="899159" y="1511422"/>
            <a:ext cx="10483315" cy="4557362"/>
          </a:xfrm>
          <a:prstGeom prst="roundRect">
            <a:avLst>
              <a:gd name="adj" fmla="val 0"/>
            </a:avLst>
          </a:prstGeom>
          <a:noFill/>
          <a:ln w="28575" cap="flat" cmpd="sng" algn="ctr">
            <a:solidFill>
              <a:schemeClr val="bg1">
                <a:lumMod val="75000"/>
              </a:scheme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矩形 93"/>
          <p:cNvSpPr/>
          <p:nvPr/>
        </p:nvSpPr>
        <p:spPr>
          <a:xfrm>
            <a:off x="839416" y="1444125"/>
            <a:ext cx="444459" cy="464254"/>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8C030D"/>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矩形 93"/>
          <p:cNvSpPr/>
          <p:nvPr/>
        </p:nvSpPr>
        <p:spPr>
          <a:xfrm rot="10800000">
            <a:off x="11064552" y="5728681"/>
            <a:ext cx="411062" cy="43662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8C030D"/>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5" name="文本框 4"/>
              <p:cNvSpPr txBox="1"/>
              <p:nvPr/>
            </p:nvSpPr>
            <p:spPr>
              <a:xfrm>
                <a:off x="1127448" y="1660738"/>
                <a:ext cx="6094948" cy="400110"/>
              </a:xfrm>
              <a:prstGeom prst="rect">
                <a:avLst/>
              </a:prstGeom>
              <a:noFill/>
            </p:spPr>
            <p:txBody>
              <a:bodyPr wrap="square">
                <a:spAutoFit/>
              </a:bodyPr>
              <a:lstStyle/>
              <a:p>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当</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微软雅黑" panose="020B0503020204020204" pitchFamily="34" charset="-122"/>
                            <a:ea typeface="微软雅黑" panose="020B0503020204020204" pitchFamily="34" charset="-122"/>
                          </a:rPr>
                          <m:t>𝑊</m:t>
                        </m:r>
                      </m:e>
                      <m:sub>
                        <m:r>
                          <a:rPr lang="en-US" altLang="zh-CN" sz="2000" i="1" kern="100">
                            <a:effectLst/>
                            <a:latin typeface="微软雅黑" panose="020B0503020204020204" pitchFamily="34" charset="-122"/>
                            <a:ea typeface="微软雅黑" panose="020B0503020204020204" pitchFamily="34" charset="-122"/>
                          </a:rPr>
                          <m:t>𝑠</m:t>
                        </m:r>
                      </m:sub>
                    </m:sSub>
                    <m:r>
                      <a:rPr lang="en-US" altLang="zh-CN" sz="2000" i="1" kern="100">
                        <a:effectLst/>
                        <a:latin typeface="微软雅黑" panose="020B0503020204020204" pitchFamily="34" charset="-122"/>
                        <a:ea typeface="微软雅黑" panose="020B0503020204020204" pitchFamily="34" charset="-122"/>
                      </a:rPr>
                      <m:t>&gt;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微软雅黑" panose="020B0503020204020204" pitchFamily="34" charset="-122"/>
                            <a:ea typeface="微软雅黑" panose="020B0503020204020204" pitchFamily="34" charset="-122"/>
                          </a:rPr>
                          <m:t>𝑊</m:t>
                        </m:r>
                      </m:e>
                      <m:sub>
                        <m:r>
                          <a:rPr lang="en-US" altLang="zh-CN" sz="2000" i="1" kern="100">
                            <a:effectLst/>
                            <a:latin typeface="微软雅黑" panose="020B0503020204020204" pitchFamily="34" charset="-122"/>
                            <a:ea typeface="微软雅黑" panose="020B0503020204020204" pitchFamily="34" charset="-122"/>
                          </a:rPr>
                          <m:t>𝑥</m:t>
                        </m:r>
                      </m:sub>
                    </m:sSub>
                  </m:oMath>
                </a14:m>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时，倾向于自交的</a:t>
                </a:r>
                <a:r>
                  <a:rPr lang="en-US" altLang="zh-CN" sz="2000" kern="100" dirty="0">
                    <a:effectLst/>
                    <a:latin typeface="微软雅黑" panose="020B0503020204020204" pitchFamily="34" charset="-122"/>
                    <a:ea typeface="微软雅黑" panose="020B0503020204020204" pitchFamily="34" charset="-122"/>
                  </a:rPr>
                  <a:t>S</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基因型将被选择</a:t>
                </a:r>
                <a:endParaRPr lang="zh-CN" altLang="en-US" sz="2000" dirty="0">
                  <a:latin typeface="微软雅黑" panose="020B0503020204020204" pitchFamily="34" charset="-122"/>
                  <a:ea typeface="微软雅黑" panose="020B0503020204020204" pitchFamily="34"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1127448" y="1660738"/>
                <a:ext cx="6094948" cy="400110"/>
              </a:xfrm>
              <a:prstGeom prst="rect">
                <a:avLst/>
              </a:prstGeom>
              <a:blipFill rotWithShape="1">
                <a:blip r:embed="rId3"/>
                <a:stretch>
                  <a:fillRect l="-5" t="-53" r="9" b="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3044009" y="2132856"/>
                <a:ext cx="6094948"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kern="100" smtClean="0">
                          <a:effectLst/>
                          <a:latin typeface="Times New Roman" panose="02020603050405020304" pitchFamily="18" charset="0"/>
                          <a:ea typeface="宋体" panose="02010600030101010101" pitchFamily="2" charset="-122"/>
                        </a:rPr>
                        <m:t>2</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effectLst/>
                              <a:latin typeface="Times New Roman" panose="02020603050405020304" pitchFamily="18" charset="0"/>
                              <a:ea typeface="宋体" panose="02010600030101010101" pitchFamily="2" charset="-122"/>
                            </a:rPr>
                            <m:t>1</m:t>
                          </m:r>
                          <m:r>
                            <a:rPr lang="en-US" altLang="zh-CN" sz="2400" i="1" kern="100">
                              <a:effectLst/>
                              <a:latin typeface="Times New Roman" panose="02020603050405020304" pitchFamily="18" charset="0"/>
                              <a:ea typeface="宋体" panose="02010600030101010101" pitchFamily="2" charset="-122"/>
                            </a:rPr>
                            <m:t>−</m:t>
                          </m:r>
                          <m:r>
                            <a:rPr lang="en-US" altLang="zh-CN" sz="2400" i="1" kern="100">
                              <a:effectLst/>
                              <a:latin typeface="Times New Roman" panose="02020603050405020304" pitchFamily="18" charset="0"/>
                              <a:ea typeface="宋体" panose="02010600030101010101" pitchFamily="2" charset="-122"/>
                            </a:rPr>
                            <m:t>𝛿</m:t>
                          </m:r>
                        </m:e>
                      </m:d>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Times New Roman" panose="02020603050405020304" pitchFamily="18" charset="0"/>
                              <a:ea typeface="宋体" panose="02010600030101010101" pitchFamily="2" charset="-122"/>
                            </a:rPr>
                            <m:t>𝑦</m:t>
                          </m:r>
                        </m:e>
                        <m:sub>
                          <m:r>
                            <a:rPr lang="en-US" altLang="zh-CN" sz="2400" i="1" kern="100">
                              <a:effectLst/>
                              <a:latin typeface="Times New Roman" panose="02020603050405020304" pitchFamily="18" charset="0"/>
                              <a:ea typeface="宋体" panose="02010600030101010101" pitchFamily="2" charset="-122"/>
                            </a:rPr>
                            <m:t>𝑠</m:t>
                          </m:r>
                        </m:sub>
                      </m:sSub>
                      <m:r>
                        <a:rPr lang="en-US" altLang="zh-CN" sz="2400" i="1" kern="100">
                          <a:effectLst/>
                          <a:latin typeface="Times New Roman" panose="02020603050405020304" pitchFamily="18" charset="0"/>
                          <a:ea typeface="宋体" panose="02010600030101010101" pitchFamily="2" charset="-122"/>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Times New Roman" panose="02020603050405020304" pitchFamily="18" charset="0"/>
                              <a:ea typeface="宋体" panose="02010600030101010101" pitchFamily="2" charset="-122"/>
                            </a:rPr>
                            <m:t>𝑥</m:t>
                          </m:r>
                        </m:e>
                        <m:sub>
                          <m:r>
                            <a:rPr lang="en-US" altLang="zh-CN" sz="2400" i="1" kern="100">
                              <a:effectLst/>
                              <a:latin typeface="Times New Roman" panose="02020603050405020304" pitchFamily="18" charset="0"/>
                              <a:ea typeface="宋体" panose="02010600030101010101" pitchFamily="2" charset="-122"/>
                            </a:rPr>
                            <m:t>𝑠</m:t>
                          </m:r>
                        </m:sub>
                      </m:sSub>
                      <m:r>
                        <a:rPr lang="en-US" altLang="zh-CN" sz="2400" i="1" kern="100">
                          <a:effectLst/>
                          <a:latin typeface="Times New Roman" panose="02020603050405020304" pitchFamily="18" charset="0"/>
                          <a:ea typeface="宋体" panose="02010600030101010101" pitchFamily="2" charset="-122"/>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Times New Roman" panose="02020603050405020304" pitchFamily="18" charset="0"/>
                              <a:ea typeface="宋体" panose="02010600030101010101" pitchFamily="2" charset="-122"/>
                            </a:rPr>
                            <m:t>𝑝</m:t>
                          </m:r>
                        </m:e>
                        <m:sub>
                          <m:r>
                            <a:rPr lang="en-US" altLang="zh-CN" sz="2400" i="1" kern="100">
                              <a:effectLst/>
                              <a:latin typeface="Times New Roman" panose="02020603050405020304" pitchFamily="18" charset="0"/>
                              <a:ea typeface="宋体" panose="02010600030101010101" pitchFamily="2" charset="-122"/>
                            </a:rPr>
                            <m:t>𝑠</m:t>
                          </m:r>
                        </m:sub>
                      </m:sSub>
                      <m:r>
                        <a:rPr lang="en-US" altLang="zh-CN" sz="2400" b="0" i="1" kern="100" smtClean="0">
                          <a:effectLst/>
                          <a:latin typeface="Cambria Math" panose="02040503050406030204" pitchFamily="18" charset="0"/>
                          <a:ea typeface="宋体" panose="02010600030101010101" pitchFamily="2" charset="-122"/>
                        </a:rPr>
                        <m:t>&gt;</m:t>
                      </m:r>
                      <m:r>
                        <a:rPr lang="en-US" altLang="zh-CN" sz="2400" i="1">
                          <a:latin typeface="Cambria Math" panose="02040503050406030204" pitchFamily="18" charset="0"/>
                        </a:rPr>
                        <m:t>2</m:t>
                      </m:r>
                      <m:d>
                        <m:dPr>
                          <m:ctrlPr>
                            <a:rPr lang="zh-CN" altLang="zh-CN" sz="2400" i="1"/>
                          </m:ctrlPr>
                        </m:dPr>
                        <m:e>
                          <m:r>
                            <a:rPr lang="en-US" altLang="zh-CN" sz="2400" i="1">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𝛿</m:t>
                          </m:r>
                        </m:e>
                      </m:d>
                      <m:sSub>
                        <m:sSubPr>
                          <m:ctrlPr>
                            <a:rPr lang="zh-CN" altLang="zh-CN" sz="2400" i="1"/>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𝑥</m:t>
                          </m:r>
                        </m:sub>
                      </m:sSub>
                      <m:r>
                        <a:rPr lang="en-US" altLang="zh-CN" sz="2400" i="1">
                          <a:latin typeface="Cambria Math" panose="02040503050406030204" pitchFamily="18" charset="0"/>
                        </a:rPr>
                        <m:t>+</m:t>
                      </m:r>
                      <m:sSub>
                        <m:sSubPr>
                          <m:ctrlPr>
                            <a:rPr lang="zh-CN" altLang="zh-CN" sz="2400" i="1"/>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𝑥</m:t>
                          </m:r>
                        </m:sub>
                      </m:sSub>
                      <m:r>
                        <a:rPr lang="en-US" altLang="zh-CN" sz="2400" i="1">
                          <a:latin typeface="Cambria Math" panose="02040503050406030204" pitchFamily="18" charset="0"/>
                        </a:rPr>
                        <m:t>+</m:t>
                      </m:r>
                      <m:sSub>
                        <m:sSubPr>
                          <m:ctrlPr>
                            <a:rPr lang="zh-CN" altLang="zh-CN" sz="2400" i="1"/>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𝑥</m:t>
                          </m:r>
                        </m:sub>
                      </m:sSub>
                    </m:oMath>
                  </m:oMathPara>
                </a14:m>
                <a:endParaRPr lang="zh-CN" altLang="en-US" sz="2000" dirty="0"/>
              </a:p>
            </p:txBody>
          </p:sp>
        </mc:Choice>
        <mc:Fallback>
          <p:sp>
            <p:nvSpPr>
              <p:cNvPr id="17" name="文本框 16"/>
              <p:cNvSpPr txBox="1">
                <a:spLocks noRot="1" noChangeAspect="1" noMove="1" noResize="1" noEditPoints="1" noAdjustHandles="1" noChangeArrowheads="1" noChangeShapeType="1" noTextEdit="1"/>
              </p:cNvSpPr>
              <p:nvPr/>
            </p:nvSpPr>
            <p:spPr>
              <a:xfrm>
                <a:off x="3044009" y="2132856"/>
                <a:ext cx="6094948" cy="461665"/>
              </a:xfrm>
              <a:prstGeom prst="rect">
                <a:avLst/>
              </a:prstGeom>
              <a:blipFill rotWithShape="1">
                <a:blip r:embed="rId4"/>
                <a:stretch>
                  <a:fillRect l="-7" t="-114" r="1" b="118"/>
                </a:stretch>
              </a:blipFill>
            </p:spPr>
            <p:txBody>
              <a:bodyPr/>
              <a:lstStyle/>
              <a:p>
                <a:r>
                  <a:rPr lang="zh-CN" altLang="en-US">
                    <a:noFill/>
                  </a:rPr>
                  <a:t> </a:t>
                </a:r>
              </a:p>
            </p:txBody>
          </p:sp>
        </mc:Fallback>
      </mc:AlternateContent>
      <p:sp>
        <p:nvSpPr>
          <p:cNvPr id="20" name="箭头: 下 19"/>
          <p:cNvSpPr/>
          <p:nvPr/>
        </p:nvSpPr>
        <p:spPr>
          <a:xfrm>
            <a:off x="5849167" y="2613612"/>
            <a:ext cx="484632" cy="60234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mc:AlternateContent xmlns:mc="http://schemas.openxmlformats.org/markup-compatibility/2006">
        <mc:Choice xmlns:a14="http://schemas.microsoft.com/office/drawing/2010/main" Requires="a14">
          <p:sp>
            <p:nvSpPr>
              <p:cNvPr id="22" name="文本框 21"/>
              <p:cNvSpPr txBox="1"/>
              <p:nvPr/>
            </p:nvSpPr>
            <p:spPr>
              <a:xfrm>
                <a:off x="3044009" y="3212482"/>
                <a:ext cx="6094948" cy="787973"/>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kern="100">
                          <a:latin typeface="Cambria Math" panose="02040503050406030204" pitchFamily="18" charset="0"/>
                        </a:rPr>
                        <m:t>2</m:t>
                      </m:r>
                      <m:d>
                        <m:d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latin typeface="Cambria Math" panose="02040503050406030204" pitchFamily="18" charset="0"/>
                            </a:rPr>
                            <m:t>1</m:t>
                          </m:r>
                          <m:r>
                            <a:rPr lang="en-US" altLang="zh-CN" sz="2400" i="1" kern="100">
                              <a:latin typeface="Cambria Math" panose="02040503050406030204" pitchFamily="18" charset="0"/>
                            </a:rPr>
                            <m:t>−</m:t>
                          </m:r>
                          <m:r>
                            <a:rPr lang="en-US" altLang="zh-CN" sz="2400" i="1" kern="100">
                              <a:latin typeface="Cambria Math" panose="02040503050406030204" pitchFamily="18" charset="0"/>
                            </a:rPr>
                            <m:t>𝛿</m:t>
                          </m:r>
                        </m:e>
                      </m:d>
                      <m:r>
                        <a:rPr lang="en-US" altLang="zh-CN" sz="2400" i="1" kern="100">
                          <a:latin typeface="Cambria Math" panose="02040503050406030204" pitchFamily="18" charset="0"/>
                        </a:rPr>
                        <m:t>&gt;</m:t>
                      </m:r>
                      <m:f>
                        <m:fPr>
                          <m:ctrlPr>
                            <a:rPr lang="zh-CN" altLang="zh-CN" sz="2400" i="1"/>
                          </m:ctrlPr>
                        </m:fPr>
                        <m:num>
                          <m:sSub>
                            <m:sSubPr>
                              <m:ctrlPr>
                                <a:rPr lang="zh-CN" altLang="zh-CN" sz="2400" i="1"/>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𝑥</m:t>
                              </m:r>
                            </m:sub>
                          </m:sSub>
                          <m:r>
                            <a:rPr lang="en-US" altLang="zh-CN" sz="2400" i="1">
                              <a:latin typeface="Cambria Math" panose="02040503050406030204" pitchFamily="18" charset="0"/>
                            </a:rPr>
                            <m:t>−</m:t>
                          </m:r>
                          <m:sSub>
                            <m:sSubPr>
                              <m:ctrlPr>
                                <a:rPr lang="zh-CN" altLang="zh-CN" sz="2400" i="1"/>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𝑠</m:t>
                              </m:r>
                            </m:sub>
                          </m:sSub>
                        </m:num>
                        <m:den>
                          <m:sSub>
                            <m:sSubPr>
                              <m:ctrlPr>
                                <a:rPr lang="zh-CN" altLang="zh-CN" sz="2400" i="1"/>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sSub>
                            <m:sSubPr>
                              <m:ctrlPr>
                                <a:rPr lang="zh-CN" altLang="zh-CN" sz="2400" i="1"/>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𝑥</m:t>
                              </m:r>
                            </m:sub>
                          </m:sSub>
                        </m:den>
                      </m:f>
                      <m:r>
                        <a:rPr lang="en-US" altLang="zh-CN" sz="2400" i="1">
                          <a:latin typeface="Cambria Math" panose="02040503050406030204" pitchFamily="18" charset="0"/>
                        </a:rPr>
                        <m:t>+</m:t>
                      </m:r>
                      <m:f>
                        <m:fPr>
                          <m:ctrlPr>
                            <a:rPr lang="zh-CN" altLang="zh-CN" sz="2400" i="1"/>
                          </m:ctrlPr>
                        </m:fPr>
                        <m:num>
                          <m:sSub>
                            <m:sSubPr>
                              <m:ctrlPr>
                                <a:rPr lang="zh-CN" altLang="zh-CN" sz="2400" i="1"/>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𝑥</m:t>
                              </m:r>
                            </m:sub>
                          </m:sSub>
                          <m:r>
                            <a:rPr lang="en-US" altLang="zh-CN" sz="2400" i="1">
                              <a:latin typeface="Cambria Math" panose="02040503050406030204" pitchFamily="18" charset="0"/>
                            </a:rPr>
                            <m:t>−</m:t>
                          </m:r>
                          <m:sSub>
                            <m:sSubPr>
                              <m:ctrlPr>
                                <a:rPr lang="zh-CN" altLang="zh-CN" sz="2400" i="1"/>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𝑠</m:t>
                              </m:r>
                            </m:sub>
                          </m:sSub>
                        </m:num>
                        <m:den>
                          <m:sSub>
                            <m:sSubPr>
                              <m:ctrlPr>
                                <a:rPr lang="zh-CN" altLang="zh-CN" sz="2400" i="1"/>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sSub>
                            <m:sSubPr>
                              <m:ctrlPr>
                                <a:rPr lang="zh-CN" altLang="zh-CN" sz="2400" i="1"/>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𝑥</m:t>
                              </m:r>
                            </m:sub>
                          </m:sSub>
                        </m:den>
                      </m:f>
                    </m:oMath>
                  </m:oMathPara>
                </a14:m>
                <a:endParaRPr lang="zh-CN" altLang="en-US" dirty="0"/>
              </a:p>
            </p:txBody>
          </p:sp>
        </mc:Choice>
        <mc:Fallback>
          <p:sp>
            <p:nvSpPr>
              <p:cNvPr id="22" name="文本框 21"/>
              <p:cNvSpPr txBox="1">
                <a:spLocks noRot="1" noChangeAspect="1" noMove="1" noResize="1" noEditPoints="1" noAdjustHandles="1" noChangeArrowheads="1" noChangeShapeType="1" noTextEdit="1"/>
              </p:cNvSpPr>
              <p:nvPr/>
            </p:nvSpPr>
            <p:spPr>
              <a:xfrm>
                <a:off x="3044009" y="3212482"/>
                <a:ext cx="6094948" cy="787973"/>
              </a:xfrm>
              <a:prstGeom prst="rect">
                <a:avLst/>
              </a:prstGeom>
              <a:blipFill rotWithShape="1">
                <a:blip r:embed="rId5"/>
                <a:stretch>
                  <a:fillRect l="-7" t="-2" r="1"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3044009" y="4644564"/>
                <a:ext cx="6094948" cy="4947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kern="100">
                          <a:latin typeface="Cambria Math" panose="02040503050406030204" pitchFamily="18" charset="0"/>
                        </a:rPr>
                        <m:t>2</m:t>
                      </m:r>
                      <m:d>
                        <m:d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latin typeface="Cambria Math" panose="02040503050406030204" pitchFamily="18" charset="0"/>
                            </a:rPr>
                            <m:t>1</m:t>
                          </m:r>
                          <m:r>
                            <a:rPr lang="en-US" altLang="zh-CN" sz="2400" i="1" kern="100">
                              <a:latin typeface="Cambria Math" panose="02040503050406030204" pitchFamily="18" charset="0"/>
                            </a:rPr>
                            <m:t>−</m:t>
                          </m:r>
                          <m:r>
                            <a:rPr lang="en-US" altLang="zh-CN" sz="2400" i="1" kern="100">
                              <a:latin typeface="Cambria Math" panose="02040503050406030204" pitchFamily="18" charset="0"/>
                            </a:rPr>
                            <m:t>𝛿</m:t>
                          </m:r>
                        </m:e>
                      </m:d>
                      <m:r>
                        <a:rPr lang="en-US" altLang="zh-CN" sz="2400" i="1" kern="100">
                          <a:latin typeface="Cambria Math" panose="02040503050406030204" pitchFamily="18" charset="0"/>
                        </a:rPr>
                        <m:t>&gt;</m:t>
                      </m:r>
                      <m:sSub>
                        <m:sSubPr>
                          <m:ctrlPr>
                            <a:rPr lang="zh-CN" altLang="zh-CN" sz="2400" i="1"/>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sSub>
                        <m:sSubPr>
                          <m:ctrlPr>
                            <a:rPr lang="zh-CN" altLang="zh-CN" sz="2400" i="1"/>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𝑝</m:t>
                          </m:r>
                        </m:sub>
                      </m:sSub>
                    </m:oMath>
                  </m:oMathPara>
                </a14:m>
                <a:endParaRPr lang="zh-CN" altLang="en-US" sz="2400" dirty="0"/>
              </a:p>
            </p:txBody>
          </p:sp>
        </mc:Choice>
        <mc:Fallback>
          <p:sp>
            <p:nvSpPr>
              <p:cNvPr id="24" name="文本框 23"/>
              <p:cNvSpPr txBox="1">
                <a:spLocks noRot="1" noChangeAspect="1" noMove="1" noResize="1" noEditPoints="1" noAdjustHandles="1" noChangeArrowheads="1" noChangeShapeType="1" noTextEdit="1"/>
              </p:cNvSpPr>
              <p:nvPr/>
            </p:nvSpPr>
            <p:spPr>
              <a:xfrm>
                <a:off x="3044009" y="4644564"/>
                <a:ext cx="6094948" cy="494751"/>
              </a:xfrm>
              <a:prstGeom prst="rect">
                <a:avLst/>
              </a:prstGeom>
              <a:blipFill rotWithShape="1">
                <a:blip r:embed="rId6"/>
                <a:stretch>
                  <a:fillRect l="-7" t="-35" r="1" b="53"/>
                </a:stretch>
              </a:blipFill>
            </p:spPr>
            <p:txBody>
              <a:bodyPr/>
              <a:lstStyle/>
              <a:p>
                <a:r>
                  <a:rPr lang="zh-CN" altLang="en-US">
                    <a:noFill/>
                  </a:rPr>
                  <a:t> </a:t>
                </a:r>
              </a:p>
            </p:txBody>
          </p:sp>
        </mc:Fallback>
      </mc:AlternateContent>
      <p:sp>
        <p:nvSpPr>
          <p:cNvPr id="25" name="箭头: 下 24"/>
          <p:cNvSpPr/>
          <p:nvPr/>
        </p:nvSpPr>
        <p:spPr>
          <a:xfrm>
            <a:off x="5849167" y="4018346"/>
            <a:ext cx="484632" cy="60234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mc:AlternateContent xmlns:mc="http://schemas.openxmlformats.org/markup-compatibility/2006" xmlns:a14="http://schemas.microsoft.com/office/drawing/2010/main">
        <mc:Choice Requires="a14">
          <p:graphicFrame>
            <p:nvGraphicFramePr>
              <p:cNvPr id="29" name="表格 20"/>
              <p:cNvGraphicFramePr>
                <a:graphicFrameLocks noGrp="1"/>
              </p:cNvGraphicFramePr>
              <p:nvPr/>
            </p:nvGraphicFramePr>
            <p:xfrm>
              <a:off x="1856967" y="5346578"/>
              <a:ext cx="3816424" cy="370840"/>
            </p:xfrm>
            <a:graphic>
              <a:graphicData uri="http://schemas.openxmlformats.org/drawingml/2006/table">
                <a:tbl>
                  <a:tblPr bandRow="1">
                    <a:tableStyleId>{8EC20E35-A176-4012-BC5E-935CFFF8708E}</a:tableStyleId>
                  </a:tblPr>
                  <a:tblGrid>
                    <a:gridCol w="2664296"/>
                    <a:gridCol w="1152128"/>
                  </a:tblGrid>
                  <a:tr h="370840">
                    <a:tc>
                      <a:txBody>
                        <a:bodyPr/>
                        <a:lstStyle/>
                        <a:p>
                          <a14:m>
                            <m:oMathPara xmlns:m="http://schemas.openxmlformats.org/officeDocument/2006/math">
                              <m:oMathParaPr>
                                <m:jc m:val="centerGroup"/>
                              </m:oMathParaPr>
                              <m:oMath xmlns:m="http://schemas.openxmlformats.org/officeDocument/2006/math">
                                <m:sSub>
                                  <m:sSubPr>
                                    <m:ctrlPr>
                                      <a:rPr lang="zh-CN" altLang="zh-CN" sz="180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a:latin typeface="Cambria Math" panose="02040503050406030204" pitchFamily="18" charset="0"/>
                                      </a:rPr>
                                      <m:t>𝑠</m:t>
                                    </m:r>
                                  </m:sub>
                                </m:sSub>
                                <m:r>
                                  <a:rPr lang="en-US" altLang="zh-CN" sz="1800" i="1" smtClean="0">
                                    <a:latin typeface="Cambria Math" panose="02040503050406030204" pitchFamily="18" charset="0"/>
                                  </a:rPr>
                                  <m:t>=</m:t>
                                </m:r>
                                <m:r>
                                  <a:rPr lang="en-US" altLang="zh-CN" sz="1800" b="0" i="1" smtClean="0">
                                    <a:latin typeface="Cambria Math" panose="02040503050406030204" pitchFamily="18" charset="0"/>
                                  </a:rPr>
                                  <m:t>(</m:t>
                                </m:r>
                                <m:sSub>
                                  <m:sSubPr>
                                    <m:ctrlPr>
                                      <a:rPr lang="zh-CN" altLang="zh-CN" sz="1800" i="1" smtClean="0">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𝑥</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𝑠</m:t>
                                    </m:r>
                                  </m:sub>
                                </m:sSub>
                                <m:r>
                                  <a:rPr lang="en-US" altLang="zh-CN" sz="1800" b="0" i="1" smtClean="0">
                                    <a:latin typeface="Cambria Math" panose="02040503050406030204" pitchFamily="18" charset="0"/>
                                  </a:rPr>
                                  <m:t>)/</m:t>
                                </m:r>
                                <m:r>
                                  <a:rPr lang="en-US" altLang="zh-CN" sz="1800" b="0" i="0" smtClean="0">
                                    <a:latin typeface="Cambria Math" panose="02040503050406030204" pitchFamily="18" charset="0"/>
                                  </a:rPr>
                                  <m:t>(</m:t>
                                </m:r>
                                <m:sSub>
                                  <m:sSubPr>
                                    <m:ctrlPr>
                                      <a:rPr lang="zh-CN" altLang="zh-CN" sz="1800" i="1" smtClean="0">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𝑠</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𝑥</m:t>
                                    </m:r>
                                  </m:sub>
                                </m:sSub>
                                <m:r>
                                  <a:rPr lang="en-US" altLang="zh-CN" sz="1800" b="0" i="0" smtClean="0">
                                    <a:latin typeface="Cambria Math" panose="02040503050406030204" pitchFamily="18" charset="0"/>
                                  </a:rPr>
                                  <m:t>)</m:t>
                                </m:r>
                              </m:oMath>
                            </m:oMathPara>
                          </a14:m>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种子折损</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mc:Choice>
        <mc:Fallback xmlns="">
          <p:graphicFrame>
            <p:nvGraphicFramePr>
              <p:cNvPr id="29" name="表格 20"/>
              <p:cNvGraphicFramePr>
                <a:graphicFrameLocks noGrp="1"/>
              </p:cNvGraphicFramePr>
              <p:nvPr/>
            </p:nvGraphicFramePr>
            <p:xfrm>
              <a:off x="1856967" y="5346578"/>
              <a:ext cx="3816424" cy="370840"/>
            </p:xfrm>
            <a:graphic>
              <a:graphicData uri="http://schemas.openxmlformats.org/drawingml/2006/table">
                <a:tbl>
                  <a:tblPr bandRow="1">
                    <a:tableStyleId>{8EC20E35-A176-4012-BC5E-935CFFF8708E}</a:tableStyleId>
                  </a:tblPr>
                  <a:tblGrid>
                    <a:gridCol w="2664296"/>
                    <a:gridCol w="1152128"/>
                  </a:tblGrid>
                  <a:tr h="370840">
                    <a:tc>
                      <a:txBody>
                        <a:bodyPr/>
                        <a:lstStyle/>
                        <a:p>
                          <a:endParaRPr lang="zh-CN"/>
                        </a:p>
                      </a:txBody>
                      <a:tcPr>
                        <a:blipFill>
                          <a:blip r:embed="rId7"/>
                        </a:blipFill>
                      </a:tcPr>
                    </a:tc>
                    <a:tc>
                      <a:txBody>
                        <a:bodyPr/>
                        <a:lstStyle/>
                        <a:p>
                          <a:r>
                            <a:rPr lang="zh-CN" altLang="en-US" dirty="0">
                              <a:latin typeface="微软雅黑" panose="020B0503020204020204" pitchFamily="34" charset="-122"/>
                              <a:ea typeface="微软雅黑" panose="020B0503020204020204" pitchFamily="34" charset="-122"/>
                            </a:rPr>
                            <a:t>种子折损</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1" name="表格 20"/>
              <p:cNvGraphicFramePr>
                <a:graphicFrameLocks noGrp="1"/>
              </p:cNvGraphicFramePr>
              <p:nvPr/>
            </p:nvGraphicFramePr>
            <p:xfrm>
              <a:off x="6518611" y="5346578"/>
              <a:ext cx="3816424" cy="386969"/>
            </p:xfrm>
            <a:graphic>
              <a:graphicData uri="http://schemas.openxmlformats.org/drawingml/2006/table">
                <a:tbl>
                  <a:tblPr bandRow="1">
                    <a:tableStyleId>{8EC20E35-A176-4012-BC5E-935CFFF8708E}</a:tableStyleId>
                  </a:tblPr>
                  <a:tblGrid>
                    <a:gridCol w="2664296"/>
                    <a:gridCol w="1152128"/>
                  </a:tblGrid>
                  <a:tr h="370840">
                    <a:tc>
                      <a:txBody>
                        <a:bodyPr/>
                        <a:lstStyle/>
                        <a:p>
                          <a14:m>
                            <m:oMathPara xmlns:m="http://schemas.openxmlformats.org/officeDocument/2006/math">
                              <m:oMathParaPr>
                                <m:jc m:val="centerGroup"/>
                              </m:oMathParaPr>
                              <m:oMath xmlns:m="http://schemas.openxmlformats.org/officeDocument/2006/math">
                                <m:sSub>
                                  <m:sSubPr>
                                    <m:ctrlPr>
                                      <a:rPr lang="zh-CN" altLang="zh-CN" sz="180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𝑝</m:t>
                                    </m:r>
                                  </m:sub>
                                </m:sSub>
                                <m:r>
                                  <a:rPr lang="en-US" altLang="zh-CN" sz="1800" i="1" smtClean="0">
                                    <a:latin typeface="Cambria Math" panose="02040503050406030204" pitchFamily="18" charset="0"/>
                                  </a:rPr>
                                  <m:t>=</m:t>
                                </m:r>
                                <m:r>
                                  <a:rPr lang="en-US" altLang="zh-CN" sz="1800" b="0" i="1" smtClean="0">
                                    <a:latin typeface="Cambria Math" panose="02040503050406030204" pitchFamily="18" charset="0"/>
                                  </a:rPr>
                                  <m:t>(</m:t>
                                </m:r>
                                <m:sSub>
                                  <m:sSubPr>
                                    <m:ctrlPr>
                                      <a:rPr lang="zh-CN" altLang="zh-CN" sz="180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i="1">
                                        <a:latin typeface="Cambria Math" panose="02040503050406030204" pitchFamily="18" charset="0"/>
                                      </a:rPr>
                                      <m:t>𝑥</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i="1">
                                        <a:latin typeface="Cambria Math" panose="02040503050406030204" pitchFamily="18" charset="0"/>
                                      </a:rPr>
                                      <m:t>𝑠</m:t>
                                    </m:r>
                                  </m:sub>
                                </m:sSub>
                                <m:r>
                                  <a:rPr lang="en-US" altLang="zh-CN" sz="1800" b="0" i="1" smtClean="0">
                                    <a:latin typeface="Cambria Math" panose="02040503050406030204" pitchFamily="18" charset="0"/>
                                  </a:rPr>
                                  <m:t>)/</m:t>
                                </m:r>
                                <m:r>
                                  <a:rPr lang="en-US" altLang="zh-CN" sz="1800" b="0" i="0" smtClean="0">
                                    <a:latin typeface="Cambria Math" panose="02040503050406030204" pitchFamily="18" charset="0"/>
                                  </a:rPr>
                                  <m:t>(</m:t>
                                </m:r>
                                <m:sSub>
                                  <m:sSubPr>
                                    <m:ctrlPr>
                                      <a:rPr lang="zh-CN" altLang="zh-CN" sz="1800" i="1" smtClean="0">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𝑠</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𝑥</m:t>
                                    </m:r>
                                  </m:sub>
                                </m:sSub>
                                <m:r>
                                  <a:rPr lang="en-US" altLang="zh-CN" sz="1800" b="0" i="0" smtClean="0">
                                    <a:latin typeface="Cambria Math" panose="02040503050406030204" pitchFamily="18" charset="0"/>
                                  </a:rPr>
                                  <m:t>)</m:t>
                                </m:r>
                              </m:oMath>
                            </m:oMathPara>
                          </a14:m>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花粉折损</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mc:Choice>
        <mc:Fallback xmlns="">
          <p:graphicFrame>
            <p:nvGraphicFramePr>
              <p:cNvPr id="31" name="表格 20"/>
              <p:cNvGraphicFramePr>
                <a:graphicFrameLocks noGrp="1"/>
              </p:cNvGraphicFramePr>
              <p:nvPr/>
            </p:nvGraphicFramePr>
            <p:xfrm>
              <a:off x="6518611" y="5346578"/>
              <a:ext cx="3816424" cy="386969"/>
            </p:xfrm>
            <a:graphic>
              <a:graphicData uri="http://schemas.openxmlformats.org/drawingml/2006/table">
                <a:tbl>
                  <a:tblPr bandRow="1">
                    <a:tableStyleId>{8EC20E35-A176-4012-BC5E-935CFFF8708E}</a:tableStyleId>
                  </a:tblPr>
                  <a:tblGrid>
                    <a:gridCol w="2664296"/>
                    <a:gridCol w="1152128"/>
                  </a:tblGrid>
                  <a:tr h="624205">
                    <a:tc>
                      <a:txBody>
                        <a:bodyPr/>
                        <a:lstStyle/>
                        <a:p>
                          <a:endParaRPr lang="zh-CN"/>
                        </a:p>
                      </a:txBody>
                      <a:tcPr>
                        <a:blipFill>
                          <a:blip r:embed="rId8"/>
                        </a:blipFill>
                      </a:tcPr>
                    </a:tc>
                    <a:tc>
                      <a:txBody>
                        <a:bodyPr/>
                        <a:lstStyle/>
                        <a:p>
                          <a:r>
                            <a:rPr lang="zh-CN" altLang="en-US" dirty="0">
                              <a:latin typeface="微软雅黑" panose="020B0503020204020204" pitchFamily="34" charset="-122"/>
                              <a:ea typeface="微软雅黑" panose="020B0503020204020204" pitchFamily="34" charset="-122"/>
                            </a:rPr>
                            <a:t>花粉折损</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mc:Fallback>
      </mc:AlternateContent>
      <p:sp>
        <p:nvSpPr>
          <p:cNvPr id="32" name="文本框 31"/>
          <p:cNvSpPr txBox="1"/>
          <p:nvPr/>
        </p:nvSpPr>
        <p:spPr>
          <a:xfrm>
            <a:off x="8199951" y="6451420"/>
            <a:ext cx="3992049"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Lloyd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1992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Busch and Delph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2012</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5" grpId="0"/>
      <p:bldP spid="17" grpId="0"/>
      <p:bldP spid="20" grpId="0" animBg="1"/>
      <p:bldP spid="22" grpId="0"/>
      <p:bldP spid="24" grpId="0"/>
      <p:bldP spid="25"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rotWithShape="1">
          <a:blip r:embed="rId1">
            <a:extLst>
              <a:ext uri="{28A0092B-C50C-407E-A947-70E740481C1C}">
                <a14:useLocalDpi xmlns:a14="http://schemas.microsoft.com/office/drawing/2010/main" val="0"/>
              </a:ext>
            </a:extLst>
          </a:blip>
          <a:srcRect l="2930"/>
          <a:stretch>
            <a:fillRect/>
          </a:stretch>
        </p:blipFill>
        <p:spPr>
          <a:xfrm>
            <a:off x="0" y="1"/>
            <a:ext cx="12192000" cy="6858000"/>
          </a:xfrm>
        </p:spPr>
      </p:pic>
      <p:pic>
        <p:nvPicPr>
          <p:cNvPr id="4" name="图片 3"/>
          <p:cNvPicPr>
            <a:picLocks noChangeAspect="1"/>
          </p:cNvPicPr>
          <p:nvPr/>
        </p:nvPicPr>
        <p:blipFill>
          <a:blip r:embed="rId2" cstate="screen"/>
          <a:stretch>
            <a:fillRect/>
          </a:stretch>
        </p:blipFill>
        <p:spPr>
          <a:xfrm>
            <a:off x="9264352" y="332656"/>
            <a:ext cx="2325687" cy="658287"/>
          </a:xfrm>
          <a:prstGeom prst="rect">
            <a:avLst/>
          </a:prstGeom>
        </p:spPr>
      </p:pic>
      <p:grpSp>
        <p:nvGrpSpPr>
          <p:cNvPr id="9" name="组合 8"/>
          <p:cNvGrpSpPr/>
          <p:nvPr/>
        </p:nvGrpSpPr>
        <p:grpSpPr>
          <a:xfrm>
            <a:off x="0" y="260648"/>
            <a:ext cx="4573385" cy="986336"/>
            <a:chOff x="0" y="260648"/>
            <a:chExt cx="4573385" cy="986336"/>
          </a:xfrm>
        </p:grpSpPr>
        <p:cxnSp>
          <p:nvCxnSpPr>
            <p:cNvPr id="10" name="直接连接符 9"/>
            <p:cNvCxnSpPr/>
            <p:nvPr/>
          </p:nvCxnSpPr>
          <p:spPr>
            <a:xfrm>
              <a:off x="767408" y="900409"/>
              <a:ext cx="3168352" cy="0"/>
            </a:xfrm>
            <a:prstGeom prst="line">
              <a:avLst/>
            </a:prstGeom>
            <a:ln w="31750">
              <a:gradFill flip="none" rotWithShape="1">
                <a:gsLst>
                  <a:gs pos="20000">
                    <a:srgbClr val="8C030D">
                      <a:lumMod val="99000"/>
                      <a:lumOff val="1000"/>
                    </a:srgbClr>
                  </a:gs>
                  <a:gs pos="67000">
                    <a:srgbClr val="C88186"/>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0" y="260648"/>
              <a:ext cx="4573385" cy="986336"/>
              <a:chOff x="0" y="260648"/>
              <a:chExt cx="4573385" cy="986336"/>
            </a:xfrm>
          </p:grpSpPr>
          <p:sp>
            <p:nvSpPr>
              <p:cNvPr id="12" name="矩形 11"/>
              <p:cNvSpPr/>
              <p:nvPr/>
            </p:nvSpPr>
            <p:spPr>
              <a:xfrm>
                <a:off x="0" y="374221"/>
                <a:ext cx="551384" cy="792088"/>
              </a:xfrm>
              <a:prstGeom prst="rect">
                <a:avLst/>
              </a:prstGeom>
              <a:solidFill>
                <a:srgbClr val="8C0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95400" y="260648"/>
                <a:ext cx="3877985" cy="986336"/>
                <a:chOff x="623392" y="310880"/>
                <a:chExt cx="3877985" cy="986336"/>
              </a:xfrm>
            </p:grpSpPr>
            <p:sp>
              <p:nvSpPr>
                <p:cNvPr id="14" name="文本框 13"/>
                <p:cNvSpPr txBox="1"/>
                <p:nvPr/>
              </p:nvSpPr>
              <p:spPr>
                <a:xfrm>
                  <a:off x="623392" y="310880"/>
                  <a:ext cx="3877985"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植物交配系统的演化</a:t>
                  </a:r>
                  <a:endParaRPr lang="zh-CN" altLang="en-US" sz="3200" dirty="0">
                    <a:latin typeface="黑体" panose="02010609060101010101" pitchFamily="49" charset="-122"/>
                    <a:ea typeface="黑体" panose="02010609060101010101" pitchFamily="49" charset="-122"/>
                  </a:endParaRPr>
                </a:p>
              </p:txBody>
            </p:sp>
            <p:sp>
              <p:nvSpPr>
                <p:cNvPr id="15" name="文本框 14"/>
                <p:cNvSpPr txBox="1"/>
                <p:nvPr/>
              </p:nvSpPr>
              <p:spPr>
                <a:xfrm>
                  <a:off x="623392" y="989439"/>
                  <a:ext cx="2291846" cy="307777"/>
                </a:xfrm>
                <a:prstGeom prst="rect">
                  <a:avLst/>
                </a:prstGeom>
                <a:noFill/>
              </p:spPr>
              <p:txBody>
                <a:bodyPr wrap="none" rtlCol="0">
                  <a:spAutoFit/>
                </a:bodyPr>
                <a:lstStyle/>
                <a:p>
                  <a:r>
                    <a:rPr lang="en-US" altLang="zh-CN" sz="1400" spc="300"/>
                    <a:t>PEKING UNIVERSITY</a:t>
                  </a:r>
                  <a:endParaRPr lang="zh-CN" altLang="en-US" sz="1400" spc="300" dirty="0"/>
                </a:p>
              </p:txBody>
            </p:sp>
          </p:grpSp>
        </p:grpSp>
      </p:grpSp>
      <p:sp>
        <p:nvSpPr>
          <p:cNvPr id="16" name="圆角矩形 15"/>
          <p:cNvSpPr/>
          <p:nvPr/>
        </p:nvSpPr>
        <p:spPr>
          <a:xfrm>
            <a:off x="899159" y="1511422"/>
            <a:ext cx="10483315" cy="4557362"/>
          </a:xfrm>
          <a:prstGeom prst="roundRect">
            <a:avLst>
              <a:gd name="adj" fmla="val 0"/>
            </a:avLst>
          </a:prstGeom>
          <a:noFill/>
          <a:ln w="28575" cap="flat" cmpd="sng" algn="ctr">
            <a:solidFill>
              <a:schemeClr val="bg1">
                <a:lumMod val="75000"/>
              </a:scheme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矩形 93"/>
          <p:cNvSpPr/>
          <p:nvPr/>
        </p:nvSpPr>
        <p:spPr>
          <a:xfrm>
            <a:off x="839416" y="1444125"/>
            <a:ext cx="444459" cy="464254"/>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8C030D"/>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矩形 93"/>
          <p:cNvSpPr/>
          <p:nvPr/>
        </p:nvSpPr>
        <p:spPr>
          <a:xfrm rot="10800000">
            <a:off x="11064552" y="5728681"/>
            <a:ext cx="411062" cy="43662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8C030D"/>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24" name="文本框 23"/>
              <p:cNvSpPr txBox="1"/>
              <p:nvPr/>
            </p:nvSpPr>
            <p:spPr>
              <a:xfrm>
                <a:off x="3048526" y="1926137"/>
                <a:ext cx="6094948" cy="4947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kern="100">
                          <a:latin typeface="Cambria Math" panose="02040503050406030204" pitchFamily="18" charset="0"/>
                        </a:rPr>
                        <m:t>2</m:t>
                      </m:r>
                      <m:d>
                        <m:d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latin typeface="Cambria Math" panose="02040503050406030204" pitchFamily="18" charset="0"/>
                            </a:rPr>
                            <m:t>1</m:t>
                          </m:r>
                          <m:r>
                            <a:rPr lang="en-US" altLang="zh-CN" sz="2400" i="1" kern="100">
                              <a:latin typeface="Cambria Math" panose="02040503050406030204" pitchFamily="18" charset="0"/>
                            </a:rPr>
                            <m:t>−</m:t>
                          </m:r>
                          <m:r>
                            <a:rPr lang="en-US" altLang="zh-CN" sz="2400" i="1" kern="100">
                              <a:latin typeface="Cambria Math" panose="02040503050406030204" pitchFamily="18" charset="0"/>
                            </a:rPr>
                            <m:t>𝛿</m:t>
                          </m:r>
                        </m:e>
                      </m:d>
                      <m:r>
                        <a:rPr lang="en-US" altLang="zh-CN" sz="2400" i="1" kern="100">
                          <a:latin typeface="Cambria Math" panose="02040503050406030204" pitchFamily="18" charset="0"/>
                        </a:rPr>
                        <m:t>&gt;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𝑝</m:t>
                          </m:r>
                        </m:sub>
                      </m:sSub>
                    </m:oMath>
                  </m:oMathPara>
                </a14:m>
                <a:endParaRPr lang="zh-CN" altLang="en-US" sz="2400" dirty="0"/>
              </a:p>
            </p:txBody>
          </p:sp>
        </mc:Choice>
        <mc:Fallback>
          <p:sp>
            <p:nvSpPr>
              <p:cNvPr id="24" name="文本框 23"/>
              <p:cNvSpPr txBox="1">
                <a:spLocks noRot="1" noChangeAspect="1" noMove="1" noResize="1" noEditPoints="1" noAdjustHandles="1" noChangeArrowheads="1" noChangeShapeType="1" noTextEdit="1"/>
              </p:cNvSpPr>
              <p:nvPr/>
            </p:nvSpPr>
            <p:spPr>
              <a:xfrm>
                <a:off x="3048526" y="1926137"/>
                <a:ext cx="6094948" cy="494751"/>
              </a:xfrm>
              <a:prstGeom prst="rect">
                <a:avLst/>
              </a:prstGeom>
              <a:blipFill rotWithShape="1">
                <a:blip r:embed="rId3"/>
                <a:stretch>
                  <a:fillRect l="-9" t="-37" r="2" b="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9" name="表格 20"/>
              <p:cNvGraphicFramePr>
                <a:graphicFrameLocks noGrp="1"/>
              </p:cNvGraphicFramePr>
              <p:nvPr/>
            </p:nvGraphicFramePr>
            <p:xfrm>
              <a:off x="1856967" y="5346578"/>
              <a:ext cx="3816424" cy="370840"/>
            </p:xfrm>
            <a:graphic>
              <a:graphicData uri="http://schemas.openxmlformats.org/drawingml/2006/table">
                <a:tbl>
                  <a:tblPr bandRow="1">
                    <a:tableStyleId>{8EC20E35-A176-4012-BC5E-935CFFF8708E}</a:tableStyleId>
                  </a:tblPr>
                  <a:tblGrid>
                    <a:gridCol w="2664296"/>
                    <a:gridCol w="1152128"/>
                  </a:tblGrid>
                  <a:tr h="370840">
                    <a:tc>
                      <a:txBody>
                        <a:bodyPr/>
                        <a:lstStyle/>
                        <a:p>
                          <a14:m>
                            <m:oMathPara xmlns:m="http://schemas.openxmlformats.org/officeDocument/2006/math">
                              <m:oMathParaPr>
                                <m:jc m:val="centerGroup"/>
                              </m:oMathParaPr>
                              <m:oMath xmlns:m="http://schemas.openxmlformats.org/officeDocument/2006/math">
                                <m:sSub>
                                  <m:sSubPr>
                                    <m:ctrlPr>
                                      <a:rPr lang="zh-CN" altLang="zh-CN" sz="180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a:latin typeface="Cambria Math" panose="02040503050406030204" pitchFamily="18" charset="0"/>
                                      </a:rPr>
                                      <m:t>𝑠</m:t>
                                    </m:r>
                                  </m:sub>
                                </m:sSub>
                                <m:r>
                                  <a:rPr lang="en-US" altLang="zh-CN" sz="1800" i="1" smtClean="0">
                                    <a:latin typeface="Cambria Math" panose="02040503050406030204" pitchFamily="18" charset="0"/>
                                  </a:rPr>
                                  <m:t>=</m:t>
                                </m:r>
                                <m:r>
                                  <a:rPr lang="en-US" altLang="zh-CN" sz="1800" b="0" i="1" smtClean="0">
                                    <a:latin typeface="Cambria Math" panose="02040503050406030204" pitchFamily="18" charset="0"/>
                                  </a:rPr>
                                  <m:t>(</m:t>
                                </m:r>
                                <m:sSub>
                                  <m:sSubPr>
                                    <m:ctrlPr>
                                      <a:rPr lang="zh-CN" altLang="zh-CN" sz="1800" i="1" smtClean="0">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𝑥</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𝑠</m:t>
                                    </m:r>
                                  </m:sub>
                                </m:sSub>
                                <m:r>
                                  <a:rPr lang="en-US" altLang="zh-CN" sz="1800" b="0" i="1" smtClean="0">
                                    <a:latin typeface="Cambria Math" panose="02040503050406030204" pitchFamily="18" charset="0"/>
                                  </a:rPr>
                                  <m:t>)/</m:t>
                                </m:r>
                                <m:r>
                                  <a:rPr lang="en-US" altLang="zh-CN" sz="1800" b="0" i="0" smtClean="0">
                                    <a:latin typeface="Cambria Math" panose="02040503050406030204" pitchFamily="18" charset="0"/>
                                  </a:rPr>
                                  <m:t>(</m:t>
                                </m:r>
                                <m:sSub>
                                  <m:sSubPr>
                                    <m:ctrlPr>
                                      <a:rPr lang="zh-CN" altLang="zh-CN" sz="1800" i="1" smtClean="0">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𝑠</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𝑥</m:t>
                                    </m:r>
                                  </m:sub>
                                </m:sSub>
                                <m:r>
                                  <a:rPr lang="en-US" altLang="zh-CN" sz="1800" b="0" i="0" smtClean="0">
                                    <a:latin typeface="Cambria Math" panose="02040503050406030204" pitchFamily="18" charset="0"/>
                                  </a:rPr>
                                  <m:t>)</m:t>
                                </m:r>
                              </m:oMath>
                            </m:oMathPara>
                          </a14:m>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种子折损</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mc:Choice>
        <mc:Fallback xmlns="">
          <p:graphicFrame>
            <p:nvGraphicFramePr>
              <p:cNvPr id="29" name="表格 20"/>
              <p:cNvGraphicFramePr>
                <a:graphicFrameLocks noGrp="1"/>
              </p:cNvGraphicFramePr>
              <p:nvPr/>
            </p:nvGraphicFramePr>
            <p:xfrm>
              <a:off x="1856967" y="5346578"/>
              <a:ext cx="3816424" cy="370840"/>
            </p:xfrm>
            <a:graphic>
              <a:graphicData uri="http://schemas.openxmlformats.org/drawingml/2006/table">
                <a:tbl>
                  <a:tblPr bandRow="1">
                    <a:tableStyleId>{8EC20E35-A176-4012-BC5E-935CFFF8708E}</a:tableStyleId>
                  </a:tblPr>
                  <a:tblGrid>
                    <a:gridCol w="2664296"/>
                    <a:gridCol w="1152128"/>
                  </a:tblGrid>
                  <a:tr h="370840">
                    <a:tc>
                      <a:txBody>
                        <a:bodyPr/>
                        <a:lstStyle/>
                        <a:p>
                          <a:endParaRPr lang="zh-CN"/>
                        </a:p>
                      </a:txBody>
                      <a:tcPr>
                        <a:blipFill>
                          <a:blip r:embed="rId4"/>
                        </a:blipFill>
                      </a:tcPr>
                    </a:tc>
                    <a:tc>
                      <a:txBody>
                        <a:bodyPr/>
                        <a:lstStyle/>
                        <a:p>
                          <a:r>
                            <a:rPr lang="zh-CN" altLang="en-US" dirty="0">
                              <a:latin typeface="微软雅黑" panose="020B0503020204020204" pitchFamily="34" charset="-122"/>
                              <a:ea typeface="微软雅黑" panose="020B0503020204020204" pitchFamily="34" charset="-122"/>
                            </a:rPr>
                            <a:t>种子折损</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1" name="表格 20"/>
              <p:cNvGraphicFramePr>
                <a:graphicFrameLocks noGrp="1"/>
              </p:cNvGraphicFramePr>
              <p:nvPr/>
            </p:nvGraphicFramePr>
            <p:xfrm>
              <a:off x="6518611" y="5346578"/>
              <a:ext cx="3816424" cy="386969"/>
            </p:xfrm>
            <a:graphic>
              <a:graphicData uri="http://schemas.openxmlformats.org/drawingml/2006/table">
                <a:tbl>
                  <a:tblPr bandRow="1">
                    <a:tableStyleId>{8EC20E35-A176-4012-BC5E-935CFFF8708E}</a:tableStyleId>
                  </a:tblPr>
                  <a:tblGrid>
                    <a:gridCol w="2664296"/>
                    <a:gridCol w="1152128"/>
                  </a:tblGrid>
                  <a:tr h="370840">
                    <a:tc>
                      <a:txBody>
                        <a:bodyPr/>
                        <a:lstStyle/>
                        <a:p>
                          <a14:m>
                            <m:oMathPara xmlns:m="http://schemas.openxmlformats.org/officeDocument/2006/math">
                              <m:oMathParaPr>
                                <m:jc m:val="centerGroup"/>
                              </m:oMathParaPr>
                              <m:oMath xmlns:m="http://schemas.openxmlformats.org/officeDocument/2006/math">
                                <m:sSub>
                                  <m:sSubPr>
                                    <m:ctrlPr>
                                      <a:rPr lang="zh-CN" altLang="zh-CN" sz="180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𝑝</m:t>
                                    </m:r>
                                  </m:sub>
                                </m:sSub>
                                <m:r>
                                  <a:rPr lang="en-US" altLang="zh-CN" sz="1800" i="1" smtClean="0">
                                    <a:latin typeface="Cambria Math" panose="02040503050406030204" pitchFamily="18" charset="0"/>
                                  </a:rPr>
                                  <m:t>=</m:t>
                                </m:r>
                                <m:r>
                                  <a:rPr lang="en-US" altLang="zh-CN" sz="1800" b="0" i="1" smtClean="0">
                                    <a:latin typeface="Cambria Math" panose="02040503050406030204" pitchFamily="18" charset="0"/>
                                  </a:rPr>
                                  <m:t>(</m:t>
                                </m:r>
                                <m:sSub>
                                  <m:sSubPr>
                                    <m:ctrlPr>
                                      <a:rPr lang="zh-CN" altLang="zh-CN" sz="180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i="1">
                                        <a:latin typeface="Cambria Math" panose="02040503050406030204" pitchFamily="18" charset="0"/>
                                      </a:rPr>
                                      <m:t>𝑥</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i="1">
                                        <a:latin typeface="Cambria Math" panose="02040503050406030204" pitchFamily="18" charset="0"/>
                                      </a:rPr>
                                      <m:t>𝑠</m:t>
                                    </m:r>
                                  </m:sub>
                                </m:sSub>
                                <m:r>
                                  <a:rPr lang="en-US" altLang="zh-CN" sz="1800" b="0" i="1" smtClean="0">
                                    <a:latin typeface="Cambria Math" panose="02040503050406030204" pitchFamily="18" charset="0"/>
                                  </a:rPr>
                                  <m:t>)/</m:t>
                                </m:r>
                                <m:r>
                                  <a:rPr lang="en-US" altLang="zh-CN" sz="1800" b="0" i="0" smtClean="0">
                                    <a:latin typeface="Cambria Math" panose="02040503050406030204" pitchFamily="18" charset="0"/>
                                  </a:rPr>
                                  <m:t>(</m:t>
                                </m:r>
                                <m:sSub>
                                  <m:sSubPr>
                                    <m:ctrlPr>
                                      <a:rPr lang="zh-CN" altLang="zh-CN" sz="1800" i="1" smtClean="0">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𝑠</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𝑥</m:t>
                                    </m:r>
                                  </m:sub>
                                </m:sSub>
                                <m:r>
                                  <a:rPr lang="en-US" altLang="zh-CN" sz="1800" b="0" i="0" smtClean="0">
                                    <a:latin typeface="Cambria Math" panose="02040503050406030204" pitchFamily="18" charset="0"/>
                                  </a:rPr>
                                  <m:t>)</m:t>
                                </m:r>
                              </m:oMath>
                            </m:oMathPara>
                          </a14:m>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花粉折损</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mc:Choice>
        <mc:Fallback xmlns="">
          <p:graphicFrame>
            <p:nvGraphicFramePr>
              <p:cNvPr id="31" name="表格 20"/>
              <p:cNvGraphicFramePr>
                <a:graphicFrameLocks noGrp="1"/>
              </p:cNvGraphicFramePr>
              <p:nvPr/>
            </p:nvGraphicFramePr>
            <p:xfrm>
              <a:off x="6518611" y="5346578"/>
              <a:ext cx="3816424" cy="386969"/>
            </p:xfrm>
            <a:graphic>
              <a:graphicData uri="http://schemas.openxmlformats.org/drawingml/2006/table">
                <a:tbl>
                  <a:tblPr bandRow="1">
                    <a:tableStyleId>{8EC20E35-A176-4012-BC5E-935CFFF8708E}</a:tableStyleId>
                  </a:tblPr>
                  <a:tblGrid>
                    <a:gridCol w="2664296"/>
                    <a:gridCol w="1152128"/>
                  </a:tblGrid>
                  <a:tr h="624205">
                    <a:tc>
                      <a:txBody>
                        <a:bodyPr/>
                        <a:lstStyle/>
                        <a:p>
                          <a:endParaRPr lang="zh-CN"/>
                        </a:p>
                      </a:txBody>
                      <a:tcPr>
                        <a:blipFill>
                          <a:blip r:embed="rId5"/>
                        </a:blipFill>
                      </a:tcPr>
                    </a:tc>
                    <a:tc>
                      <a:txBody>
                        <a:bodyPr/>
                        <a:lstStyle/>
                        <a:p>
                          <a:r>
                            <a:rPr lang="zh-CN" altLang="en-US" dirty="0">
                              <a:latin typeface="微软雅黑" panose="020B0503020204020204" pitchFamily="34" charset="-122"/>
                              <a:ea typeface="微软雅黑" panose="020B0503020204020204" pitchFamily="34" charset="-122"/>
                            </a:rPr>
                            <a:t>花粉折损</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mc:Fallback>
      </mc:AlternateContent>
      <mc:AlternateContent xmlns:mc="http://schemas.openxmlformats.org/markup-compatibility/2006">
        <mc:Choice xmlns:a14="http://schemas.microsoft.com/office/drawing/2010/main" Requires="a14">
          <p:sp>
            <p:nvSpPr>
              <p:cNvPr id="3" name="文本框 2"/>
              <p:cNvSpPr txBox="1"/>
              <p:nvPr/>
            </p:nvSpPr>
            <p:spPr>
              <a:xfrm>
                <a:off x="1199456" y="3917273"/>
                <a:ext cx="7056784" cy="731547"/>
              </a:xfrm>
              <a:prstGeom prst="rect">
                <a:avLst/>
              </a:prstGeom>
              <a:noFill/>
            </p:spPr>
            <p:txBody>
              <a:bodyPr wrap="square">
                <a:spAutoFit/>
              </a:bodyPr>
              <a:lstStyle/>
              <a:p>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若</a:t>
                </a:r>
                <a14:m>
                  <m:oMath xmlns:m="http://schemas.openxmlformats.org/officeDocument/2006/math">
                    <m:sSub>
                      <m:sSubPr>
                        <m:ctrlPr>
                          <a:rPr lang="zh-CN" altLang="zh-CN" sz="20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smtClean="0">
                            <a:effectLst/>
                            <a:latin typeface="Cambria Math" panose="02040503050406030204" pitchFamily="18" charset="0"/>
                            <a:ea typeface="宋体" panose="02010600030101010101" pitchFamily="2" charset="-122"/>
                          </a:rPr>
                          <m:t>𝐷</m:t>
                        </m:r>
                      </m:e>
                      <m:sub>
                        <m:r>
                          <a:rPr lang="en-US" altLang="zh-CN" sz="2000" i="1" kern="100" smtClean="0">
                            <a:effectLst/>
                            <a:latin typeface="Cambria Math" panose="02040503050406030204" pitchFamily="18" charset="0"/>
                            <a:ea typeface="宋体" panose="02010600030101010101" pitchFamily="2" charset="-122"/>
                          </a:rPr>
                          <m:t>𝑠</m:t>
                        </m:r>
                      </m:sub>
                    </m:sSub>
                    <m:r>
                      <a:rPr lang="en-US" altLang="zh-CN" sz="2000" i="1" kern="100" smtClean="0">
                        <a:effectLst/>
                        <a:latin typeface="Cambria Math" panose="02040503050406030204" pitchFamily="18" charset="0"/>
                        <a:ea typeface="宋体" panose="02010600030101010101" pitchFamily="2" charset="-122"/>
                      </a:rPr>
                      <m:t>=</m:t>
                    </m:r>
                    <m:r>
                      <a:rPr lang="en-US" altLang="zh-CN" sz="2000" i="1" kern="100">
                        <a:latin typeface="Cambria Math" panose="02040503050406030204" pitchFamily="18" charset="0"/>
                        <a:ea typeface="宋体" panose="02010600030101010101" pitchFamily="2" charset="-122"/>
                      </a:rPr>
                      <m:t>0</m:t>
                    </m:r>
                  </m:oMath>
                </a14:m>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𝑝</m:t>
                        </m:r>
                      </m:sub>
                    </m:sSub>
                    <m:r>
                      <a:rPr lang="en-US" altLang="zh-CN" sz="2000" i="1" kern="100">
                        <a:latin typeface="Cambria Math" panose="02040503050406030204" pitchFamily="18" charset="0"/>
                      </a:rPr>
                      <m:t>=</m:t>
                    </m:r>
                    <m:r>
                      <a:rPr lang="en-US" altLang="zh-CN" sz="2000" b="0" i="1" kern="100" smtClean="0">
                        <a:latin typeface="Cambria Math" panose="02040503050406030204" pitchFamily="18" charset="0"/>
                      </a:rPr>
                      <m:t>0</m:t>
                    </m:r>
                  </m:oMath>
                </a14:m>
                <a:r>
                  <a:rPr lang="zh-CN" altLang="en-US" sz="2000" dirty="0">
                    <a:latin typeface="微软雅黑" panose="020B0503020204020204" pitchFamily="34" charset="-122"/>
                    <a:ea typeface="微软雅黑" panose="020B0503020204020204" pitchFamily="34" charset="-122"/>
                  </a:rPr>
                  <a:t>，则：</a:t>
                </a:r>
                <a14:m>
                  <m:oMath xmlns:m="http://schemas.openxmlformats.org/officeDocument/2006/math">
                    <m:r>
                      <a:rPr lang="en-US" altLang="zh-CN" sz="2000" i="1" kern="100">
                        <a:latin typeface="Cambria Math" panose="02040503050406030204" pitchFamily="18" charset="0"/>
                      </a:rPr>
                      <m:t>2</m:t>
                    </m:r>
                    <m:d>
                      <m:d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rPr>
                          <m:t>1</m:t>
                        </m:r>
                        <m:r>
                          <a:rPr lang="en-US" altLang="zh-CN" sz="2000" i="1" kern="100">
                            <a:latin typeface="Cambria Math" panose="02040503050406030204" pitchFamily="18" charset="0"/>
                          </a:rPr>
                          <m:t>−</m:t>
                        </m:r>
                        <m:r>
                          <a:rPr lang="en-US" altLang="zh-CN" sz="2000" i="1" kern="100">
                            <a:latin typeface="Cambria Math" panose="02040503050406030204" pitchFamily="18" charset="0"/>
                          </a:rPr>
                          <m:t>𝛿</m:t>
                        </m:r>
                      </m:e>
                    </m:d>
                    <m:r>
                      <a:rPr lang="en-US" altLang="zh-CN" sz="2000" i="1" kern="100">
                        <a:latin typeface="Cambria Math" panose="02040503050406030204" pitchFamily="18" charset="0"/>
                      </a:rPr>
                      <m:t>&gt;</m:t>
                    </m:r>
                    <m:r>
                      <a:rPr lang="en-US" altLang="zh-CN" sz="2000" i="1" kern="100">
                        <a:latin typeface="Cambria Math" panose="02040503050406030204" pitchFamily="18" charset="0"/>
                      </a:rPr>
                      <m:t>0</m:t>
                    </m:r>
                  </m:oMath>
                </a14:m>
                <a:r>
                  <a:rPr lang="en-US" altLang="zh-CN" sz="2000" dirty="0"/>
                  <a:t>		</a:t>
                </a:r>
                <a14:m>
                  <m:oMath xmlns:m="http://schemas.openxmlformats.org/officeDocument/2006/math">
                    <m:r>
                      <a:rPr lang="en-US" altLang="zh-CN" sz="2000" i="1" kern="100">
                        <a:latin typeface="Cambria Math" panose="02040503050406030204" pitchFamily="18" charset="0"/>
                      </a:rPr>
                      <m:t>𝛿</m:t>
                    </m:r>
                    <m:r>
                      <a:rPr lang="en-US" altLang="zh-CN" sz="2000" i="1" kern="100">
                        <a:latin typeface="Cambria Math" panose="02040503050406030204" pitchFamily="18" charset="0"/>
                      </a:rPr>
                      <m:t>&lt;</m:t>
                    </m:r>
                    <m:r>
                      <a:rPr lang="en-US" altLang="zh-CN" sz="2000" i="1" kern="100">
                        <a:latin typeface="Cambria Math" panose="02040503050406030204" pitchFamily="18" charset="0"/>
                      </a:rPr>
                      <m:t>1</m:t>
                    </m:r>
                  </m:oMath>
                </a14:m>
                <a:endParaRPr lang="zh-CN" altLang="en-US" sz="2000" dirty="0"/>
              </a:p>
              <a:p>
                <a:endParaRPr lang="zh-CN" altLang="en-US" sz="2000" dirty="0"/>
              </a:p>
            </p:txBody>
          </p:sp>
        </mc:Choice>
        <mc:Fallback>
          <p:sp>
            <p:nvSpPr>
              <p:cNvPr id="3" name="文本框 2"/>
              <p:cNvSpPr txBox="1">
                <a:spLocks noRot="1" noChangeAspect="1" noMove="1" noResize="1" noEditPoints="1" noAdjustHandles="1" noChangeArrowheads="1" noChangeShapeType="1" noTextEdit="1"/>
              </p:cNvSpPr>
              <p:nvPr/>
            </p:nvSpPr>
            <p:spPr>
              <a:xfrm>
                <a:off x="1199456" y="3917273"/>
                <a:ext cx="7056784" cy="731547"/>
              </a:xfrm>
              <a:prstGeom prst="rect">
                <a:avLst/>
              </a:prstGeom>
              <a:blipFill rotWithShape="1">
                <a:blip r:embed="rId6"/>
                <a:stretch>
                  <a:fillRect l="-8" t="-81" r="9" b="85"/>
                </a:stretch>
              </a:blipFill>
            </p:spPr>
            <p:txBody>
              <a:bodyPr/>
              <a:lstStyle/>
              <a:p>
                <a:r>
                  <a:rPr lang="zh-CN" altLang="en-US">
                    <a:noFill/>
                  </a:rPr>
                  <a:t> </a:t>
                </a:r>
              </a:p>
            </p:txBody>
          </p:sp>
        </mc:Fallback>
      </mc:AlternateContent>
      <p:sp>
        <p:nvSpPr>
          <p:cNvPr id="5" name="文本框 4"/>
          <p:cNvSpPr txBox="1"/>
          <p:nvPr/>
        </p:nvSpPr>
        <p:spPr>
          <a:xfrm>
            <a:off x="1199456" y="4406312"/>
            <a:ext cx="6619760" cy="400110"/>
          </a:xfrm>
          <a:prstGeom prst="rect">
            <a:avLst/>
          </a:prstGeom>
          <a:noFill/>
        </p:spPr>
        <p:txBody>
          <a:bodyPr wrap="square">
            <a:spAutoFit/>
          </a:bodyPr>
          <a:lstStyle/>
          <a:p>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e.g.</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传粉者有限</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潜在配偶稀缺</a:t>
            </a:r>
            <a:endParaRPr lang="zh-CN" altLang="en-US"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199951" y="6451420"/>
            <a:ext cx="3992049"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Lloyd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1992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Busch and Delph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2012</a:t>
            </a:r>
            <a:endParaRPr lang="zh-CN" altLang="en-US" dirty="0">
              <a:latin typeface="Times New Roman" panose="02020603050405020304" pitchFamily="18" charset="0"/>
              <a:cs typeface="Times New Roman" panose="02020603050405020304" pitchFamily="18" charset="0"/>
            </a:endParaRPr>
          </a:p>
        </p:txBody>
      </p:sp>
      <p:sp>
        <p:nvSpPr>
          <p:cNvPr id="17" name="箭头: 右 16"/>
          <p:cNvSpPr/>
          <p:nvPr/>
        </p:nvSpPr>
        <p:spPr>
          <a:xfrm>
            <a:off x="5915980" y="3989703"/>
            <a:ext cx="360040" cy="2789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mc:AlternateContent xmlns:mc="http://schemas.openxmlformats.org/markup-compatibility/2006">
        <mc:Choice xmlns:a14="http://schemas.microsoft.com/office/drawing/2010/main" Requires="a14">
          <p:sp>
            <p:nvSpPr>
              <p:cNvPr id="20" name="文本框 19"/>
              <p:cNvSpPr txBox="1"/>
              <p:nvPr/>
            </p:nvSpPr>
            <p:spPr>
              <a:xfrm>
                <a:off x="1199455" y="2645190"/>
                <a:ext cx="7000495" cy="526939"/>
              </a:xfrm>
              <a:prstGeom prst="rect">
                <a:avLst/>
              </a:prstGeom>
              <a:noFill/>
            </p:spPr>
            <p:txBody>
              <a:bodyPr wrap="square">
                <a:spAutoFit/>
              </a:bodyPr>
              <a:lstStyle/>
              <a:p>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若</a:t>
                </a:r>
                <a14:m>
                  <m:oMath xmlns:m="http://schemas.openxmlformats.org/officeDocument/2006/math">
                    <m:sSub>
                      <m:sSubPr>
                        <m:ctrlPr>
                          <a:rPr lang="zh-CN" altLang="zh-CN" sz="20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smtClean="0">
                            <a:effectLst/>
                            <a:latin typeface="Times New Roman" panose="02020603050405020304" pitchFamily="18" charset="0"/>
                            <a:ea typeface="宋体" panose="02010600030101010101" pitchFamily="2" charset="-122"/>
                          </a:rPr>
                          <m:t>𝐷</m:t>
                        </m:r>
                      </m:e>
                      <m:sub>
                        <m:r>
                          <a:rPr lang="en-US" altLang="zh-CN" sz="2000" i="1" kern="100" smtClean="0">
                            <a:effectLst/>
                            <a:latin typeface="Times New Roman" panose="02020603050405020304" pitchFamily="18" charset="0"/>
                            <a:ea typeface="宋体" panose="02010600030101010101" pitchFamily="2" charset="-122"/>
                          </a:rPr>
                          <m:t>𝑠</m:t>
                        </m:r>
                      </m:sub>
                    </m:sSub>
                    <m:r>
                      <a:rPr lang="en-US" altLang="zh-CN" sz="2000" i="1" kern="100" smtClean="0">
                        <a:effectLst/>
                        <a:latin typeface="Times New Roman" panose="02020603050405020304" pitchFamily="18" charset="0"/>
                        <a:ea typeface="宋体" panose="02010600030101010101" pitchFamily="2" charset="-122"/>
                      </a:rPr>
                      <m:t>=</m:t>
                    </m:r>
                    <m:r>
                      <a:rPr lang="en-US" altLang="zh-CN" sz="2000" i="1" kern="100" smtClean="0">
                        <a:effectLst/>
                        <a:latin typeface="Times New Roman" panose="02020603050405020304" pitchFamily="18" charset="0"/>
                        <a:ea typeface="宋体" panose="02010600030101010101" pitchFamily="2" charset="-122"/>
                      </a:rPr>
                      <m:t>1</m:t>
                    </m:r>
                  </m:oMath>
                </a14:m>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𝑝</m:t>
                        </m:r>
                      </m:sub>
                    </m:sSub>
                    <m:r>
                      <a:rPr lang="en-US" altLang="zh-CN" sz="2000" i="1" kern="100">
                        <a:latin typeface="Times New Roman" panose="02020603050405020304" pitchFamily="18" charset="0"/>
                      </a:rPr>
                      <m:t>=</m:t>
                    </m:r>
                    <m:r>
                      <a:rPr lang="en-US" altLang="zh-CN" sz="2000" b="0" i="1" kern="100" smtClean="0">
                        <a:latin typeface="Times New Roman" panose="02020603050405020304" pitchFamily="18" charset="0"/>
                      </a:rPr>
                      <m:t>0</m:t>
                    </m:r>
                  </m:oMath>
                </a14:m>
                <a:r>
                  <a:rPr lang="zh-CN" altLang="en-US" sz="2000" dirty="0">
                    <a:latin typeface="微软雅黑" panose="020B0503020204020204" pitchFamily="34" charset="-122"/>
                    <a:ea typeface="微软雅黑" panose="020B0503020204020204" pitchFamily="34" charset="-122"/>
                  </a:rPr>
                  <a:t>，则：</a:t>
                </a:r>
                <a14:m>
                  <m:oMath xmlns:m="http://schemas.openxmlformats.org/officeDocument/2006/math">
                    <m:r>
                      <a:rPr lang="en-US" altLang="zh-CN" sz="2000" i="1" kern="100">
                        <a:latin typeface="Cambria Math" panose="02040503050406030204" pitchFamily="18" charset="0"/>
                      </a:rPr>
                      <m:t>2</m:t>
                    </m:r>
                    <m:d>
                      <m:d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rPr>
                          <m:t>1</m:t>
                        </m:r>
                        <m:r>
                          <a:rPr lang="en-US" altLang="zh-CN" sz="2000" i="1" kern="100">
                            <a:latin typeface="Cambria Math" panose="02040503050406030204" pitchFamily="18" charset="0"/>
                          </a:rPr>
                          <m:t>−</m:t>
                        </m:r>
                        <m:r>
                          <a:rPr lang="en-US" altLang="zh-CN" sz="2000" i="1" kern="100">
                            <a:latin typeface="Cambria Math" panose="02040503050406030204" pitchFamily="18" charset="0"/>
                          </a:rPr>
                          <m:t>𝛿</m:t>
                        </m:r>
                      </m:e>
                    </m:d>
                    <m:r>
                      <a:rPr lang="en-US" altLang="zh-CN" sz="2000" i="1" kern="100">
                        <a:latin typeface="Cambria Math" panose="02040503050406030204" pitchFamily="18" charset="0"/>
                      </a:rPr>
                      <m:t>&gt;</m:t>
                    </m:r>
                    <m:r>
                      <a:rPr lang="en-US" altLang="zh-CN" sz="2000" i="1" kern="100">
                        <a:latin typeface="Cambria Math" panose="02040503050406030204" pitchFamily="18" charset="0"/>
                      </a:rPr>
                      <m:t>1</m:t>
                    </m:r>
                  </m:oMath>
                </a14:m>
                <a:r>
                  <a:rPr lang="en-US" altLang="zh-CN" sz="2000" dirty="0"/>
                  <a:t>	 	</a:t>
                </a:r>
                <a14:m>
                  <m:oMath xmlns:m="http://schemas.openxmlformats.org/officeDocument/2006/math">
                    <m:r>
                      <a:rPr lang="en-US" altLang="zh-CN" sz="2000" i="1" kern="100">
                        <a:latin typeface="Cambria Math" panose="02040503050406030204" pitchFamily="18" charset="0"/>
                      </a:rPr>
                      <m:t>𝛿</m:t>
                    </m:r>
                    <m:r>
                      <a:rPr lang="en-US" altLang="zh-CN" sz="2000" i="1" kern="100">
                        <a:latin typeface="Cambria Math" panose="02040503050406030204" pitchFamily="18" charset="0"/>
                      </a:rPr>
                      <m:t>&lt;</m:t>
                    </m:r>
                    <m:f>
                      <m:f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latin typeface="Cambria Math" panose="02040503050406030204" pitchFamily="18" charset="0"/>
                          </a:rPr>
                          <m:t>1</m:t>
                        </m:r>
                      </m:num>
                      <m:den>
                        <m:r>
                          <a:rPr lang="en-US" altLang="zh-CN" sz="2000" i="1" kern="100">
                            <a:latin typeface="Cambria Math" panose="02040503050406030204" pitchFamily="18" charset="0"/>
                          </a:rPr>
                          <m:t>2</m:t>
                        </m:r>
                      </m:den>
                    </m:f>
                  </m:oMath>
                </a14:m>
                <a:endParaRPr lang="zh-CN" altLang="en-US" sz="2000" dirty="0"/>
              </a:p>
            </p:txBody>
          </p:sp>
        </mc:Choice>
        <mc:Fallback>
          <p:sp>
            <p:nvSpPr>
              <p:cNvPr id="20" name="文本框 19"/>
              <p:cNvSpPr txBox="1">
                <a:spLocks noRot="1" noChangeAspect="1" noMove="1" noResize="1" noEditPoints="1" noAdjustHandles="1" noChangeArrowheads="1" noChangeShapeType="1" noTextEdit="1"/>
              </p:cNvSpPr>
              <p:nvPr/>
            </p:nvSpPr>
            <p:spPr>
              <a:xfrm>
                <a:off x="1199455" y="2645190"/>
                <a:ext cx="7000495" cy="526939"/>
              </a:xfrm>
              <a:prstGeom prst="rect">
                <a:avLst/>
              </a:prstGeom>
              <a:blipFill rotWithShape="1">
                <a:blip r:embed="rId7"/>
                <a:stretch>
                  <a:fillRect l="-8" t="-79" r="3" b="58"/>
                </a:stretch>
              </a:blipFill>
            </p:spPr>
            <p:txBody>
              <a:bodyPr/>
              <a:lstStyle/>
              <a:p>
                <a:r>
                  <a:rPr lang="zh-CN" altLang="en-US">
                    <a:noFill/>
                  </a:rPr>
                  <a:t> </a:t>
                </a:r>
              </a:p>
            </p:txBody>
          </p:sp>
        </mc:Fallback>
      </mc:AlternateContent>
      <p:sp>
        <p:nvSpPr>
          <p:cNvPr id="21" name="箭头: 右 20"/>
          <p:cNvSpPr/>
          <p:nvPr/>
        </p:nvSpPr>
        <p:spPr>
          <a:xfrm>
            <a:off x="5915980" y="2774892"/>
            <a:ext cx="360040" cy="2789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25" name="文本框 24"/>
          <p:cNvSpPr txBox="1"/>
          <p:nvPr/>
        </p:nvSpPr>
        <p:spPr>
          <a:xfrm>
            <a:off x="1201170" y="3172906"/>
            <a:ext cx="6619760" cy="400110"/>
          </a:xfrm>
          <a:prstGeom prst="rect">
            <a:avLst/>
          </a:prstGeom>
          <a:noFill/>
        </p:spPr>
        <p:txBody>
          <a:bodyPr wrap="square">
            <a:spAutoFit/>
          </a:bodyPr>
          <a:lstStyle/>
          <a:p>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e.g.</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传粉者活跃</a:t>
            </a:r>
            <a:r>
              <a:rPr lang="zh-CN" altLang="en-US"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花粉量足够大</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4" grpId="0"/>
      <p:bldP spid="3" grpId="0"/>
      <p:bldP spid="5" grpId="0"/>
      <p:bldP spid="8" grpId="0"/>
      <p:bldP spid="17" grpId="0" animBg="1"/>
      <p:bldP spid="20" grpId="0"/>
      <p:bldP spid="21" grpId="0" animBg="1"/>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rotWithShape="1">
          <a:blip r:embed="rId1">
            <a:extLst>
              <a:ext uri="{28A0092B-C50C-407E-A947-70E740481C1C}">
                <a14:useLocalDpi xmlns:a14="http://schemas.microsoft.com/office/drawing/2010/main" val="0"/>
              </a:ext>
            </a:extLst>
          </a:blip>
          <a:srcRect l="2930"/>
          <a:stretch>
            <a:fillRect/>
          </a:stretch>
        </p:blipFill>
        <p:spPr>
          <a:xfrm>
            <a:off x="0" y="1"/>
            <a:ext cx="12192000" cy="6858000"/>
          </a:xfrm>
        </p:spPr>
      </p:pic>
      <p:pic>
        <p:nvPicPr>
          <p:cNvPr id="4" name="图片 3"/>
          <p:cNvPicPr>
            <a:picLocks noChangeAspect="1"/>
          </p:cNvPicPr>
          <p:nvPr/>
        </p:nvPicPr>
        <p:blipFill>
          <a:blip r:embed="rId2" cstate="screen"/>
          <a:stretch>
            <a:fillRect/>
          </a:stretch>
        </p:blipFill>
        <p:spPr>
          <a:xfrm>
            <a:off x="9264352" y="332656"/>
            <a:ext cx="2325687" cy="658287"/>
          </a:xfrm>
          <a:prstGeom prst="rect">
            <a:avLst/>
          </a:prstGeom>
        </p:spPr>
      </p:pic>
      <p:grpSp>
        <p:nvGrpSpPr>
          <p:cNvPr id="9" name="组合 8"/>
          <p:cNvGrpSpPr/>
          <p:nvPr/>
        </p:nvGrpSpPr>
        <p:grpSpPr>
          <a:xfrm>
            <a:off x="0" y="260648"/>
            <a:ext cx="4573385" cy="986336"/>
            <a:chOff x="0" y="260648"/>
            <a:chExt cx="4573385" cy="986336"/>
          </a:xfrm>
        </p:grpSpPr>
        <p:cxnSp>
          <p:nvCxnSpPr>
            <p:cNvPr id="10" name="直接连接符 9"/>
            <p:cNvCxnSpPr/>
            <p:nvPr/>
          </p:nvCxnSpPr>
          <p:spPr>
            <a:xfrm>
              <a:off x="767408" y="900409"/>
              <a:ext cx="3168352" cy="0"/>
            </a:xfrm>
            <a:prstGeom prst="line">
              <a:avLst/>
            </a:prstGeom>
            <a:ln w="31750">
              <a:gradFill flip="none" rotWithShape="1">
                <a:gsLst>
                  <a:gs pos="20000">
                    <a:srgbClr val="8C030D">
                      <a:lumMod val="99000"/>
                      <a:lumOff val="1000"/>
                    </a:srgbClr>
                  </a:gs>
                  <a:gs pos="67000">
                    <a:srgbClr val="C88186"/>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0" y="260648"/>
              <a:ext cx="4573385" cy="986336"/>
              <a:chOff x="0" y="260648"/>
              <a:chExt cx="4573385" cy="986336"/>
            </a:xfrm>
          </p:grpSpPr>
          <p:sp>
            <p:nvSpPr>
              <p:cNvPr id="12" name="矩形 11"/>
              <p:cNvSpPr/>
              <p:nvPr/>
            </p:nvSpPr>
            <p:spPr>
              <a:xfrm>
                <a:off x="0" y="374221"/>
                <a:ext cx="551384" cy="792088"/>
              </a:xfrm>
              <a:prstGeom prst="rect">
                <a:avLst/>
              </a:prstGeom>
              <a:solidFill>
                <a:srgbClr val="8C0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95400" y="260648"/>
                <a:ext cx="3877985" cy="986336"/>
                <a:chOff x="623392" y="310880"/>
                <a:chExt cx="3877985" cy="986336"/>
              </a:xfrm>
            </p:grpSpPr>
            <p:sp>
              <p:nvSpPr>
                <p:cNvPr id="14" name="文本框 13"/>
                <p:cNvSpPr txBox="1"/>
                <p:nvPr/>
              </p:nvSpPr>
              <p:spPr>
                <a:xfrm>
                  <a:off x="623392" y="310880"/>
                  <a:ext cx="3877985"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植物交配系统的演化</a:t>
                  </a:r>
                  <a:endParaRPr lang="zh-CN" altLang="en-US" sz="3200" dirty="0">
                    <a:latin typeface="黑体" panose="02010609060101010101" pitchFamily="49" charset="-122"/>
                    <a:ea typeface="黑体" panose="02010609060101010101" pitchFamily="49" charset="-122"/>
                  </a:endParaRPr>
                </a:p>
              </p:txBody>
            </p:sp>
            <p:sp>
              <p:nvSpPr>
                <p:cNvPr id="15" name="文本框 14"/>
                <p:cNvSpPr txBox="1"/>
                <p:nvPr/>
              </p:nvSpPr>
              <p:spPr>
                <a:xfrm>
                  <a:off x="623392" y="989439"/>
                  <a:ext cx="2291846" cy="307777"/>
                </a:xfrm>
                <a:prstGeom prst="rect">
                  <a:avLst/>
                </a:prstGeom>
                <a:noFill/>
              </p:spPr>
              <p:txBody>
                <a:bodyPr wrap="none" rtlCol="0">
                  <a:spAutoFit/>
                </a:bodyPr>
                <a:lstStyle/>
                <a:p>
                  <a:r>
                    <a:rPr lang="en-US" altLang="zh-CN" sz="1400" spc="300"/>
                    <a:t>PEKING UNIVERSITY</a:t>
                  </a:r>
                  <a:endParaRPr lang="zh-CN" altLang="en-US" sz="1400" spc="300" dirty="0"/>
                </a:p>
              </p:txBody>
            </p:sp>
          </p:grpSp>
        </p:grpSp>
      </p:grpSp>
      <p:sp>
        <p:nvSpPr>
          <p:cNvPr id="17" name="矩形 16"/>
          <p:cNvSpPr/>
          <p:nvPr/>
        </p:nvSpPr>
        <p:spPr>
          <a:xfrm>
            <a:off x="6672138" y="1567599"/>
            <a:ext cx="4910261" cy="4166497"/>
          </a:xfrm>
          <a:prstGeom prst="rect">
            <a:avLst/>
          </a:prstGeom>
          <a:solidFill>
            <a:srgbClr val="95373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45720" rIns="180000" bIns="45720" rtlCol="0" anchor="ctr"/>
          <a:lstStyle/>
          <a:p>
            <a:pPr indent="288290" defTabSz="914400"/>
            <a:r>
              <a:rPr lang="zh-CN" altLang="zh-CN" dirty="0"/>
              <a:t>交配系统的进化稳定状态应该是高度自交或者高度异交</a:t>
            </a:r>
            <a:r>
              <a:rPr lang="zh-CN" altLang="en-US" dirty="0"/>
              <a:t>，即</a:t>
            </a:r>
            <a:r>
              <a:rPr lang="zh-CN" altLang="zh-CN" dirty="0"/>
              <a:t>自交率应当呈现双峰分布</a:t>
            </a:r>
            <a:r>
              <a:rPr lang="zh-CN" altLang="en-US" dirty="0"/>
              <a:t>（</a:t>
            </a:r>
            <a:r>
              <a:rPr lang="en-US" altLang="zh-CN" dirty="0" err="1"/>
              <a:t>Lande</a:t>
            </a:r>
            <a:r>
              <a:rPr lang="en-US" altLang="zh-CN" dirty="0"/>
              <a:t> and </a:t>
            </a:r>
            <a:r>
              <a:rPr lang="en-US" altLang="zh-CN" dirty="0" err="1"/>
              <a:t>Schemske</a:t>
            </a:r>
            <a:r>
              <a:rPr lang="en-US" altLang="zh-CN" dirty="0"/>
              <a:t>, 1985</a:t>
            </a:r>
            <a:r>
              <a:rPr lang="zh-CN" altLang="en-US" dirty="0"/>
              <a:t>）；</a:t>
            </a:r>
            <a:endParaRPr lang="en-US" altLang="zh-CN" dirty="0"/>
          </a:p>
          <a:p>
            <a:pPr indent="288290" defTabSz="914400"/>
            <a:r>
              <a:rPr lang="zh-CN" altLang="zh-CN" dirty="0"/>
              <a:t>尽管风媒传粉和动物传粉植物的自交率都大体</a:t>
            </a:r>
            <a:r>
              <a:rPr lang="zh-CN" altLang="en-US" dirty="0"/>
              <a:t>呈</a:t>
            </a:r>
            <a:r>
              <a:rPr lang="zh-CN" altLang="zh-CN" dirty="0"/>
              <a:t>双峰型分布，但有相当比例的动物传粉物种自交率在</a:t>
            </a:r>
            <a:r>
              <a:rPr lang="en-US" altLang="zh-CN" dirty="0"/>
              <a:t>20%</a:t>
            </a:r>
            <a:r>
              <a:rPr lang="zh-CN" altLang="zh-CN" dirty="0"/>
              <a:t>到</a:t>
            </a:r>
            <a:r>
              <a:rPr lang="en-US" altLang="zh-CN" dirty="0"/>
              <a:t>80%</a:t>
            </a:r>
            <a:r>
              <a:rPr lang="zh-CN" altLang="zh-CN" dirty="0"/>
              <a:t>之间，即呈现混合交配模式</a:t>
            </a:r>
            <a:r>
              <a:rPr lang="zh-CN" altLang="en-US" dirty="0"/>
              <a:t>（</a:t>
            </a:r>
            <a:r>
              <a:rPr lang="en-US" altLang="zh-CN" dirty="0"/>
              <a:t>Vogler and Kalisz</a:t>
            </a:r>
            <a:r>
              <a:rPr lang="zh-CN" altLang="zh-CN" dirty="0"/>
              <a:t>，</a:t>
            </a:r>
            <a:r>
              <a:rPr lang="en-US" altLang="zh-CN" dirty="0"/>
              <a:t>2001</a:t>
            </a:r>
            <a:r>
              <a:rPr lang="zh-CN" altLang="en-US" dirty="0"/>
              <a:t>）；</a:t>
            </a:r>
            <a:endParaRPr lang="en-US" altLang="zh-CN" dirty="0"/>
          </a:p>
          <a:p>
            <a:pPr indent="288290" defTabSz="914400"/>
            <a:r>
              <a:rPr lang="en-US" altLang="zh-CN" dirty="0" err="1"/>
              <a:t>Porcher</a:t>
            </a:r>
            <a:r>
              <a:rPr lang="zh-CN" altLang="zh-CN" dirty="0"/>
              <a:t>和</a:t>
            </a:r>
            <a:r>
              <a:rPr lang="en-US" altLang="zh-CN" dirty="0" err="1"/>
              <a:t>Lande</a:t>
            </a:r>
            <a:r>
              <a:rPr lang="zh-CN" altLang="zh-CN" dirty="0"/>
              <a:t>（</a:t>
            </a:r>
            <a:r>
              <a:rPr lang="en-US" altLang="zh-CN" dirty="0"/>
              <a:t>2005</a:t>
            </a:r>
            <a:r>
              <a:rPr lang="zh-CN" altLang="zh-CN" dirty="0"/>
              <a:t>）提出，中</a:t>
            </a:r>
            <a:r>
              <a:rPr lang="zh-CN" altLang="en-US" dirty="0"/>
              <a:t>等</a:t>
            </a:r>
            <a:r>
              <a:rPr lang="zh-CN" altLang="zh-CN" dirty="0"/>
              <a:t>自交率的混合交配系统可能与传粉者行为导致的同株异花授粉有关。</a:t>
            </a:r>
            <a:endParaRPr lang="zh-CN" altLang="en-US" sz="1065" dirty="0">
              <a:solidFill>
                <a:prstClr val="white"/>
              </a:solidFill>
              <a:latin typeface="AvantGarde Md BT" pitchFamily="34" charset="0"/>
            </a:endParaRPr>
          </a:p>
        </p:txBody>
      </p:sp>
      <p:grpSp>
        <p:nvGrpSpPr>
          <p:cNvPr id="18" name="组合 17"/>
          <p:cNvGrpSpPr/>
          <p:nvPr/>
        </p:nvGrpSpPr>
        <p:grpSpPr>
          <a:xfrm>
            <a:off x="10590887" y="5301208"/>
            <a:ext cx="1152278" cy="1008112"/>
            <a:chOff x="10590887" y="5019961"/>
            <a:chExt cx="1152278" cy="1008112"/>
          </a:xfrm>
        </p:grpSpPr>
        <p:sp>
          <p:nvSpPr>
            <p:cNvPr id="19" name="矩形 18"/>
            <p:cNvSpPr/>
            <p:nvPr/>
          </p:nvSpPr>
          <p:spPr>
            <a:xfrm>
              <a:off x="10878957" y="5019961"/>
              <a:ext cx="864208" cy="864096"/>
            </a:xfrm>
            <a:prstGeom prst="rect">
              <a:avLst/>
            </a:prstGeom>
            <a:solidFill>
              <a:srgbClr val="95373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400"/>
              <a:endParaRPr lang="zh-CN" altLang="en-US" sz="1865">
                <a:solidFill>
                  <a:prstClr val="white"/>
                </a:solidFill>
                <a:latin typeface="Calibri" panose="020F0502020204030204"/>
                <a:ea typeface="宋体" panose="02010600030101010101" pitchFamily="2" charset="-122"/>
              </a:endParaRPr>
            </a:p>
          </p:txBody>
        </p:sp>
        <p:sp>
          <p:nvSpPr>
            <p:cNvPr id="21" name="矩形 20"/>
            <p:cNvSpPr/>
            <p:nvPr/>
          </p:nvSpPr>
          <p:spPr>
            <a:xfrm>
              <a:off x="10590887" y="5452009"/>
              <a:ext cx="576139" cy="576064"/>
            </a:xfrm>
            <a:prstGeom prst="rect">
              <a:avLst/>
            </a:prstGeom>
            <a:solidFill>
              <a:srgbClr val="D9969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400"/>
              <a:endParaRPr lang="zh-CN" altLang="en-US" sz="2800">
                <a:solidFill>
                  <a:prstClr val="white"/>
                </a:solidFill>
                <a:latin typeface="AvantGarde Md BT" pitchFamily="34" charset="0"/>
                <a:ea typeface="宋体" panose="02010600030101010101" pitchFamily="2" charset="-122"/>
              </a:endParaRPr>
            </a:p>
          </p:txBody>
        </p:sp>
      </p:grpSp>
      <p:pic>
        <p:nvPicPr>
          <p:cNvPr id="3" name="图片 2"/>
          <p:cNvPicPr>
            <a:picLocks noChangeAspect="1"/>
          </p:cNvPicPr>
          <p:nvPr/>
        </p:nvPicPr>
        <p:blipFill>
          <a:blip r:embed="rId3"/>
          <a:stretch>
            <a:fillRect/>
          </a:stretch>
        </p:blipFill>
        <p:spPr>
          <a:xfrm>
            <a:off x="162960" y="1571397"/>
            <a:ext cx="6507076" cy="4165657"/>
          </a:xfrm>
          <a:prstGeom prst="rect">
            <a:avLst/>
          </a:prstGeom>
        </p:spPr>
      </p:pic>
      <p:sp>
        <p:nvSpPr>
          <p:cNvPr id="20" name="文本框 19"/>
          <p:cNvSpPr txBox="1"/>
          <p:nvPr/>
        </p:nvSpPr>
        <p:spPr>
          <a:xfrm>
            <a:off x="-28940" y="5795972"/>
            <a:ext cx="7488832" cy="369332"/>
          </a:xfrm>
          <a:prstGeom prst="rect">
            <a:avLst/>
          </a:prstGeom>
          <a:noFill/>
        </p:spPr>
        <p:txBody>
          <a:bodyPr wrap="square">
            <a:spAutoFit/>
          </a:bodyPr>
          <a:lstStyle/>
          <a:p>
            <a:pPr indent="288290" defTabSz="914400"/>
            <a:r>
              <a:rPr lang="zh-CN" altLang="zh-CN" dirty="0"/>
              <a:t>图</a:t>
            </a:r>
            <a:r>
              <a:rPr lang="en-US" altLang="zh-CN" dirty="0"/>
              <a:t>1 </a:t>
            </a:r>
            <a:r>
              <a:rPr lang="zh-CN" altLang="zh-CN" dirty="0"/>
              <a:t>动物传粉与风传粉植物的异交率分布（来自</a:t>
            </a:r>
            <a:r>
              <a:rPr lang="en-US" altLang="zh-CN" dirty="0"/>
              <a:t>Barrett SC.</a:t>
            </a:r>
            <a:r>
              <a:rPr lang="zh-CN" altLang="zh-CN" dirty="0"/>
              <a:t>，</a:t>
            </a:r>
            <a:r>
              <a:rPr lang="en-US" altLang="zh-CN" dirty="0"/>
              <a:t>2002</a:t>
            </a:r>
            <a:r>
              <a:rPr lang="zh-CN" altLang="zh-CN" dirty="0"/>
              <a:t>）</a:t>
            </a:r>
            <a:endParaRPr lang="zh-CN" altLang="zh-CN"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rotWithShape="1">
          <a:blip r:embed="rId1">
            <a:extLst>
              <a:ext uri="{28A0092B-C50C-407E-A947-70E740481C1C}">
                <a14:useLocalDpi xmlns:a14="http://schemas.microsoft.com/office/drawing/2010/main" val="0"/>
              </a:ext>
            </a:extLst>
          </a:blip>
          <a:srcRect l="2930"/>
          <a:stretch>
            <a:fillRect/>
          </a:stretch>
        </p:blipFill>
        <p:spPr>
          <a:xfrm>
            <a:off x="0" y="1"/>
            <a:ext cx="12192000" cy="6858000"/>
          </a:xfrm>
        </p:spPr>
      </p:pic>
      <p:pic>
        <p:nvPicPr>
          <p:cNvPr id="4" name="图片 3"/>
          <p:cNvPicPr>
            <a:picLocks noChangeAspect="1"/>
          </p:cNvPicPr>
          <p:nvPr/>
        </p:nvPicPr>
        <p:blipFill>
          <a:blip r:embed="rId2" cstate="screen"/>
          <a:stretch>
            <a:fillRect/>
          </a:stretch>
        </p:blipFill>
        <p:spPr>
          <a:xfrm>
            <a:off x="9264352" y="332656"/>
            <a:ext cx="2325687" cy="658287"/>
          </a:xfrm>
          <a:prstGeom prst="rect">
            <a:avLst/>
          </a:prstGeom>
        </p:spPr>
      </p:pic>
      <p:grpSp>
        <p:nvGrpSpPr>
          <p:cNvPr id="9" name="组合 8"/>
          <p:cNvGrpSpPr/>
          <p:nvPr/>
        </p:nvGrpSpPr>
        <p:grpSpPr>
          <a:xfrm>
            <a:off x="0" y="260648"/>
            <a:ext cx="4573385" cy="986336"/>
            <a:chOff x="0" y="260648"/>
            <a:chExt cx="4573385" cy="986336"/>
          </a:xfrm>
        </p:grpSpPr>
        <p:cxnSp>
          <p:nvCxnSpPr>
            <p:cNvPr id="10" name="直接连接符 9"/>
            <p:cNvCxnSpPr/>
            <p:nvPr/>
          </p:nvCxnSpPr>
          <p:spPr>
            <a:xfrm>
              <a:off x="767408" y="900409"/>
              <a:ext cx="3168352" cy="0"/>
            </a:xfrm>
            <a:prstGeom prst="line">
              <a:avLst/>
            </a:prstGeom>
            <a:ln w="31750">
              <a:gradFill flip="none" rotWithShape="1">
                <a:gsLst>
                  <a:gs pos="20000">
                    <a:srgbClr val="8C030D">
                      <a:lumMod val="99000"/>
                      <a:lumOff val="1000"/>
                    </a:srgbClr>
                  </a:gs>
                  <a:gs pos="67000">
                    <a:srgbClr val="C88186"/>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0" y="260648"/>
              <a:ext cx="4573385" cy="986336"/>
              <a:chOff x="0" y="260648"/>
              <a:chExt cx="4573385" cy="986336"/>
            </a:xfrm>
          </p:grpSpPr>
          <p:sp>
            <p:nvSpPr>
              <p:cNvPr id="12" name="矩形 11"/>
              <p:cNvSpPr/>
              <p:nvPr/>
            </p:nvSpPr>
            <p:spPr>
              <a:xfrm>
                <a:off x="0" y="374221"/>
                <a:ext cx="551384" cy="792088"/>
              </a:xfrm>
              <a:prstGeom prst="rect">
                <a:avLst/>
              </a:prstGeom>
              <a:solidFill>
                <a:srgbClr val="8C0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95400" y="260648"/>
                <a:ext cx="3877985" cy="986336"/>
                <a:chOff x="623392" y="310880"/>
                <a:chExt cx="3877985" cy="986336"/>
              </a:xfrm>
            </p:grpSpPr>
            <p:sp>
              <p:nvSpPr>
                <p:cNvPr id="14" name="文本框 13"/>
                <p:cNvSpPr txBox="1"/>
                <p:nvPr/>
              </p:nvSpPr>
              <p:spPr>
                <a:xfrm>
                  <a:off x="623392" y="310880"/>
                  <a:ext cx="3877985"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植物交配系统的演化</a:t>
                  </a:r>
                  <a:endParaRPr lang="zh-CN" altLang="en-US" sz="3200" dirty="0">
                    <a:latin typeface="黑体" panose="02010609060101010101" pitchFamily="49" charset="-122"/>
                    <a:ea typeface="黑体" panose="02010609060101010101" pitchFamily="49" charset="-122"/>
                  </a:endParaRPr>
                </a:p>
              </p:txBody>
            </p:sp>
            <p:sp>
              <p:nvSpPr>
                <p:cNvPr id="15" name="文本框 14"/>
                <p:cNvSpPr txBox="1"/>
                <p:nvPr/>
              </p:nvSpPr>
              <p:spPr>
                <a:xfrm>
                  <a:off x="623392" y="989439"/>
                  <a:ext cx="2291846" cy="307777"/>
                </a:xfrm>
                <a:prstGeom prst="rect">
                  <a:avLst/>
                </a:prstGeom>
                <a:noFill/>
              </p:spPr>
              <p:txBody>
                <a:bodyPr wrap="none" rtlCol="0">
                  <a:spAutoFit/>
                </a:bodyPr>
                <a:lstStyle/>
                <a:p>
                  <a:r>
                    <a:rPr lang="en-US" altLang="zh-CN" sz="1400" spc="300"/>
                    <a:t>PEKING UNIVERSITY</a:t>
                  </a:r>
                  <a:endParaRPr lang="zh-CN" altLang="en-US" sz="1400" spc="300" dirty="0"/>
                </a:p>
              </p:txBody>
            </p:sp>
          </p:grpSp>
        </p:grpSp>
      </p:grpSp>
      <p:sp>
        <p:nvSpPr>
          <p:cNvPr id="23" name="TextBox 14"/>
          <p:cNvSpPr txBox="1"/>
          <p:nvPr/>
        </p:nvSpPr>
        <p:spPr>
          <a:xfrm>
            <a:off x="1127448" y="1544652"/>
            <a:ext cx="4379320" cy="1884427"/>
          </a:xfrm>
          <a:prstGeom prst="rect">
            <a:avLst/>
          </a:prstGeom>
          <a:noFill/>
        </p:spPr>
        <p:txBody>
          <a:bodyPr wrap="square" lIns="91440" tIns="45720" rIns="91440" bIns="45720" rtlCol="0">
            <a:spAutoFit/>
          </a:bodyPr>
          <a:lstStyle/>
          <a:p>
            <a:pPr defTabSz="914400">
              <a:lnSpc>
                <a:spcPct val="150000"/>
              </a:lnSpc>
            </a:pPr>
            <a:r>
              <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传粉者偏好单株开花数更多的植株，从而增加其花粉向异株的散布概率，但同时也会导致更高的同株异花传粉率（</a:t>
            </a:r>
            <a:r>
              <a:rPr lang="en-US"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Harder and Barrett</a:t>
            </a:r>
            <a:r>
              <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1995</a:t>
            </a:r>
            <a:r>
              <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136" y="1221940"/>
            <a:ext cx="3672408" cy="4902597"/>
          </a:xfrm>
          <a:prstGeom prst="rect">
            <a:avLst/>
          </a:prstGeom>
        </p:spPr>
      </p:pic>
      <p:sp>
        <p:nvSpPr>
          <p:cNvPr id="7" name="文本框 6"/>
          <p:cNvSpPr txBox="1"/>
          <p:nvPr/>
        </p:nvSpPr>
        <p:spPr>
          <a:xfrm>
            <a:off x="6888088" y="6306603"/>
            <a:ext cx="4927375" cy="369332"/>
          </a:xfrm>
          <a:prstGeom prst="rect">
            <a:avLst/>
          </a:prstGeom>
          <a:noFill/>
        </p:spPr>
        <p:txBody>
          <a:bodyPr wrap="non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毛地黄（</a:t>
            </a:r>
            <a:r>
              <a:rPr lang="en-US" altLang="zh-CN" b="0" i="1"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Digitalis purpurea</a:t>
            </a:r>
            <a:r>
              <a:rPr lang="en-US" altLang="zh-CN" b="0"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 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），图源百度百科</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p:cNvSpPr txBox="1"/>
          <p:nvPr/>
        </p:nvSpPr>
        <p:spPr>
          <a:xfrm>
            <a:off x="1127448" y="3673238"/>
            <a:ext cx="4379320" cy="1884427"/>
          </a:xfrm>
          <a:prstGeom prst="rect">
            <a:avLst/>
          </a:prstGeom>
          <a:noFill/>
        </p:spPr>
        <p:txBody>
          <a:bodyPr wrap="square">
            <a:spAutoFit/>
          </a:bodyPr>
          <a:lstStyle/>
          <a:p>
            <a:pPr defTabSz="914400">
              <a:lnSpc>
                <a:spcPct val="150000"/>
              </a:lnSpc>
            </a:pP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在动物传粉的植物中，传粉者吸引力和同株异花授粉导致的近交衰退之间的权衡或许导致了稳定混合交配系统的出现（</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Devaux</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et al.2014</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92" y="23339"/>
            <a:ext cx="12188908" cy="6834661"/>
          </a:xfrm>
          <a:prstGeom prst="rect">
            <a:avLst/>
          </a:prstGeom>
        </p:spPr>
      </p:pic>
      <p:sp>
        <p:nvSpPr>
          <p:cNvPr id="5" name="文本框 4"/>
          <p:cNvSpPr txBox="1"/>
          <p:nvPr/>
        </p:nvSpPr>
        <p:spPr>
          <a:xfrm>
            <a:off x="6999056" y="2996952"/>
            <a:ext cx="1729961" cy="1087798"/>
          </a:xfrm>
          <a:prstGeom prst="rect">
            <a:avLst/>
          </a:prstGeom>
          <a:noFill/>
        </p:spPr>
        <p:txBody>
          <a:bodyPr wrap="none" rtlCol="0">
            <a:spAutoFit/>
          </a:bodyPr>
          <a:lstStyle/>
          <a:p>
            <a:pPr algn="ctr">
              <a:lnSpc>
                <a:spcPct val="125000"/>
              </a:lnSpc>
            </a:pPr>
            <a:r>
              <a:rPr lang="zh-CN" altLang="en-US" sz="6000" b="1" dirty="0">
                <a:solidFill>
                  <a:schemeClr val="bg1"/>
                </a:solidFill>
                <a:latin typeface="黑体" panose="02010609060101010101" pitchFamily="49" charset="-122"/>
                <a:ea typeface="黑体" panose="02010609060101010101" pitchFamily="49" charset="-122"/>
              </a:rPr>
              <a:t>讨论</a:t>
            </a:r>
            <a:endParaRPr lang="zh-CN" altLang="en-US" sz="6000" b="1" dirty="0">
              <a:solidFill>
                <a:schemeClr val="bg1"/>
              </a:solidFill>
              <a:latin typeface="黑体" panose="02010609060101010101" pitchFamily="49" charset="-122"/>
              <a:ea typeface="黑体" panose="02010609060101010101" pitchFamily="49" charset="-122"/>
            </a:endParaRPr>
          </a:p>
        </p:txBody>
      </p:sp>
      <p:sp>
        <p:nvSpPr>
          <p:cNvPr id="6" name="矩形 5"/>
          <p:cNvSpPr/>
          <p:nvPr/>
        </p:nvSpPr>
        <p:spPr>
          <a:xfrm>
            <a:off x="1199456" y="2961146"/>
            <a:ext cx="2502608" cy="1087798"/>
          </a:xfrm>
          <a:prstGeom prst="rect">
            <a:avLst/>
          </a:prstGeom>
        </p:spPr>
        <p:txBody>
          <a:bodyPr wrap="none">
            <a:spAutoFit/>
          </a:bodyPr>
          <a:lstStyle/>
          <a:p>
            <a:pPr lvl="0" algn="ctr">
              <a:lnSpc>
                <a:spcPct val="125000"/>
              </a:lnSpc>
            </a:pPr>
            <a:r>
              <a:rPr lang="zh-CN" altLang="en-US" sz="6000" b="1" dirty="0">
                <a:solidFill>
                  <a:prstClr val="white"/>
                </a:solidFill>
                <a:latin typeface="黑体" panose="02010609060101010101" pitchFamily="49" charset="-122"/>
                <a:ea typeface="黑体" panose="02010609060101010101" pitchFamily="49" charset="-122"/>
              </a:rPr>
              <a:t>第三章</a:t>
            </a:r>
            <a:endParaRPr lang="en-US" altLang="zh-CN" sz="6000" b="1" dirty="0">
              <a:solidFill>
                <a:prstClr val="white"/>
              </a:solidFill>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2" cstate="screen"/>
          <a:stretch>
            <a:fillRect/>
          </a:stretch>
        </p:blipFill>
        <p:spPr>
          <a:xfrm>
            <a:off x="9264352" y="332656"/>
            <a:ext cx="2325687" cy="658287"/>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rotWithShape="1">
          <a:blip r:embed="rId1">
            <a:extLst>
              <a:ext uri="{28A0092B-C50C-407E-A947-70E740481C1C}">
                <a14:useLocalDpi xmlns:a14="http://schemas.microsoft.com/office/drawing/2010/main" val="0"/>
              </a:ext>
            </a:extLst>
          </a:blip>
          <a:srcRect l="2930"/>
          <a:stretch>
            <a:fillRect/>
          </a:stretch>
        </p:blipFill>
        <p:spPr>
          <a:xfrm>
            <a:off x="0" y="4903"/>
            <a:ext cx="12192000" cy="6858000"/>
          </a:xfrm>
        </p:spPr>
      </p:pic>
      <p:pic>
        <p:nvPicPr>
          <p:cNvPr id="4" name="图片 3"/>
          <p:cNvPicPr>
            <a:picLocks noChangeAspect="1"/>
          </p:cNvPicPr>
          <p:nvPr/>
        </p:nvPicPr>
        <p:blipFill>
          <a:blip r:embed="rId2" cstate="screen"/>
          <a:stretch>
            <a:fillRect/>
          </a:stretch>
        </p:blipFill>
        <p:spPr>
          <a:xfrm>
            <a:off x="9264352" y="332656"/>
            <a:ext cx="2325687" cy="658287"/>
          </a:xfrm>
          <a:prstGeom prst="rect">
            <a:avLst/>
          </a:prstGeom>
        </p:spPr>
      </p:pic>
      <p:grpSp>
        <p:nvGrpSpPr>
          <p:cNvPr id="9" name="组合 8"/>
          <p:cNvGrpSpPr/>
          <p:nvPr/>
        </p:nvGrpSpPr>
        <p:grpSpPr>
          <a:xfrm>
            <a:off x="0" y="260648"/>
            <a:ext cx="3935760" cy="986336"/>
            <a:chOff x="0" y="260648"/>
            <a:chExt cx="3935760" cy="986336"/>
          </a:xfrm>
        </p:grpSpPr>
        <p:cxnSp>
          <p:nvCxnSpPr>
            <p:cNvPr id="10" name="直接连接符 9"/>
            <p:cNvCxnSpPr/>
            <p:nvPr/>
          </p:nvCxnSpPr>
          <p:spPr>
            <a:xfrm>
              <a:off x="767408" y="900409"/>
              <a:ext cx="3168352" cy="0"/>
            </a:xfrm>
            <a:prstGeom prst="line">
              <a:avLst/>
            </a:prstGeom>
            <a:ln w="31750">
              <a:gradFill flip="none" rotWithShape="1">
                <a:gsLst>
                  <a:gs pos="20000">
                    <a:srgbClr val="8C030D">
                      <a:lumMod val="99000"/>
                      <a:lumOff val="1000"/>
                    </a:srgbClr>
                  </a:gs>
                  <a:gs pos="67000">
                    <a:srgbClr val="C88186"/>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0" y="260648"/>
              <a:ext cx="2987246" cy="986336"/>
              <a:chOff x="0" y="260648"/>
              <a:chExt cx="2987246" cy="986336"/>
            </a:xfrm>
          </p:grpSpPr>
          <p:sp>
            <p:nvSpPr>
              <p:cNvPr id="12" name="矩形 11"/>
              <p:cNvSpPr/>
              <p:nvPr/>
            </p:nvSpPr>
            <p:spPr>
              <a:xfrm>
                <a:off x="0" y="374221"/>
                <a:ext cx="551384" cy="792088"/>
              </a:xfrm>
              <a:prstGeom prst="rect">
                <a:avLst/>
              </a:prstGeom>
              <a:solidFill>
                <a:srgbClr val="8C0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95400" y="260648"/>
                <a:ext cx="2291846" cy="986336"/>
                <a:chOff x="623392" y="310880"/>
                <a:chExt cx="2291846" cy="986336"/>
              </a:xfrm>
            </p:grpSpPr>
            <p:sp>
              <p:nvSpPr>
                <p:cNvPr id="14" name="文本框 13"/>
                <p:cNvSpPr txBox="1"/>
                <p:nvPr/>
              </p:nvSpPr>
              <p:spPr>
                <a:xfrm>
                  <a:off x="623392" y="310880"/>
                  <a:ext cx="1005403"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讨论</a:t>
                  </a:r>
                  <a:endParaRPr lang="zh-CN" altLang="en-US" sz="3200" dirty="0">
                    <a:latin typeface="黑体" panose="02010609060101010101" pitchFamily="49" charset="-122"/>
                    <a:ea typeface="黑体" panose="02010609060101010101" pitchFamily="49" charset="-122"/>
                  </a:endParaRPr>
                </a:p>
              </p:txBody>
            </p:sp>
            <p:sp>
              <p:nvSpPr>
                <p:cNvPr id="15" name="文本框 14"/>
                <p:cNvSpPr txBox="1"/>
                <p:nvPr/>
              </p:nvSpPr>
              <p:spPr>
                <a:xfrm>
                  <a:off x="623392" y="989439"/>
                  <a:ext cx="2291846" cy="307777"/>
                </a:xfrm>
                <a:prstGeom prst="rect">
                  <a:avLst/>
                </a:prstGeom>
                <a:noFill/>
              </p:spPr>
              <p:txBody>
                <a:bodyPr wrap="none" rtlCol="0">
                  <a:spAutoFit/>
                </a:bodyPr>
                <a:lstStyle/>
                <a:p>
                  <a:r>
                    <a:rPr lang="en-US" altLang="zh-CN" sz="1400" spc="300"/>
                    <a:t>PEKING UNIVERSITY</a:t>
                  </a:r>
                  <a:endParaRPr lang="zh-CN" altLang="en-US" sz="1400" spc="300" dirty="0"/>
                </a:p>
              </p:txBody>
            </p:sp>
          </p:grpSp>
        </p:grpSp>
      </p:grpSp>
      <p:sp>
        <p:nvSpPr>
          <p:cNvPr id="20" name="文本框 19"/>
          <p:cNvSpPr txBox="1"/>
          <p:nvPr/>
        </p:nvSpPr>
        <p:spPr>
          <a:xfrm>
            <a:off x="10635827" y="6428534"/>
            <a:ext cx="105537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D2D2D2"/>
                </a:solidFill>
                <a:effectLst/>
                <a:uLnTx/>
                <a:uFillTx/>
                <a:latin typeface="Calibri" panose="020F0502020204030204"/>
                <a:ea typeface="宋体" panose="02010600030101010101" pitchFamily="2" charset="-122"/>
                <a:cs typeface="+mn-cs"/>
              </a:rPr>
              <a:t>JUNE 5</a:t>
            </a:r>
            <a:r>
              <a:rPr kumimoji="0" lang="en-US" altLang="zh-CN" sz="2000" b="1" i="0" u="none" strike="noStrike" kern="1200" cap="none" spc="0" normalizeH="0" baseline="30000" noProof="0" dirty="0">
                <a:ln>
                  <a:noFill/>
                </a:ln>
                <a:solidFill>
                  <a:srgbClr val="D2D2D2"/>
                </a:solidFill>
                <a:effectLst/>
                <a:uLnTx/>
                <a:uFillTx/>
                <a:latin typeface="Calibri" panose="020F0502020204030204"/>
                <a:ea typeface="宋体" panose="02010600030101010101" pitchFamily="2" charset="-122"/>
                <a:cs typeface="+mn-cs"/>
              </a:rPr>
              <a:t>th</a:t>
            </a:r>
            <a:endParaRPr kumimoji="0" lang="zh-CN" altLang="en-US" sz="2000" b="1" i="0" u="none" strike="noStrike" kern="1200" cap="none" spc="0" normalizeH="0" baseline="30000" noProof="0" dirty="0">
              <a:ln>
                <a:noFill/>
              </a:ln>
              <a:solidFill>
                <a:srgbClr val="D2D2D2"/>
              </a:solidFill>
              <a:effectLst/>
              <a:uLnTx/>
              <a:uFillTx/>
              <a:latin typeface="Calibri" panose="020F0502020204030204"/>
              <a:ea typeface="宋体" panose="02010600030101010101" pitchFamily="2" charset="-122"/>
              <a:cs typeface="+mn-cs"/>
            </a:endParaRPr>
          </a:p>
        </p:txBody>
      </p:sp>
      <p:sp>
        <p:nvSpPr>
          <p:cNvPr id="16" name="PA_椭圆 15"/>
          <p:cNvSpPr/>
          <p:nvPr>
            <p:custDataLst>
              <p:tags r:id="rId3"/>
            </p:custDataLst>
          </p:nvPr>
        </p:nvSpPr>
        <p:spPr>
          <a:xfrm>
            <a:off x="825713" y="1897330"/>
            <a:ext cx="739871" cy="739871"/>
          </a:xfrm>
          <a:prstGeom prst="ellipse">
            <a:avLst/>
          </a:prstGeom>
          <a:solidFill>
            <a:srgbClr val="9537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dirty="0"/>
              <a:t>1</a:t>
            </a:r>
            <a:endParaRPr lang="zh-CN" altLang="en-US" sz="4000" dirty="0"/>
          </a:p>
        </p:txBody>
      </p:sp>
      <p:sp>
        <p:nvSpPr>
          <p:cNvPr id="17" name="PA_椭圆 16"/>
          <p:cNvSpPr/>
          <p:nvPr>
            <p:custDataLst>
              <p:tags r:id="rId4"/>
            </p:custDataLst>
          </p:nvPr>
        </p:nvSpPr>
        <p:spPr>
          <a:xfrm>
            <a:off x="825713" y="2945251"/>
            <a:ext cx="739871" cy="739871"/>
          </a:xfrm>
          <a:prstGeom prst="ellipse">
            <a:avLst/>
          </a:prstGeom>
          <a:solidFill>
            <a:srgbClr val="D9969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dirty="0"/>
              <a:t>2</a:t>
            </a:r>
            <a:endParaRPr lang="zh-CN" altLang="en-US" sz="4000" dirty="0"/>
          </a:p>
        </p:txBody>
      </p:sp>
      <p:sp>
        <p:nvSpPr>
          <p:cNvPr id="18" name="PA_椭圆 17"/>
          <p:cNvSpPr/>
          <p:nvPr>
            <p:custDataLst>
              <p:tags r:id="rId5"/>
            </p:custDataLst>
          </p:nvPr>
        </p:nvSpPr>
        <p:spPr>
          <a:xfrm>
            <a:off x="846156" y="3993172"/>
            <a:ext cx="739871" cy="739871"/>
          </a:xfrm>
          <a:prstGeom prst="ellipse">
            <a:avLst/>
          </a:prstGeom>
          <a:solidFill>
            <a:srgbClr val="9537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dirty="0"/>
              <a:t>3</a:t>
            </a:r>
            <a:endParaRPr lang="zh-CN" altLang="en-US" sz="4000" dirty="0"/>
          </a:p>
        </p:txBody>
      </p:sp>
      <p:sp>
        <p:nvSpPr>
          <p:cNvPr id="22" name="PA_文本框 20"/>
          <p:cNvSpPr txBox="1"/>
          <p:nvPr>
            <p:custDataLst>
              <p:tags r:id="rId6"/>
            </p:custDataLst>
          </p:nvPr>
        </p:nvSpPr>
        <p:spPr>
          <a:xfrm>
            <a:off x="1955540" y="3095895"/>
            <a:ext cx="9433048" cy="438582"/>
          </a:xfrm>
          <a:prstGeom prst="rect">
            <a:avLst/>
          </a:prstGeom>
          <a:noFill/>
        </p:spPr>
        <p:txBody>
          <a:bodyPr wrap="square" rtlCol="0">
            <a:spAutoFit/>
          </a:bodyPr>
          <a:lstStyle/>
          <a:p>
            <a:pPr>
              <a:lnSpc>
                <a:spcPct val="125000"/>
              </a:lnSpc>
            </a:pPr>
            <a:r>
              <a:rPr lang="zh-CN" altLang="en-US" sz="2000" dirty="0">
                <a:latin typeface="微软雅黑" panose="020B0503020204020204" pitchFamily="34" charset="-122"/>
              </a:rPr>
              <a:t>植物自交和异交的利弊</a:t>
            </a:r>
            <a:endParaRPr lang="en-US" altLang="zh-CN" sz="2000" dirty="0">
              <a:latin typeface="微软雅黑" panose="020B0503020204020204" pitchFamily="34" charset="-122"/>
            </a:endParaRPr>
          </a:p>
        </p:txBody>
      </p:sp>
      <p:sp>
        <p:nvSpPr>
          <p:cNvPr id="23" name="PA_文本框 20"/>
          <p:cNvSpPr txBox="1"/>
          <p:nvPr>
            <p:custDataLst>
              <p:tags r:id="rId7"/>
            </p:custDataLst>
          </p:nvPr>
        </p:nvSpPr>
        <p:spPr>
          <a:xfrm>
            <a:off x="1955540" y="4141041"/>
            <a:ext cx="9433048" cy="441916"/>
          </a:xfrm>
          <a:prstGeom prst="rect">
            <a:avLst/>
          </a:prstGeom>
          <a:noFill/>
        </p:spPr>
        <p:txBody>
          <a:bodyPr wrap="square" rtlCol="0">
            <a:spAutoFit/>
          </a:bodyPr>
          <a:lstStyle/>
          <a:p>
            <a:pPr>
              <a:lnSpc>
                <a:spcPct val="125000"/>
              </a:lnSpc>
            </a:pPr>
            <a:r>
              <a:rPr lang="zh-CN" altLang="en-US" sz="2000" dirty="0">
                <a:latin typeface="微软雅黑" panose="020B0503020204020204" pitchFamily="34" charset="-122"/>
              </a:rPr>
              <a:t>植物交配系统的演化</a:t>
            </a:r>
            <a:endParaRPr lang="en-US" altLang="zh-CN" sz="2000" dirty="0">
              <a:latin typeface="微软雅黑" panose="020B0503020204020204" pitchFamily="34" charset="-122"/>
            </a:endParaRPr>
          </a:p>
        </p:txBody>
      </p:sp>
      <p:sp>
        <p:nvSpPr>
          <p:cNvPr id="25" name="文本框 24"/>
          <p:cNvSpPr txBox="1"/>
          <p:nvPr/>
        </p:nvSpPr>
        <p:spPr>
          <a:xfrm>
            <a:off x="1955540" y="2065654"/>
            <a:ext cx="6094948" cy="406971"/>
          </a:xfrm>
          <a:prstGeom prst="rect">
            <a:avLst/>
          </a:prstGeom>
          <a:noFill/>
        </p:spPr>
        <p:txBody>
          <a:bodyPr wrap="square" rtlCol="0">
            <a:spAutoFit/>
          </a:bodyPr>
          <a:lstStyle>
            <a:defPPr>
              <a:defRPr lang="zh-CN"/>
            </a:defPPr>
            <a:lvl1pPr>
              <a:lnSpc>
                <a:spcPct val="125000"/>
              </a:lnSpc>
              <a:defRPr sz="2000">
                <a:latin typeface="微软雅黑" panose="020B0503020204020204" pitchFamily="34" charset="-122"/>
              </a:defRPr>
            </a:lvl1pPr>
          </a:lstStyle>
          <a:p>
            <a:r>
              <a:rPr lang="zh-CN" altLang="en-US" dirty="0"/>
              <a:t>植物交配方式的多样性</a:t>
            </a:r>
            <a:endParaRPr lang="en-US" altLang="zh-CN"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animBg="1"/>
      <p:bldP spid="17" grpId="0" animBg="1"/>
      <p:bldP spid="18" grpId="0" animBg="1"/>
      <p:bldP spid="22" grpId="0"/>
      <p:bldP spid="23" grpId="0"/>
      <p:bldP spid="25" grpId="0"/>
    </p:bldLst>
  </p:timing>
</p:sld>
</file>

<file path=ppt/tags/tag1.xml><?xml version="1.0" encoding="utf-8"?>
<p:tagLst xmlns:p="http://schemas.openxmlformats.org/presentationml/2006/main">
  <p:tag name="KSO_WM_UNIT_PLACING_PICTURE_USER_VIEWPORT" val="{&quot;height&quot;:1036.6724409448818,&quot;width&quot;:3662.499212598425}"/>
</p:tagLst>
</file>

<file path=ppt/tags/tag10.xml><?xml version="1.0" encoding="utf-8"?>
<p:tagLst xmlns:p="http://schemas.openxmlformats.org/presentationml/2006/main">
  <p:tag name="PA" val="v4.0.0"/>
</p:tagLst>
</file>

<file path=ppt/tags/tag11.xml><?xml version="1.0" encoding="utf-8"?>
<p:tagLst xmlns:p="http://schemas.openxmlformats.org/presentationml/2006/main">
  <p:tag name="KSO_WPP_MARK_KEY" val="be9ebb80-50c5-47a1-a973-28df36bbf53f"/>
  <p:tag name="COMMONDATA" val="eyJoZGlkIjoiMTFlZjIzMmQyMjllNTBiODA2MDJmZDNlYzJmMTdmNmEifQ=="/>
</p:tagLst>
</file>

<file path=ppt/tags/tag2.xml><?xml version="1.0" encoding="utf-8"?>
<p:tagLst xmlns:p="http://schemas.openxmlformats.org/presentationml/2006/main">
  <p:tag name="KSO_WM_UNIT_PLACING_PICTURE_USER_VIEWPORT" val="{&quot;height&quot;:7132,&quot;width&quot;:7239}"/>
</p:tagLst>
</file>

<file path=ppt/tags/tag3.xml><?xml version="1.0" encoding="utf-8"?>
<p:tagLst xmlns:p="http://schemas.openxmlformats.org/presentationml/2006/main">
  <p:tag name="KSO_WM_BEAUTIFY_FLAG" val="#wm#"/>
  <p:tag name="KSO_WM_UNIT_TYPE" val="l_h_i"/>
  <p:tag name="KSO_WM_UNIT_INDEX" val="1_1_2"/>
  <p:tag name="KSO_WM_UNIT_ID" val="diagram19882022_3*l_h_i*1_1_2"/>
  <p:tag name="KSO_WM_TEMPLATE_INDEX" val="19882022"/>
  <p:tag name="KSO_WM_TAG_VERSION" val="2.0"/>
  <p:tag name="KSO_WM_DIAGRAM_GROUP_CODE" val="l1-1"/>
</p:tagLst>
</file>

<file path=ppt/tags/tag4.xml><?xml version="1.0" encoding="utf-8"?>
<p:tagLst xmlns:p="http://schemas.openxmlformats.org/presentationml/2006/main">
  <p:tag name="KSO_WM_BEAUTIFY_FLAG" val="#wm#"/>
  <p:tag name="KSO_WM_UNIT_TYPE" val="l_h_i"/>
  <p:tag name="KSO_WM_UNIT_INDEX" val="1_1_1"/>
  <p:tag name="KSO_WM_UNIT_ID" val="diagram19882022_3*l_h_i*1_1_1"/>
  <p:tag name="KSO_WM_TEMPLATE_INDEX" val="19882022"/>
  <p:tag name="KSO_WM_TAG_VERSION" val="2.0"/>
  <p:tag name="KSO_WM_DIAGRAM_GROUP_CODE" val="l1-1"/>
  <p:tag name="KSO_WM_UNIT_SUBTYPE" val="d"/>
  <p:tag name="KSO_WM_UNIT_PLACING_PICTURE_USER_VIEWPORT" val="{&quot;height&quot;:1539.9998444044893,&quot;width&quot;:1168.99987004774}"/>
</p:tagLst>
</file>

<file path=ppt/tags/tag5.xml><?xml version="1.0" encoding="utf-8"?>
<p:tagLst xmlns:p="http://schemas.openxmlformats.org/presentationml/2006/main">
  <p:tag name="KSO_WM_BEAUTIFY_FLAG" val="#wm#"/>
  <p:tag name="KSO_WM_UNIT_TYPE" val="l_h_a"/>
  <p:tag name="KSO_WM_UNIT_INDEX" val="1_1_1"/>
  <p:tag name="KSO_WM_UNIT_ID" val="diagram19882022_3*l_h_a*1_1_1"/>
  <p:tag name="KSO_WM_TEMPLATE_INDEX" val="19882022"/>
  <p:tag name="KSO_WM_TAG_VERSION" val="2.0"/>
  <p:tag name="KSO_WM_DIAGRAM_GROUP_CODE" val="l1-1"/>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2816</Words>
  <Application>WPS 演示</Application>
  <PresentationFormat>宽屏</PresentationFormat>
  <Paragraphs>187</Paragraphs>
  <Slides>12</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宋体</vt:lpstr>
      <vt:lpstr>Wingdings</vt:lpstr>
      <vt:lpstr>黑体</vt:lpstr>
      <vt:lpstr>Calibri</vt:lpstr>
      <vt:lpstr>微软雅黑</vt:lpstr>
      <vt:lpstr>Arial</vt:lpstr>
      <vt:lpstr>Cambria Math</vt:lpstr>
      <vt:lpstr>Times New Roman</vt:lpstr>
      <vt:lpstr>AvantGarde Md BT</vt:lpstr>
      <vt:lpstr>Segoe Print</vt:lpstr>
      <vt:lpstr>Avant GardeBook</vt:lpstr>
      <vt:lpstr>华文黑体</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彩星、巧成拙</cp:lastModifiedBy>
  <cp:revision>33</cp:revision>
  <dcterms:created xsi:type="dcterms:W3CDTF">2018-10-21T11:44:00Z</dcterms:created>
  <dcterms:modified xsi:type="dcterms:W3CDTF">2023-05-28T02:34:51Z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1BFCE32820844F5E9C495BEE104D8E42_12</vt:lpwstr>
  </property>
  <property fmtid="{D5CDD505-2E9C-101B-9397-08002B2CF9AE}" pid="3" name="KSOProductBuildVer">
    <vt:lpwstr>2052-11.1.0.14309</vt:lpwstr>
  </property>
</Properties>
</file>