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59" r:id="rId5"/>
    <p:sldId id="260" r:id="rId6"/>
    <p:sldId id="261" r:id="rId7"/>
    <p:sldId id="262" r:id="rId8"/>
    <p:sldId id="263" r:id="rId9"/>
    <p:sldId id="264" r:id="rId10"/>
    <p:sldId id="265" r:id="rId11"/>
    <p:sldId id="266" r:id="rId12"/>
    <p:sldId id="267"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9"/>
        <p:guide pos="385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63.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the topic of my presentation is can the American Dream really come true?——the social factors that hinder the realization of the American Dream and how can the American Dream develop nowadays</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My presentation includes 2 parts.First, I would like to share some of the social factors that hinder the realization of the American Dream. Second,I want to discuss maybe how can the American Dream develop nowadays.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I asked ChatGPT what the American Dream is .And the answer is on the ppt……</a:t>
            </a:r>
            <a:endParaRPr lang="zh-CN" altLang="en-US"/>
          </a:p>
          <a:p>
            <a:r>
              <a:rPr lang="zh-CN" altLang="en-US"/>
              <a:t>The American Dream describes the United States as a utopi.abut there is some questions……</a:t>
            </a:r>
            <a:endParaRPr lang="zh-CN" altLang="en-US"/>
          </a:p>
          <a:p>
            <a:r>
              <a:rPr lang="zh-CN" altLang="en-US"/>
              <a:t>can Trump makes the American Dream come back??</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not anyone can reach their dreams. Racial discrimination in the United States is still serious. </a:t>
            </a:r>
            <a:endParaRPr lang="zh-CN" altLang="en-US"/>
          </a:p>
          <a:p>
            <a:r>
              <a:rPr lang="zh-CN" altLang="en-US"/>
              <a:t>Economically, from the Human Rights Watch 2024, the report shows that The racial wealth gap remained stark, with Black families having 24 cents and Hispanic families having 23 cents for every US$1 of white family wealth, and has changed very little over the last 50 years. Numerous studies have shown that drastic economic intervention, including reparations in a variety of forms, is needed to address this gap as well as continuing racial disparities in access to adequate health, nutrition, education, employment, and housing, among other things.</a:t>
            </a:r>
            <a:endParaRPr lang="zh-CN" altLang="en-US"/>
          </a:p>
          <a:p>
            <a:r>
              <a:rPr lang="zh-CN" altLang="en-US"/>
              <a:t>(种族财富差距仍十分严重，白人家户每拥有一美元，黑人家户拥有24分，西语裔家户拥有23分，而且过去50年来改变不大。众多研究显示，需要采取激烈的经济介入，包括各种形式的赔偿，才能解决这一差距以及在获得适足健康、营养、教育、就业和住房等各方面的长期种族差距。)</a:t>
            </a:r>
            <a:endParaRPr lang="zh-CN" altLang="en-US"/>
          </a:p>
          <a:p>
            <a:r>
              <a:rPr lang="zh-CN" altLang="en-US"/>
              <a:t>and the UN news shows that black Americans are three times more likely than whites to be killed by police and 4.5 times more likely to be incarcerated(/ɪnˈkɑːrsəreɪtɪd/). Yet, of the more than 1,000 police killings each year, only 1% of officers are prosecuted.(/'prɔsikju:tid/)</a:t>
            </a:r>
            <a:endParaRPr lang="zh-CN" altLang="en-US"/>
          </a:p>
          <a:p>
            <a:r>
              <a:rPr lang="zh-CN" altLang="en-US"/>
              <a:t>(美国黑人被警察杀害的几率是白人的3倍，被监禁的几率是白人的4.5倍。然而，在每年1000多起警察杀人案件中，只有1%的警察被起诉。)</a:t>
            </a:r>
            <a:endParaRPr lang="zh-CN" altLang="en-US"/>
          </a:p>
          <a:p>
            <a:r>
              <a:rPr lang="zh-CN" altLang="en-US"/>
              <a:t>With no money, no health, and even with the life threat, it is impossible for such people to reach their American Dream.</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can anyone achieve happiness through hard work? not really the mental health problems in American is increasingly severe.</a:t>
            </a:r>
            <a:endParaRPr lang="zh-CN" altLang="en-US"/>
          </a:p>
          <a:p>
            <a:r>
              <a:rPr lang="zh-CN" altLang="en-US"/>
              <a:t>Mental Health America(MHA) have released the state of mental health in America 2023. The report has some striking findings——as I show you on the right. It shows that the current state of mental health problems in America has 3 characteristics——numerous patients, poor access to treatment, High treatment costs.</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there are also many other problems, such as the economic inequality, the environmental challenges, the access to quality education, and so on.</a:t>
            </a:r>
            <a:endParaRPr lang="zh-CN" altLang="en-US"/>
          </a:p>
          <a:p>
            <a:r>
              <a:rPr lang="zh-CN" altLang="en-US"/>
              <a:t>Due to time constraints, we will not elaborate here. (/ɪˈlæbərət/)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The American Dream seemed to be impossible</a:t>
            </a:r>
            <a:endParaRPr lang="zh-CN" altLang="en-US"/>
          </a:p>
          <a:p>
            <a:r>
              <a:rPr lang="zh-CN" altLang="en-US"/>
              <a:t>so……</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in my opinions,there may be 2 ways.……</a:t>
            </a:r>
            <a:endParaRPr lang="zh-CN" altLang="en-US"/>
          </a:p>
          <a:p>
            <a:r>
              <a:rPr lang="zh-CN" altLang="en-US"/>
              <a:t>just like President Ronald Reagan says, America’s future rests in a thousand dreams inside your hearts ...  Therefore, perhaps we can make the American dream more close to people's lives, pay attention to people's aspirations, and try to introduce some policies to solve these practical problems, rather than just talk about the ideal</a:t>
            </a:r>
            <a:endParaRPr lang="zh-CN" altLang="en-US"/>
          </a:p>
          <a:p>
            <a:endParaRPr lang="zh-CN" altLang="en-US"/>
          </a:p>
          <a:p>
            <a:r>
              <a:rPr lang="zh-CN" altLang="en-US"/>
              <a:t>but on the other hand, the ideal still have it's meanings for the hole humanity.It should be the common goal of all mankind that everyone can achieve their ideal and get a happy life through their efforts. Even if we need to fight against racism, sexism, the wealth gap, class rigidity(/rɪˈdʒɪdəti/) and other intractable problems. Even if such an ideal may never be realized. But at least we have a dream. We are still working for it, trying to make the world at least a little bit better</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等腰三角形 38"/>
          <p:cNvSpPr/>
          <p:nvPr/>
        </p:nvSpPr>
        <p:spPr>
          <a:xfrm rot="16200000" flipH="1">
            <a:off x="7133104" y="1187759"/>
            <a:ext cx="6849547" cy="4474029"/>
          </a:xfrm>
          <a:prstGeom prst="triangle">
            <a:avLst/>
          </a:prstGeom>
          <a:noFill/>
          <a:ln w="76200">
            <a:solidFill>
              <a:srgbClr val="EAC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343169" y="2162946"/>
            <a:ext cx="9036050" cy="2318287"/>
            <a:chOff x="4144502" y="2750810"/>
            <a:chExt cx="9036050" cy="2318287"/>
          </a:xfrm>
        </p:grpSpPr>
        <p:sp>
          <p:nvSpPr>
            <p:cNvPr id="18" name="文本框 17"/>
            <p:cNvSpPr txBox="1"/>
            <p:nvPr/>
          </p:nvSpPr>
          <p:spPr>
            <a:xfrm>
              <a:off x="5208762" y="2750810"/>
              <a:ext cx="7242810" cy="1322070"/>
            </a:xfrm>
            <a:prstGeom prst="rect">
              <a:avLst/>
            </a:prstGeom>
            <a:noFill/>
          </p:spPr>
          <p:txBody>
            <a:bodyPr wrap="square" rtlCol="0">
              <a:spAutoFit/>
            </a:bodyPr>
            <a:lstStyle/>
            <a:p>
              <a:r>
                <a:rPr lang="en-US" altLang="zh-CN" sz="4000" dirty="0">
                  <a:solidFill>
                    <a:srgbClr val="6B799C"/>
                  </a:solidFill>
                  <a:latin typeface="幼圆" panose="02010509060101010101" pitchFamily="49" charset="-122"/>
                  <a:ea typeface="幼圆" panose="02010509060101010101" pitchFamily="49" charset="-122"/>
                </a:rPr>
                <a:t>Can the American Dream really come true?</a:t>
              </a:r>
              <a:endParaRPr lang="en-US" altLang="zh-CN" sz="4000" dirty="0">
                <a:solidFill>
                  <a:srgbClr val="6B799C"/>
                </a:solidFill>
                <a:latin typeface="幼圆" panose="02010509060101010101" pitchFamily="49" charset="-122"/>
                <a:ea typeface="幼圆" panose="02010509060101010101" pitchFamily="49" charset="-122"/>
              </a:endParaRPr>
            </a:p>
          </p:txBody>
        </p:sp>
        <p:sp>
          <p:nvSpPr>
            <p:cNvPr id="19" name="Content Placeholder 2"/>
            <p:cNvSpPr txBox="1"/>
            <p:nvPr/>
          </p:nvSpPr>
          <p:spPr>
            <a:xfrm>
              <a:off x="4144502" y="4298305"/>
              <a:ext cx="9036050" cy="701040"/>
            </a:xfrm>
            <a:prstGeom prst="rect">
              <a:avLst/>
            </a:prstGeom>
          </p:spPr>
          <p:txBody>
            <a:bodyPr vert="horz" lIns="121683" tIns="60841" rIns="121683" bIns="60841"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lgn="r">
                <a:buNone/>
                <a:defRPr/>
              </a:pPr>
              <a:r>
                <a:rPr lang="en-US" altLang="zh-CN" sz="2000" dirty="0">
                  <a:solidFill>
                    <a:srgbClr val="9B8E95"/>
                  </a:solidFill>
                  <a:latin typeface="微软雅黑" panose="020B0503020204020204" charset="-122"/>
                  <a:ea typeface="微软雅黑" panose="020B0503020204020204" charset="-122"/>
                </a:rPr>
                <a:t>——The social factors that hinder the realization of the American Dream and how can the American Dream develop nowadays </a:t>
              </a:r>
              <a:endParaRPr lang="en-US" altLang="zh-CN" sz="2000" dirty="0">
                <a:solidFill>
                  <a:srgbClr val="9B8E95"/>
                </a:solidFill>
                <a:latin typeface="微软雅黑" panose="020B0503020204020204" charset="-122"/>
                <a:ea typeface="微软雅黑" panose="020B0503020204020204" charset="-122"/>
              </a:endParaRPr>
            </a:p>
          </p:txBody>
        </p:sp>
        <p:sp>
          <p:nvSpPr>
            <p:cNvPr id="24" name="Content Placeholder 2"/>
            <p:cNvSpPr txBox="1"/>
            <p:nvPr/>
          </p:nvSpPr>
          <p:spPr>
            <a:xfrm>
              <a:off x="5590397" y="4674382"/>
              <a:ext cx="5623562" cy="394715"/>
            </a:xfrm>
            <a:prstGeom prst="rect">
              <a:avLst/>
            </a:prstGeom>
          </p:spPr>
          <p:txBody>
            <a:bodyPr vert="horz" lIns="121683" tIns="60841" rIns="121683" bIns="60841"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dist">
                <a:buNone/>
                <a:defRPr/>
              </a:pPr>
              <a:endParaRPr lang="zh-CN" altLang="en-US" sz="1200" dirty="0">
                <a:solidFill>
                  <a:srgbClr val="5A944C"/>
                </a:solidFill>
                <a:latin typeface="微软雅黑" panose="020B0503020204020204" charset="-122"/>
                <a:ea typeface="微软雅黑" panose="020B0503020204020204" charset="-122"/>
              </a:endParaRPr>
            </a:p>
          </p:txBody>
        </p:sp>
      </p:grpSp>
      <p:sp>
        <p:nvSpPr>
          <p:cNvPr id="32" name="等腰三角形 31"/>
          <p:cNvSpPr/>
          <p:nvPr/>
        </p:nvSpPr>
        <p:spPr>
          <a:xfrm rot="16200000" flipH="1">
            <a:off x="7935685" y="1493393"/>
            <a:ext cx="5921831" cy="3810000"/>
          </a:xfrm>
          <a:prstGeom prst="triangle">
            <a:avLst/>
          </a:prstGeom>
          <a:solidFill>
            <a:srgbClr val="A9B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5400000" flipH="1">
            <a:off x="-727902" y="4445175"/>
            <a:ext cx="3138982" cy="1669761"/>
          </a:xfrm>
          <a:prstGeom prst="triangle">
            <a:avLst/>
          </a:prstGeom>
          <a:noFill/>
          <a:ln w="76200">
            <a:solidFill>
              <a:srgbClr val="EAC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flipH="1">
            <a:off x="-607996" y="4602271"/>
            <a:ext cx="2607104" cy="1421937"/>
          </a:xfrm>
          <a:prstGeom prst="triangle">
            <a:avLst/>
          </a:prstGeom>
          <a:solidFill>
            <a:srgbClr val="A9B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10800000" flipH="1">
            <a:off x="1421275" y="0"/>
            <a:ext cx="1992288" cy="874957"/>
          </a:xfrm>
          <a:prstGeom prst="triangle">
            <a:avLst/>
          </a:prstGeom>
          <a:noFill/>
          <a:ln w="76200">
            <a:solidFill>
              <a:srgbClr val="EAC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0800000" flipH="1">
            <a:off x="1590064" y="5228"/>
            <a:ext cx="1654709" cy="745097"/>
          </a:xfrm>
          <a:prstGeom prst="triangl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7115621" y="4896890"/>
            <a:ext cx="1205230" cy="398780"/>
          </a:xfrm>
          <a:prstGeom prst="rect">
            <a:avLst/>
          </a:prstGeom>
          <a:noFill/>
        </p:spPr>
        <p:txBody>
          <a:bodyPr wrap="none" rtlCol="0">
            <a:spAutoFit/>
          </a:bodyPr>
          <a:lstStyle/>
          <a:p>
            <a:r>
              <a:rPr lang="en-US" altLang="zh-CN" sz="2000" b="1" dirty="0">
                <a:solidFill>
                  <a:srgbClr val="9B8E95"/>
                </a:solidFill>
                <a:latin typeface="幼圆" panose="02010509060101010101" pitchFamily="49" charset="-122"/>
                <a:ea typeface="幼圆" panose="02010509060101010101" pitchFamily="49" charset="-122"/>
              </a:rPr>
              <a:t>BY</a:t>
            </a:r>
            <a:r>
              <a:rPr lang="zh-CN" altLang="en-US" sz="2000" b="1" smtClean="0">
                <a:solidFill>
                  <a:srgbClr val="9B8E95"/>
                </a:solidFill>
                <a:latin typeface="幼圆" panose="02010509060101010101" pitchFamily="49" charset="-122"/>
                <a:ea typeface="幼圆" panose="02010509060101010101" pitchFamily="49" charset="-122"/>
              </a:rPr>
              <a:t>：</a:t>
            </a:r>
            <a:r>
              <a:rPr lang="zh-CN" altLang="en-US" sz="2000" b="1" smtClean="0">
                <a:solidFill>
                  <a:srgbClr val="9B8E95"/>
                </a:solidFill>
                <a:latin typeface="幼圆" panose="02010509060101010101" pitchFamily="49" charset="-122"/>
                <a:ea typeface="幼圆" panose="02010509060101010101" pitchFamily="49" charset="-122"/>
              </a:rPr>
              <a:t>胡杨</a:t>
            </a:r>
            <a:endParaRPr lang="zh-CN" altLang="en-US" sz="2000" b="1" smtClean="0">
              <a:solidFill>
                <a:srgbClr val="9B8E95"/>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等腰三角形 38"/>
          <p:cNvSpPr/>
          <p:nvPr/>
        </p:nvSpPr>
        <p:spPr>
          <a:xfrm rot="16200000" flipH="1">
            <a:off x="6523504" y="1187759"/>
            <a:ext cx="6849547" cy="4474029"/>
          </a:xfrm>
          <a:prstGeom prst="triangle">
            <a:avLst/>
          </a:prstGeom>
          <a:noFill/>
          <a:ln w="76200">
            <a:solidFill>
              <a:srgbClr val="EAC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273157" y="2880496"/>
            <a:ext cx="7223125" cy="1295740"/>
            <a:chOff x="4760828" y="3169275"/>
            <a:chExt cx="7223125" cy="1295740"/>
          </a:xfrm>
        </p:grpSpPr>
        <p:sp>
          <p:nvSpPr>
            <p:cNvPr id="18" name="文本框 17"/>
            <p:cNvSpPr txBox="1"/>
            <p:nvPr/>
          </p:nvSpPr>
          <p:spPr>
            <a:xfrm>
              <a:off x="4760828" y="3169275"/>
              <a:ext cx="7223125" cy="768350"/>
            </a:xfrm>
            <a:prstGeom prst="rect">
              <a:avLst/>
            </a:prstGeom>
            <a:noFill/>
          </p:spPr>
          <p:txBody>
            <a:bodyPr wrap="square" rtlCol="0">
              <a:spAutoFit/>
            </a:bodyPr>
            <a:lstStyle/>
            <a:p>
              <a:pPr algn="r"/>
              <a:r>
                <a:rPr lang="zh-CN" altLang="en-US" sz="4400" dirty="0">
                  <a:solidFill>
                    <a:srgbClr val="6B799C"/>
                  </a:solidFill>
                  <a:latin typeface="幼圆" panose="02010509060101010101" pitchFamily="49" charset="-122"/>
                  <a:ea typeface="幼圆" panose="02010509060101010101" pitchFamily="49" charset="-122"/>
                </a:rPr>
                <a:t>  </a:t>
              </a:r>
              <a:r>
                <a:rPr lang="en-US" altLang="zh-CN" sz="4400" dirty="0">
                  <a:solidFill>
                    <a:srgbClr val="6B799C"/>
                  </a:solidFill>
                  <a:latin typeface="幼圆" panose="02010509060101010101" pitchFamily="49" charset="-122"/>
                  <a:ea typeface="幼圆" panose="02010509060101010101" pitchFamily="49" charset="-122"/>
                </a:rPr>
                <a:t>Thank you for listening!</a:t>
              </a:r>
              <a:endParaRPr lang="en-US" altLang="zh-CN" sz="4400" dirty="0">
                <a:solidFill>
                  <a:srgbClr val="6B799C"/>
                </a:solidFill>
                <a:latin typeface="幼圆" panose="02010509060101010101" pitchFamily="49" charset="-122"/>
                <a:ea typeface="幼圆" panose="02010509060101010101" pitchFamily="49" charset="-122"/>
              </a:endParaRPr>
            </a:p>
          </p:txBody>
        </p:sp>
        <p:sp>
          <p:nvSpPr>
            <p:cNvPr id="19" name="Content Placeholder 2"/>
            <p:cNvSpPr txBox="1"/>
            <p:nvPr/>
          </p:nvSpPr>
          <p:spPr>
            <a:xfrm>
              <a:off x="6201008" y="4186361"/>
              <a:ext cx="5564389" cy="278654"/>
            </a:xfrm>
            <a:prstGeom prst="rect">
              <a:avLst/>
            </a:prstGeom>
          </p:spPr>
          <p:txBody>
            <a:bodyPr vert="horz" lIns="121683" tIns="60841" rIns="121683" bIns="60841"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dist">
                <a:buNone/>
                <a:defRPr/>
              </a:pPr>
              <a:endParaRPr lang="zh-CN" altLang="en-US" sz="1200" dirty="0">
                <a:solidFill>
                  <a:srgbClr val="5A944C"/>
                </a:solidFill>
                <a:latin typeface="微软雅黑" panose="020B0503020204020204" charset="-122"/>
                <a:ea typeface="微软雅黑" panose="020B0503020204020204" charset="-122"/>
              </a:endParaRPr>
            </a:p>
          </p:txBody>
        </p:sp>
      </p:grpSp>
      <p:sp>
        <p:nvSpPr>
          <p:cNvPr id="32" name="等腰三角形 31"/>
          <p:cNvSpPr/>
          <p:nvPr/>
        </p:nvSpPr>
        <p:spPr>
          <a:xfrm rot="16200000" flipH="1">
            <a:off x="7326085" y="1493393"/>
            <a:ext cx="5921831" cy="3810000"/>
          </a:xfrm>
          <a:prstGeom prst="triangle">
            <a:avLst/>
          </a:prstGeom>
          <a:solidFill>
            <a:srgbClr val="A9B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5400000" flipH="1">
            <a:off x="-727902" y="4445175"/>
            <a:ext cx="3138982" cy="1669761"/>
          </a:xfrm>
          <a:prstGeom prst="triangle">
            <a:avLst/>
          </a:prstGeom>
          <a:noFill/>
          <a:ln w="76200">
            <a:solidFill>
              <a:srgbClr val="EAC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p:nvPr/>
        </p:nvSpPr>
        <p:spPr>
          <a:xfrm rot="5400000" flipH="1">
            <a:off x="-607996" y="4602271"/>
            <a:ext cx="2607104" cy="1421937"/>
          </a:xfrm>
          <a:prstGeom prst="triangle">
            <a:avLst/>
          </a:prstGeom>
          <a:solidFill>
            <a:srgbClr val="A9B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10800000" flipH="1">
            <a:off x="1421275" y="0"/>
            <a:ext cx="1992288" cy="874957"/>
          </a:xfrm>
          <a:prstGeom prst="triangle">
            <a:avLst/>
          </a:prstGeom>
          <a:noFill/>
          <a:ln w="76200">
            <a:solidFill>
              <a:srgbClr val="EAC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10800000" flipH="1">
            <a:off x="1590064" y="5228"/>
            <a:ext cx="1654709" cy="745097"/>
          </a:xfrm>
          <a:prstGeom prst="triangl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等腰三角形 33"/>
          <p:cNvSpPr/>
          <p:nvPr/>
        </p:nvSpPr>
        <p:spPr>
          <a:xfrm>
            <a:off x="83370" y="4775436"/>
            <a:ext cx="3168595" cy="2094279"/>
          </a:xfrm>
          <a:prstGeom prst="triangle">
            <a:avLst/>
          </a:prstGeom>
          <a:noFill/>
          <a:ln w="76200">
            <a:solidFill>
              <a:srgbClr val="A9B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10800000">
            <a:off x="0" y="32224"/>
            <a:ext cx="4496263" cy="2971800"/>
          </a:xfrm>
          <a:prstGeom prst="triangle">
            <a:avLst/>
          </a:prstGeom>
          <a:noFill/>
          <a:ln w="76200">
            <a:solidFill>
              <a:srgbClr val="EAC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191757" y="4319021"/>
            <a:ext cx="1105017" cy="45720"/>
            <a:chOff x="1066971" y="3068807"/>
            <a:chExt cx="1105017" cy="45720"/>
          </a:xfrm>
          <a:solidFill>
            <a:srgbClr val="6B799C"/>
          </a:solidFill>
        </p:grpSpPr>
        <p:sp>
          <p:nvSpPr>
            <p:cNvPr id="13" name="椭圆 12"/>
            <p:cNvSpPr/>
            <p:nvPr/>
          </p:nvSpPr>
          <p:spPr>
            <a:xfrm>
              <a:off x="1066971" y="3068807"/>
              <a:ext cx="45720" cy="45720"/>
            </a:xfrm>
            <a:prstGeom prst="ellipse">
              <a:avLst/>
            </a:prstGeom>
            <a:grpFill/>
            <a:ln>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5A944C"/>
                </a:solidFill>
                <a:latin typeface="幼圆" panose="02010509060101010101" pitchFamily="49" charset="-122"/>
                <a:ea typeface="幼圆" panose="02010509060101010101" pitchFamily="49" charset="-122"/>
              </a:endParaRPr>
            </a:p>
          </p:txBody>
        </p:sp>
        <p:sp>
          <p:nvSpPr>
            <p:cNvPr id="14" name="椭圆 13"/>
            <p:cNvSpPr/>
            <p:nvPr/>
          </p:nvSpPr>
          <p:spPr>
            <a:xfrm>
              <a:off x="1243521" y="3068807"/>
              <a:ext cx="45720" cy="45720"/>
            </a:xfrm>
            <a:prstGeom prst="ellipse">
              <a:avLst/>
            </a:prstGeom>
            <a:grpFill/>
            <a:ln>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5A944C"/>
                </a:solidFill>
                <a:latin typeface="幼圆" panose="02010509060101010101" pitchFamily="49" charset="-122"/>
                <a:ea typeface="幼圆" panose="02010509060101010101" pitchFamily="49" charset="-122"/>
              </a:endParaRPr>
            </a:p>
          </p:txBody>
        </p:sp>
        <p:sp>
          <p:nvSpPr>
            <p:cNvPr id="15" name="椭圆 14"/>
            <p:cNvSpPr/>
            <p:nvPr/>
          </p:nvSpPr>
          <p:spPr>
            <a:xfrm>
              <a:off x="1420071" y="3068807"/>
              <a:ext cx="45720" cy="45720"/>
            </a:xfrm>
            <a:prstGeom prst="ellipse">
              <a:avLst/>
            </a:prstGeom>
            <a:grpFill/>
            <a:ln>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5A944C"/>
                </a:solidFill>
                <a:latin typeface="幼圆" panose="02010509060101010101" pitchFamily="49" charset="-122"/>
                <a:ea typeface="幼圆" panose="02010509060101010101" pitchFamily="49" charset="-122"/>
              </a:endParaRPr>
            </a:p>
          </p:txBody>
        </p:sp>
        <p:sp>
          <p:nvSpPr>
            <p:cNvPr id="16" name="椭圆 15"/>
            <p:cNvSpPr/>
            <p:nvPr/>
          </p:nvSpPr>
          <p:spPr>
            <a:xfrm>
              <a:off x="1596621" y="3068807"/>
              <a:ext cx="45720" cy="45720"/>
            </a:xfrm>
            <a:prstGeom prst="ellipse">
              <a:avLst/>
            </a:prstGeom>
            <a:grpFill/>
            <a:ln>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5A944C"/>
                </a:solidFill>
                <a:latin typeface="幼圆" panose="02010509060101010101" pitchFamily="49" charset="-122"/>
                <a:ea typeface="幼圆" panose="02010509060101010101" pitchFamily="49" charset="-122"/>
              </a:endParaRPr>
            </a:p>
          </p:txBody>
        </p:sp>
        <p:sp>
          <p:nvSpPr>
            <p:cNvPr id="17" name="椭圆 16"/>
            <p:cNvSpPr/>
            <p:nvPr/>
          </p:nvSpPr>
          <p:spPr>
            <a:xfrm>
              <a:off x="1773171" y="3068807"/>
              <a:ext cx="45720" cy="45720"/>
            </a:xfrm>
            <a:prstGeom prst="ellipse">
              <a:avLst/>
            </a:prstGeom>
            <a:grpFill/>
            <a:ln>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5A944C"/>
                </a:solidFill>
                <a:latin typeface="幼圆" panose="02010509060101010101" pitchFamily="49" charset="-122"/>
                <a:ea typeface="幼圆" panose="02010509060101010101" pitchFamily="49" charset="-122"/>
              </a:endParaRPr>
            </a:p>
          </p:txBody>
        </p:sp>
        <p:sp>
          <p:nvSpPr>
            <p:cNvPr id="18" name="椭圆 17"/>
            <p:cNvSpPr/>
            <p:nvPr/>
          </p:nvSpPr>
          <p:spPr>
            <a:xfrm>
              <a:off x="1949721" y="3068807"/>
              <a:ext cx="45720" cy="45720"/>
            </a:xfrm>
            <a:prstGeom prst="ellipse">
              <a:avLst/>
            </a:prstGeom>
            <a:grpFill/>
            <a:ln>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5A944C"/>
                </a:solidFill>
                <a:latin typeface="幼圆" panose="02010509060101010101" pitchFamily="49" charset="-122"/>
                <a:ea typeface="幼圆" panose="02010509060101010101" pitchFamily="49" charset="-122"/>
              </a:endParaRPr>
            </a:p>
          </p:txBody>
        </p:sp>
        <p:sp>
          <p:nvSpPr>
            <p:cNvPr id="19" name="椭圆 18"/>
            <p:cNvSpPr/>
            <p:nvPr/>
          </p:nvSpPr>
          <p:spPr>
            <a:xfrm>
              <a:off x="2126268" y="3068807"/>
              <a:ext cx="45720" cy="45720"/>
            </a:xfrm>
            <a:prstGeom prst="ellipse">
              <a:avLst/>
            </a:prstGeom>
            <a:grpFill/>
            <a:ln>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5A944C"/>
                </a:solidFill>
                <a:latin typeface="幼圆" panose="02010509060101010101" pitchFamily="49" charset="-122"/>
                <a:ea typeface="幼圆" panose="02010509060101010101" pitchFamily="49" charset="-122"/>
              </a:endParaRPr>
            </a:p>
          </p:txBody>
        </p:sp>
      </p:grpSp>
      <p:sp>
        <p:nvSpPr>
          <p:cNvPr id="20" name="文本框 19"/>
          <p:cNvSpPr txBox="1"/>
          <p:nvPr/>
        </p:nvSpPr>
        <p:spPr>
          <a:xfrm>
            <a:off x="2292350" y="3304540"/>
            <a:ext cx="2966720" cy="1014730"/>
          </a:xfrm>
          <a:prstGeom prst="rect">
            <a:avLst/>
          </a:prstGeom>
          <a:noFill/>
        </p:spPr>
        <p:txBody>
          <a:bodyPr wrap="square" rtlCol="0">
            <a:spAutoFit/>
          </a:bodyPr>
          <a:lstStyle/>
          <a:p>
            <a:pPr algn="dist">
              <a:spcBef>
                <a:spcPct val="20000"/>
              </a:spcBef>
            </a:pPr>
            <a:r>
              <a:rPr lang="en-US" altLang="zh-CN" sz="6000" dirty="0">
                <a:solidFill>
                  <a:srgbClr val="6B799C"/>
                </a:solidFill>
                <a:latin typeface="幼圆" panose="02010509060101010101" pitchFamily="49" charset="-122"/>
                <a:ea typeface="幼圆" panose="02010509060101010101" pitchFamily="49" charset="-122"/>
                <a:sym typeface="Arial" panose="020B0604020202020204" pitchFamily="34" charset="0"/>
              </a:rPr>
              <a:t>content</a:t>
            </a:r>
            <a:endParaRPr lang="zh-CN" altLang="en-US" sz="6000" b="1" dirty="0">
              <a:solidFill>
                <a:srgbClr val="9B8E95"/>
              </a:solidFill>
              <a:latin typeface="幼圆" panose="02010509060101010101" pitchFamily="49" charset="-122"/>
              <a:ea typeface="幼圆" panose="02010509060101010101" pitchFamily="49" charset="-122"/>
            </a:endParaRPr>
          </a:p>
        </p:txBody>
      </p:sp>
      <p:sp>
        <p:nvSpPr>
          <p:cNvPr id="22" name="文本框 15"/>
          <p:cNvSpPr txBox="1">
            <a:spLocks noChangeArrowheads="1"/>
          </p:cNvSpPr>
          <p:nvPr/>
        </p:nvSpPr>
        <p:spPr bwMode="auto">
          <a:xfrm>
            <a:off x="7233920" y="2719070"/>
            <a:ext cx="423354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en-US" altLang="zh-CN" sz="2400" dirty="0">
                <a:solidFill>
                  <a:srgbClr val="9B8E95"/>
                </a:solidFill>
                <a:latin typeface="微软雅黑" panose="020B0503020204020204" charset="-122"/>
                <a:ea typeface="微软雅黑" panose="020B0503020204020204" charset="-122"/>
                <a:sym typeface="+mn-ea"/>
              </a:rPr>
              <a:t>The social factors that hinder the realization of the American Dream</a:t>
            </a:r>
            <a:endParaRPr lang="zh-CN" altLang="en-US" sz="2400" dirty="0">
              <a:solidFill>
                <a:srgbClr val="6B799C"/>
              </a:solidFill>
              <a:latin typeface="幼圆" panose="02010509060101010101" pitchFamily="49" charset="-122"/>
              <a:ea typeface="幼圆" panose="02010509060101010101" pitchFamily="49" charset="-122"/>
            </a:endParaRPr>
          </a:p>
        </p:txBody>
      </p:sp>
      <p:sp>
        <p:nvSpPr>
          <p:cNvPr id="23" name="文本框 17"/>
          <p:cNvSpPr txBox="1">
            <a:spLocks noChangeArrowheads="1"/>
          </p:cNvSpPr>
          <p:nvPr/>
        </p:nvSpPr>
        <p:spPr bwMode="auto">
          <a:xfrm>
            <a:off x="7233920" y="4251325"/>
            <a:ext cx="42322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en-US" altLang="zh-CN" sz="2400" dirty="0">
                <a:solidFill>
                  <a:srgbClr val="9B8E95"/>
                </a:solidFill>
                <a:latin typeface="微软雅黑" panose="020B0503020204020204" charset="-122"/>
                <a:ea typeface="微软雅黑" panose="020B0503020204020204" charset="-122"/>
                <a:sym typeface="+mn-ea"/>
              </a:rPr>
              <a:t>How can the American Dream develop nowadays</a:t>
            </a:r>
            <a:endParaRPr lang="zh-CN" altLang="en-US" sz="2400" dirty="0">
              <a:solidFill>
                <a:srgbClr val="6B799C"/>
              </a:solidFill>
              <a:latin typeface="幼圆" panose="02010509060101010101" pitchFamily="49" charset="-122"/>
              <a:ea typeface="幼圆" panose="02010509060101010101" pitchFamily="49" charset="-122"/>
            </a:endParaRPr>
          </a:p>
        </p:txBody>
      </p:sp>
      <p:sp>
        <p:nvSpPr>
          <p:cNvPr id="26" name="文本框 14"/>
          <p:cNvSpPr txBox="1">
            <a:spLocks noChangeArrowheads="1"/>
          </p:cNvSpPr>
          <p:nvPr/>
        </p:nvSpPr>
        <p:spPr bwMode="auto">
          <a:xfrm>
            <a:off x="6230929" y="2634762"/>
            <a:ext cx="11237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9B8E95"/>
                </a:solidFill>
                <a:latin typeface="幼圆" panose="02010509060101010101" pitchFamily="49" charset="-122"/>
                <a:ea typeface="幼圆" panose="02010509060101010101" pitchFamily="49" charset="-122"/>
              </a:rPr>
              <a:t>01</a:t>
            </a:r>
            <a:endParaRPr lang="zh-CN" altLang="en-US" sz="3600" dirty="0">
              <a:solidFill>
                <a:srgbClr val="9B8E95"/>
              </a:solidFill>
              <a:latin typeface="幼圆" panose="02010509060101010101" pitchFamily="49" charset="-122"/>
              <a:ea typeface="幼圆" panose="02010509060101010101" pitchFamily="49" charset="-122"/>
            </a:endParaRPr>
          </a:p>
        </p:txBody>
      </p:sp>
      <p:sp>
        <p:nvSpPr>
          <p:cNvPr id="27" name="文本框 16"/>
          <p:cNvSpPr txBox="1">
            <a:spLocks noChangeArrowheads="1"/>
          </p:cNvSpPr>
          <p:nvPr/>
        </p:nvSpPr>
        <p:spPr bwMode="auto">
          <a:xfrm>
            <a:off x="6244264" y="4166699"/>
            <a:ext cx="11237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ctr" eaLnBrk="1" hangingPunct="1">
              <a:lnSpc>
                <a:spcPct val="100000"/>
              </a:lnSpc>
              <a:spcBef>
                <a:spcPct val="0"/>
              </a:spcBef>
              <a:buFontTx/>
              <a:buNone/>
            </a:pPr>
            <a:r>
              <a:rPr lang="en-US" altLang="zh-CN" sz="3600" dirty="0">
                <a:solidFill>
                  <a:srgbClr val="9B8E95"/>
                </a:solidFill>
                <a:latin typeface="幼圆" panose="02010509060101010101" pitchFamily="49" charset="-122"/>
                <a:ea typeface="幼圆" panose="02010509060101010101" pitchFamily="49" charset="-122"/>
              </a:rPr>
              <a:t>02</a:t>
            </a:r>
            <a:endParaRPr lang="zh-CN" altLang="en-US" sz="3600" dirty="0">
              <a:solidFill>
                <a:srgbClr val="9B8E95"/>
              </a:solidFill>
              <a:latin typeface="幼圆" panose="02010509060101010101" pitchFamily="49" charset="-122"/>
              <a:ea typeface="幼圆" panose="02010509060101010101" pitchFamily="49" charset="-122"/>
            </a:endParaRPr>
          </a:p>
        </p:txBody>
      </p:sp>
      <p:sp>
        <p:nvSpPr>
          <p:cNvPr id="2" name="等腰三角形 1"/>
          <p:cNvSpPr/>
          <p:nvPr/>
        </p:nvSpPr>
        <p:spPr>
          <a:xfrm rot="10800000">
            <a:off x="716438" y="43110"/>
            <a:ext cx="3063388" cy="2024743"/>
          </a:xfrm>
          <a:prstGeom prst="triangle">
            <a:avLst/>
          </a:prstGeom>
          <a:solidFill>
            <a:srgbClr val="A9B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10800000">
            <a:off x="3191344" y="0"/>
            <a:ext cx="2296886" cy="1518124"/>
          </a:xfrm>
          <a:prstGeom prst="triangl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a:off x="785167" y="5770544"/>
            <a:ext cx="1663020" cy="1099171"/>
          </a:xfrm>
          <a:prstGeom prst="triangl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2"/>
          <p:cNvSpPr txBox="1">
            <a:spLocks noChangeArrowheads="1"/>
          </p:cNvSpPr>
          <p:nvPr/>
        </p:nvSpPr>
        <p:spPr bwMode="auto">
          <a:xfrm flipH="1">
            <a:off x="6111240" y="2454910"/>
            <a:ext cx="5217795"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4000" dirty="0">
                <a:solidFill>
                  <a:srgbClr val="9B8E95"/>
                </a:solidFill>
                <a:latin typeface="微软雅黑" panose="020B0503020204020204" charset="-122"/>
                <a:ea typeface="微软雅黑" panose="020B0503020204020204" charset="-122"/>
                <a:sym typeface="+mn-ea"/>
              </a:rPr>
              <a:t>The social factors that hinder the realization of the American Dream</a:t>
            </a:r>
            <a:endParaRPr lang="zh-CN" altLang="en-US" sz="4000" dirty="0">
              <a:solidFill>
                <a:srgbClr val="6B799C"/>
              </a:solidFill>
              <a:latin typeface="幼圆" panose="02010509060101010101" pitchFamily="49" charset="-122"/>
              <a:ea typeface="幼圆" panose="02010509060101010101" pitchFamily="49" charset="-122"/>
            </a:endParaRPr>
          </a:p>
          <a:p>
            <a:endParaRPr lang="zh-CN" altLang="en-US" sz="4000" dirty="0">
              <a:solidFill>
                <a:srgbClr val="6B799C"/>
              </a:solidFill>
              <a:latin typeface="幼圆" panose="02010509060101010101" pitchFamily="49" charset="-122"/>
              <a:ea typeface="幼圆" panose="02010509060101010101" pitchFamily="49" charset="-122"/>
            </a:endParaRPr>
          </a:p>
        </p:txBody>
      </p:sp>
      <p:sp>
        <p:nvSpPr>
          <p:cNvPr id="19" name="等腰三角形 18"/>
          <p:cNvSpPr/>
          <p:nvPr/>
        </p:nvSpPr>
        <p:spPr>
          <a:xfrm>
            <a:off x="2145806" y="2281746"/>
            <a:ext cx="3168595" cy="2094279"/>
          </a:xfrm>
          <a:prstGeom prst="triangle">
            <a:avLst/>
          </a:prstGeom>
          <a:noFill/>
          <a:ln w="76200">
            <a:solidFill>
              <a:srgbClr val="A9B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a:off x="2574379" y="2715561"/>
            <a:ext cx="2311448" cy="1527748"/>
          </a:xfrm>
          <a:prstGeom prst="triangl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0800000">
            <a:off x="4040107" y="4506092"/>
            <a:ext cx="1691440" cy="1117955"/>
          </a:xfrm>
          <a:prstGeom prst="triangle">
            <a:avLst/>
          </a:prstGeom>
          <a:noFill/>
          <a:ln w="76200">
            <a:solidFill>
              <a:srgbClr val="EAC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264270" y="2693882"/>
            <a:ext cx="931665" cy="1862048"/>
          </a:xfrm>
          <a:prstGeom prst="rect">
            <a:avLst/>
          </a:prstGeom>
          <a:noFill/>
        </p:spPr>
        <p:txBody>
          <a:bodyPr wrap="none" rtlCol="0">
            <a:spAutoFit/>
          </a:bodyPr>
          <a:lstStyle/>
          <a:p>
            <a:r>
              <a:rPr lang="en-US" altLang="zh-CN" sz="11500" b="1" dirty="0">
                <a:solidFill>
                  <a:schemeClr val="bg1"/>
                </a:solidFill>
              </a:rPr>
              <a:t>1</a:t>
            </a:r>
            <a:endParaRPr lang="zh-CN" altLang="en-US" sz="115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等腰三角形 19"/>
          <p:cNvSpPr/>
          <p:nvPr/>
        </p:nvSpPr>
        <p:spPr>
          <a:xfrm rot="5400000">
            <a:off x="-212085" y="283857"/>
            <a:ext cx="1251051" cy="826881"/>
          </a:xfrm>
          <a:prstGeom prst="triangle">
            <a:avLst/>
          </a:prstGeom>
          <a:noFill/>
          <a:ln w="76200">
            <a:solidFill>
              <a:srgbClr val="EAC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a:off x="-161374" y="382713"/>
            <a:ext cx="951914" cy="629167"/>
          </a:xfrm>
          <a:prstGeom prst="triangle">
            <a:avLst/>
          </a:prstGeom>
          <a:solidFill>
            <a:srgbClr val="A9B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a:spLocks noChangeArrowheads="1"/>
          </p:cNvSpPr>
          <p:nvPr/>
        </p:nvSpPr>
        <p:spPr bwMode="auto">
          <a:xfrm>
            <a:off x="6638290" y="5669280"/>
            <a:ext cx="45389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000" b="1" dirty="0">
                <a:solidFill>
                  <a:srgbClr val="6B799C"/>
                </a:solidFill>
                <a:latin typeface="微软雅黑" panose="020B0503020204020204" charset="-122"/>
                <a:ea typeface="微软雅黑" panose="020B0503020204020204" charset="-122"/>
              </a:rPr>
              <a:t>“The American Dream is back”</a:t>
            </a:r>
            <a:r>
              <a:rPr lang="en-US" altLang="zh-CN" sz="2000" b="1" dirty="0">
                <a:solidFill>
                  <a:srgbClr val="6B799C"/>
                </a:solidFill>
                <a:latin typeface="微软雅黑" panose="020B0503020204020204" charset="-122"/>
                <a:ea typeface="微软雅黑" panose="020B0503020204020204" charset="-122"/>
              </a:rPr>
              <a:t>?</a:t>
            </a:r>
            <a:endParaRPr lang="en-US" altLang="zh-CN" sz="2000" b="1" dirty="0">
              <a:solidFill>
                <a:srgbClr val="6B799C"/>
              </a:solidFill>
              <a:latin typeface="微软雅黑" panose="020B0503020204020204" charset="-122"/>
              <a:ea typeface="微软雅黑" panose="020B0503020204020204" charset="-122"/>
            </a:endParaRPr>
          </a:p>
        </p:txBody>
      </p:sp>
      <p:sp>
        <p:nvSpPr>
          <p:cNvPr id="16" name="矩形 35"/>
          <p:cNvSpPr>
            <a:spLocks noChangeArrowheads="1"/>
          </p:cNvSpPr>
          <p:nvPr/>
        </p:nvSpPr>
        <p:spPr bwMode="auto">
          <a:xfrm>
            <a:off x="6853555" y="2101215"/>
            <a:ext cx="422592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sz="2000" dirty="0">
                <a:solidFill>
                  <a:srgbClr val="6B799C"/>
                </a:solidFill>
                <a:latin typeface="Open Sans" panose="020B0606030504020204"/>
                <a:ea typeface="Open Sans" panose="020B0606030504020204"/>
                <a:cs typeface="Open Sans" panose="020B0606030504020204"/>
              </a:rPr>
              <a:t>“</a:t>
            </a:r>
            <a:r>
              <a:rPr sz="2000" dirty="0">
                <a:solidFill>
                  <a:srgbClr val="6B799C"/>
                </a:solidFill>
                <a:latin typeface="Open Sans" panose="020B0606030504020204"/>
                <a:ea typeface="Open Sans" panose="020B0606030504020204"/>
                <a:cs typeface="Open Sans" panose="020B0606030504020204"/>
              </a:rPr>
              <a:t>The American Dream is the belief that anyone, regardless of background, can achieve success and happiness through hard work and determination.</a:t>
            </a:r>
            <a:r>
              <a:rPr lang="en-US" sz="2000" dirty="0">
                <a:solidFill>
                  <a:srgbClr val="6B799C"/>
                </a:solidFill>
                <a:latin typeface="Open Sans" panose="020B0606030504020204"/>
                <a:ea typeface="Open Sans" panose="020B0606030504020204"/>
                <a:cs typeface="Open Sans" panose="020B0606030504020204"/>
              </a:rPr>
              <a:t>”</a:t>
            </a:r>
            <a:endParaRPr lang="en-US" sz="2000" dirty="0">
              <a:solidFill>
                <a:srgbClr val="6B799C"/>
              </a:solidFill>
              <a:latin typeface="Open Sans" panose="020B0606030504020204"/>
              <a:ea typeface="Open Sans" panose="020B0606030504020204"/>
              <a:cs typeface="Open Sans" panose="020B0606030504020204"/>
            </a:endParaRPr>
          </a:p>
        </p:txBody>
      </p:sp>
      <p:sp>
        <p:nvSpPr>
          <p:cNvPr id="17" name="文本框 16"/>
          <p:cNvSpPr txBox="1">
            <a:spLocks noChangeArrowheads="1"/>
          </p:cNvSpPr>
          <p:nvPr/>
        </p:nvSpPr>
        <p:spPr bwMode="auto">
          <a:xfrm>
            <a:off x="6724015" y="4039235"/>
            <a:ext cx="445325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marL="342900" indent="-342900" eaLnBrk="1" hangingPunct="1">
              <a:buFont typeface="Arial" panose="020B0604020202020204" pitchFamily="34" charset="0"/>
              <a:buChar char="•"/>
            </a:pPr>
            <a:r>
              <a:rPr lang="en-US" altLang="zh-CN" sz="2000" b="1" dirty="0">
                <a:solidFill>
                  <a:srgbClr val="6B799C"/>
                </a:solidFill>
                <a:latin typeface="微软雅黑" panose="020B0503020204020204" charset="-122"/>
                <a:ea typeface="微软雅黑" panose="020B0503020204020204" charset="-122"/>
              </a:rPr>
              <a:t>Anyone?</a:t>
            </a:r>
            <a:endParaRPr lang="en-US" altLang="zh-CN" sz="2000" b="1" dirty="0">
              <a:solidFill>
                <a:srgbClr val="6B799C"/>
              </a:solidFill>
              <a:latin typeface="微软雅黑" panose="020B0503020204020204" charset="-122"/>
              <a:ea typeface="微软雅黑" panose="020B0503020204020204" charset="-122"/>
            </a:endParaRPr>
          </a:p>
          <a:p>
            <a:pPr marL="342900" indent="-342900" eaLnBrk="1" hangingPunct="1">
              <a:buFont typeface="Arial" panose="020B0604020202020204" pitchFamily="34" charset="0"/>
              <a:buChar char="•"/>
            </a:pPr>
            <a:r>
              <a:rPr lang="en-US" altLang="zh-CN" sz="2000" b="1" dirty="0">
                <a:solidFill>
                  <a:srgbClr val="6B799C"/>
                </a:solidFill>
                <a:latin typeface="微软雅黑" panose="020B0503020204020204" charset="-122"/>
                <a:ea typeface="微软雅黑" panose="020B0503020204020204" charset="-122"/>
              </a:rPr>
              <a:t>Only need hard work?</a:t>
            </a:r>
            <a:endParaRPr lang="en-US" altLang="zh-CN" sz="2000" b="1" dirty="0">
              <a:solidFill>
                <a:srgbClr val="6B799C"/>
              </a:solidFill>
              <a:latin typeface="微软雅黑" panose="020B0503020204020204" charset="-122"/>
              <a:ea typeface="微软雅黑" panose="020B0503020204020204" charset="-122"/>
            </a:endParaRPr>
          </a:p>
          <a:p>
            <a:pPr marL="342900" indent="-342900" eaLnBrk="1" hangingPunct="1">
              <a:buFont typeface="Arial" panose="020B0604020202020204" pitchFamily="34" charset="0"/>
              <a:buChar char="•"/>
            </a:pPr>
            <a:r>
              <a:rPr lang="en-US" altLang="zh-CN" sz="2000" b="1" dirty="0">
                <a:solidFill>
                  <a:srgbClr val="6B799C"/>
                </a:solidFill>
                <a:latin typeface="微软雅黑" panose="020B0503020204020204" charset="-122"/>
                <a:ea typeface="微软雅黑" panose="020B0503020204020204" charset="-122"/>
              </a:rPr>
              <a:t>Achieve success?</a:t>
            </a:r>
            <a:endParaRPr lang="en-US" altLang="zh-CN" sz="2000" b="1" dirty="0">
              <a:solidFill>
                <a:srgbClr val="6B799C"/>
              </a:solidFill>
              <a:latin typeface="微软雅黑" panose="020B0503020204020204" charset="-122"/>
              <a:ea typeface="微软雅黑" panose="020B0503020204020204" charset="-122"/>
            </a:endParaRPr>
          </a:p>
          <a:p>
            <a:pPr marL="342900" indent="-342900" eaLnBrk="1" hangingPunct="1">
              <a:buFont typeface="Arial" panose="020B0604020202020204" pitchFamily="34" charset="0"/>
              <a:buChar char="•"/>
            </a:pPr>
            <a:r>
              <a:rPr lang="en-US" altLang="zh-CN" sz="2000" b="1" dirty="0">
                <a:solidFill>
                  <a:srgbClr val="6B799C"/>
                </a:solidFill>
                <a:latin typeface="微软雅黑" panose="020B0503020204020204" charset="-122"/>
                <a:ea typeface="微软雅黑" panose="020B0503020204020204" charset="-122"/>
              </a:rPr>
              <a:t>Get happiness?</a:t>
            </a:r>
            <a:endParaRPr lang="en-US" altLang="zh-CN" sz="2000" b="1" dirty="0">
              <a:solidFill>
                <a:srgbClr val="6B799C"/>
              </a:solidFill>
              <a:latin typeface="微软雅黑" panose="020B0503020204020204" charset="-122"/>
              <a:ea typeface="微软雅黑" panose="020B0503020204020204" charset="-122"/>
            </a:endParaRPr>
          </a:p>
          <a:p>
            <a:pPr eaLnBrk="1" hangingPunct="1"/>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p:txBody>
      </p:sp>
      <p:sp>
        <p:nvSpPr>
          <p:cNvPr id="24" name="文本框 23"/>
          <p:cNvSpPr txBox="1"/>
          <p:nvPr/>
        </p:nvSpPr>
        <p:spPr>
          <a:xfrm>
            <a:off x="875030" y="398780"/>
            <a:ext cx="10449560" cy="460375"/>
          </a:xfrm>
          <a:prstGeom prst="rect">
            <a:avLst/>
          </a:prstGeom>
          <a:noFill/>
        </p:spPr>
        <p:txBody>
          <a:bodyPr wrap="square" rtlCol="0">
            <a:spAutoFit/>
          </a:bodyPr>
          <a:lstStyle/>
          <a:p>
            <a:r>
              <a:rPr lang="en-US" altLang="zh-CN" sz="2400" dirty="0">
                <a:solidFill>
                  <a:srgbClr val="9B8E95"/>
                </a:solidFill>
                <a:latin typeface="微软雅黑" panose="020B0503020204020204" charset="-122"/>
                <a:ea typeface="微软雅黑" panose="020B0503020204020204" charset="-122"/>
                <a:sym typeface="+mn-ea"/>
              </a:rPr>
              <a:t>The social factors that hinder the realization of the American Dream</a:t>
            </a:r>
            <a:endParaRPr lang="zh-CN" altLang="en-US" sz="2400" dirty="0">
              <a:solidFill>
                <a:srgbClr val="6B799C"/>
              </a:solidFill>
              <a:latin typeface="幼圆" panose="02010509060101010101" pitchFamily="49" charset="-122"/>
              <a:ea typeface="幼圆" panose="02010509060101010101" pitchFamily="49" charset="-122"/>
            </a:endParaRPr>
          </a:p>
        </p:txBody>
      </p:sp>
      <p:pic>
        <p:nvPicPr>
          <p:cNvPr id="3" name="图片 2" descr="C:/Users/胡杨/Desktop/Donald_Trump_The_45th_President_Of_USA_Wallpaper_08_1680x1050.jpgDonald_Trump_The_45th_President_Of_USA_Wallpaper_08_1680x1050"/>
          <p:cNvPicPr>
            <a:picLocks noChangeAspect="1"/>
          </p:cNvPicPr>
          <p:nvPr/>
        </p:nvPicPr>
        <p:blipFill>
          <a:blip r:embed="rId1"/>
          <a:srcRect l="3133" r="3133"/>
          <a:stretch>
            <a:fillRect/>
          </a:stretch>
        </p:blipFill>
        <p:spPr>
          <a:xfrm>
            <a:off x="1029957" y="2101411"/>
            <a:ext cx="5362298" cy="35748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等腰三角形 19"/>
          <p:cNvSpPr/>
          <p:nvPr/>
        </p:nvSpPr>
        <p:spPr>
          <a:xfrm rot="5400000">
            <a:off x="-212085" y="283857"/>
            <a:ext cx="1251051" cy="826881"/>
          </a:xfrm>
          <a:prstGeom prst="triangle">
            <a:avLst/>
          </a:prstGeom>
          <a:noFill/>
          <a:ln w="76200">
            <a:solidFill>
              <a:srgbClr val="EAC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a:off x="-161374" y="382713"/>
            <a:ext cx="951914" cy="629167"/>
          </a:xfrm>
          <a:prstGeom prst="triangle">
            <a:avLst/>
          </a:prstGeom>
          <a:solidFill>
            <a:srgbClr val="A9B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35"/>
          <p:cNvSpPr>
            <a:spLocks noChangeArrowheads="1"/>
          </p:cNvSpPr>
          <p:nvPr/>
        </p:nvSpPr>
        <p:spPr bwMode="auto">
          <a:xfrm>
            <a:off x="1366520" y="4669155"/>
            <a:ext cx="945896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marL="285750" indent="-285750" eaLnBrk="1" hangingPunct="1">
              <a:buFont typeface="Wingdings" panose="05000000000000000000" charset="0"/>
              <a:buChar char="p"/>
            </a:pPr>
            <a:r>
              <a:rPr lang="en-US" altLang="zh-CN" sz="1600" dirty="0">
                <a:solidFill>
                  <a:srgbClr val="6B799C"/>
                </a:solidFill>
                <a:latin typeface="Open Sans" panose="020B0606030504020204"/>
                <a:ea typeface="Open Sans" panose="020B0606030504020204"/>
                <a:cs typeface="Open Sans" panose="020B0606030504020204"/>
              </a:rPr>
              <a:t>Economy: </a:t>
            </a:r>
            <a:r>
              <a:rPr lang="zh-CN" altLang="en-US" sz="1600" dirty="0">
                <a:solidFill>
                  <a:srgbClr val="6B799C"/>
                </a:solidFill>
                <a:latin typeface="Open Sans" panose="020B0606030504020204"/>
                <a:ea typeface="Open Sans" panose="020B0606030504020204"/>
                <a:cs typeface="Open Sans" panose="020B0606030504020204"/>
              </a:rPr>
              <a:t>The racial wealth gap remained stark, with Black families having 24 cents and Hispanic families having 23 cents for every US$1 of white family wealth, and has changed very little over the last 50 years. </a:t>
            </a:r>
            <a:endParaRPr lang="zh-CN" altLang="en-US" sz="1600" dirty="0">
              <a:solidFill>
                <a:srgbClr val="6B799C"/>
              </a:solidFill>
              <a:latin typeface="Open Sans" panose="020B0606030504020204"/>
              <a:ea typeface="Open Sans" panose="020B0606030504020204"/>
              <a:cs typeface="Open Sans" panose="020B0606030504020204"/>
            </a:endParaRPr>
          </a:p>
        </p:txBody>
      </p:sp>
      <p:sp>
        <p:nvSpPr>
          <p:cNvPr id="16" name="矩形 35"/>
          <p:cNvSpPr>
            <a:spLocks noChangeArrowheads="1"/>
          </p:cNvSpPr>
          <p:nvPr/>
        </p:nvSpPr>
        <p:spPr bwMode="auto">
          <a:xfrm>
            <a:off x="1366520" y="5587365"/>
            <a:ext cx="885444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marL="285750" indent="-285750" eaLnBrk="1" hangingPunct="1">
              <a:buFont typeface="Wingdings" panose="05000000000000000000" charset="0"/>
              <a:buChar char="p"/>
            </a:pPr>
            <a:r>
              <a:rPr lang="en-US" altLang="zh-CN" sz="1600" dirty="0">
                <a:solidFill>
                  <a:srgbClr val="6B799C"/>
                </a:solidFill>
                <a:latin typeface="Open Sans" panose="020B0606030504020204"/>
                <a:ea typeface="Open Sans" panose="020B0606030504020204"/>
                <a:cs typeface="Open Sans" panose="020B0606030504020204"/>
              </a:rPr>
              <a:t>Human Rights: </a:t>
            </a:r>
            <a:r>
              <a:rPr lang="zh-CN" altLang="en-US" sz="1600" dirty="0">
                <a:solidFill>
                  <a:srgbClr val="6B799C"/>
                </a:solidFill>
                <a:latin typeface="Open Sans" panose="020B0606030504020204"/>
                <a:ea typeface="Open Sans" panose="020B0606030504020204"/>
                <a:cs typeface="Open Sans" panose="020B0606030504020204"/>
              </a:rPr>
              <a:t>Black Americans are three times more likely to be killed by police and 4.5 times more likely to be incarcerated than whites. Yet, of the more than 1,000 police killings each year, only 1% of officers are prosecuted.</a:t>
            </a:r>
            <a:endParaRPr lang="zh-CN" altLang="en-US" sz="1600" dirty="0">
              <a:solidFill>
                <a:srgbClr val="6B799C"/>
              </a:solidFill>
              <a:latin typeface="Open Sans" panose="020B0606030504020204"/>
              <a:ea typeface="Open Sans" panose="020B0606030504020204"/>
              <a:cs typeface="Open Sans" panose="020B0606030504020204"/>
            </a:endParaRPr>
          </a:p>
        </p:txBody>
      </p:sp>
      <p:sp>
        <p:nvSpPr>
          <p:cNvPr id="24" name="文本框 23"/>
          <p:cNvSpPr txBox="1"/>
          <p:nvPr/>
        </p:nvSpPr>
        <p:spPr>
          <a:xfrm>
            <a:off x="875030" y="398780"/>
            <a:ext cx="3717290" cy="460375"/>
          </a:xfrm>
          <a:prstGeom prst="rect">
            <a:avLst/>
          </a:prstGeom>
          <a:noFill/>
        </p:spPr>
        <p:txBody>
          <a:bodyPr wrap="square" rtlCol="0">
            <a:spAutoFit/>
          </a:bodyPr>
          <a:lstStyle/>
          <a:p>
            <a:r>
              <a:rPr lang="en-US" altLang="zh-CN" sz="2400" dirty="0">
                <a:solidFill>
                  <a:srgbClr val="6B799C"/>
                </a:solidFill>
                <a:latin typeface="幼圆" panose="02010509060101010101" pitchFamily="49" charset="-122"/>
                <a:ea typeface="幼圆" panose="02010509060101010101" pitchFamily="49" charset="-122"/>
              </a:rPr>
              <a:t>Anyone? ——Racism</a:t>
            </a:r>
            <a:endParaRPr lang="en-US" altLang="zh-CN" sz="2400" dirty="0">
              <a:solidFill>
                <a:srgbClr val="6B799C"/>
              </a:solidFill>
              <a:latin typeface="幼圆" panose="02010509060101010101" pitchFamily="49" charset="-122"/>
              <a:ea typeface="幼圆" panose="02010509060101010101" pitchFamily="49" charset="-122"/>
            </a:endParaRPr>
          </a:p>
        </p:txBody>
      </p:sp>
      <p:pic>
        <p:nvPicPr>
          <p:cNvPr id="3" name="图片 2" descr="C:/Users/胡杨/Desktop/FIG1_2Q24.jpgFIG1_2Q24"/>
          <p:cNvPicPr>
            <a:picLocks noChangeAspect="1"/>
          </p:cNvPicPr>
          <p:nvPr/>
        </p:nvPicPr>
        <p:blipFill>
          <a:blip r:embed="rId1"/>
          <a:srcRect l="-72" r="6"/>
          <a:stretch>
            <a:fillRect/>
          </a:stretch>
        </p:blipFill>
        <p:spPr>
          <a:xfrm>
            <a:off x="2590165" y="1193800"/>
            <a:ext cx="7011670" cy="30753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 calcmode="lin" valueType="num">
                                      <p:cBhvr additive="base">
                                        <p:cTn id="12"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等腰三角形 19"/>
          <p:cNvSpPr/>
          <p:nvPr/>
        </p:nvSpPr>
        <p:spPr>
          <a:xfrm rot="5400000">
            <a:off x="-212085" y="283857"/>
            <a:ext cx="1251051" cy="826881"/>
          </a:xfrm>
          <a:prstGeom prst="triangle">
            <a:avLst/>
          </a:prstGeom>
          <a:noFill/>
          <a:ln w="76200">
            <a:solidFill>
              <a:srgbClr val="EAC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5400000">
            <a:off x="-161374" y="382713"/>
            <a:ext cx="951914" cy="629167"/>
          </a:xfrm>
          <a:prstGeom prst="triangle">
            <a:avLst/>
          </a:prstGeom>
          <a:solidFill>
            <a:srgbClr val="A9B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6"/>
          <p:cNvSpPr/>
          <p:nvPr/>
        </p:nvSpPr>
        <p:spPr bwMode="auto">
          <a:xfrm>
            <a:off x="5902325" y="1699260"/>
            <a:ext cx="639445" cy="3293745"/>
          </a:xfrm>
          <a:custGeom>
            <a:avLst/>
            <a:gdLst>
              <a:gd name="T0" fmla="*/ 1368 w 1368"/>
              <a:gd name="T1" fmla="*/ 3205 h 6410"/>
              <a:gd name="T2" fmla="*/ 829 w 1368"/>
              <a:gd name="T3" fmla="*/ 2536 h 6410"/>
              <a:gd name="T4" fmla="*/ 829 w 1368"/>
              <a:gd name="T5" fmla="*/ 1353 h 6410"/>
              <a:gd name="T6" fmla="*/ 1368 w 1368"/>
              <a:gd name="T7" fmla="*/ 684 h 6410"/>
              <a:gd name="T8" fmla="*/ 684 w 1368"/>
              <a:gd name="T9" fmla="*/ 0 h 6410"/>
              <a:gd name="T10" fmla="*/ 0 w 1368"/>
              <a:gd name="T11" fmla="*/ 684 h 6410"/>
              <a:gd name="T12" fmla="*/ 540 w 1368"/>
              <a:gd name="T13" fmla="*/ 1353 h 6410"/>
              <a:gd name="T14" fmla="*/ 540 w 1368"/>
              <a:gd name="T15" fmla="*/ 2536 h 6410"/>
              <a:gd name="T16" fmla="*/ 0 w 1368"/>
              <a:gd name="T17" fmla="*/ 3205 h 6410"/>
              <a:gd name="T18" fmla="*/ 540 w 1368"/>
              <a:gd name="T19" fmla="*/ 3874 h 6410"/>
              <a:gd name="T20" fmla="*/ 540 w 1368"/>
              <a:gd name="T21" fmla="*/ 5057 h 6410"/>
              <a:gd name="T22" fmla="*/ 0 w 1368"/>
              <a:gd name="T23" fmla="*/ 5726 h 6410"/>
              <a:gd name="T24" fmla="*/ 684 w 1368"/>
              <a:gd name="T25" fmla="*/ 6410 h 6410"/>
              <a:gd name="T26" fmla="*/ 1368 w 1368"/>
              <a:gd name="T27" fmla="*/ 5726 h 6410"/>
              <a:gd name="T28" fmla="*/ 829 w 1368"/>
              <a:gd name="T29" fmla="*/ 5057 h 6410"/>
              <a:gd name="T30" fmla="*/ 829 w 1368"/>
              <a:gd name="T31" fmla="*/ 3874 h 6410"/>
              <a:gd name="T32" fmla="*/ 1368 w 1368"/>
              <a:gd name="T33" fmla="*/ 3205 h 6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8" h="6410">
                <a:moveTo>
                  <a:pt x="1368" y="3205"/>
                </a:moveTo>
                <a:cubicBezTo>
                  <a:pt x="1368" y="2877"/>
                  <a:pt x="1137" y="2603"/>
                  <a:pt x="829" y="2536"/>
                </a:cubicBezTo>
                <a:cubicBezTo>
                  <a:pt x="829" y="1353"/>
                  <a:pt x="829" y="1353"/>
                  <a:pt x="829" y="1353"/>
                </a:cubicBezTo>
                <a:cubicBezTo>
                  <a:pt x="1137" y="1286"/>
                  <a:pt x="1368" y="1012"/>
                  <a:pt x="1368" y="684"/>
                </a:cubicBezTo>
                <a:cubicBezTo>
                  <a:pt x="1368" y="306"/>
                  <a:pt x="1062" y="0"/>
                  <a:pt x="684" y="0"/>
                </a:cubicBezTo>
                <a:cubicBezTo>
                  <a:pt x="306" y="0"/>
                  <a:pt x="0" y="306"/>
                  <a:pt x="0" y="684"/>
                </a:cubicBezTo>
                <a:cubicBezTo>
                  <a:pt x="0" y="1012"/>
                  <a:pt x="231" y="1286"/>
                  <a:pt x="540" y="1353"/>
                </a:cubicBezTo>
                <a:cubicBezTo>
                  <a:pt x="540" y="2536"/>
                  <a:pt x="540" y="2536"/>
                  <a:pt x="540" y="2536"/>
                </a:cubicBezTo>
                <a:cubicBezTo>
                  <a:pt x="231" y="2603"/>
                  <a:pt x="0" y="2877"/>
                  <a:pt x="0" y="3205"/>
                </a:cubicBezTo>
                <a:cubicBezTo>
                  <a:pt x="0" y="3533"/>
                  <a:pt x="231" y="3807"/>
                  <a:pt x="540" y="3874"/>
                </a:cubicBezTo>
                <a:cubicBezTo>
                  <a:pt x="540" y="5057"/>
                  <a:pt x="540" y="5057"/>
                  <a:pt x="540" y="5057"/>
                </a:cubicBezTo>
                <a:cubicBezTo>
                  <a:pt x="231" y="5124"/>
                  <a:pt x="0" y="5398"/>
                  <a:pt x="0" y="5726"/>
                </a:cubicBezTo>
                <a:cubicBezTo>
                  <a:pt x="0" y="6104"/>
                  <a:pt x="306" y="6410"/>
                  <a:pt x="684" y="6410"/>
                </a:cubicBezTo>
                <a:cubicBezTo>
                  <a:pt x="1062" y="6410"/>
                  <a:pt x="1368" y="6104"/>
                  <a:pt x="1368" y="5726"/>
                </a:cubicBezTo>
                <a:cubicBezTo>
                  <a:pt x="1368" y="5398"/>
                  <a:pt x="1137" y="5124"/>
                  <a:pt x="829" y="5057"/>
                </a:cubicBezTo>
                <a:cubicBezTo>
                  <a:pt x="829" y="3874"/>
                  <a:pt x="829" y="3874"/>
                  <a:pt x="829" y="3874"/>
                </a:cubicBezTo>
                <a:cubicBezTo>
                  <a:pt x="1137" y="3807"/>
                  <a:pt x="1368" y="3533"/>
                  <a:pt x="1368" y="3205"/>
                </a:cubicBezTo>
                <a:close/>
              </a:path>
            </a:pathLst>
          </a:custGeom>
          <a:solidFill>
            <a:srgbClr val="6B799C"/>
          </a:solidFill>
          <a:ln w="6350">
            <a:solidFill>
              <a:srgbClr val="5A944C"/>
            </a:solidFill>
          </a:ln>
        </p:spPr>
        <p:txBody>
          <a:bodyPr/>
          <a:lstStyle/>
          <a:p>
            <a:endParaRPr lang="zh-CN" altLang="en-US">
              <a:solidFill>
                <a:schemeClr val="tx1">
                  <a:lumMod val="85000"/>
                  <a:lumOff val="15000"/>
                </a:schemeClr>
              </a:solidFill>
            </a:endParaRPr>
          </a:p>
        </p:txBody>
      </p:sp>
      <p:sp>
        <p:nvSpPr>
          <p:cNvPr id="10" name="Oval 7"/>
          <p:cNvSpPr>
            <a:spLocks noChangeArrowheads="1"/>
          </p:cNvSpPr>
          <p:nvPr/>
        </p:nvSpPr>
        <p:spPr bwMode="auto">
          <a:xfrm>
            <a:off x="5989320" y="1805940"/>
            <a:ext cx="469900" cy="476250"/>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865" dirty="0">
                <a:solidFill>
                  <a:srgbClr val="7D9A52"/>
                </a:solidFill>
                <a:latin typeface="微软雅黑 Light" panose="020B0502040204020203" pitchFamily="34" charset="-122"/>
                <a:ea typeface="微软雅黑 Light" panose="020B0502040204020203" pitchFamily="34" charset="-122"/>
              </a:rPr>
              <a:t>01</a:t>
            </a:r>
            <a:endParaRPr lang="zh-CN" altLang="en-US" sz="1865" dirty="0">
              <a:solidFill>
                <a:srgbClr val="7D9A52"/>
              </a:solidFill>
              <a:latin typeface="微软雅黑 Light" panose="020B0502040204020203" pitchFamily="34" charset="-122"/>
              <a:ea typeface="微软雅黑 Light" panose="020B0502040204020203" pitchFamily="34" charset="-122"/>
            </a:endParaRPr>
          </a:p>
        </p:txBody>
      </p:sp>
      <p:sp>
        <p:nvSpPr>
          <p:cNvPr id="11" name="Oval 8"/>
          <p:cNvSpPr>
            <a:spLocks noChangeArrowheads="1"/>
          </p:cNvSpPr>
          <p:nvPr/>
        </p:nvSpPr>
        <p:spPr bwMode="auto">
          <a:xfrm>
            <a:off x="5989320" y="3099435"/>
            <a:ext cx="469900" cy="511175"/>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865" dirty="0">
                <a:solidFill>
                  <a:srgbClr val="7D9A52"/>
                </a:solidFill>
                <a:latin typeface="微软雅黑 Light" panose="020B0502040204020203" pitchFamily="34" charset="-122"/>
                <a:ea typeface="微软雅黑 Light" panose="020B0502040204020203" pitchFamily="34" charset="-122"/>
              </a:rPr>
              <a:t>02</a:t>
            </a:r>
            <a:endParaRPr lang="zh-CN" altLang="en-US" sz="1865" dirty="0">
              <a:solidFill>
                <a:srgbClr val="7D9A52"/>
              </a:solidFill>
              <a:latin typeface="微软雅黑 Light" panose="020B0502040204020203" pitchFamily="34" charset="-122"/>
              <a:ea typeface="微软雅黑 Light" panose="020B0502040204020203" pitchFamily="34" charset="-122"/>
            </a:endParaRPr>
          </a:p>
        </p:txBody>
      </p:sp>
      <p:sp>
        <p:nvSpPr>
          <p:cNvPr id="12" name="Oval 9"/>
          <p:cNvSpPr>
            <a:spLocks noChangeArrowheads="1"/>
          </p:cNvSpPr>
          <p:nvPr/>
        </p:nvSpPr>
        <p:spPr bwMode="auto">
          <a:xfrm>
            <a:off x="5989320" y="4386580"/>
            <a:ext cx="469900" cy="503555"/>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865" dirty="0">
                <a:solidFill>
                  <a:srgbClr val="7D9A52"/>
                </a:solidFill>
                <a:latin typeface="微软雅黑 Light" panose="020B0502040204020203" pitchFamily="34" charset="-122"/>
                <a:ea typeface="微软雅黑 Light" panose="020B0502040204020203" pitchFamily="34" charset="-122"/>
              </a:rPr>
              <a:t>03</a:t>
            </a:r>
            <a:endParaRPr lang="zh-CN" altLang="en-US" sz="1865" dirty="0">
              <a:solidFill>
                <a:srgbClr val="7D9A52"/>
              </a:solidFill>
              <a:latin typeface="微软雅黑 Light" panose="020B0502040204020203" pitchFamily="34" charset="-122"/>
              <a:ea typeface="微软雅黑 Light" panose="020B0502040204020203" pitchFamily="34" charset="-122"/>
            </a:endParaRPr>
          </a:p>
        </p:txBody>
      </p:sp>
      <p:sp>
        <p:nvSpPr>
          <p:cNvPr id="13" name="矩形 35"/>
          <p:cNvSpPr>
            <a:spLocks noChangeArrowheads="1"/>
          </p:cNvSpPr>
          <p:nvPr/>
        </p:nvSpPr>
        <p:spPr bwMode="auto">
          <a:xfrm>
            <a:off x="6729730" y="2007235"/>
            <a:ext cx="385381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sz="1600" dirty="0">
                <a:solidFill>
                  <a:srgbClr val="6B799C"/>
                </a:solidFill>
              </a:rPr>
              <a:t>21%</a:t>
            </a:r>
            <a:r>
              <a:rPr lang="en-US" altLang="zh-CN" sz="1600" dirty="0">
                <a:solidFill>
                  <a:srgbClr val="6B799C"/>
                </a:solidFill>
              </a:rPr>
              <a:t> </a:t>
            </a:r>
            <a:r>
              <a:rPr lang="zh-CN" altLang="en-US" sz="1600" dirty="0">
                <a:solidFill>
                  <a:srgbClr val="6B799C"/>
                </a:solidFill>
              </a:rPr>
              <a:t>of adults are</a:t>
            </a:r>
            <a:r>
              <a:rPr lang="en-US" altLang="zh-CN" sz="1600" dirty="0">
                <a:solidFill>
                  <a:srgbClr val="6B799C"/>
                </a:solidFill>
              </a:rPr>
              <a:t> </a:t>
            </a:r>
            <a:r>
              <a:rPr lang="zh-CN" altLang="en-US" sz="1600" dirty="0">
                <a:solidFill>
                  <a:srgbClr val="6B799C"/>
                </a:solidFill>
              </a:rPr>
              <a:t>experiencing a</a:t>
            </a:r>
            <a:r>
              <a:rPr lang="en-US" altLang="zh-CN" sz="1600" dirty="0">
                <a:solidFill>
                  <a:srgbClr val="6B799C"/>
                </a:solidFill>
              </a:rPr>
              <a:t> </a:t>
            </a:r>
            <a:r>
              <a:rPr lang="zh-CN" altLang="en-US" sz="1600" dirty="0">
                <a:solidFill>
                  <a:srgbClr val="6B799C"/>
                </a:solidFill>
              </a:rPr>
              <a:t>mental illness.Equivalent to over</a:t>
            </a:r>
            <a:r>
              <a:rPr lang="en-US" altLang="zh-CN" sz="1600" dirty="0">
                <a:solidFill>
                  <a:srgbClr val="6B799C"/>
                </a:solidFill>
              </a:rPr>
              <a:t> </a:t>
            </a:r>
            <a:r>
              <a:rPr lang="zh-CN" altLang="en-US" sz="1600" dirty="0">
                <a:solidFill>
                  <a:srgbClr val="6B799C"/>
                </a:solidFill>
              </a:rPr>
              <a:t>50 million</a:t>
            </a:r>
            <a:r>
              <a:rPr lang="en-US" altLang="zh-CN" sz="1600" dirty="0">
                <a:solidFill>
                  <a:srgbClr val="6B799C"/>
                </a:solidFill>
              </a:rPr>
              <a:t> </a:t>
            </a:r>
            <a:r>
              <a:rPr lang="zh-CN" altLang="en-US" sz="1600" dirty="0">
                <a:solidFill>
                  <a:srgbClr val="6B799C"/>
                </a:solidFill>
              </a:rPr>
              <a:t>Americans.</a:t>
            </a:r>
            <a:endParaRPr lang="zh-CN" altLang="en-US" sz="1600" dirty="0">
              <a:solidFill>
                <a:srgbClr val="6B799C"/>
              </a:solidFill>
            </a:endParaRPr>
          </a:p>
        </p:txBody>
      </p:sp>
      <p:sp>
        <p:nvSpPr>
          <p:cNvPr id="15" name="文本框 14"/>
          <p:cNvSpPr txBox="1">
            <a:spLocks noChangeArrowheads="1"/>
          </p:cNvSpPr>
          <p:nvPr/>
        </p:nvSpPr>
        <p:spPr bwMode="auto">
          <a:xfrm>
            <a:off x="6748780" y="1647190"/>
            <a:ext cx="286321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000" b="1" dirty="0">
                <a:solidFill>
                  <a:srgbClr val="6B799C"/>
                </a:solidFill>
                <a:latin typeface="微软雅黑" panose="020B0503020204020204" charset="-122"/>
                <a:ea typeface="微软雅黑" panose="020B0503020204020204" charset="-122"/>
              </a:rPr>
              <a:t>Numerous patients</a:t>
            </a:r>
            <a:endParaRPr lang="en-US" altLang="zh-CN" sz="2000" b="1" dirty="0">
              <a:solidFill>
                <a:srgbClr val="6B799C"/>
              </a:solidFill>
              <a:latin typeface="微软雅黑" panose="020B0503020204020204" charset="-122"/>
              <a:ea typeface="微软雅黑" panose="020B0503020204020204" charset="-122"/>
            </a:endParaRPr>
          </a:p>
          <a:p>
            <a:pPr marL="342900" indent="-342900" eaLnBrk="1" hangingPunct="1">
              <a:buFont typeface="Arial" panose="020B0604020202020204" pitchFamily="34" charset="0"/>
              <a:buChar char="•"/>
            </a:pPr>
            <a:endParaRPr lang="zh-CN" altLang="en-US" sz="2000" b="1" dirty="0">
              <a:solidFill>
                <a:schemeClr val="tx1">
                  <a:lumMod val="85000"/>
                  <a:lumOff val="15000"/>
                </a:schemeClr>
              </a:solidFill>
              <a:latin typeface="微软雅黑" panose="020B0503020204020204" charset="-122"/>
              <a:ea typeface="微软雅黑" panose="020B0503020204020204" charset="-122"/>
            </a:endParaRPr>
          </a:p>
        </p:txBody>
      </p:sp>
      <p:sp>
        <p:nvSpPr>
          <p:cNvPr id="16" name="矩形 35"/>
          <p:cNvSpPr>
            <a:spLocks noChangeArrowheads="1"/>
          </p:cNvSpPr>
          <p:nvPr/>
        </p:nvSpPr>
        <p:spPr bwMode="auto">
          <a:xfrm>
            <a:off x="6810375" y="3117850"/>
            <a:ext cx="377317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sz="1600" dirty="0">
                <a:solidFill>
                  <a:srgbClr val="6B799C"/>
                </a:solidFill>
              </a:rPr>
              <a:t>55% of adults with a mental illness receive not </a:t>
            </a:r>
            <a:r>
              <a:rPr lang="en-US" altLang="zh-CN" sz="1600" dirty="0">
                <a:solidFill>
                  <a:srgbClr val="6B799C"/>
                </a:solidFill>
              </a:rPr>
              <a:t>t</a:t>
            </a:r>
            <a:r>
              <a:rPr lang="zh-CN" altLang="en-US" sz="1600" dirty="0">
                <a:solidFill>
                  <a:srgbClr val="6B799C"/>
                </a:solidFill>
              </a:rPr>
              <a:t>reatment —over 28 million in dividuals.</a:t>
            </a:r>
            <a:endParaRPr lang="zh-CN" altLang="en-US" sz="1600" dirty="0">
              <a:solidFill>
                <a:srgbClr val="6B799C"/>
              </a:solidFill>
            </a:endParaRPr>
          </a:p>
          <a:p>
            <a:pPr marL="285750" indent="-285750" eaLnBrk="1" hangingPunct="1">
              <a:buFont typeface="Arial" panose="020B0604020202020204" pitchFamily="34" charset="0"/>
              <a:buChar char="•"/>
            </a:pPr>
            <a:r>
              <a:rPr lang="zh-CN" altLang="en-US" sz="1600" dirty="0">
                <a:solidFill>
                  <a:srgbClr val="6B799C"/>
                </a:solidFill>
              </a:rPr>
              <a:t>In the</a:t>
            </a:r>
            <a:r>
              <a:rPr lang="en-US" altLang="zh-CN" sz="1600" dirty="0">
                <a:solidFill>
                  <a:srgbClr val="6B799C"/>
                </a:solidFill>
              </a:rPr>
              <a:t> </a:t>
            </a:r>
            <a:r>
              <a:rPr lang="zh-CN" altLang="en-US" sz="1600" dirty="0">
                <a:solidFill>
                  <a:srgbClr val="6B799C"/>
                </a:solidFill>
              </a:rPr>
              <a:t>U.S.</a:t>
            </a:r>
            <a:r>
              <a:rPr lang="en-US" altLang="zh-CN" sz="1600" dirty="0">
                <a:solidFill>
                  <a:srgbClr val="6B799C"/>
                </a:solidFill>
              </a:rPr>
              <a:t> </a:t>
            </a:r>
            <a:r>
              <a:rPr lang="zh-CN" altLang="en-US" sz="1600" dirty="0">
                <a:solidFill>
                  <a:srgbClr val="6B799C"/>
                </a:solidFill>
              </a:rPr>
              <a:t>there are</a:t>
            </a:r>
            <a:r>
              <a:rPr lang="en-US" altLang="zh-CN" sz="1600" dirty="0">
                <a:solidFill>
                  <a:srgbClr val="6B799C"/>
                </a:solidFill>
              </a:rPr>
              <a:t> </a:t>
            </a:r>
            <a:r>
              <a:rPr lang="zh-CN" altLang="en-US" sz="1600" dirty="0">
                <a:solidFill>
                  <a:srgbClr val="6B799C"/>
                </a:solidFill>
              </a:rPr>
              <a:t>350</a:t>
            </a:r>
            <a:r>
              <a:rPr lang="en-US" altLang="zh-CN" sz="1600" dirty="0">
                <a:solidFill>
                  <a:srgbClr val="6B799C"/>
                </a:solidFill>
              </a:rPr>
              <a:t> </a:t>
            </a:r>
            <a:r>
              <a:rPr lang="zh-CN" altLang="en-US" sz="1600" dirty="0">
                <a:solidFill>
                  <a:srgbClr val="6B799C"/>
                </a:solidFill>
              </a:rPr>
              <a:t>individuals</a:t>
            </a:r>
            <a:r>
              <a:rPr lang="en-US" altLang="zh-CN" sz="1600" dirty="0">
                <a:solidFill>
                  <a:srgbClr val="6B799C"/>
                </a:solidFill>
              </a:rPr>
              <a:t> </a:t>
            </a:r>
            <a:r>
              <a:rPr lang="zh-CN" altLang="en-US" sz="1600" dirty="0">
                <a:solidFill>
                  <a:srgbClr val="6B799C"/>
                </a:solidFill>
              </a:rPr>
              <a:t>for</a:t>
            </a:r>
            <a:r>
              <a:rPr lang="en-US" altLang="zh-CN" sz="1600" dirty="0">
                <a:solidFill>
                  <a:srgbClr val="6B799C"/>
                </a:solidFill>
              </a:rPr>
              <a:t> </a:t>
            </a:r>
            <a:r>
              <a:rPr lang="zh-CN" altLang="en-US" sz="1600" dirty="0">
                <a:solidFill>
                  <a:srgbClr val="6B799C"/>
                </a:solidFill>
              </a:rPr>
              <a:t>every one</a:t>
            </a:r>
            <a:r>
              <a:rPr lang="en-US" altLang="zh-CN" sz="1600" dirty="0">
                <a:solidFill>
                  <a:srgbClr val="6B799C"/>
                </a:solidFill>
              </a:rPr>
              <a:t> </a:t>
            </a:r>
            <a:r>
              <a:rPr lang="zh-CN" altLang="en-US" sz="1600" dirty="0">
                <a:solidFill>
                  <a:srgbClr val="6B799C"/>
                </a:solidFill>
              </a:rPr>
              <a:t>mental</a:t>
            </a:r>
            <a:r>
              <a:rPr lang="en-US" altLang="zh-CN" sz="1600" dirty="0">
                <a:solidFill>
                  <a:srgbClr val="6B799C"/>
                </a:solidFill>
              </a:rPr>
              <a:t> </a:t>
            </a:r>
            <a:r>
              <a:rPr lang="zh-CN" altLang="en-US" sz="1600" dirty="0">
                <a:solidFill>
                  <a:srgbClr val="6B799C"/>
                </a:solidFill>
              </a:rPr>
              <a:t>health</a:t>
            </a:r>
            <a:r>
              <a:rPr lang="en-US" altLang="zh-CN" sz="1600" dirty="0">
                <a:solidFill>
                  <a:srgbClr val="6B799C"/>
                </a:solidFill>
              </a:rPr>
              <a:t> </a:t>
            </a:r>
            <a:r>
              <a:rPr lang="zh-CN" altLang="en-US" sz="1600" dirty="0">
                <a:solidFill>
                  <a:srgbClr val="6B799C"/>
                </a:solidFill>
              </a:rPr>
              <a:t>provider.</a:t>
            </a:r>
            <a:endParaRPr lang="zh-CN" altLang="en-US" sz="1600" dirty="0">
              <a:solidFill>
                <a:srgbClr val="6B799C"/>
              </a:solidFill>
            </a:endParaRPr>
          </a:p>
        </p:txBody>
      </p:sp>
      <p:sp>
        <p:nvSpPr>
          <p:cNvPr id="17" name="文本框 16"/>
          <p:cNvSpPr txBox="1">
            <a:spLocks noChangeArrowheads="1"/>
          </p:cNvSpPr>
          <p:nvPr/>
        </p:nvSpPr>
        <p:spPr bwMode="auto">
          <a:xfrm>
            <a:off x="6829425" y="2757805"/>
            <a:ext cx="34417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000" b="1" dirty="0">
                <a:solidFill>
                  <a:srgbClr val="6B799C"/>
                </a:solidFill>
                <a:latin typeface="微软雅黑" panose="020B0503020204020204" charset="-122"/>
                <a:ea typeface="微软雅黑" panose="020B0503020204020204" charset="-122"/>
              </a:rPr>
              <a:t>Poor access to treatment</a:t>
            </a:r>
            <a:endParaRPr lang="zh-CN" altLang="en-US" sz="2000" b="1" dirty="0">
              <a:solidFill>
                <a:srgbClr val="6B799C"/>
              </a:solidFill>
              <a:latin typeface="微软雅黑" panose="020B0503020204020204" charset="-122"/>
              <a:ea typeface="微软雅黑" panose="020B0503020204020204" charset="-122"/>
            </a:endParaRPr>
          </a:p>
        </p:txBody>
      </p:sp>
      <p:sp>
        <p:nvSpPr>
          <p:cNvPr id="18" name="矩形 35"/>
          <p:cNvSpPr>
            <a:spLocks noChangeArrowheads="1"/>
          </p:cNvSpPr>
          <p:nvPr/>
        </p:nvSpPr>
        <p:spPr bwMode="auto">
          <a:xfrm>
            <a:off x="6797040" y="4761230"/>
            <a:ext cx="378587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marL="285750" indent="-285750" eaLnBrk="1" hangingPunct="1">
              <a:buFont typeface="Arial" panose="020B0604020202020204" pitchFamily="34" charset="0"/>
              <a:buChar char="•"/>
            </a:pPr>
            <a:r>
              <a:rPr lang="zh-CN" altLang="en-US" sz="1600" dirty="0">
                <a:solidFill>
                  <a:srgbClr val="6B799C"/>
                </a:solidFill>
              </a:rPr>
              <a:t>28%</a:t>
            </a:r>
            <a:r>
              <a:rPr lang="en-US" altLang="zh-CN" sz="1600" dirty="0">
                <a:solidFill>
                  <a:srgbClr val="6B799C"/>
                </a:solidFill>
              </a:rPr>
              <a:t> </a:t>
            </a:r>
            <a:r>
              <a:rPr lang="zh-CN" altLang="en-US" sz="1600" dirty="0">
                <a:solidFill>
                  <a:srgbClr val="6B799C"/>
                </a:solidFill>
              </a:rPr>
              <a:t>of</a:t>
            </a:r>
            <a:r>
              <a:rPr lang="en-US" altLang="zh-CN" sz="1600" dirty="0">
                <a:solidFill>
                  <a:srgbClr val="6B799C"/>
                </a:solidFill>
              </a:rPr>
              <a:t> </a:t>
            </a:r>
            <a:r>
              <a:rPr lang="zh-CN" altLang="en-US" sz="1600" dirty="0">
                <a:solidFill>
                  <a:srgbClr val="6B799C"/>
                </a:solidFill>
              </a:rPr>
              <a:t>all adults with a</a:t>
            </a:r>
            <a:r>
              <a:rPr lang="en-US" altLang="zh-CN" sz="1600" dirty="0">
                <a:solidFill>
                  <a:srgbClr val="6B799C"/>
                </a:solidFill>
              </a:rPr>
              <a:t> </a:t>
            </a:r>
            <a:r>
              <a:rPr lang="zh-CN" altLang="en-US" sz="1600" dirty="0">
                <a:solidFill>
                  <a:srgbClr val="6B799C"/>
                </a:solidFill>
              </a:rPr>
              <a:t>mental</a:t>
            </a:r>
            <a:r>
              <a:rPr lang="en-US" altLang="zh-CN" sz="1600" dirty="0">
                <a:solidFill>
                  <a:srgbClr val="6B799C"/>
                </a:solidFill>
              </a:rPr>
              <a:t> </a:t>
            </a:r>
            <a:r>
              <a:rPr lang="zh-CN" altLang="en-US" sz="1600" dirty="0">
                <a:solidFill>
                  <a:srgbClr val="6B799C"/>
                </a:solidFill>
              </a:rPr>
              <a:t>ilness</a:t>
            </a:r>
            <a:r>
              <a:rPr lang="en-US" altLang="zh-CN" sz="1600" dirty="0">
                <a:solidFill>
                  <a:srgbClr val="6B799C"/>
                </a:solidFill>
              </a:rPr>
              <a:t> </a:t>
            </a:r>
            <a:r>
              <a:rPr lang="zh-CN" altLang="en-US" sz="1600" dirty="0">
                <a:solidFill>
                  <a:srgbClr val="6B799C"/>
                </a:solidFill>
              </a:rPr>
              <a:t>reported that they were not able to</a:t>
            </a:r>
            <a:r>
              <a:rPr lang="en-US" altLang="zh-CN" sz="1600" dirty="0">
                <a:solidFill>
                  <a:srgbClr val="6B799C"/>
                </a:solidFill>
              </a:rPr>
              <a:t> </a:t>
            </a:r>
            <a:r>
              <a:rPr lang="zh-CN" altLang="en-US" sz="1600" dirty="0">
                <a:solidFill>
                  <a:srgbClr val="6B799C"/>
                </a:solidFill>
              </a:rPr>
              <a:t>receive the treatment they needed</a:t>
            </a:r>
            <a:r>
              <a:rPr lang="en-US" altLang="zh-CN" sz="1600" dirty="0">
                <a:solidFill>
                  <a:srgbClr val="6B799C"/>
                </a:solidFill>
              </a:rPr>
              <a:t>. </a:t>
            </a:r>
            <a:r>
              <a:rPr lang="zh-CN" altLang="en-US" sz="1600" dirty="0">
                <a:solidFill>
                  <a:srgbClr val="6B799C"/>
                </a:solidFill>
              </a:rPr>
              <a:t>Most reported they did not receive</a:t>
            </a:r>
            <a:r>
              <a:rPr lang="en-US" altLang="zh-CN" sz="1600" dirty="0">
                <a:solidFill>
                  <a:srgbClr val="6B799C"/>
                </a:solidFill>
              </a:rPr>
              <a:t> </a:t>
            </a:r>
            <a:r>
              <a:rPr lang="zh-CN" altLang="en-US" sz="1600" dirty="0">
                <a:solidFill>
                  <a:srgbClr val="6B799C"/>
                </a:solidFill>
              </a:rPr>
              <a:t>care because they could not afford it.</a:t>
            </a:r>
            <a:endParaRPr lang="zh-CN" altLang="en-US" sz="1600" dirty="0">
              <a:solidFill>
                <a:srgbClr val="6B799C"/>
              </a:solidFill>
            </a:endParaRPr>
          </a:p>
        </p:txBody>
      </p:sp>
      <p:sp>
        <p:nvSpPr>
          <p:cNvPr id="19" name="文本框 18"/>
          <p:cNvSpPr txBox="1">
            <a:spLocks noChangeArrowheads="1"/>
          </p:cNvSpPr>
          <p:nvPr/>
        </p:nvSpPr>
        <p:spPr bwMode="auto">
          <a:xfrm>
            <a:off x="6816090" y="4400550"/>
            <a:ext cx="34544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000" b="1" dirty="0">
                <a:solidFill>
                  <a:srgbClr val="6B799C"/>
                </a:solidFill>
                <a:latin typeface="微软雅黑" panose="020B0503020204020204" charset="-122"/>
                <a:ea typeface="微软雅黑" panose="020B0503020204020204" charset="-122"/>
              </a:rPr>
              <a:t>High treatment costs</a:t>
            </a:r>
            <a:endParaRPr lang="zh-CN" altLang="en-US" sz="2000" b="1" dirty="0">
              <a:solidFill>
                <a:srgbClr val="6B799C"/>
              </a:solidFill>
              <a:latin typeface="微软雅黑" panose="020B0503020204020204" charset="-122"/>
              <a:ea typeface="微软雅黑" panose="020B0503020204020204" charset="-122"/>
            </a:endParaRPr>
          </a:p>
        </p:txBody>
      </p:sp>
      <p:sp>
        <p:nvSpPr>
          <p:cNvPr id="24" name="文本框 23"/>
          <p:cNvSpPr txBox="1"/>
          <p:nvPr/>
        </p:nvSpPr>
        <p:spPr>
          <a:xfrm>
            <a:off x="875030" y="398780"/>
            <a:ext cx="9746615" cy="460375"/>
          </a:xfrm>
          <a:prstGeom prst="rect">
            <a:avLst/>
          </a:prstGeom>
          <a:noFill/>
        </p:spPr>
        <p:txBody>
          <a:bodyPr wrap="square" rtlCol="0">
            <a:spAutoFit/>
          </a:bodyPr>
          <a:lstStyle/>
          <a:p>
            <a:r>
              <a:rPr lang="en-US" altLang="zh-CN" sz="2400" dirty="0">
                <a:solidFill>
                  <a:srgbClr val="6B799C"/>
                </a:solidFill>
                <a:latin typeface="幼圆" panose="02010509060101010101" pitchFamily="49" charset="-122"/>
                <a:ea typeface="幼圆" panose="02010509060101010101" pitchFamily="49" charset="-122"/>
              </a:rPr>
              <a:t>Achieve happiness? ——Mental </a:t>
            </a:r>
            <a:r>
              <a:rPr lang="en-US" altLang="zh-CN" sz="2400" dirty="0">
                <a:solidFill>
                  <a:srgbClr val="6B799C"/>
                </a:solidFill>
                <a:latin typeface="幼圆" panose="02010509060101010101" pitchFamily="49" charset="-122"/>
                <a:ea typeface="幼圆" panose="02010509060101010101" pitchFamily="49" charset="-122"/>
              </a:rPr>
              <a:t>health problems </a:t>
            </a:r>
            <a:endParaRPr lang="en-US" altLang="zh-CN" sz="2400" dirty="0">
              <a:solidFill>
                <a:srgbClr val="6B799C"/>
              </a:solidFill>
              <a:latin typeface="幼圆" panose="02010509060101010101" pitchFamily="49" charset="-122"/>
              <a:ea typeface="幼圆" panose="02010509060101010101" pitchFamily="49" charset="-122"/>
            </a:endParaRPr>
          </a:p>
        </p:txBody>
      </p:sp>
      <p:pic>
        <p:nvPicPr>
          <p:cNvPr id="3" name="图片 2" descr="C:/Users/胡杨/Desktop/67f4-0d710608d1bacac24ccd76bfbd754933.jpg67f4-0d710608d1bacac24ccd76bfbd754933"/>
          <p:cNvPicPr>
            <a:picLocks noChangeAspect="1"/>
          </p:cNvPicPr>
          <p:nvPr/>
        </p:nvPicPr>
        <p:blipFill>
          <a:blip r:embed="rId1"/>
          <a:srcRect t="-3" b="-195"/>
          <a:stretch>
            <a:fillRect/>
          </a:stretch>
        </p:blipFill>
        <p:spPr>
          <a:xfrm>
            <a:off x="1029970" y="1048385"/>
            <a:ext cx="4306570" cy="55848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additive="base">
                                        <p:cTn id="37"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2" presetClass="entr" presetSubtype="4" fill="hold" nodeType="afterEffect">
                                  <p:stCondLst>
                                    <p:cond delay="0"/>
                                  </p:stCondLst>
                                  <p:childTnLst>
                                    <p:set>
                                      <p:cBhvr>
                                        <p:cTn id="41" dur="1" fill="hold">
                                          <p:stCondLst>
                                            <p:cond delay="0"/>
                                          </p:stCondLst>
                                        </p:cTn>
                                        <p:tgtEl>
                                          <p:spTgt spid="19">
                                            <p:txEl>
                                              <p:pRg st="0" end="0"/>
                                            </p:txEl>
                                          </p:spTgt>
                                        </p:tgtEl>
                                        <p:attrNameLst>
                                          <p:attrName>style.visibility</p:attrName>
                                        </p:attrNameLst>
                                      </p:cBhvr>
                                      <p:to>
                                        <p:strVal val="visible"/>
                                      </p:to>
                                    </p:set>
                                    <p:anim calcmode="lin" valueType="num">
                                      <p:cBhvr additive="base">
                                        <p:cTn id="4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18" grpId="0"/>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新月形 4"/>
          <p:cNvSpPr>
            <a:spLocks noChangeArrowheads="1"/>
          </p:cNvSpPr>
          <p:nvPr/>
        </p:nvSpPr>
        <p:spPr bwMode="auto">
          <a:xfrm rot="-848703">
            <a:off x="4135438" y="2357438"/>
            <a:ext cx="1589087" cy="3178175"/>
          </a:xfrm>
          <a:prstGeom prst="moon">
            <a:avLst>
              <a:gd name="adj" fmla="val 15190"/>
            </a:avLst>
          </a:prstGeom>
          <a:solidFill>
            <a:srgbClr val="9B8E95"/>
          </a:solidFill>
          <a:ln w="3175">
            <a:solidFill>
              <a:srgbClr val="F8F8F8"/>
            </a:solidFill>
            <a:miter lim="800000"/>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13315" name="新月形 5"/>
          <p:cNvSpPr>
            <a:spLocks noChangeArrowheads="1"/>
          </p:cNvSpPr>
          <p:nvPr/>
        </p:nvSpPr>
        <p:spPr bwMode="auto">
          <a:xfrm rot="4551297">
            <a:off x="4948238" y="1322388"/>
            <a:ext cx="1589087" cy="3176587"/>
          </a:xfrm>
          <a:prstGeom prst="moon">
            <a:avLst>
              <a:gd name="adj" fmla="val 15190"/>
            </a:avLst>
          </a:prstGeom>
          <a:solidFill>
            <a:srgbClr val="6B799C"/>
          </a:solidFill>
          <a:ln w="3175">
            <a:solidFill>
              <a:srgbClr val="F8F8F8"/>
            </a:solidFill>
            <a:miter lim="800000"/>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13316" name="新月形 6"/>
          <p:cNvSpPr>
            <a:spLocks noChangeArrowheads="1"/>
          </p:cNvSpPr>
          <p:nvPr/>
        </p:nvSpPr>
        <p:spPr bwMode="auto">
          <a:xfrm rot="9951297">
            <a:off x="5984875" y="2136775"/>
            <a:ext cx="1589088" cy="3178175"/>
          </a:xfrm>
          <a:prstGeom prst="moon">
            <a:avLst>
              <a:gd name="adj" fmla="val 15190"/>
            </a:avLst>
          </a:prstGeom>
          <a:solidFill>
            <a:srgbClr val="9B8E95"/>
          </a:solidFill>
          <a:ln w="3175">
            <a:solidFill>
              <a:srgbClr val="F8F8F8"/>
            </a:solidFill>
            <a:miter lim="800000"/>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13317" name="新月形 7"/>
          <p:cNvSpPr>
            <a:spLocks noChangeArrowheads="1"/>
          </p:cNvSpPr>
          <p:nvPr/>
        </p:nvSpPr>
        <p:spPr bwMode="auto">
          <a:xfrm rot="-6248703">
            <a:off x="5184775" y="3160713"/>
            <a:ext cx="1589087" cy="3176588"/>
          </a:xfrm>
          <a:prstGeom prst="moon">
            <a:avLst>
              <a:gd name="adj" fmla="val 15190"/>
            </a:avLst>
          </a:prstGeom>
          <a:solidFill>
            <a:srgbClr val="6B799C"/>
          </a:solidFill>
          <a:ln w="3175">
            <a:solidFill>
              <a:srgbClr val="F8F8F8"/>
            </a:solidFill>
            <a:miter lim="800000"/>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13318" name="TextBox 11"/>
          <p:cNvSpPr>
            <a:spLocks noChangeArrowheads="1"/>
          </p:cNvSpPr>
          <p:nvPr/>
        </p:nvSpPr>
        <p:spPr bwMode="auto">
          <a:xfrm flipH="1">
            <a:off x="4850834" y="3411795"/>
            <a:ext cx="211137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en-US" altLang="zh-CN" sz="2400" b="1" dirty="0">
                <a:solidFill>
                  <a:srgbClr val="445469"/>
                </a:solidFill>
                <a:latin typeface="Arial" panose="020B0604020202020204" pitchFamily="34" charset="0"/>
                <a:ea typeface="微软雅黑" panose="020B0503020204020204" charset="-122"/>
                <a:sym typeface="Arial" panose="020B0604020202020204" pitchFamily="34" charset="0"/>
              </a:rPr>
              <a:t>Other problems</a:t>
            </a:r>
            <a:endParaRPr lang="en-US" altLang="zh-CN" sz="2400" b="1" dirty="0">
              <a:solidFill>
                <a:srgbClr val="445469"/>
              </a:solidFill>
              <a:latin typeface="Arial" panose="020B0604020202020204" pitchFamily="34" charset="0"/>
              <a:ea typeface="微软雅黑" panose="020B0503020204020204" charset="-122"/>
              <a:sym typeface="Arial" panose="020B0604020202020204" pitchFamily="34" charset="0"/>
            </a:endParaRPr>
          </a:p>
        </p:txBody>
      </p:sp>
      <p:sp>
        <p:nvSpPr>
          <p:cNvPr id="13319" name="直接连接符 24"/>
          <p:cNvSpPr>
            <a:spLocks noChangeShapeType="1"/>
          </p:cNvSpPr>
          <p:nvPr/>
        </p:nvSpPr>
        <p:spPr bwMode="auto">
          <a:xfrm flipH="1">
            <a:off x="3236913" y="320040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tx1">
                  <a:lumMod val="85000"/>
                  <a:lumOff val="15000"/>
                </a:schemeClr>
              </a:solidFill>
            </a:endParaRPr>
          </a:p>
        </p:txBody>
      </p:sp>
      <p:sp>
        <p:nvSpPr>
          <p:cNvPr id="13320" name="直接连接符 24"/>
          <p:cNvSpPr>
            <a:spLocks noChangeShapeType="1"/>
          </p:cNvSpPr>
          <p:nvPr/>
        </p:nvSpPr>
        <p:spPr bwMode="auto">
          <a:xfrm flipH="1">
            <a:off x="3983038" y="5343525"/>
            <a:ext cx="1033462"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tx1">
                  <a:lumMod val="85000"/>
                  <a:lumOff val="15000"/>
                </a:schemeClr>
              </a:solidFill>
            </a:endParaRPr>
          </a:p>
        </p:txBody>
      </p:sp>
      <p:sp>
        <p:nvSpPr>
          <p:cNvPr id="13321" name="TextBox 13"/>
          <p:cNvSpPr txBox="1">
            <a:spLocks noChangeArrowheads="1"/>
          </p:cNvSpPr>
          <p:nvPr/>
        </p:nvSpPr>
        <p:spPr bwMode="auto">
          <a:xfrm>
            <a:off x="365760" y="2886075"/>
            <a:ext cx="265430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2000" b="1" dirty="0">
                <a:solidFill>
                  <a:srgbClr val="6B799C"/>
                </a:solidFill>
                <a:latin typeface="Arial" panose="020B0604020202020204" pitchFamily="34" charset="0"/>
                <a:ea typeface="微软雅黑" panose="020B0503020204020204" charset="-122"/>
                <a:sym typeface="Arial" panose="020B0604020202020204" pitchFamily="34" charset="0"/>
              </a:rPr>
              <a:t>Economic Inequality</a:t>
            </a:r>
            <a:endParaRPr lang="zh-CN" altLang="en-US" sz="2000" b="1" dirty="0">
              <a:solidFill>
                <a:srgbClr val="6B799C"/>
              </a:solidFill>
              <a:latin typeface="Arial" panose="020B0604020202020204" pitchFamily="34" charset="0"/>
              <a:ea typeface="微软雅黑" panose="020B0503020204020204" charset="-122"/>
              <a:sym typeface="Arial" panose="020B0604020202020204" pitchFamily="34" charset="0"/>
            </a:endParaRPr>
          </a:p>
        </p:txBody>
      </p:sp>
      <p:sp>
        <p:nvSpPr>
          <p:cNvPr id="13322" name="TextBox 13"/>
          <p:cNvSpPr txBox="1">
            <a:spLocks noChangeArrowheads="1"/>
          </p:cNvSpPr>
          <p:nvPr/>
        </p:nvSpPr>
        <p:spPr bwMode="auto">
          <a:xfrm>
            <a:off x="365760" y="3167380"/>
            <a:ext cx="2653665" cy="123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285750" indent="-285750" algn="r" eaLnBrk="1" hangingPunct="1">
              <a:spcBef>
                <a:spcPct val="20000"/>
              </a:spcBef>
              <a:buFont typeface="Arial" panose="020B0604020202020204" pitchFamily="34" charset="0"/>
              <a:buChar char="•"/>
            </a:pPr>
            <a:r>
              <a:rPr lang="zh-CN" altLang="en-US" sz="1600" dirty="0">
                <a:solidFill>
                  <a:srgbClr val="6B799C"/>
                </a:solidFill>
                <a:latin typeface="Arial" panose="020B0604020202020204" pitchFamily="34" charset="0"/>
                <a:ea typeface="微软雅黑" panose="020B0503020204020204" charset="-122"/>
                <a:sym typeface="Arial" panose="020B0604020202020204" pitchFamily="34" charset="0"/>
              </a:rPr>
              <a:t>Top 1% of earners hold a</a:t>
            </a:r>
            <a:r>
              <a:rPr lang="en-US" altLang="zh-CN" sz="1600" dirty="0">
                <a:solidFill>
                  <a:srgbClr val="6B799C"/>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6B799C"/>
                </a:solidFill>
                <a:latin typeface="Arial" panose="020B0604020202020204" pitchFamily="34" charset="0"/>
                <a:ea typeface="微软雅黑" panose="020B0503020204020204" charset="-122"/>
                <a:sym typeface="Arial" panose="020B0604020202020204" pitchFamily="34" charset="0"/>
              </a:rPr>
              <a:t>disproportionate amount of wealth; median</a:t>
            </a:r>
            <a:r>
              <a:rPr lang="en-US" altLang="zh-CN" sz="1600" dirty="0">
                <a:solidFill>
                  <a:srgbClr val="6B799C"/>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6B799C"/>
                </a:solidFill>
                <a:latin typeface="Arial" panose="020B0604020202020204" pitchFamily="34" charset="0"/>
                <a:ea typeface="微软雅黑" panose="020B0503020204020204" charset="-122"/>
                <a:sym typeface="Arial" panose="020B0604020202020204" pitchFamily="34" charset="0"/>
              </a:rPr>
              <a:t>household income stagnation.</a:t>
            </a:r>
            <a:endParaRPr lang="zh-CN" altLang="en-US" sz="1600" dirty="0">
              <a:solidFill>
                <a:srgbClr val="6B799C"/>
              </a:solidFill>
              <a:latin typeface="Arial" panose="020B0604020202020204" pitchFamily="34" charset="0"/>
              <a:ea typeface="微软雅黑" panose="020B0503020204020204" charset="-122"/>
              <a:sym typeface="Arial" panose="020B0604020202020204" pitchFamily="34" charset="0"/>
            </a:endParaRPr>
          </a:p>
        </p:txBody>
      </p:sp>
      <p:sp>
        <p:nvSpPr>
          <p:cNvPr id="13323" name="TextBox 13"/>
          <p:cNvSpPr txBox="1">
            <a:spLocks noChangeArrowheads="1"/>
          </p:cNvSpPr>
          <p:nvPr/>
        </p:nvSpPr>
        <p:spPr bwMode="auto">
          <a:xfrm>
            <a:off x="7666355" y="1995805"/>
            <a:ext cx="350583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2000" b="1" dirty="0">
                <a:solidFill>
                  <a:srgbClr val="6B799C"/>
                </a:solidFill>
                <a:latin typeface="Arial" panose="020B0604020202020204" pitchFamily="34" charset="0"/>
                <a:ea typeface="微软雅黑" panose="020B0503020204020204" charset="-122"/>
                <a:sym typeface="Arial" panose="020B0604020202020204" pitchFamily="34" charset="0"/>
              </a:rPr>
              <a:t>Access to Quality Education</a:t>
            </a:r>
            <a:endParaRPr lang="zh-CN" altLang="en-US" sz="2000" b="1" dirty="0">
              <a:solidFill>
                <a:srgbClr val="6B799C"/>
              </a:solidFill>
              <a:latin typeface="Arial" panose="020B0604020202020204" pitchFamily="34" charset="0"/>
              <a:ea typeface="微软雅黑" panose="020B0503020204020204" charset="-122"/>
              <a:sym typeface="Arial" panose="020B0604020202020204" pitchFamily="34" charset="0"/>
            </a:endParaRPr>
          </a:p>
        </p:txBody>
      </p:sp>
      <p:sp>
        <p:nvSpPr>
          <p:cNvPr id="13324" name="TextBox 13"/>
          <p:cNvSpPr txBox="1">
            <a:spLocks noChangeArrowheads="1"/>
          </p:cNvSpPr>
          <p:nvPr/>
        </p:nvSpPr>
        <p:spPr bwMode="auto">
          <a:xfrm>
            <a:off x="7666355" y="2278380"/>
            <a:ext cx="3506470"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285750" indent="-285750" eaLnBrk="1" hangingPunct="1">
              <a:spcBef>
                <a:spcPct val="20000"/>
              </a:spcBef>
              <a:buFont typeface="Arial" panose="020B0604020202020204" pitchFamily="34" charset="0"/>
              <a:buChar char="•"/>
            </a:pPr>
            <a:r>
              <a:rPr lang="zh-CN" altLang="en-US" sz="1600" dirty="0">
                <a:solidFill>
                  <a:srgbClr val="6B799C"/>
                </a:solidFill>
                <a:latin typeface="Arial" panose="020B0604020202020204" pitchFamily="34" charset="0"/>
                <a:ea typeface="微软雅黑" panose="020B0503020204020204" charset="-122"/>
                <a:sym typeface="Arial" panose="020B0604020202020204" pitchFamily="34" charset="0"/>
              </a:rPr>
              <a:t>Schools in low-income areas often lack resources compared to those in affluent neighborhoods.</a:t>
            </a:r>
            <a:endParaRPr lang="zh-CN" altLang="en-US" sz="1600" dirty="0">
              <a:solidFill>
                <a:srgbClr val="6B799C"/>
              </a:solidFill>
              <a:latin typeface="Arial" panose="020B0604020202020204" pitchFamily="34" charset="0"/>
              <a:ea typeface="微软雅黑" panose="020B0503020204020204" charset="-122"/>
              <a:sym typeface="Arial" panose="020B0604020202020204" pitchFamily="34" charset="0"/>
            </a:endParaRPr>
          </a:p>
        </p:txBody>
      </p:sp>
      <p:sp>
        <p:nvSpPr>
          <p:cNvPr id="13325" name="TextBox 13"/>
          <p:cNvSpPr txBox="1">
            <a:spLocks noChangeArrowheads="1"/>
          </p:cNvSpPr>
          <p:nvPr/>
        </p:nvSpPr>
        <p:spPr bwMode="auto">
          <a:xfrm>
            <a:off x="542290" y="5097780"/>
            <a:ext cx="322834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spcBef>
                <a:spcPct val="20000"/>
              </a:spcBef>
              <a:buFont typeface="Arial" panose="020B0604020202020204" pitchFamily="34" charset="0"/>
              <a:buNone/>
            </a:pPr>
            <a:r>
              <a:rPr lang="zh-CN" altLang="en-US" sz="2000" b="1" dirty="0">
                <a:solidFill>
                  <a:srgbClr val="6B799C"/>
                </a:solidFill>
                <a:latin typeface="Arial" panose="020B0604020202020204" pitchFamily="34" charset="0"/>
                <a:ea typeface="微软雅黑" panose="020B0503020204020204" charset="-122"/>
                <a:sym typeface="Arial" panose="020B0604020202020204" pitchFamily="34" charset="0"/>
              </a:rPr>
              <a:t>Environmental Challenges</a:t>
            </a:r>
            <a:endParaRPr lang="zh-CN" altLang="en-US" sz="2000" b="1" dirty="0">
              <a:solidFill>
                <a:srgbClr val="6B799C"/>
              </a:solidFill>
              <a:latin typeface="Arial" panose="020B0604020202020204" pitchFamily="34" charset="0"/>
              <a:ea typeface="微软雅黑" panose="020B0503020204020204" charset="-122"/>
              <a:sym typeface="Arial" panose="020B0604020202020204" pitchFamily="34" charset="0"/>
            </a:endParaRPr>
          </a:p>
        </p:txBody>
      </p:sp>
      <p:sp>
        <p:nvSpPr>
          <p:cNvPr id="13326" name="TextBox 13"/>
          <p:cNvSpPr txBox="1">
            <a:spLocks noChangeArrowheads="1"/>
          </p:cNvSpPr>
          <p:nvPr/>
        </p:nvSpPr>
        <p:spPr bwMode="auto">
          <a:xfrm>
            <a:off x="542925" y="5461000"/>
            <a:ext cx="3227705"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285750" indent="-285750" algn="r" eaLnBrk="1" hangingPunct="1">
              <a:spcBef>
                <a:spcPct val="20000"/>
              </a:spcBef>
              <a:buFont typeface="Arial" panose="020B0604020202020204" pitchFamily="34" charset="0"/>
              <a:buChar char="•"/>
            </a:pPr>
            <a:r>
              <a:rPr lang="zh-CN" altLang="en-US" sz="1600" dirty="0">
                <a:solidFill>
                  <a:srgbClr val="6B799C"/>
                </a:solidFill>
                <a:latin typeface="Arial" panose="020B0604020202020204" pitchFamily="34" charset="0"/>
                <a:ea typeface="微软雅黑" panose="020B0503020204020204" charset="-122"/>
                <a:sym typeface="Arial" panose="020B0604020202020204" pitchFamily="34" charset="0"/>
              </a:rPr>
              <a:t>Natural disasters displacing</a:t>
            </a:r>
            <a:r>
              <a:rPr lang="en-US" altLang="zh-CN" sz="1600" dirty="0">
                <a:solidFill>
                  <a:srgbClr val="6B799C"/>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6B799C"/>
                </a:solidFill>
                <a:latin typeface="Arial" panose="020B0604020202020204" pitchFamily="34" charset="0"/>
                <a:ea typeface="微软雅黑" panose="020B0503020204020204" charset="-122"/>
                <a:sym typeface="Arial" panose="020B0604020202020204" pitchFamily="34" charset="0"/>
              </a:rPr>
              <a:t>communities and increasing insurance costs.</a:t>
            </a:r>
            <a:endParaRPr lang="zh-CN" altLang="en-US" sz="1600" dirty="0">
              <a:solidFill>
                <a:srgbClr val="6B799C"/>
              </a:solidFill>
              <a:latin typeface="Arial" panose="020B0604020202020204" pitchFamily="34" charset="0"/>
              <a:ea typeface="微软雅黑" panose="020B0503020204020204" charset="-122"/>
              <a:sym typeface="Arial" panose="020B0604020202020204" pitchFamily="34" charset="0"/>
            </a:endParaRPr>
          </a:p>
        </p:txBody>
      </p:sp>
      <p:sp>
        <p:nvSpPr>
          <p:cNvPr id="13327" name="TextBox 13"/>
          <p:cNvSpPr txBox="1">
            <a:spLocks noChangeArrowheads="1"/>
          </p:cNvSpPr>
          <p:nvPr/>
        </p:nvSpPr>
        <p:spPr bwMode="auto">
          <a:xfrm>
            <a:off x="8599805" y="4241800"/>
            <a:ext cx="276733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en-US" sz="2000" b="1" dirty="0">
                <a:solidFill>
                  <a:srgbClr val="6B799C"/>
                </a:solidFill>
                <a:latin typeface="Arial" panose="020B0604020202020204" pitchFamily="34" charset="0"/>
                <a:ea typeface="微软雅黑" panose="020B0503020204020204" charset="-122"/>
                <a:sym typeface="Arial" panose="020B0604020202020204" pitchFamily="34" charset="0"/>
              </a:rPr>
              <a:t>Many other problems</a:t>
            </a:r>
            <a:endParaRPr lang="en-US" sz="2000" b="1" dirty="0">
              <a:solidFill>
                <a:srgbClr val="6B799C"/>
              </a:solidFill>
              <a:latin typeface="Arial" panose="020B0604020202020204" pitchFamily="34" charset="0"/>
              <a:ea typeface="微软雅黑" panose="020B0503020204020204" charset="-122"/>
              <a:sym typeface="Arial" panose="020B0604020202020204" pitchFamily="34" charset="0"/>
            </a:endParaRPr>
          </a:p>
        </p:txBody>
      </p:sp>
      <p:sp>
        <p:nvSpPr>
          <p:cNvPr id="13328" name="TextBox 13"/>
          <p:cNvSpPr txBox="1">
            <a:spLocks noChangeArrowheads="1"/>
          </p:cNvSpPr>
          <p:nvPr/>
        </p:nvSpPr>
        <p:spPr bwMode="auto">
          <a:xfrm>
            <a:off x="8593138" y="4557713"/>
            <a:ext cx="23495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en-US" sz="1600" dirty="0">
                <a:solidFill>
                  <a:srgbClr val="6B799C"/>
                </a:solidFill>
                <a:latin typeface="Arial" panose="020B0604020202020204" pitchFamily="34" charset="0"/>
                <a:ea typeface="微软雅黑" panose="020B0503020204020204" charset="-122"/>
                <a:sym typeface="Arial" panose="020B0604020202020204" pitchFamily="34" charset="0"/>
              </a:rPr>
              <a:t>……</a:t>
            </a:r>
            <a:endParaRPr lang="en-US" sz="1600" dirty="0">
              <a:solidFill>
                <a:srgbClr val="6B799C"/>
              </a:solidFill>
              <a:latin typeface="Arial" panose="020B0604020202020204" pitchFamily="34" charset="0"/>
              <a:ea typeface="微软雅黑" panose="020B0503020204020204" charset="-122"/>
              <a:sym typeface="Arial" panose="020B0604020202020204" pitchFamily="34" charset="0"/>
            </a:endParaRPr>
          </a:p>
        </p:txBody>
      </p:sp>
      <p:sp>
        <p:nvSpPr>
          <p:cNvPr id="13329" name="直接连接符 24"/>
          <p:cNvSpPr>
            <a:spLocks noChangeShapeType="1"/>
          </p:cNvSpPr>
          <p:nvPr/>
        </p:nvSpPr>
        <p:spPr bwMode="auto">
          <a:xfrm flipH="1">
            <a:off x="6427788" y="224155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3330" name="直接连接符 24"/>
          <p:cNvSpPr>
            <a:spLocks noChangeShapeType="1"/>
          </p:cNvSpPr>
          <p:nvPr/>
        </p:nvSpPr>
        <p:spPr bwMode="auto">
          <a:xfrm flipH="1">
            <a:off x="7372350" y="4560888"/>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solidFill>
                <a:schemeClr val="tx1">
                  <a:lumMod val="85000"/>
                  <a:lumOff val="15000"/>
                </a:schemeClr>
              </a:solidFill>
            </a:endParaRPr>
          </a:p>
        </p:txBody>
      </p:sp>
      <p:sp>
        <p:nvSpPr>
          <p:cNvPr id="22" name="等腰三角形 21"/>
          <p:cNvSpPr/>
          <p:nvPr/>
        </p:nvSpPr>
        <p:spPr>
          <a:xfrm rot="5400000">
            <a:off x="-212085" y="283857"/>
            <a:ext cx="1251051" cy="826881"/>
          </a:xfrm>
          <a:prstGeom prst="triangle">
            <a:avLst/>
          </a:prstGeom>
          <a:noFill/>
          <a:ln w="76200">
            <a:solidFill>
              <a:srgbClr val="EAC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161374" y="382713"/>
            <a:ext cx="951914" cy="629167"/>
          </a:xfrm>
          <a:prstGeom prst="triangle">
            <a:avLst/>
          </a:prstGeom>
          <a:solidFill>
            <a:srgbClr val="A9B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74894" y="398735"/>
            <a:ext cx="2674037" cy="460375"/>
          </a:xfrm>
          <a:prstGeom prst="rect">
            <a:avLst/>
          </a:prstGeom>
          <a:noFill/>
        </p:spPr>
        <p:txBody>
          <a:bodyPr wrap="square" rtlCol="0">
            <a:spAutoFit/>
          </a:bodyPr>
          <a:lstStyle/>
          <a:p>
            <a:r>
              <a:rPr lang="en-US" altLang="zh-CN" sz="2400" dirty="0">
                <a:solidFill>
                  <a:srgbClr val="6B799C"/>
                </a:solidFill>
                <a:latin typeface="幼圆" panose="02010509060101010101" pitchFamily="49" charset="-122"/>
                <a:ea typeface="幼圆" panose="02010509060101010101" pitchFamily="49" charset="-122"/>
              </a:rPr>
              <a:t>Other pronlems</a:t>
            </a:r>
            <a:endParaRPr lang="en-US" altLang="zh-CN" sz="2400" dirty="0">
              <a:solidFill>
                <a:srgbClr val="6B799C"/>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500" fill="hold">
                                          <p:stCondLst>
                                            <p:cond delay="0"/>
                                          </p:stCondLst>
                                        </p:cTn>
                                        <p:tgtEl>
                                          <p:spTgt spid="13317"/>
                                        </p:tgtEl>
                                        <p:attrNameLst>
                                          <p:attrName>style.visibility</p:attrName>
                                        </p:attrNameLst>
                                      </p:cBhvr>
                                      <p:to>
                                        <p:strVal val="visible"/>
                                      </p:to>
                                    </p:set>
                                    <p:animEffect transition="in" filter="wheel(1)">
                                      <p:cBhvr>
                                        <p:cTn id="7" dur="500"/>
                                        <p:tgtEl>
                                          <p:spTgt spid="13317"/>
                                        </p:tgtEl>
                                      </p:cBhvr>
                                    </p:animEffect>
                                  </p:childTnLst>
                                </p:cTn>
                              </p:par>
                              <p:par>
                                <p:cTn id="8" presetID="21" presetClass="entr" presetSubtype="1" fill="hold" nodeType="withEffect">
                                  <p:stCondLst>
                                    <p:cond delay="0"/>
                                  </p:stCondLst>
                                  <p:childTnLst>
                                    <p:set>
                                      <p:cBhvr>
                                        <p:cTn id="9" dur="500" fill="hold">
                                          <p:stCondLst>
                                            <p:cond delay="0"/>
                                          </p:stCondLst>
                                        </p:cTn>
                                        <p:tgtEl>
                                          <p:spTgt spid="13320"/>
                                        </p:tgtEl>
                                        <p:attrNameLst>
                                          <p:attrName>style.visibility</p:attrName>
                                        </p:attrNameLst>
                                      </p:cBhvr>
                                      <p:to>
                                        <p:strVal val="visible"/>
                                      </p:to>
                                    </p:set>
                                    <p:animEffect transition="in" filter="wheel(1)">
                                      <p:cBhvr>
                                        <p:cTn id="10" dur="500"/>
                                        <p:tgtEl>
                                          <p:spTgt spid="13320"/>
                                        </p:tgtEl>
                                      </p:cBhvr>
                                    </p:animEffect>
                                  </p:childTnLst>
                                </p:cTn>
                              </p:par>
                              <p:par>
                                <p:cTn id="11" presetID="21" presetClass="entr" presetSubtype="1" fill="hold" grpId="0" nodeType="withEffect">
                                  <p:stCondLst>
                                    <p:cond delay="0"/>
                                  </p:stCondLst>
                                  <p:childTnLst>
                                    <p:set>
                                      <p:cBhvr>
                                        <p:cTn id="12" dur="500" fill="hold">
                                          <p:stCondLst>
                                            <p:cond delay="0"/>
                                          </p:stCondLst>
                                        </p:cTn>
                                        <p:tgtEl>
                                          <p:spTgt spid="13325"/>
                                        </p:tgtEl>
                                        <p:attrNameLst>
                                          <p:attrName>style.visibility</p:attrName>
                                        </p:attrNameLst>
                                      </p:cBhvr>
                                      <p:to>
                                        <p:strVal val="visible"/>
                                      </p:to>
                                    </p:set>
                                    <p:animEffect transition="in" filter="wheel(1)">
                                      <p:cBhvr>
                                        <p:cTn id="13" dur="500"/>
                                        <p:tgtEl>
                                          <p:spTgt spid="13325"/>
                                        </p:tgtEl>
                                      </p:cBhvr>
                                    </p:animEffect>
                                  </p:childTnLst>
                                </p:cTn>
                              </p:par>
                              <p:par>
                                <p:cTn id="14" presetID="21" presetClass="entr" presetSubtype="1" fill="hold" grpId="0" nodeType="withEffect">
                                  <p:stCondLst>
                                    <p:cond delay="0"/>
                                  </p:stCondLst>
                                  <p:childTnLst>
                                    <p:set>
                                      <p:cBhvr>
                                        <p:cTn id="15" dur="500" fill="hold">
                                          <p:stCondLst>
                                            <p:cond delay="0"/>
                                          </p:stCondLst>
                                        </p:cTn>
                                        <p:tgtEl>
                                          <p:spTgt spid="13326"/>
                                        </p:tgtEl>
                                        <p:attrNameLst>
                                          <p:attrName>style.visibility</p:attrName>
                                        </p:attrNameLst>
                                      </p:cBhvr>
                                      <p:to>
                                        <p:strVal val="visible"/>
                                      </p:to>
                                    </p:set>
                                    <p:animEffect transition="in" filter="wheel(1)">
                                      <p:cBhvr>
                                        <p:cTn id="16" dur="500"/>
                                        <p:tgtEl>
                                          <p:spTgt spid="13326"/>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500" fill="hold">
                                          <p:stCondLst>
                                            <p:cond delay="0"/>
                                          </p:stCondLst>
                                        </p:cTn>
                                        <p:tgtEl>
                                          <p:spTgt spid="13314"/>
                                        </p:tgtEl>
                                        <p:attrNameLst>
                                          <p:attrName>style.visibility</p:attrName>
                                        </p:attrNameLst>
                                      </p:cBhvr>
                                      <p:to>
                                        <p:strVal val="visible"/>
                                      </p:to>
                                    </p:set>
                                    <p:animEffect transition="in" filter="wheel(1)">
                                      <p:cBhvr>
                                        <p:cTn id="20" dur="500"/>
                                        <p:tgtEl>
                                          <p:spTgt spid="13314"/>
                                        </p:tgtEl>
                                      </p:cBhvr>
                                    </p:animEffect>
                                  </p:childTnLst>
                                </p:cTn>
                              </p:par>
                              <p:par>
                                <p:cTn id="21" presetID="21" presetClass="entr" presetSubtype="1" fill="hold" nodeType="withEffect">
                                  <p:stCondLst>
                                    <p:cond delay="0"/>
                                  </p:stCondLst>
                                  <p:childTnLst>
                                    <p:set>
                                      <p:cBhvr>
                                        <p:cTn id="22" dur="500" fill="hold">
                                          <p:stCondLst>
                                            <p:cond delay="0"/>
                                          </p:stCondLst>
                                        </p:cTn>
                                        <p:tgtEl>
                                          <p:spTgt spid="13319"/>
                                        </p:tgtEl>
                                        <p:attrNameLst>
                                          <p:attrName>style.visibility</p:attrName>
                                        </p:attrNameLst>
                                      </p:cBhvr>
                                      <p:to>
                                        <p:strVal val="visible"/>
                                      </p:to>
                                    </p:set>
                                    <p:animEffect transition="in" filter="wheel(1)">
                                      <p:cBhvr>
                                        <p:cTn id="23" dur="500"/>
                                        <p:tgtEl>
                                          <p:spTgt spid="13319"/>
                                        </p:tgtEl>
                                      </p:cBhvr>
                                    </p:animEffect>
                                  </p:childTnLst>
                                </p:cTn>
                              </p:par>
                              <p:par>
                                <p:cTn id="24" presetID="21" presetClass="entr" presetSubtype="1" fill="hold" grpId="0" nodeType="withEffect">
                                  <p:stCondLst>
                                    <p:cond delay="0"/>
                                  </p:stCondLst>
                                  <p:childTnLst>
                                    <p:set>
                                      <p:cBhvr>
                                        <p:cTn id="25" dur="500" fill="hold">
                                          <p:stCondLst>
                                            <p:cond delay="0"/>
                                          </p:stCondLst>
                                        </p:cTn>
                                        <p:tgtEl>
                                          <p:spTgt spid="13321"/>
                                        </p:tgtEl>
                                        <p:attrNameLst>
                                          <p:attrName>style.visibility</p:attrName>
                                        </p:attrNameLst>
                                      </p:cBhvr>
                                      <p:to>
                                        <p:strVal val="visible"/>
                                      </p:to>
                                    </p:set>
                                    <p:animEffect transition="in" filter="wheel(1)">
                                      <p:cBhvr>
                                        <p:cTn id="26" dur="500"/>
                                        <p:tgtEl>
                                          <p:spTgt spid="13321"/>
                                        </p:tgtEl>
                                      </p:cBhvr>
                                    </p:animEffect>
                                  </p:childTnLst>
                                </p:cTn>
                              </p:par>
                              <p:par>
                                <p:cTn id="27" presetID="21" presetClass="entr" presetSubtype="1" fill="hold" grpId="0" nodeType="withEffect">
                                  <p:stCondLst>
                                    <p:cond delay="0"/>
                                  </p:stCondLst>
                                  <p:childTnLst>
                                    <p:set>
                                      <p:cBhvr>
                                        <p:cTn id="28" dur="500" fill="hold">
                                          <p:stCondLst>
                                            <p:cond delay="0"/>
                                          </p:stCondLst>
                                        </p:cTn>
                                        <p:tgtEl>
                                          <p:spTgt spid="13322"/>
                                        </p:tgtEl>
                                        <p:attrNameLst>
                                          <p:attrName>style.visibility</p:attrName>
                                        </p:attrNameLst>
                                      </p:cBhvr>
                                      <p:to>
                                        <p:strVal val="visible"/>
                                      </p:to>
                                    </p:set>
                                    <p:animEffect transition="in" filter="wheel(1)">
                                      <p:cBhvr>
                                        <p:cTn id="29" dur="500"/>
                                        <p:tgtEl>
                                          <p:spTgt spid="13322"/>
                                        </p:tgtEl>
                                      </p:cBhvr>
                                    </p:animEffect>
                                  </p:childTnLst>
                                </p:cTn>
                              </p:par>
                            </p:childTnLst>
                          </p:cTn>
                        </p:par>
                        <p:par>
                          <p:cTn id="30" fill="hold">
                            <p:stCondLst>
                              <p:cond delay="1000"/>
                            </p:stCondLst>
                            <p:childTnLst>
                              <p:par>
                                <p:cTn id="31" presetID="21" presetClass="entr" presetSubtype="1" fill="hold" grpId="0" nodeType="afterEffect">
                                  <p:stCondLst>
                                    <p:cond delay="0"/>
                                  </p:stCondLst>
                                  <p:childTnLst>
                                    <p:set>
                                      <p:cBhvr>
                                        <p:cTn id="32" dur="500" fill="hold">
                                          <p:stCondLst>
                                            <p:cond delay="0"/>
                                          </p:stCondLst>
                                        </p:cTn>
                                        <p:tgtEl>
                                          <p:spTgt spid="13315"/>
                                        </p:tgtEl>
                                        <p:attrNameLst>
                                          <p:attrName>style.visibility</p:attrName>
                                        </p:attrNameLst>
                                      </p:cBhvr>
                                      <p:to>
                                        <p:strVal val="visible"/>
                                      </p:to>
                                    </p:set>
                                    <p:animEffect transition="in" filter="wheel(1)">
                                      <p:cBhvr>
                                        <p:cTn id="33" dur="500"/>
                                        <p:tgtEl>
                                          <p:spTgt spid="13315"/>
                                        </p:tgtEl>
                                      </p:cBhvr>
                                    </p:animEffect>
                                  </p:childTnLst>
                                </p:cTn>
                              </p:par>
                              <p:par>
                                <p:cTn id="34" presetID="21" presetClass="entr" presetSubtype="1" fill="hold" nodeType="withEffect">
                                  <p:stCondLst>
                                    <p:cond delay="0"/>
                                  </p:stCondLst>
                                  <p:childTnLst>
                                    <p:set>
                                      <p:cBhvr>
                                        <p:cTn id="35" dur="500" fill="hold">
                                          <p:stCondLst>
                                            <p:cond delay="0"/>
                                          </p:stCondLst>
                                        </p:cTn>
                                        <p:tgtEl>
                                          <p:spTgt spid="13329"/>
                                        </p:tgtEl>
                                        <p:attrNameLst>
                                          <p:attrName>style.visibility</p:attrName>
                                        </p:attrNameLst>
                                      </p:cBhvr>
                                      <p:to>
                                        <p:strVal val="visible"/>
                                      </p:to>
                                    </p:set>
                                    <p:animEffect transition="in" filter="wheel(1)">
                                      <p:cBhvr>
                                        <p:cTn id="36" dur="500"/>
                                        <p:tgtEl>
                                          <p:spTgt spid="13329"/>
                                        </p:tgtEl>
                                      </p:cBhvr>
                                    </p:animEffect>
                                  </p:childTnLst>
                                </p:cTn>
                              </p:par>
                              <p:par>
                                <p:cTn id="37" presetID="21" presetClass="entr" presetSubtype="1" fill="hold" grpId="0" nodeType="withEffect">
                                  <p:stCondLst>
                                    <p:cond delay="0"/>
                                  </p:stCondLst>
                                  <p:childTnLst>
                                    <p:set>
                                      <p:cBhvr>
                                        <p:cTn id="38" dur="500" fill="hold">
                                          <p:stCondLst>
                                            <p:cond delay="0"/>
                                          </p:stCondLst>
                                        </p:cTn>
                                        <p:tgtEl>
                                          <p:spTgt spid="13323"/>
                                        </p:tgtEl>
                                        <p:attrNameLst>
                                          <p:attrName>style.visibility</p:attrName>
                                        </p:attrNameLst>
                                      </p:cBhvr>
                                      <p:to>
                                        <p:strVal val="visible"/>
                                      </p:to>
                                    </p:set>
                                    <p:animEffect transition="in" filter="wheel(1)">
                                      <p:cBhvr>
                                        <p:cTn id="39" dur="500"/>
                                        <p:tgtEl>
                                          <p:spTgt spid="13323"/>
                                        </p:tgtEl>
                                      </p:cBhvr>
                                    </p:animEffect>
                                  </p:childTnLst>
                                </p:cTn>
                              </p:par>
                              <p:par>
                                <p:cTn id="40" presetID="21" presetClass="entr" presetSubtype="1" fill="hold" grpId="0" nodeType="withEffect">
                                  <p:stCondLst>
                                    <p:cond delay="0"/>
                                  </p:stCondLst>
                                  <p:childTnLst>
                                    <p:set>
                                      <p:cBhvr>
                                        <p:cTn id="41" dur="500" fill="hold">
                                          <p:stCondLst>
                                            <p:cond delay="0"/>
                                          </p:stCondLst>
                                        </p:cTn>
                                        <p:tgtEl>
                                          <p:spTgt spid="13324"/>
                                        </p:tgtEl>
                                        <p:attrNameLst>
                                          <p:attrName>style.visibility</p:attrName>
                                        </p:attrNameLst>
                                      </p:cBhvr>
                                      <p:to>
                                        <p:strVal val="visible"/>
                                      </p:to>
                                    </p:set>
                                    <p:animEffect transition="in" filter="wheel(1)">
                                      <p:cBhvr>
                                        <p:cTn id="42" dur="500"/>
                                        <p:tgtEl>
                                          <p:spTgt spid="13324"/>
                                        </p:tgtEl>
                                      </p:cBhvr>
                                    </p:animEffect>
                                  </p:childTnLst>
                                </p:cTn>
                              </p:par>
                            </p:childTnLst>
                          </p:cTn>
                        </p:par>
                        <p:par>
                          <p:cTn id="43" fill="hold">
                            <p:stCondLst>
                              <p:cond delay="1500"/>
                            </p:stCondLst>
                            <p:childTnLst>
                              <p:par>
                                <p:cTn id="44" presetID="21" presetClass="entr" presetSubtype="1" fill="hold" grpId="0" nodeType="afterEffect">
                                  <p:stCondLst>
                                    <p:cond delay="0"/>
                                  </p:stCondLst>
                                  <p:childTnLst>
                                    <p:set>
                                      <p:cBhvr>
                                        <p:cTn id="45" dur="500" fill="hold">
                                          <p:stCondLst>
                                            <p:cond delay="0"/>
                                          </p:stCondLst>
                                        </p:cTn>
                                        <p:tgtEl>
                                          <p:spTgt spid="13316"/>
                                        </p:tgtEl>
                                        <p:attrNameLst>
                                          <p:attrName>style.visibility</p:attrName>
                                        </p:attrNameLst>
                                      </p:cBhvr>
                                      <p:to>
                                        <p:strVal val="visible"/>
                                      </p:to>
                                    </p:set>
                                    <p:animEffect transition="in" filter="wheel(1)">
                                      <p:cBhvr>
                                        <p:cTn id="46" dur="500"/>
                                        <p:tgtEl>
                                          <p:spTgt spid="13316"/>
                                        </p:tgtEl>
                                      </p:cBhvr>
                                    </p:animEffect>
                                  </p:childTnLst>
                                </p:cTn>
                              </p:par>
                              <p:par>
                                <p:cTn id="47" presetID="21" presetClass="entr" presetSubtype="1" fill="hold" grpId="0" nodeType="withEffect">
                                  <p:stCondLst>
                                    <p:cond delay="0"/>
                                  </p:stCondLst>
                                  <p:childTnLst>
                                    <p:set>
                                      <p:cBhvr>
                                        <p:cTn id="48" dur="500" fill="hold">
                                          <p:stCondLst>
                                            <p:cond delay="0"/>
                                          </p:stCondLst>
                                        </p:cTn>
                                        <p:tgtEl>
                                          <p:spTgt spid="13327"/>
                                        </p:tgtEl>
                                        <p:attrNameLst>
                                          <p:attrName>style.visibility</p:attrName>
                                        </p:attrNameLst>
                                      </p:cBhvr>
                                      <p:to>
                                        <p:strVal val="visible"/>
                                      </p:to>
                                    </p:set>
                                    <p:animEffect transition="in" filter="wheel(1)">
                                      <p:cBhvr>
                                        <p:cTn id="49" dur="500"/>
                                        <p:tgtEl>
                                          <p:spTgt spid="13327"/>
                                        </p:tgtEl>
                                      </p:cBhvr>
                                    </p:animEffect>
                                  </p:childTnLst>
                                </p:cTn>
                              </p:par>
                              <p:par>
                                <p:cTn id="50" presetID="21" presetClass="entr" presetSubtype="1" fill="hold" grpId="0" nodeType="withEffect">
                                  <p:stCondLst>
                                    <p:cond delay="0"/>
                                  </p:stCondLst>
                                  <p:childTnLst>
                                    <p:set>
                                      <p:cBhvr>
                                        <p:cTn id="51" dur="500" fill="hold">
                                          <p:stCondLst>
                                            <p:cond delay="0"/>
                                          </p:stCondLst>
                                        </p:cTn>
                                        <p:tgtEl>
                                          <p:spTgt spid="13328"/>
                                        </p:tgtEl>
                                        <p:attrNameLst>
                                          <p:attrName>style.visibility</p:attrName>
                                        </p:attrNameLst>
                                      </p:cBhvr>
                                      <p:to>
                                        <p:strVal val="visible"/>
                                      </p:to>
                                    </p:set>
                                    <p:animEffect transition="in" filter="wheel(1)">
                                      <p:cBhvr>
                                        <p:cTn id="52" dur="500"/>
                                        <p:tgtEl>
                                          <p:spTgt spid="13328"/>
                                        </p:tgtEl>
                                      </p:cBhvr>
                                    </p:animEffect>
                                  </p:childTnLst>
                                </p:cTn>
                              </p:par>
                              <p:par>
                                <p:cTn id="53" presetID="21" presetClass="entr" presetSubtype="1" fill="hold" nodeType="withEffect">
                                  <p:stCondLst>
                                    <p:cond delay="0"/>
                                  </p:stCondLst>
                                  <p:childTnLst>
                                    <p:set>
                                      <p:cBhvr>
                                        <p:cTn id="54" dur="500" fill="hold">
                                          <p:stCondLst>
                                            <p:cond delay="0"/>
                                          </p:stCondLst>
                                        </p:cTn>
                                        <p:tgtEl>
                                          <p:spTgt spid="13330"/>
                                        </p:tgtEl>
                                        <p:attrNameLst>
                                          <p:attrName>style.visibility</p:attrName>
                                        </p:attrNameLst>
                                      </p:cBhvr>
                                      <p:to>
                                        <p:strVal val="visible"/>
                                      </p:to>
                                    </p:set>
                                    <p:animEffect transition="in" filter="wheel(1)">
                                      <p:cBhvr>
                                        <p:cTn id="55" dur="500"/>
                                        <p:tgtEl>
                                          <p:spTgt spid="13330"/>
                                        </p:tgtEl>
                                      </p:cBhvr>
                                    </p:animEffect>
                                  </p:childTnLst>
                                </p:cTn>
                              </p:par>
                            </p:childTnLst>
                          </p:cTn>
                        </p:par>
                        <p:par>
                          <p:cTn id="56" fill="hold">
                            <p:stCondLst>
                              <p:cond delay="2000"/>
                            </p:stCondLst>
                            <p:childTnLst>
                              <p:par>
                                <p:cTn id="57" presetID="42" presetClass="entr" presetSubtype="0" fill="hold" grpId="0" nodeType="afterEffect">
                                  <p:stCondLst>
                                    <p:cond delay="0"/>
                                  </p:stCondLst>
                                  <p:childTnLst>
                                    <p:set>
                                      <p:cBhvr>
                                        <p:cTn id="58" dur="500" fill="hold">
                                          <p:stCondLst>
                                            <p:cond delay="0"/>
                                          </p:stCondLst>
                                        </p:cTn>
                                        <p:tgtEl>
                                          <p:spTgt spid="13318"/>
                                        </p:tgtEl>
                                        <p:attrNameLst>
                                          <p:attrName>style.visibility</p:attrName>
                                        </p:attrNameLst>
                                      </p:cBhvr>
                                      <p:to>
                                        <p:strVal val="visible"/>
                                      </p:to>
                                    </p:set>
                                    <p:animEffect transition="in" filter="fade">
                                      <p:cBhvr>
                                        <p:cTn id="59" dur="500"/>
                                        <p:tgtEl>
                                          <p:spTgt spid="13318"/>
                                        </p:tgtEl>
                                      </p:cBhvr>
                                    </p:animEffect>
                                    <p:anim calcmode="lin" valueType="num">
                                      <p:cBhvr>
                                        <p:cTn id="60" dur="500" fill="hold"/>
                                        <p:tgtEl>
                                          <p:spTgt spid="13318"/>
                                        </p:tgtEl>
                                        <p:attrNameLst>
                                          <p:attrName>ppt_x</p:attrName>
                                        </p:attrNameLst>
                                      </p:cBhvr>
                                      <p:tavLst>
                                        <p:tav tm="0">
                                          <p:val>
                                            <p:strVal val="#ppt_x"/>
                                          </p:val>
                                        </p:tav>
                                        <p:tav tm="100000">
                                          <p:val>
                                            <p:strVal val="#ppt_x"/>
                                          </p:val>
                                        </p:tav>
                                      </p:tavLst>
                                    </p:anim>
                                    <p:anim calcmode="lin" valueType="num">
                                      <p:cBhvr>
                                        <p:cTn id="61" dur="500" fill="hold"/>
                                        <p:tgtEl>
                                          <p:spTgt spid="133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0" animBg="1"/>
      <p:bldP spid="13315" grpId="0" bldLvl="0" animBg="1"/>
      <p:bldP spid="13316" grpId="0" bldLvl="0" animBg="1"/>
      <p:bldP spid="13317" grpId="0" bldLvl="0" animBg="1"/>
      <p:bldP spid="13318" grpId="0"/>
      <p:bldP spid="13325" grpId="0"/>
      <p:bldP spid="13326" grpId="0"/>
      <p:bldP spid="13321" grpId="0"/>
      <p:bldP spid="13322" grpId="0"/>
      <p:bldP spid="13323" grpId="0"/>
      <p:bldP spid="13324" grpId="0"/>
      <p:bldP spid="13327" grpId="0"/>
      <p:bldP spid="133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2"/>
          <p:cNvSpPr txBox="1">
            <a:spLocks noChangeArrowheads="1"/>
          </p:cNvSpPr>
          <p:nvPr/>
        </p:nvSpPr>
        <p:spPr bwMode="auto">
          <a:xfrm flipH="1">
            <a:off x="6111240" y="2348230"/>
            <a:ext cx="5087620"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4000" dirty="0">
                <a:solidFill>
                  <a:srgbClr val="9B8E95"/>
                </a:solidFill>
                <a:latin typeface="微软雅黑" panose="020B0503020204020204" charset="-122"/>
                <a:ea typeface="微软雅黑" panose="020B0503020204020204" charset="-122"/>
                <a:sym typeface="+mn-ea"/>
              </a:rPr>
              <a:t>How can the American Dream develop nowadays</a:t>
            </a:r>
            <a:endParaRPr lang="zh-CN" altLang="en-US" sz="4000" dirty="0">
              <a:solidFill>
                <a:srgbClr val="6B799C"/>
              </a:solidFill>
              <a:latin typeface="幼圆" panose="02010509060101010101" pitchFamily="49" charset="-122"/>
              <a:ea typeface="幼圆" panose="02010509060101010101" pitchFamily="49" charset="-122"/>
            </a:endParaRPr>
          </a:p>
          <a:p>
            <a:endParaRPr lang="en-US" altLang="zh-CN" sz="4000" dirty="0">
              <a:solidFill>
                <a:srgbClr val="6B799C"/>
              </a:solidFill>
              <a:latin typeface="幼圆" panose="02010509060101010101" pitchFamily="49" charset="-122"/>
              <a:ea typeface="幼圆" panose="02010509060101010101" pitchFamily="49" charset="-122"/>
            </a:endParaRPr>
          </a:p>
        </p:txBody>
      </p:sp>
      <p:sp>
        <p:nvSpPr>
          <p:cNvPr id="19" name="等腰三角形 18"/>
          <p:cNvSpPr/>
          <p:nvPr/>
        </p:nvSpPr>
        <p:spPr>
          <a:xfrm>
            <a:off x="2145806" y="2281746"/>
            <a:ext cx="3168595" cy="2094279"/>
          </a:xfrm>
          <a:prstGeom prst="triangle">
            <a:avLst/>
          </a:prstGeom>
          <a:noFill/>
          <a:ln w="76200">
            <a:solidFill>
              <a:srgbClr val="A9B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a:off x="2574379" y="2715561"/>
            <a:ext cx="2311448" cy="1527748"/>
          </a:xfrm>
          <a:prstGeom prst="triangl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0800000">
            <a:off x="4040107" y="4506092"/>
            <a:ext cx="1691440" cy="1117955"/>
          </a:xfrm>
          <a:prstGeom prst="triangle">
            <a:avLst/>
          </a:prstGeom>
          <a:noFill/>
          <a:ln w="76200">
            <a:solidFill>
              <a:srgbClr val="EAC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264270" y="2693882"/>
            <a:ext cx="931665" cy="1862048"/>
          </a:xfrm>
          <a:prstGeom prst="rect">
            <a:avLst/>
          </a:prstGeom>
          <a:noFill/>
        </p:spPr>
        <p:txBody>
          <a:bodyPr wrap="none" rtlCol="0">
            <a:spAutoFit/>
          </a:bodyPr>
          <a:lstStyle/>
          <a:p>
            <a:r>
              <a:rPr lang="en-US" altLang="zh-CN" sz="11500" b="1" dirty="0">
                <a:solidFill>
                  <a:schemeClr val="bg1"/>
                </a:solidFill>
              </a:rPr>
              <a:t>2</a:t>
            </a:r>
            <a:endParaRPr lang="zh-CN" altLang="en-US" sz="115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695577" y="1430210"/>
            <a:ext cx="628650" cy="628650"/>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823E"/>
              </a:solidFill>
            </a:endParaRPr>
          </a:p>
        </p:txBody>
      </p:sp>
      <p:grpSp>
        <p:nvGrpSpPr>
          <p:cNvPr id="8" name="组合 7"/>
          <p:cNvGrpSpPr/>
          <p:nvPr/>
        </p:nvGrpSpPr>
        <p:grpSpPr>
          <a:xfrm>
            <a:off x="2602946" y="2074358"/>
            <a:ext cx="2794054" cy="1354642"/>
            <a:chOff x="1193369" y="2077987"/>
            <a:chExt cx="2794054" cy="1354642"/>
          </a:xfrm>
          <a:solidFill>
            <a:srgbClr val="00823E"/>
          </a:solidFill>
        </p:grpSpPr>
        <p:cxnSp>
          <p:nvCxnSpPr>
            <p:cNvPr id="9" name="直接连接符 8"/>
            <p:cNvCxnSpPr/>
            <p:nvPr/>
          </p:nvCxnSpPr>
          <p:spPr>
            <a:xfrm>
              <a:off x="2600324" y="2077987"/>
              <a:ext cx="0" cy="231260"/>
            </a:xfrm>
            <a:prstGeom prst="line">
              <a:avLst/>
            </a:prstGeom>
            <a:grpFill/>
            <a:ln>
              <a:solidFill>
                <a:srgbClr val="6B799C"/>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213226" y="2309247"/>
              <a:ext cx="2774197" cy="0"/>
            </a:xfrm>
            <a:prstGeom prst="line">
              <a:avLst/>
            </a:prstGeom>
            <a:grpFill/>
            <a:ln>
              <a:solidFill>
                <a:srgbClr val="6B799C"/>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93369" y="2293749"/>
              <a:ext cx="0" cy="247973"/>
            </a:xfrm>
            <a:prstGeom prst="line">
              <a:avLst/>
            </a:prstGeom>
            <a:grpFill/>
            <a:ln>
              <a:solidFill>
                <a:srgbClr val="6B799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1924" y="2309247"/>
              <a:ext cx="0" cy="247973"/>
            </a:xfrm>
            <a:prstGeom prst="line">
              <a:avLst/>
            </a:prstGeom>
            <a:grpFill/>
            <a:ln>
              <a:solidFill>
                <a:srgbClr val="6B799C"/>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213226" y="3184656"/>
              <a:ext cx="0" cy="247973"/>
            </a:xfrm>
            <a:prstGeom prst="line">
              <a:avLst/>
            </a:prstGeom>
            <a:grpFill/>
            <a:ln>
              <a:solidFill>
                <a:srgbClr val="6B799C"/>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1924" y="3184656"/>
              <a:ext cx="0" cy="247973"/>
            </a:xfrm>
            <a:prstGeom prst="line">
              <a:avLst/>
            </a:prstGeom>
            <a:grpFill/>
            <a:ln>
              <a:solidFill>
                <a:srgbClr val="6B799C"/>
              </a:solidFill>
            </a:ln>
          </p:spPr>
          <p:style>
            <a:lnRef idx="1">
              <a:schemeClr val="accent1"/>
            </a:lnRef>
            <a:fillRef idx="0">
              <a:schemeClr val="accent1"/>
            </a:fillRef>
            <a:effectRef idx="0">
              <a:schemeClr val="accent1"/>
            </a:effectRef>
            <a:fontRef idx="minor">
              <a:schemeClr val="tx1"/>
            </a:fontRef>
          </p:style>
        </p:cxnSp>
      </p:grpSp>
      <p:sp>
        <p:nvSpPr>
          <p:cNvPr id="16" name="椭圆 15"/>
          <p:cNvSpPr/>
          <p:nvPr/>
        </p:nvSpPr>
        <p:spPr>
          <a:xfrm>
            <a:off x="2308478" y="2552377"/>
            <a:ext cx="628650" cy="628650"/>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823E"/>
              </a:solidFill>
            </a:endParaRPr>
          </a:p>
        </p:txBody>
      </p:sp>
      <p:sp>
        <p:nvSpPr>
          <p:cNvPr id="18" name="椭圆 17"/>
          <p:cNvSpPr/>
          <p:nvPr/>
        </p:nvSpPr>
        <p:spPr>
          <a:xfrm>
            <a:off x="5067176" y="2552377"/>
            <a:ext cx="628650" cy="628650"/>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823E"/>
              </a:solidFill>
            </a:endParaRPr>
          </a:p>
        </p:txBody>
      </p:sp>
      <p:grpSp>
        <p:nvGrpSpPr>
          <p:cNvPr id="19" name="组合 18"/>
          <p:cNvGrpSpPr/>
          <p:nvPr/>
        </p:nvGrpSpPr>
        <p:grpSpPr>
          <a:xfrm>
            <a:off x="2072734" y="3429000"/>
            <a:ext cx="1100137" cy="247973"/>
            <a:chOff x="1501234" y="3432629"/>
            <a:chExt cx="1100137" cy="247973"/>
          </a:xfrm>
          <a:solidFill>
            <a:srgbClr val="00823E"/>
          </a:solidFill>
        </p:grpSpPr>
        <p:cxnSp>
          <p:nvCxnSpPr>
            <p:cNvPr id="20" name="直接连接符 19"/>
            <p:cNvCxnSpPr/>
            <p:nvPr/>
          </p:nvCxnSpPr>
          <p:spPr>
            <a:xfrm>
              <a:off x="1501234" y="3432629"/>
              <a:ext cx="1100137" cy="0"/>
            </a:xfrm>
            <a:prstGeom prst="line">
              <a:avLst/>
            </a:prstGeom>
            <a:grpFill/>
            <a:ln>
              <a:solidFill>
                <a:srgbClr val="6B799C"/>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501234" y="3432629"/>
              <a:ext cx="0" cy="247973"/>
            </a:xfrm>
            <a:prstGeom prst="line">
              <a:avLst/>
            </a:prstGeom>
            <a:grpFill/>
            <a:ln>
              <a:solidFill>
                <a:srgbClr val="6B79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601371" y="3432629"/>
              <a:ext cx="0" cy="247973"/>
            </a:xfrm>
            <a:prstGeom prst="line">
              <a:avLst/>
            </a:prstGeom>
            <a:grpFill/>
            <a:ln>
              <a:solidFill>
                <a:srgbClr val="6B799C"/>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1758409" y="3675758"/>
            <a:ext cx="628650" cy="628650"/>
          </a:xfrm>
          <a:prstGeom prst="ellipse">
            <a:avLst/>
          </a:prstGeom>
          <a:solidFill>
            <a:srgbClr val="EAC4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823E"/>
              </a:solidFill>
            </a:endParaRPr>
          </a:p>
        </p:txBody>
      </p:sp>
      <p:sp>
        <p:nvSpPr>
          <p:cNvPr id="24" name="椭圆 23"/>
          <p:cNvSpPr/>
          <p:nvPr/>
        </p:nvSpPr>
        <p:spPr>
          <a:xfrm>
            <a:off x="2858545" y="3687007"/>
            <a:ext cx="628650" cy="628650"/>
          </a:xfrm>
          <a:prstGeom prst="ellipse">
            <a:avLst/>
          </a:prstGeom>
          <a:solidFill>
            <a:srgbClr val="EAC4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823E"/>
              </a:solidFill>
            </a:endParaRPr>
          </a:p>
        </p:txBody>
      </p:sp>
      <p:sp>
        <p:nvSpPr>
          <p:cNvPr id="25" name="椭圆 24"/>
          <p:cNvSpPr/>
          <p:nvPr/>
        </p:nvSpPr>
        <p:spPr>
          <a:xfrm>
            <a:off x="5090977" y="3427786"/>
            <a:ext cx="628650" cy="628650"/>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823E"/>
              </a:solidFill>
            </a:endParaRPr>
          </a:p>
        </p:txBody>
      </p:sp>
      <p:sp>
        <p:nvSpPr>
          <p:cNvPr id="26" name="椭圆 25"/>
          <p:cNvSpPr/>
          <p:nvPr/>
        </p:nvSpPr>
        <p:spPr>
          <a:xfrm>
            <a:off x="2858545" y="4658621"/>
            <a:ext cx="628650" cy="628650"/>
          </a:xfrm>
          <a:prstGeom prst="ellipse">
            <a:avLst/>
          </a:prstGeom>
          <a:solidFill>
            <a:srgbClr val="EAC4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823E"/>
              </a:solidFill>
            </a:endParaRPr>
          </a:p>
        </p:txBody>
      </p:sp>
      <p:sp>
        <p:nvSpPr>
          <p:cNvPr id="27" name="椭圆 26"/>
          <p:cNvSpPr/>
          <p:nvPr/>
        </p:nvSpPr>
        <p:spPr>
          <a:xfrm>
            <a:off x="2858545" y="5630235"/>
            <a:ext cx="628650" cy="628650"/>
          </a:xfrm>
          <a:prstGeom prst="ellipse">
            <a:avLst/>
          </a:prstGeom>
          <a:solidFill>
            <a:srgbClr val="EAC4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823E"/>
              </a:solidFill>
            </a:endParaRPr>
          </a:p>
        </p:txBody>
      </p:sp>
      <p:cxnSp>
        <p:nvCxnSpPr>
          <p:cNvPr id="28" name="直接连接符 27"/>
          <p:cNvCxnSpPr>
            <a:endCxn id="26" idx="0"/>
          </p:cNvCxnSpPr>
          <p:nvPr/>
        </p:nvCxnSpPr>
        <p:spPr>
          <a:xfrm>
            <a:off x="3172870" y="4315657"/>
            <a:ext cx="0" cy="342964"/>
          </a:xfrm>
          <a:prstGeom prst="line">
            <a:avLst/>
          </a:prstGeom>
          <a:ln>
            <a:solidFill>
              <a:srgbClr val="5A944C"/>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172870" y="5287271"/>
            <a:ext cx="0" cy="342964"/>
          </a:xfrm>
          <a:prstGeom prst="line">
            <a:avLst/>
          </a:prstGeom>
          <a:ln>
            <a:solidFill>
              <a:srgbClr val="5A944C"/>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953002" y="1841373"/>
            <a:ext cx="3646170" cy="398780"/>
          </a:xfrm>
          <a:prstGeom prst="rect">
            <a:avLst/>
          </a:prstGeom>
          <a:noFill/>
        </p:spPr>
        <p:txBody>
          <a:bodyPr wrap="none" rtlCol="0">
            <a:spAutoFit/>
          </a:bodyPr>
          <a:lstStyle/>
          <a:p>
            <a:r>
              <a:rPr lang="en-US" altLang="zh-CN" sz="2000" b="1" dirty="0">
                <a:solidFill>
                  <a:srgbClr val="6B799C"/>
                </a:solidFill>
                <a:latin typeface="幼圆" panose="02010509060101010101" pitchFamily="49" charset="-122"/>
                <a:ea typeface="幼圆" panose="02010509060101010101" pitchFamily="49" charset="-122"/>
              </a:rPr>
              <a:t>Maybe make it more smaller?</a:t>
            </a:r>
            <a:endParaRPr lang="en-US" altLang="zh-CN" sz="2000" b="1" dirty="0">
              <a:solidFill>
                <a:srgbClr val="6B799C"/>
              </a:solidFill>
              <a:latin typeface="幼圆" panose="02010509060101010101" pitchFamily="49" charset="-122"/>
              <a:ea typeface="幼圆" panose="02010509060101010101" pitchFamily="49" charset="-122"/>
            </a:endParaRPr>
          </a:p>
        </p:txBody>
      </p:sp>
      <p:sp>
        <p:nvSpPr>
          <p:cNvPr id="31" name="文本框 30"/>
          <p:cNvSpPr txBox="1"/>
          <p:nvPr/>
        </p:nvSpPr>
        <p:spPr>
          <a:xfrm>
            <a:off x="6953001" y="3911162"/>
            <a:ext cx="3517900" cy="398780"/>
          </a:xfrm>
          <a:prstGeom prst="rect">
            <a:avLst/>
          </a:prstGeom>
          <a:noFill/>
        </p:spPr>
        <p:txBody>
          <a:bodyPr wrap="none" rtlCol="0">
            <a:spAutoFit/>
          </a:bodyPr>
          <a:lstStyle/>
          <a:p>
            <a:r>
              <a:rPr lang="en-US" altLang="zh-CN" sz="2000" b="1" dirty="0">
                <a:solidFill>
                  <a:srgbClr val="6B799C"/>
                </a:solidFill>
                <a:latin typeface="幼圆" panose="02010509060101010101" pitchFamily="49" charset="-122"/>
                <a:ea typeface="幼圆" panose="02010509060101010101" pitchFamily="49" charset="-122"/>
              </a:rPr>
              <a:t>Maybe make it more larger?</a:t>
            </a:r>
            <a:endParaRPr lang="en-US" altLang="zh-CN" sz="2000" b="1" dirty="0">
              <a:solidFill>
                <a:srgbClr val="6B799C"/>
              </a:solidFill>
              <a:latin typeface="幼圆" panose="02010509060101010101" pitchFamily="49" charset="-122"/>
              <a:ea typeface="幼圆" panose="02010509060101010101" pitchFamily="49" charset="-122"/>
            </a:endParaRPr>
          </a:p>
        </p:txBody>
      </p:sp>
      <p:sp>
        <p:nvSpPr>
          <p:cNvPr id="32" name="矩形 31"/>
          <p:cNvSpPr/>
          <p:nvPr/>
        </p:nvSpPr>
        <p:spPr>
          <a:xfrm>
            <a:off x="6953001" y="2415062"/>
            <a:ext cx="3733800" cy="1198880"/>
          </a:xfrm>
          <a:prstGeom prst="rect">
            <a:avLst/>
          </a:prstGeom>
        </p:spPr>
        <p:txBody>
          <a:bodyPr wrap="square">
            <a:spAutoFit/>
          </a:bodyPr>
          <a:lstStyle/>
          <a:p>
            <a:r>
              <a:rPr lang="en-US" altLang="zh-CN" dirty="0">
                <a:solidFill>
                  <a:srgbClr val="6B799C"/>
                </a:solidFill>
                <a:latin typeface="幼圆" panose="02010509060101010101" pitchFamily="49" charset="-122"/>
                <a:ea typeface="幼圆" panose="02010509060101010101" pitchFamily="49" charset="-122"/>
              </a:rPr>
              <a:t>Maybe</a:t>
            </a:r>
            <a:r>
              <a:rPr lang="zh-CN" altLang="en-US" dirty="0">
                <a:solidFill>
                  <a:srgbClr val="6B799C"/>
                </a:solidFill>
                <a:latin typeface="幼圆" panose="02010509060101010101" pitchFamily="49" charset="-122"/>
                <a:ea typeface="幼圆" panose="02010509060101010101" pitchFamily="49" charset="-122"/>
              </a:rPr>
              <a:t> the American Dream </a:t>
            </a:r>
            <a:r>
              <a:rPr lang="en-US" altLang="zh-CN" dirty="0">
                <a:solidFill>
                  <a:srgbClr val="6B799C"/>
                </a:solidFill>
                <a:latin typeface="幼圆" panose="02010509060101010101" pitchFamily="49" charset="-122"/>
                <a:ea typeface="幼圆" panose="02010509060101010101" pitchFamily="49" charset="-122"/>
              </a:rPr>
              <a:t>can be made </a:t>
            </a:r>
            <a:r>
              <a:rPr lang="zh-CN" altLang="en-US" dirty="0">
                <a:solidFill>
                  <a:srgbClr val="6B799C"/>
                </a:solidFill>
                <a:latin typeface="幼圆" panose="02010509060101010101" pitchFamily="49" charset="-122"/>
                <a:ea typeface="幼圆" panose="02010509060101010101" pitchFamily="49" charset="-122"/>
              </a:rPr>
              <a:t>more relevant to people's lives and aspirations</a:t>
            </a:r>
            <a:r>
              <a:rPr lang="en-US" altLang="zh-CN" dirty="0">
                <a:solidFill>
                  <a:srgbClr val="6B799C"/>
                </a:solidFill>
                <a:latin typeface="幼圆" panose="02010509060101010101" pitchFamily="49" charset="-122"/>
                <a:ea typeface="幼圆" panose="02010509060101010101" pitchFamily="49" charset="-122"/>
              </a:rPr>
              <a:t>.</a:t>
            </a:r>
            <a:endParaRPr lang="en-US" altLang="zh-CN" dirty="0">
              <a:solidFill>
                <a:srgbClr val="6B799C"/>
              </a:solidFill>
              <a:latin typeface="幼圆" panose="02010509060101010101" pitchFamily="49" charset="-122"/>
              <a:ea typeface="幼圆" panose="02010509060101010101" pitchFamily="49" charset="-122"/>
            </a:endParaRPr>
          </a:p>
          <a:p>
            <a:r>
              <a:rPr lang="en-US" altLang="zh-CN" dirty="0">
                <a:solidFill>
                  <a:srgbClr val="6B799C"/>
                </a:solidFill>
                <a:latin typeface="幼圆" panose="02010509060101010101" pitchFamily="49" charset="-122"/>
                <a:ea typeface="幼圆" panose="02010509060101010101" pitchFamily="49" charset="-122"/>
              </a:rPr>
              <a:t>[Video time!]</a:t>
            </a:r>
            <a:endParaRPr lang="en-US" altLang="zh-CN" dirty="0">
              <a:solidFill>
                <a:srgbClr val="6B799C"/>
              </a:solidFill>
              <a:latin typeface="幼圆" panose="02010509060101010101" pitchFamily="49" charset="-122"/>
              <a:ea typeface="幼圆" panose="02010509060101010101" pitchFamily="49" charset="-122"/>
            </a:endParaRPr>
          </a:p>
        </p:txBody>
      </p:sp>
      <p:sp>
        <p:nvSpPr>
          <p:cNvPr id="33" name="矩形 32"/>
          <p:cNvSpPr/>
          <p:nvPr/>
        </p:nvSpPr>
        <p:spPr>
          <a:xfrm>
            <a:off x="6953001" y="4485789"/>
            <a:ext cx="3733800" cy="1198880"/>
          </a:xfrm>
          <a:prstGeom prst="rect">
            <a:avLst/>
          </a:prstGeom>
        </p:spPr>
        <p:txBody>
          <a:bodyPr wrap="square">
            <a:spAutoFit/>
          </a:bodyPr>
          <a:lstStyle/>
          <a:p>
            <a:r>
              <a:rPr lang="en-US" altLang="zh-CN" dirty="0">
                <a:solidFill>
                  <a:srgbClr val="6B799C"/>
                </a:solidFill>
                <a:latin typeface="幼圆" panose="02010509060101010101" pitchFamily="49" charset="-122"/>
                <a:ea typeface="幼圆" panose="02010509060101010101" pitchFamily="49" charset="-122"/>
              </a:rPr>
              <a:t>Maybe the American Dream should not be confined to America, but should be a common goal for all people.</a:t>
            </a:r>
            <a:endParaRPr lang="en-US" altLang="zh-CN" dirty="0">
              <a:solidFill>
                <a:srgbClr val="6B799C"/>
              </a:solidFill>
              <a:latin typeface="幼圆" panose="02010509060101010101" pitchFamily="49" charset="-122"/>
              <a:ea typeface="幼圆" panose="02010509060101010101" pitchFamily="49" charset="-122"/>
            </a:endParaRPr>
          </a:p>
        </p:txBody>
      </p:sp>
      <p:grpSp>
        <p:nvGrpSpPr>
          <p:cNvPr id="34" name="组合 33"/>
          <p:cNvGrpSpPr/>
          <p:nvPr/>
        </p:nvGrpSpPr>
        <p:grpSpPr>
          <a:xfrm>
            <a:off x="3864644" y="1600072"/>
            <a:ext cx="290513" cy="288925"/>
            <a:chOff x="9890126" y="4225925"/>
            <a:chExt cx="290513" cy="288925"/>
          </a:xfrm>
          <a:solidFill>
            <a:schemeClr val="bg1"/>
          </a:solidFill>
        </p:grpSpPr>
        <p:sp>
          <p:nvSpPr>
            <p:cNvPr id="35" name="Freeform 438"/>
            <p:cNvSpPr/>
            <p:nvPr/>
          </p:nvSpPr>
          <p:spPr bwMode="auto">
            <a:xfrm>
              <a:off x="9982201" y="4465638"/>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1" y="0"/>
                    <a:pt x="1" y="0"/>
                    <a:pt x="1" y="1"/>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36" name="Freeform 439"/>
            <p:cNvSpPr/>
            <p:nvPr/>
          </p:nvSpPr>
          <p:spPr bwMode="auto">
            <a:xfrm>
              <a:off x="9990138" y="4467225"/>
              <a:ext cx="0"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37" name="Freeform 440"/>
            <p:cNvSpPr/>
            <p:nvPr/>
          </p:nvSpPr>
          <p:spPr bwMode="auto">
            <a:xfrm>
              <a:off x="9986963" y="44672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38" name="Freeform 441"/>
            <p:cNvSpPr/>
            <p:nvPr/>
          </p:nvSpPr>
          <p:spPr bwMode="auto">
            <a:xfrm>
              <a:off x="9993313" y="4467225"/>
              <a:ext cx="1588"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0" y="0"/>
                    <a:pt x="0" y="0"/>
                    <a:pt x="0" y="0"/>
                  </a:cubicBezTo>
                  <a:cubicBezTo>
                    <a:pt x="0" y="0"/>
                    <a:pt x="0" y="0"/>
                    <a:pt x="0"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39" name="Freeform 442"/>
            <p:cNvSpPr/>
            <p:nvPr/>
          </p:nvSpPr>
          <p:spPr bwMode="auto">
            <a:xfrm>
              <a:off x="9967913" y="4459288"/>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0" y="0"/>
                    <a:pt x="0" y="0"/>
                  </a:cubicBezTo>
                  <a:cubicBezTo>
                    <a:pt x="0" y="0"/>
                    <a:pt x="1" y="0"/>
                    <a:pt x="1" y="1"/>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40" name="Freeform 443"/>
            <p:cNvSpPr/>
            <p:nvPr/>
          </p:nvSpPr>
          <p:spPr bwMode="auto">
            <a:xfrm>
              <a:off x="9979026" y="4464050"/>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41" name="Freeform 444"/>
            <p:cNvSpPr/>
            <p:nvPr/>
          </p:nvSpPr>
          <p:spPr bwMode="auto">
            <a:xfrm>
              <a:off x="9964738" y="4457700"/>
              <a:ext cx="0"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42" name="Freeform 445"/>
            <p:cNvSpPr/>
            <p:nvPr/>
          </p:nvSpPr>
          <p:spPr bwMode="auto">
            <a:xfrm>
              <a:off x="9971088" y="4462463"/>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43" name="Freeform 446"/>
            <p:cNvSpPr/>
            <p:nvPr/>
          </p:nvSpPr>
          <p:spPr bwMode="auto">
            <a:xfrm>
              <a:off x="9975851" y="44640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44" name="Freeform 447"/>
            <p:cNvSpPr/>
            <p:nvPr/>
          </p:nvSpPr>
          <p:spPr bwMode="auto">
            <a:xfrm>
              <a:off x="9998076" y="44672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45" name="Freeform 448"/>
            <p:cNvSpPr/>
            <p:nvPr/>
          </p:nvSpPr>
          <p:spPr bwMode="auto">
            <a:xfrm>
              <a:off x="10015538" y="4459288"/>
              <a:ext cx="1588" cy="0"/>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0" y="1"/>
                  </a:cubicBezTo>
                  <a:cubicBezTo>
                    <a:pt x="0" y="1"/>
                    <a:pt x="0" y="0"/>
                    <a:pt x="1"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46" name="Freeform 449"/>
            <p:cNvSpPr/>
            <p:nvPr/>
          </p:nvSpPr>
          <p:spPr bwMode="auto">
            <a:xfrm>
              <a:off x="9955213" y="4300538"/>
              <a:ext cx="6350" cy="9525"/>
            </a:xfrm>
            <a:custGeom>
              <a:avLst/>
              <a:gdLst>
                <a:gd name="T0" fmla="*/ 0 w 7"/>
                <a:gd name="T1" fmla="*/ 9 h 9"/>
                <a:gd name="T2" fmla="*/ 7 w 7"/>
                <a:gd name="T3" fmla="*/ 0 h 9"/>
                <a:gd name="T4" fmla="*/ 6 w 7"/>
                <a:gd name="T5" fmla="*/ 1 h 9"/>
                <a:gd name="T6" fmla="*/ 0 w 7"/>
                <a:gd name="T7" fmla="*/ 9 h 9"/>
              </a:gdLst>
              <a:ahLst/>
              <a:cxnLst>
                <a:cxn ang="0">
                  <a:pos x="T0" y="T1"/>
                </a:cxn>
                <a:cxn ang="0">
                  <a:pos x="T2" y="T3"/>
                </a:cxn>
                <a:cxn ang="0">
                  <a:pos x="T4" y="T5"/>
                </a:cxn>
                <a:cxn ang="0">
                  <a:pos x="T6" y="T7"/>
                </a:cxn>
              </a:cxnLst>
              <a:rect l="0" t="0" r="r" b="b"/>
              <a:pathLst>
                <a:path w="7" h="9">
                  <a:moveTo>
                    <a:pt x="0" y="9"/>
                  </a:moveTo>
                  <a:cubicBezTo>
                    <a:pt x="2" y="6"/>
                    <a:pt x="4" y="3"/>
                    <a:pt x="7" y="0"/>
                  </a:cubicBezTo>
                  <a:cubicBezTo>
                    <a:pt x="6" y="1"/>
                    <a:pt x="6" y="1"/>
                    <a:pt x="6" y="1"/>
                  </a:cubicBezTo>
                  <a:cubicBezTo>
                    <a:pt x="4" y="3"/>
                    <a:pt x="2" y="6"/>
                    <a:pt x="0" y="9"/>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47" name="Freeform 450"/>
            <p:cNvSpPr/>
            <p:nvPr/>
          </p:nvSpPr>
          <p:spPr bwMode="auto">
            <a:xfrm>
              <a:off x="10012363" y="4460875"/>
              <a:ext cx="1588" cy="1587"/>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48" name="Freeform 451"/>
            <p:cNvSpPr/>
            <p:nvPr/>
          </p:nvSpPr>
          <p:spPr bwMode="auto">
            <a:xfrm>
              <a:off x="10006013" y="4464050"/>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49" name="Freeform 452"/>
            <p:cNvSpPr/>
            <p:nvPr/>
          </p:nvSpPr>
          <p:spPr bwMode="auto">
            <a:xfrm>
              <a:off x="10002838" y="4465638"/>
              <a:ext cx="1588" cy="1587"/>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50" name="Freeform 453"/>
            <p:cNvSpPr/>
            <p:nvPr/>
          </p:nvSpPr>
          <p:spPr bwMode="auto">
            <a:xfrm>
              <a:off x="10009188" y="4462463"/>
              <a:ext cx="1588" cy="1587"/>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51" name="Freeform 454"/>
            <p:cNvSpPr/>
            <p:nvPr/>
          </p:nvSpPr>
          <p:spPr bwMode="auto">
            <a:xfrm>
              <a:off x="9999663" y="4467225"/>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52" name="Freeform 455"/>
            <p:cNvSpPr/>
            <p:nvPr/>
          </p:nvSpPr>
          <p:spPr bwMode="auto">
            <a:xfrm>
              <a:off x="9934576" y="43402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53" name="Freeform 456"/>
            <p:cNvSpPr/>
            <p:nvPr/>
          </p:nvSpPr>
          <p:spPr bwMode="auto">
            <a:xfrm>
              <a:off x="9925051" y="43418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54" name="Freeform 457"/>
            <p:cNvSpPr/>
            <p:nvPr/>
          </p:nvSpPr>
          <p:spPr bwMode="auto">
            <a:xfrm>
              <a:off x="9920288" y="4343400"/>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55" name="Freeform 458"/>
            <p:cNvSpPr/>
            <p:nvPr/>
          </p:nvSpPr>
          <p:spPr bwMode="auto">
            <a:xfrm>
              <a:off x="9918701" y="4344988"/>
              <a:ext cx="0" cy="1587"/>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1"/>
                    <a:pt x="1" y="0"/>
                  </a:cubicBezTo>
                  <a:cubicBezTo>
                    <a:pt x="0" y="1"/>
                    <a:pt x="0" y="1"/>
                    <a:pt x="0" y="1"/>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56" name="Freeform 459"/>
            <p:cNvSpPr/>
            <p:nvPr/>
          </p:nvSpPr>
          <p:spPr bwMode="auto">
            <a:xfrm>
              <a:off x="9929813" y="4340225"/>
              <a:ext cx="15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57" name="Freeform 460"/>
            <p:cNvSpPr/>
            <p:nvPr/>
          </p:nvSpPr>
          <p:spPr bwMode="auto">
            <a:xfrm>
              <a:off x="9959976" y="4454525"/>
              <a:ext cx="1588" cy="1587"/>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1" y="1"/>
                    <a:pt x="1" y="1"/>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58" name="Freeform 461"/>
            <p:cNvSpPr/>
            <p:nvPr/>
          </p:nvSpPr>
          <p:spPr bwMode="auto">
            <a:xfrm>
              <a:off x="9915526" y="4346575"/>
              <a:ext cx="0" cy="1587"/>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1" y="1"/>
                    <a:pt x="0" y="1"/>
                    <a:pt x="0" y="1"/>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59" name="Freeform 462"/>
            <p:cNvSpPr/>
            <p:nvPr/>
          </p:nvSpPr>
          <p:spPr bwMode="auto">
            <a:xfrm>
              <a:off x="9928226" y="4341813"/>
              <a:ext cx="0"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60" name="Freeform 463"/>
            <p:cNvSpPr/>
            <p:nvPr/>
          </p:nvSpPr>
          <p:spPr bwMode="auto">
            <a:xfrm>
              <a:off x="9956801" y="4452938"/>
              <a:ext cx="0"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61" name="Freeform 464"/>
            <p:cNvSpPr/>
            <p:nvPr/>
          </p:nvSpPr>
          <p:spPr bwMode="auto">
            <a:xfrm>
              <a:off x="9948863" y="4448175"/>
              <a:ext cx="1588" cy="0"/>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1" y="0"/>
                    <a:pt x="1" y="0"/>
                    <a:pt x="1" y="1"/>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62" name="Freeform 465"/>
            <p:cNvSpPr/>
            <p:nvPr/>
          </p:nvSpPr>
          <p:spPr bwMode="auto">
            <a:xfrm>
              <a:off x="9937751" y="4438650"/>
              <a:ext cx="1588" cy="0"/>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0" y="0"/>
                    <a:pt x="0" y="0"/>
                  </a:cubicBezTo>
                  <a:cubicBezTo>
                    <a:pt x="0" y="0"/>
                    <a:pt x="1" y="0"/>
                    <a:pt x="1" y="1"/>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63" name="Freeform 466"/>
            <p:cNvSpPr/>
            <p:nvPr/>
          </p:nvSpPr>
          <p:spPr bwMode="auto">
            <a:xfrm>
              <a:off x="9952038" y="4449763"/>
              <a:ext cx="1588"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64" name="Freeform 467"/>
            <p:cNvSpPr/>
            <p:nvPr/>
          </p:nvSpPr>
          <p:spPr bwMode="auto">
            <a:xfrm>
              <a:off x="9945688" y="44450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65" name="Freeform 468"/>
            <p:cNvSpPr/>
            <p:nvPr/>
          </p:nvSpPr>
          <p:spPr bwMode="auto">
            <a:xfrm>
              <a:off x="9942513" y="4440238"/>
              <a:ext cx="0" cy="1587"/>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66" name="Freeform 469"/>
            <p:cNvSpPr/>
            <p:nvPr/>
          </p:nvSpPr>
          <p:spPr bwMode="auto">
            <a:xfrm>
              <a:off x="10002838" y="4225925"/>
              <a:ext cx="139700" cy="141287"/>
            </a:xfrm>
            <a:custGeom>
              <a:avLst/>
              <a:gdLst>
                <a:gd name="T0" fmla="*/ 56 w 147"/>
                <a:gd name="T1" fmla="*/ 91 h 147"/>
                <a:gd name="T2" fmla="*/ 92 w 147"/>
                <a:gd name="T3" fmla="*/ 143 h 147"/>
                <a:gd name="T4" fmla="*/ 93 w 147"/>
                <a:gd name="T5" fmla="*/ 147 h 147"/>
                <a:gd name="T6" fmla="*/ 123 w 147"/>
                <a:gd name="T7" fmla="*/ 135 h 147"/>
                <a:gd name="T8" fmla="*/ 99 w 147"/>
                <a:gd name="T9" fmla="*/ 48 h 147"/>
                <a:gd name="T10" fmla="*/ 11 w 147"/>
                <a:gd name="T11" fmla="*/ 24 h 147"/>
                <a:gd name="T12" fmla="*/ 0 w 147"/>
                <a:gd name="T13" fmla="*/ 54 h 147"/>
                <a:gd name="T14" fmla="*/ 56 w 147"/>
                <a:gd name="T15" fmla="*/ 91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47">
                  <a:moveTo>
                    <a:pt x="56" y="91"/>
                  </a:moveTo>
                  <a:cubicBezTo>
                    <a:pt x="74" y="109"/>
                    <a:pt x="86" y="126"/>
                    <a:pt x="92" y="143"/>
                  </a:cubicBezTo>
                  <a:cubicBezTo>
                    <a:pt x="92" y="144"/>
                    <a:pt x="93" y="145"/>
                    <a:pt x="93" y="147"/>
                  </a:cubicBezTo>
                  <a:cubicBezTo>
                    <a:pt x="104" y="147"/>
                    <a:pt x="114" y="144"/>
                    <a:pt x="123" y="135"/>
                  </a:cubicBezTo>
                  <a:cubicBezTo>
                    <a:pt x="147" y="111"/>
                    <a:pt x="128" y="77"/>
                    <a:pt x="99" y="48"/>
                  </a:cubicBezTo>
                  <a:cubicBezTo>
                    <a:pt x="70" y="19"/>
                    <a:pt x="36" y="0"/>
                    <a:pt x="11" y="24"/>
                  </a:cubicBezTo>
                  <a:cubicBezTo>
                    <a:pt x="3" y="33"/>
                    <a:pt x="0" y="43"/>
                    <a:pt x="0" y="54"/>
                  </a:cubicBezTo>
                  <a:cubicBezTo>
                    <a:pt x="18" y="59"/>
                    <a:pt x="37" y="71"/>
                    <a:pt x="56" y="91"/>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67" name="Freeform 470"/>
            <p:cNvSpPr/>
            <p:nvPr/>
          </p:nvSpPr>
          <p:spPr bwMode="auto">
            <a:xfrm>
              <a:off x="9890126" y="4338638"/>
              <a:ext cx="152400" cy="128587"/>
            </a:xfrm>
            <a:custGeom>
              <a:avLst/>
              <a:gdLst>
                <a:gd name="T0" fmla="*/ 66 w 160"/>
                <a:gd name="T1" fmla="*/ 3 h 134"/>
                <a:gd name="T2" fmla="*/ 62 w 160"/>
                <a:gd name="T3" fmla="*/ 2 h 134"/>
                <a:gd name="T4" fmla="*/ 58 w 160"/>
                <a:gd name="T5" fmla="*/ 1 h 134"/>
                <a:gd name="T6" fmla="*/ 54 w 160"/>
                <a:gd name="T7" fmla="*/ 1 h 134"/>
                <a:gd name="T8" fmla="*/ 51 w 160"/>
                <a:gd name="T9" fmla="*/ 0 h 134"/>
                <a:gd name="T10" fmla="*/ 47 w 160"/>
                <a:gd name="T11" fmla="*/ 1 h 134"/>
                <a:gd name="T12" fmla="*/ 44 w 160"/>
                <a:gd name="T13" fmla="*/ 1 h 134"/>
                <a:gd name="T14" fmla="*/ 41 w 160"/>
                <a:gd name="T15" fmla="*/ 2 h 134"/>
                <a:gd name="T16" fmla="*/ 37 w 160"/>
                <a:gd name="T17" fmla="*/ 3 h 134"/>
                <a:gd name="T18" fmla="*/ 34 w 160"/>
                <a:gd name="T19" fmla="*/ 5 h 134"/>
                <a:gd name="T20" fmla="*/ 31 w 160"/>
                <a:gd name="T21" fmla="*/ 6 h 134"/>
                <a:gd name="T22" fmla="*/ 28 w 160"/>
                <a:gd name="T23" fmla="*/ 8 h 134"/>
                <a:gd name="T24" fmla="*/ 24 w 160"/>
                <a:gd name="T25" fmla="*/ 12 h 134"/>
                <a:gd name="T26" fmla="*/ 51 w 160"/>
                <a:gd name="T27" fmla="*/ 103 h 134"/>
                <a:gd name="T28" fmla="*/ 55 w 160"/>
                <a:gd name="T29" fmla="*/ 106 h 134"/>
                <a:gd name="T30" fmla="*/ 59 w 160"/>
                <a:gd name="T31" fmla="*/ 110 h 134"/>
                <a:gd name="T32" fmla="*/ 62 w 160"/>
                <a:gd name="T33" fmla="*/ 113 h 134"/>
                <a:gd name="T34" fmla="*/ 66 w 160"/>
                <a:gd name="T35" fmla="*/ 116 h 134"/>
                <a:gd name="T36" fmla="*/ 70 w 160"/>
                <a:gd name="T37" fmla="*/ 119 h 134"/>
                <a:gd name="T38" fmla="*/ 74 w 160"/>
                <a:gd name="T39" fmla="*/ 121 h 134"/>
                <a:gd name="T40" fmla="*/ 78 w 160"/>
                <a:gd name="T41" fmla="*/ 124 h 134"/>
                <a:gd name="T42" fmla="*/ 82 w 160"/>
                <a:gd name="T43" fmla="*/ 126 h 134"/>
                <a:gd name="T44" fmla="*/ 86 w 160"/>
                <a:gd name="T45" fmla="*/ 128 h 134"/>
                <a:gd name="T46" fmla="*/ 90 w 160"/>
                <a:gd name="T47" fmla="*/ 130 h 134"/>
                <a:gd name="T48" fmla="*/ 94 w 160"/>
                <a:gd name="T49" fmla="*/ 131 h 134"/>
                <a:gd name="T50" fmla="*/ 97 w 160"/>
                <a:gd name="T51" fmla="*/ 132 h 134"/>
                <a:gd name="T52" fmla="*/ 102 w 160"/>
                <a:gd name="T53" fmla="*/ 133 h 134"/>
                <a:gd name="T54" fmla="*/ 105 w 160"/>
                <a:gd name="T55" fmla="*/ 134 h 134"/>
                <a:gd name="T56" fmla="*/ 109 w 160"/>
                <a:gd name="T57" fmla="*/ 134 h 134"/>
                <a:gd name="T58" fmla="*/ 113 w 160"/>
                <a:gd name="T59" fmla="*/ 134 h 134"/>
                <a:gd name="T60" fmla="*/ 116 w 160"/>
                <a:gd name="T61" fmla="*/ 133 h 134"/>
                <a:gd name="T62" fmla="*/ 119 w 160"/>
                <a:gd name="T63" fmla="*/ 133 h 134"/>
                <a:gd name="T64" fmla="*/ 122 w 160"/>
                <a:gd name="T65" fmla="*/ 131 h 134"/>
                <a:gd name="T66" fmla="*/ 126 w 160"/>
                <a:gd name="T67" fmla="*/ 130 h 134"/>
                <a:gd name="T68" fmla="*/ 129 w 160"/>
                <a:gd name="T69" fmla="*/ 128 h 134"/>
                <a:gd name="T70" fmla="*/ 132 w 160"/>
                <a:gd name="T71" fmla="*/ 126 h 134"/>
                <a:gd name="T72" fmla="*/ 135 w 160"/>
                <a:gd name="T73" fmla="*/ 12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0" h="134">
                  <a:moveTo>
                    <a:pt x="112" y="35"/>
                  </a:moveTo>
                  <a:cubicBezTo>
                    <a:pt x="97" y="20"/>
                    <a:pt x="81" y="8"/>
                    <a:pt x="66" y="3"/>
                  </a:cubicBezTo>
                  <a:cubicBezTo>
                    <a:pt x="66" y="3"/>
                    <a:pt x="65" y="3"/>
                    <a:pt x="65" y="3"/>
                  </a:cubicBezTo>
                  <a:cubicBezTo>
                    <a:pt x="64" y="3"/>
                    <a:pt x="63" y="2"/>
                    <a:pt x="62" y="2"/>
                  </a:cubicBezTo>
                  <a:cubicBezTo>
                    <a:pt x="62" y="2"/>
                    <a:pt x="62" y="2"/>
                    <a:pt x="61" y="2"/>
                  </a:cubicBezTo>
                  <a:cubicBezTo>
                    <a:pt x="60" y="2"/>
                    <a:pt x="59" y="1"/>
                    <a:pt x="58" y="1"/>
                  </a:cubicBezTo>
                  <a:cubicBezTo>
                    <a:pt x="58" y="1"/>
                    <a:pt x="58" y="1"/>
                    <a:pt x="58" y="1"/>
                  </a:cubicBezTo>
                  <a:cubicBezTo>
                    <a:pt x="57" y="1"/>
                    <a:pt x="56" y="1"/>
                    <a:pt x="54" y="1"/>
                  </a:cubicBezTo>
                  <a:cubicBezTo>
                    <a:pt x="54" y="1"/>
                    <a:pt x="54" y="1"/>
                    <a:pt x="54" y="1"/>
                  </a:cubicBezTo>
                  <a:cubicBezTo>
                    <a:pt x="53" y="0"/>
                    <a:pt x="52" y="0"/>
                    <a:pt x="51" y="0"/>
                  </a:cubicBezTo>
                  <a:cubicBezTo>
                    <a:pt x="51" y="0"/>
                    <a:pt x="50" y="0"/>
                    <a:pt x="50" y="0"/>
                  </a:cubicBezTo>
                  <a:cubicBezTo>
                    <a:pt x="49" y="0"/>
                    <a:pt x="48" y="0"/>
                    <a:pt x="47" y="1"/>
                  </a:cubicBezTo>
                  <a:cubicBezTo>
                    <a:pt x="47" y="1"/>
                    <a:pt x="47" y="1"/>
                    <a:pt x="47" y="1"/>
                  </a:cubicBezTo>
                  <a:cubicBezTo>
                    <a:pt x="46" y="1"/>
                    <a:pt x="45" y="1"/>
                    <a:pt x="44" y="1"/>
                  </a:cubicBezTo>
                  <a:cubicBezTo>
                    <a:pt x="43" y="1"/>
                    <a:pt x="43" y="1"/>
                    <a:pt x="43" y="1"/>
                  </a:cubicBezTo>
                  <a:cubicBezTo>
                    <a:pt x="42" y="1"/>
                    <a:pt x="41" y="2"/>
                    <a:pt x="41" y="2"/>
                  </a:cubicBezTo>
                  <a:cubicBezTo>
                    <a:pt x="40" y="2"/>
                    <a:pt x="40" y="2"/>
                    <a:pt x="40" y="2"/>
                  </a:cubicBezTo>
                  <a:cubicBezTo>
                    <a:pt x="39" y="2"/>
                    <a:pt x="38" y="3"/>
                    <a:pt x="37" y="3"/>
                  </a:cubicBezTo>
                  <a:cubicBezTo>
                    <a:pt x="37" y="3"/>
                    <a:pt x="37" y="3"/>
                    <a:pt x="37" y="3"/>
                  </a:cubicBezTo>
                  <a:cubicBezTo>
                    <a:pt x="36" y="4"/>
                    <a:pt x="35" y="4"/>
                    <a:pt x="34" y="5"/>
                  </a:cubicBezTo>
                  <a:cubicBezTo>
                    <a:pt x="33" y="5"/>
                    <a:pt x="33" y="5"/>
                    <a:pt x="33" y="5"/>
                  </a:cubicBezTo>
                  <a:cubicBezTo>
                    <a:pt x="32" y="5"/>
                    <a:pt x="32" y="6"/>
                    <a:pt x="31" y="6"/>
                  </a:cubicBezTo>
                  <a:cubicBezTo>
                    <a:pt x="30" y="7"/>
                    <a:pt x="30" y="7"/>
                    <a:pt x="30" y="7"/>
                  </a:cubicBezTo>
                  <a:cubicBezTo>
                    <a:pt x="29" y="7"/>
                    <a:pt x="28" y="8"/>
                    <a:pt x="28" y="8"/>
                  </a:cubicBezTo>
                  <a:cubicBezTo>
                    <a:pt x="28" y="9"/>
                    <a:pt x="27" y="9"/>
                    <a:pt x="27" y="9"/>
                  </a:cubicBezTo>
                  <a:cubicBezTo>
                    <a:pt x="26" y="10"/>
                    <a:pt x="25" y="11"/>
                    <a:pt x="24" y="12"/>
                  </a:cubicBezTo>
                  <a:cubicBezTo>
                    <a:pt x="0" y="36"/>
                    <a:pt x="19" y="70"/>
                    <a:pt x="48" y="99"/>
                  </a:cubicBezTo>
                  <a:cubicBezTo>
                    <a:pt x="49" y="100"/>
                    <a:pt x="50" y="102"/>
                    <a:pt x="51" y="103"/>
                  </a:cubicBezTo>
                  <a:cubicBezTo>
                    <a:pt x="51" y="103"/>
                    <a:pt x="52" y="103"/>
                    <a:pt x="52" y="104"/>
                  </a:cubicBezTo>
                  <a:cubicBezTo>
                    <a:pt x="53" y="104"/>
                    <a:pt x="54" y="105"/>
                    <a:pt x="55" y="106"/>
                  </a:cubicBezTo>
                  <a:cubicBezTo>
                    <a:pt x="55" y="106"/>
                    <a:pt x="55" y="106"/>
                    <a:pt x="55" y="107"/>
                  </a:cubicBezTo>
                  <a:cubicBezTo>
                    <a:pt x="57" y="108"/>
                    <a:pt x="58" y="109"/>
                    <a:pt x="59" y="110"/>
                  </a:cubicBezTo>
                  <a:cubicBezTo>
                    <a:pt x="59" y="110"/>
                    <a:pt x="59" y="110"/>
                    <a:pt x="59" y="110"/>
                  </a:cubicBezTo>
                  <a:cubicBezTo>
                    <a:pt x="60" y="111"/>
                    <a:pt x="61" y="112"/>
                    <a:pt x="62" y="113"/>
                  </a:cubicBezTo>
                  <a:cubicBezTo>
                    <a:pt x="63" y="113"/>
                    <a:pt x="63" y="113"/>
                    <a:pt x="63" y="114"/>
                  </a:cubicBezTo>
                  <a:cubicBezTo>
                    <a:pt x="64" y="114"/>
                    <a:pt x="65" y="115"/>
                    <a:pt x="66" y="116"/>
                  </a:cubicBezTo>
                  <a:cubicBezTo>
                    <a:pt x="66" y="116"/>
                    <a:pt x="67" y="116"/>
                    <a:pt x="67" y="116"/>
                  </a:cubicBezTo>
                  <a:cubicBezTo>
                    <a:pt x="68" y="117"/>
                    <a:pt x="69" y="118"/>
                    <a:pt x="70" y="119"/>
                  </a:cubicBezTo>
                  <a:cubicBezTo>
                    <a:pt x="71" y="119"/>
                    <a:pt x="71" y="119"/>
                    <a:pt x="71" y="119"/>
                  </a:cubicBezTo>
                  <a:cubicBezTo>
                    <a:pt x="72" y="120"/>
                    <a:pt x="73" y="121"/>
                    <a:pt x="74" y="121"/>
                  </a:cubicBezTo>
                  <a:cubicBezTo>
                    <a:pt x="74" y="121"/>
                    <a:pt x="75" y="122"/>
                    <a:pt x="75" y="122"/>
                  </a:cubicBezTo>
                  <a:cubicBezTo>
                    <a:pt x="76" y="123"/>
                    <a:pt x="77" y="123"/>
                    <a:pt x="78" y="124"/>
                  </a:cubicBezTo>
                  <a:cubicBezTo>
                    <a:pt x="78" y="124"/>
                    <a:pt x="78" y="124"/>
                    <a:pt x="79" y="124"/>
                  </a:cubicBezTo>
                  <a:cubicBezTo>
                    <a:pt x="80" y="125"/>
                    <a:pt x="81" y="125"/>
                    <a:pt x="82" y="126"/>
                  </a:cubicBezTo>
                  <a:cubicBezTo>
                    <a:pt x="82" y="126"/>
                    <a:pt x="83" y="126"/>
                    <a:pt x="83" y="127"/>
                  </a:cubicBezTo>
                  <a:cubicBezTo>
                    <a:pt x="84" y="127"/>
                    <a:pt x="85" y="127"/>
                    <a:pt x="86" y="128"/>
                  </a:cubicBezTo>
                  <a:cubicBezTo>
                    <a:pt x="86" y="128"/>
                    <a:pt x="86" y="128"/>
                    <a:pt x="87" y="128"/>
                  </a:cubicBezTo>
                  <a:cubicBezTo>
                    <a:pt x="88" y="129"/>
                    <a:pt x="89" y="129"/>
                    <a:pt x="90" y="130"/>
                  </a:cubicBezTo>
                  <a:cubicBezTo>
                    <a:pt x="90" y="130"/>
                    <a:pt x="90" y="130"/>
                    <a:pt x="90" y="130"/>
                  </a:cubicBezTo>
                  <a:cubicBezTo>
                    <a:pt x="91" y="130"/>
                    <a:pt x="93" y="131"/>
                    <a:pt x="94" y="131"/>
                  </a:cubicBezTo>
                  <a:cubicBezTo>
                    <a:pt x="94" y="131"/>
                    <a:pt x="94" y="131"/>
                    <a:pt x="95" y="131"/>
                  </a:cubicBezTo>
                  <a:cubicBezTo>
                    <a:pt x="95" y="132"/>
                    <a:pt x="96" y="132"/>
                    <a:pt x="97" y="132"/>
                  </a:cubicBezTo>
                  <a:cubicBezTo>
                    <a:pt x="98" y="132"/>
                    <a:pt x="98" y="132"/>
                    <a:pt x="98" y="133"/>
                  </a:cubicBezTo>
                  <a:cubicBezTo>
                    <a:pt x="99" y="133"/>
                    <a:pt x="100" y="133"/>
                    <a:pt x="102" y="133"/>
                  </a:cubicBezTo>
                  <a:cubicBezTo>
                    <a:pt x="102" y="133"/>
                    <a:pt x="102" y="133"/>
                    <a:pt x="102" y="133"/>
                  </a:cubicBezTo>
                  <a:cubicBezTo>
                    <a:pt x="103" y="133"/>
                    <a:pt x="104" y="134"/>
                    <a:pt x="105" y="134"/>
                  </a:cubicBezTo>
                  <a:cubicBezTo>
                    <a:pt x="105" y="134"/>
                    <a:pt x="106" y="134"/>
                    <a:pt x="106" y="134"/>
                  </a:cubicBezTo>
                  <a:cubicBezTo>
                    <a:pt x="107" y="134"/>
                    <a:pt x="108" y="134"/>
                    <a:pt x="109" y="134"/>
                  </a:cubicBezTo>
                  <a:cubicBezTo>
                    <a:pt x="109" y="134"/>
                    <a:pt x="109" y="134"/>
                    <a:pt x="110" y="134"/>
                  </a:cubicBezTo>
                  <a:cubicBezTo>
                    <a:pt x="111" y="134"/>
                    <a:pt x="112" y="134"/>
                    <a:pt x="113" y="134"/>
                  </a:cubicBezTo>
                  <a:cubicBezTo>
                    <a:pt x="113" y="134"/>
                    <a:pt x="113" y="134"/>
                    <a:pt x="113" y="134"/>
                  </a:cubicBezTo>
                  <a:cubicBezTo>
                    <a:pt x="114" y="134"/>
                    <a:pt x="115" y="134"/>
                    <a:pt x="116" y="133"/>
                  </a:cubicBezTo>
                  <a:cubicBezTo>
                    <a:pt x="116" y="133"/>
                    <a:pt x="116" y="133"/>
                    <a:pt x="117" y="133"/>
                  </a:cubicBezTo>
                  <a:cubicBezTo>
                    <a:pt x="117" y="133"/>
                    <a:pt x="118" y="133"/>
                    <a:pt x="119" y="133"/>
                  </a:cubicBezTo>
                  <a:cubicBezTo>
                    <a:pt x="119" y="133"/>
                    <a:pt x="120" y="132"/>
                    <a:pt x="120" y="132"/>
                  </a:cubicBezTo>
                  <a:cubicBezTo>
                    <a:pt x="121" y="132"/>
                    <a:pt x="122" y="132"/>
                    <a:pt x="122" y="131"/>
                  </a:cubicBezTo>
                  <a:cubicBezTo>
                    <a:pt x="123" y="131"/>
                    <a:pt x="123" y="131"/>
                    <a:pt x="123" y="131"/>
                  </a:cubicBezTo>
                  <a:cubicBezTo>
                    <a:pt x="124" y="131"/>
                    <a:pt x="125" y="130"/>
                    <a:pt x="126" y="130"/>
                  </a:cubicBezTo>
                  <a:cubicBezTo>
                    <a:pt x="126" y="130"/>
                    <a:pt x="126" y="130"/>
                    <a:pt x="127" y="129"/>
                  </a:cubicBezTo>
                  <a:cubicBezTo>
                    <a:pt x="127" y="129"/>
                    <a:pt x="128" y="129"/>
                    <a:pt x="129" y="128"/>
                  </a:cubicBezTo>
                  <a:cubicBezTo>
                    <a:pt x="129" y="128"/>
                    <a:pt x="129" y="128"/>
                    <a:pt x="130" y="127"/>
                  </a:cubicBezTo>
                  <a:cubicBezTo>
                    <a:pt x="130" y="127"/>
                    <a:pt x="131" y="126"/>
                    <a:pt x="132" y="126"/>
                  </a:cubicBezTo>
                  <a:cubicBezTo>
                    <a:pt x="132" y="126"/>
                    <a:pt x="132" y="125"/>
                    <a:pt x="133" y="125"/>
                  </a:cubicBezTo>
                  <a:cubicBezTo>
                    <a:pt x="134" y="124"/>
                    <a:pt x="134" y="124"/>
                    <a:pt x="135" y="123"/>
                  </a:cubicBezTo>
                  <a:cubicBezTo>
                    <a:pt x="160" y="98"/>
                    <a:pt x="141" y="64"/>
                    <a:pt x="112" y="35"/>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68" name="Freeform 471"/>
            <p:cNvSpPr/>
            <p:nvPr/>
          </p:nvSpPr>
          <p:spPr bwMode="auto">
            <a:xfrm>
              <a:off x="9950451" y="4291013"/>
              <a:ext cx="230188" cy="223837"/>
            </a:xfrm>
            <a:custGeom>
              <a:avLst/>
              <a:gdLst>
                <a:gd name="T0" fmla="*/ 228 w 240"/>
                <a:gd name="T1" fmla="*/ 183 h 233"/>
                <a:gd name="T2" fmla="*/ 149 w 240"/>
                <a:gd name="T3" fmla="*/ 104 h 233"/>
                <a:gd name="T4" fmla="*/ 132 w 240"/>
                <a:gd name="T5" fmla="*/ 88 h 233"/>
                <a:gd name="T6" fmla="*/ 99 w 240"/>
                <a:gd name="T7" fmla="*/ 34 h 233"/>
                <a:gd name="T8" fmla="*/ 37 w 240"/>
                <a:gd name="T9" fmla="*/ 0 h 233"/>
                <a:gd name="T10" fmla="*/ 12 w 240"/>
                <a:gd name="T11" fmla="*/ 10 h 233"/>
                <a:gd name="T12" fmla="*/ 5 w 240"/>
                <a:gd name="T13" fmla="*/ 19 h 233"/>
                <a:gd name="T14" fmla="*/ 0 w 240"/>
                <a:gd name="T15" fmla="*/ 35 h 233"/>
                <a:gd name="T16" fmla="*/ 60 w 240"/>
                <a:gd name="T17" fmla="*/ 73 h 233"/>
                <a:gd name="T18" fmla="*/ 98 w 240"/>
                <a:gd name="T19" fmla="*/ 135 h 233"/>
                <a:gd name="T20" fmla="*/ 111 w 240"/>
                <a:gd name="T21" fmla="*/ 148 h 233"/>
                <a:gd name="T22" fmla="*/ 187 w 240"/>
                <a:gd name="T23" fmla="*/ 224 h 233"/>
                <a:gd name="T24" fmla="*/ 208 w 240"/>
                <a:gd name="T25" fmla="*/ 233 h 233"/>
                <a:gd name="T26" fmla="*/ 228 w 240"/>
                <a:gd name="T27" fmla="*/ 224 h 233"/>
                <a:gd name="T28" fmla="*/ 228 w 240"/>
                <a:gd name="T29" fmla="*/ 18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0" h="233">
                  <a:moveTo>
                    <a:pt x="228" y="183"/>
                  </a:moveTo>
                  <a:cubicBezTo>
                    <a:pt x="149" y="104"/>
                    <a:pt x="149" y="104"/>
                    <a:pt x="149" y="104"/>
                  </a:cubicBezTo>
                  <a:cubicBezTo>
                    <a:pt x="132" y="88"/>
                    <a:pt x="132" y="88"/>
                    <a:pt x="132" y="88"/>
                  </a:cubicBezTo>
                  <a:cubicBezTo>
                    <a:pt x="129" y="70"/>
                    <a:pt x="116" y="51"/>
                    <a:pt x="99" y="34"/>
                  </a:cubicBezTo>
                  <a:cubicBezTo>
                    <a:pt x="79" y="15"/>
                    <a:pt x="57" y="0"/>
                    <a:pt x="37" y="0"/>
                  </a:cubicBezTo>
                  <a:cubicBezTo>
                    <a:pt x="28" y="0"/>
                    <a:pt x="19" y="3"/>
                    <a:pt x="12" y="10"/>
                  </a:cubicBezTo>
                  <a:cubicBezTo>
                    <a:pt x="9" y="13"/>
                    <a:pt x="7" y="16"/>
                    <a:pt x="5" y="19"/>
                  </a:cubicBezTo>
                  <a:cubicBezTo>
                    <a:pt x="2" y="24"/>
                    <a:pt x="0" y="30"/>
                    <a:pt x="0" y="35"/>
                  </a:cubicBezTo>
                  <a:cubicBezTo>
                    <a:pt x="18" y="40"/>
                    <a:pt x="39" y="52"/>
                    <a:pt x="60" y="73"/>
                  </a:cubicBezTo>
                  <a:cubicBezTo>
                    <a:pt x="84" y="98"/>
                    <a:pt x="95" y="118"/>
                    <a:pt x="98" y="135"/>
                  </a:cubicBezTo>
                  <a:cubicBezTo>
                    <a:pt x="111" y="148"/>
                    <a:pt x="111" y="148"/>
                    <a:pt x="111" y="148"/>
                  </a:cubicBezTo>
                  <a:cubicBezTo>
                    <a:pt x="187" y="224"/>
                    <a:pt x="187" y="224"/>
                    <a:pt x="187" y="224"/>
                  </a:cubicBezTo>
                  <a:cubicBezTo>
                    <a:pt x="193" y="230"/>
                    <a:pt x="200" y="233"/>
                    <a:pt x="208" y="233"/>
                  </a:cubicBezTo>
                  <a:cubicBezTo>
                    <a:pt x="215" y="233"/>
                    <a:pt x="223" y="230"/>
                    <a:pt x="228" y="224"/>
                  </a:cubicBezTo>
                  <a:cubicBezTo>
                    <a:pt x="240" y="213"/>
                    <a:pt x="240" y="195"/>
                    <a:pt x="228" y="183"/>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grpSp>
      <p:sp>
        <p:nvSpPr>
          <p:cNvPr id="69" name="Freeform 322"/>
          <p:cNvSpPr/>
          <p:nvPr/>
        </p:nvSpPr>
        <p:spPr bwMode="auto">
          <a:xfrm>
            <a:off x="5267189" y="2729990"/>
            <a:ext cx="276225" cy="274637"/>
          </a:xfrm>
          <a:custGeom>
            <a:avLst/>
            <a:gdLst>
              <a:gd name="T0" fmla="*/ 249 w 287"/>
              <a:gd name="T1" fmla="*/ 220 h 287"/>
              <a:gd name="T2" fmla="*/ 168 w 287"/>
              <a:gd name="T3" fmla="*/ 191 h 287"/>
              <a:gd name="T4" fmla="*/ 196 w 287"/>
              <a:gd name="T5" fmla="*/ 136 h 287"/>
              <a:gd name="T6" fmla="*/ 196 w 287"/>
              <a:gd name="T7" fmla="*/ 135 h 287"/>
              <a:gd name="T8" fmla="*/ 203 w 287"/>
              <a:gd name="T9" fmla="*/ 134 h 287"/>
              <a:gd name="T10" fmla="*/ 211 w 287"/>
              <a:gd name="T11" fmla="*/ 107 h 287"/>
              <a:gd name="T12" fmla="*/ 205 w 287"/>
              <a:gd name="T13" fmla="*/ 96 h 287"/>
              <a:gd name="T14" fmla="*/ 205 w 287"/>
              <a:gd name="T15" fmla="*/ 96 h 287"/>
              <a:gd name="T16" fmla="*/ 205 w 287"/>
              <a:gd name="T17" fmla="*/ 93 h 287"/>
              <a:gd name="T18" fmla="*/ 204 w 287"/>
              <a:gd name="T19" fmla="*/ 54 h 287"/>
              <a:gd name="T20" fmla="*/ 183 w 287"/>
              <a:gd name="T21" fmla="*/ 22 h 287"/>
              <a:gd name="T22" fmla="*/ 143 w 287"/>
              <a:gd name="T23" fmla="*/ 0 h 287"/>
              <a:gd name="T24" fmla="*/ 103 w 287"/>
              <a:gd name="T25" fmla="*/ 22 h 287"/>
              <a:gd name="T26" fmla="*/ 82 w 287"/>
              <a:gd name="T27" fmla="*/ 54 h 287"/>
              <a:gd name="T28" fmla="*/ 81 w 287"/>
              <a:gd name="T29" fmla="*/ 93 h 287"/>
              <a:gd name="T30" fmla="*/ 81 w 287"/>
              <a:gd name="T31" fmla="*/ 96 h 287"/>
              <a:gd name="T32" fmla="*/ 81 w 287"/>
              <a:gd name="T33" fmla="*/ 96 h 287"/>
              <a:gd name="T34" fmla="*/ 75 w 287"/>
              <a:gd name="T35" fmla="*/ 107 h 287"/>
              <a:gd name="T36" fmla="*/ 83 w 287"/>
              <a:gd name="T37" fmla="*/ 134 h 287"/>
              <a:gd name="T38" fmla="*/ 89 w 287"/>
              <a:gd name="T39" fmla="*/ 135 h 287"/>
              <a:gd name="T40" fmla="*/ 90 w 287"/>
              <a:gd name="T41" fmla="*/ 136 h 287"/>
              <a:gd name="T42" fmla="*/ 118 w 287"/>
              <a:gd name="T43" fmla="*/ 191 h 287"/>
              <a:gd name="T44" fmla="*/ 38 w 287"/>
              <a:gd name="T45" fmla="*/ 220 h 287"/>
              <a:gd name="T46" fmla="*/ 0 w 287"/>
              <a:gd name="T47" fmla="*/ 256 h 287"/>
              <a:gd name="T48" fmla="*/ 0 w 287"/>
              <a:gd name="T49" fmla="*/ 287 h 287"/>
              <a:gd name="T50" fmla="*/ 287 w 287"/>
              <a:gd name="T51" fmla="*/ 287 h 287"/>
              <a:gd name="T52" fmla="*/ 287 w 287"/>
              <a:gd name="T53" fmla="*/ 256 h 287"/>
              <a:gd name="T54" fmla="*/ 249 w 287"/>
              <a:gd name="T55" fmla="*/ 22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7" h="287">
                <a:moveTo>
                  <a:pt x="249" y="220"/>
                </a:moveTo>
                <a:cubicBezTo>
                  <a:pt x="230" y="212"/>
                  <a:pt x="208" y="196"/>
                  <a:pt x="168" y="191"/>
                </a:cubicBezTo>
                <a:cubicBezTo>
                  <a:pt x="180" y="181"/>
                  <a:pt x="186" y="162"/>
                  <a:pt x="196" y="136"/>
                </a:cubicBezTo>
                <a:cubicBezTo>
                  <a:pt x="196" y="136"/>
                  <a:pt x="196" y="135"/>
                  <a:pt x="196" y="135"/>
                </a:cubicBezTo>
                <a:cubicBezTo>
                  <a:pt x="199" y="135"/>
                  <a:pt x="201" y="135"/>
                  <a:pt x="203" y="134"/>
                </a:cubicBezTo>
                <a:cubicBezTo>
                  <a:pt x="208" y="131"/>
                  <a:pt x="211" y="115"/>
                  <a:pt x="211" y="107"/>
                </a:cubicBezTo>
                <a:cubicBezTo>
                  <a:pt x="211" y="95"/>
                  <a:pt x="205" y="96"/>
                  <a:pt x="205" y="96"/>
                </a:cubicBezTo>
                <a:cubicBezTo>
                  <a:pt x="205" y="96"/>
                  <a:pt x="205" y="96"/>
                  <a:pt x="205" y="96"/>
                </a:cubicBezTo>
                <a:cubicBezTo>
                  <a:pt x="205" y="95"/>
                  <a:pt x="205" y="94"/>
                  <a:pt x="205" y="93"/>
                </a:cubicBezTo>
                <a:cubicBezTo>
                  <a:pt x="205" y="83"/>
                  <a:pt x="207" y="64"/>
                  <a:pt x="204" y="54"/>
                </a:cubicBezTo>
                <a:cubicBezTo>
                  <a:pt x="200" y="39"/>
                  <a:pt x="194" y="26"/>
                  <a:pt x="183" y="22"/>
                </a:cubicBezTo>
                <a:cubicBezTo>
                  <a:pt x="169" y="16"/>
                  <a:pt x="149" y="0"/>
                  <a:pt x="143" y="0"/>
                </a:cubicBezTo>
                <a:cubicBezTo>
                  <a:pt x="135" y="0"/>
                  <a:pt x="115" y="16"/>
                  <a:pt x="103" y="22"/>
                </a:cubicBezTo>
                <a:cubicBezTo>
                  <a:pt x="93" y="27"/>
                  <a:pt x="86" y="39"/>
                  <a:pt x="82" y="54"/>
                </a:cubicBezTo>
                <a:cubicBezTo>
                  <a:pt x="79" y="64"/>
                  <a:pt x="81" y="82"/>
                  <a:pt x="81" y="93"/>
                </a:cubicBezTo>
                <a:cubicBezTo>
                  <a:pt x="81" y="94"/>
                  <a:pt x="81" y="95"/>
                  <a:pt x="81" y="96"/>
                </a:cubicBezTo>
                <a:cubicBezTo>
                  <a:pt x="81" y="96"/>
                  <a:pt x="81" y="96"/>
                  <a:pt x="81" y="96"/>
                </a:cubicBezTo>
                <a:cubicBezTo>
                  <a:pt x="81" y="96"/>
                  <a:pt x="75" y="95"/>
                  <a:pt x="75" y="107"/>
                </a:cubicBezTo>
                <a:cubicBezTo>
                  <a:pt x="75" y="115"/>
                  <a:pt x="78" y="131"/>
                  <a:pt x="83" y="134"/>
                </a:cubicBezTo>
                <a:cubicBezTo>
                  <a:pt x="85" y="135"/>
                  <a:pt x="87" y="135"/>
                  <a:pt x="89" y="135"/>
                </a:cubicBezTo>
                <a:cubicBezTo>
                  <a:pt x="89" y="135"/>
                  <a:pt x="90" y="136"/>
                  <a:pt x="90" y="136"/>
                </a:cubicBezTo>
                <a:cubicBezTo>
                  <a:pt x="100" y="163"/>
                  <a:pt x="105" y="182"/>
                  <a:pt x="118" y="191"/>
                </a:cubicBezTo>
                <a:cubicBezTo>
                  <a:pt x="78" y="196"/>
                  <a:pt x="56" y="212"/>
                  <a:pt x="38" y="220"/>
                </a:cubicBezTo>
                <a:cubicBezTo>
                  <a:pt x="0" y="237"/>
                  <a:pt x="0" y="256"/>
                  <a:pt x="0" y="256"/>
                </a:cubicBezTo>
                <a:cubicBezTo>
                  <a:pt x="0" y="287"/>
                  <a:pt x="0" y="287"/>
                  <a:pt x="0" y="287"/>
                </a:cubicBezTo>
                <a:cubicBezTo>
                  <a:pt x="287" y="287"/>
                  <a:pt x="287" y="287"/>
                  <a:pt x="287" y="287"/>
                </a:cubicBezTo>
                <a:cubicBezTo>
                  <a:pt x="287" y="256"/>
                  <a:pt x="287" y="256"/>
                  <a:pt x="287" y="256"/>
                </a:cubicBezTo>
                <a:cubicBezTo>
                  <a:pt x="287" y="256"/>
                  <a:pt x="287" y="237"/>
                  <a:pt x="249" y="22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00823E"/>
              </a:solidFill>
            </a:endParaRPr>
          </a:p>
        </p:txBody>
      </p:sp>
      <p:grpSp>
        <p:nvGrpSpPr>
          <p:cNvPr id="70" name="组合 69"/>
          <p:cNvGrpSpPr/>
          <p:nvPr/>
        </p:nvGrpSpPr>
        <p:grpSpPr>
          <a:xfrm>
            <a:off x="5267189" y="3605400"/>
            <a:ext cx="288925" cy="288925"/>
            <a:chOff x="8799513" y="4225925"/>
            <a:chExt cx="288925" cy="288925"/>
          </a:xfrm>
          <a:solidFill>
            <a:schemeClr val="bg1"/>
          </a:solidFill>
        </p:grpSpPr>
        <p:sp>
          <p:nvSpPr>
            <p:cNvPr id="71" name="Freeform 245"/>
            <p:cNvSpPr/>
            <p:nvPr/>
          </p:nvSpPr>
          <p:spPr bwMode="auto">
            <a:xfrm>
              <a:off x="8910638" y="4225925"/>
              <a:ext cx="177800" cy="111125"/>
            </a:xfrm>
            <a:custGeom>
              <a:avLst/>
              <a:gdLst>
                <a:gd name="T0" fmla="*/ 160 w 185"/>
                <a:gd name="T1" fmla="*/ 25 h 116"/>
                <a:gd name="T2" fmla="*/ 110 w 185"/>
                <a:gd name="T3" fmla="*/ 25 h 116"/>
                <a:gd name="T4" fmla="*/ 97 w 185"/>
                <a:gd name="T5" fmla="*/ 37 h 116"/>
                <a:gd name="T6" fmla="*/ 77 w 185"/>
                <a:gd name="T7" fmla="*/ 17 h 116"/>
                <a:gd name="T8" fmla="*/ 60 w 185"/>
                <a:gd name="T9" fmla="*/ 17 h 116"/>
                <a:gd name="T10" fmla="*/ 4 w 185"/>
                <a:gd name="T11" fmla="*/ 73 h 116"/>
                <a:gd name="T12" fmla="*/ 4 w 185"/>
                <a:gd name="T13" fmla="*/ 89 h 116"/>
                <a:gd name="T14" fmla="*/ 12 w 185"/>
                <a:gd name="T15" fmla="*/ 92 h 116"/>
                <a:gd name="T16" fmla="*/ 21 w 185"/>
                <a:gd name="T17" fmla="*/ 89 h 116"/>
                <a:gd name="T18" fmla="*/ 69 w 185"/>
                <a:gd name="T19" fmla="*/ 41 h 116"/>
                <a:gd name="T20" fmla="*/ 81 w 185"/>
                <a:gd name="T21" fmla="*/ 54 h 116"/>
                <a:gd name="T22" fmla="*/ 68 w 185"/>
                <a:gd name="T23" fmla="*/ 66 h 116"/>
                <a:gd name="T24" fmla="*/ 118 w 185"/>
                <a:gd name="T25" fmla="*/ 116 h 116"/>
                <a:gd name="T26" fmla="*/ 160 w 185"/>
                <a:gd name="T27" fmla="*/ 75 h 116"/>
                <a:gd name="T28" fmla="*/ 160 w 185"/>
                <a:gd name="T29" fmla="*/ 2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116">
                  <a:moveTo>
                    <a:pt x="160" y="25"/>
                  </a:moveTo>
                  <a:cubicBezTo>
                    <a:pt x="135" y="0"/>
                    <a:pt x="110" y="25"/>
                    <a:pt x="110" y="25"/>
                  </a:cubicBezTo>
                  <a:cubicBezTo>
                    <a:pt x="97" y="37"/>
                    <a:pt x="97" y="37"/>
                    <a:pt x="97" y="37"/>
                  </a:cubicBezTo>
                  <a:cubicBezTo>
                    <a:pt x="77" y="17"/>
                    <a:pt x="77" y="17"/>
                    <a:pt x="77" y="17"/>
                  </a:cubicBezTo>
                  <a:cubicBezTo>
                    <a:pt x="72" y="12"/>
                    <a:pt x="65" y="12"/>
                    <a:pt x="60" y="17"/>
                  </a:cubicBezTo>
                  <a:cubicBezTo>
                    <a:pt x="4" y="73"/>
                    <a:pt x="4" y="73"/>
                    <a:pt x="4" y="73"/>
                  </a:cubicBezTo>
                  <a:cubicBezTo>
                    <a:pt x="0" y="77"/>
                    <a:pt x="0" y="85"/>
                    <a:pt x="4" y="89"/>
                  </a:cubicBezTo>
                  <a:cubicBezTo>
                    <a:pt x="7" y="91"/>
                    <a:pt x="10" y="92"/>
                    <a:pt x="12" y="92"/>
                  </a:cubicBezTo>
                  <a:cubicBezTo>
                    <a:pt x="15" y="92"/>
                    <a:pt x="18" y="91"/>
                    <a:pt x="21" y="89"/>
                  </a:cubicBezTo>
                  <a:cubicBezTo>
                    <a:pt x="69" y="41"/>
                    <a:pt x="69" y="41"/>
                    <a:pt x="69" y="41"/>
                  </a:cubicBezTo>
                  <a:cubicBezTo>
                    <a:pt x="81" y="54"/>
                    <a:pt x="81" y="54"/>
                    <a:pt x="81" y="54"/>
                  </a:cubicBezTo>
                  <a:cubicBezTo>
                    <a:pt x="68" y="66"/>
                    <a:pt x="68" y="66"/>
                    <a:pt x="68" y="66"/>
                  </a:cubicBezTo>
                  <a:cubicBezTo>
                    <a:pt x="118" y="116"/>
                    <a:pt x="118" y="116"/>
                    <a:pt x="118" y="116"/>
                  </a:cubicBezTo>
                  <a:cubicBezTo>
                    <a:pt x="160" y="75"/>
                    <a:pt x="160" y="75"/>
                    <a:pt x="160" y="75"/>
                  </a:cubicBezTo>
                  <a:cubicBezTo>
                    <a:pt x="160" y="75"/>
                    <a:pt x="185" y="50"/>
                    <a:pt x="160" y="25"/>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72" name="Freeform 246"/>
            <p:cNvSpPr/>
            <p:nvPr/>
          </p:nvSpPr>
          <p:spPr bwMode="auto">
            <a:xfrm>
              <a:off x="8799513" y="4305300"/>
              <a:ext cx="209550" cy="209550"/>
            </a:xfrm>
            <a:custGeom>
              <a:avLst/>
              <a:gdLst>
                <a:gd name="T0" fmla="*/ 102 w 132"/>
                <a:gd name="T1" fmla="*/ 0 h 132"/>
                <a:gd name="T2" fmla="*/ 14 w 132"/>
                <a:gd name="T3" fmla="*/ 88 h 132"/>
                <a:gd name="T4" fmla="*/ 14 w 132"/>
                <a:gd name="T5" fmla="*/ 88 h 132"/>
                <a:gd name="T6" fmla="*/ 14 w 132"/>
                <a:gd name="T7" fmla="*/ 88 h 132"/>
                <a:gd name="T8" fmla="*/ 14 w 132"/>
                <a:gd name="T9" fmla="*/ 88 h 132"/>
                <a:gd name="T10" fmla="*/ 14 w 132"/>
                <a:gd name="T11" fmla="*/ 88 h 132"/>
                <a:gd name="T12" fmla="*/ 0 w 132"/>
                <a:gd name="T13" fmla="*/ 132 h 132"/>
                <a:gd name="T14" fmla="*/ 44 w 132"/>
                <a:gd name="T15" fmla="*/ 118 h 132"/>
                <a:gd name="T16" fmla="*/ 44 w 132"/>
                <a:gd name="T17" fmla="*/ 118 h 132"/>
                <a:gd name="T18" fmla="*/ 44 w 132"/>
                <a:gd name="T19" fmla="*/ 118 h 132"/>
                <a:gd name="T20" fmla="*/ 44 w 132"/>
                <a:gd name="T21" fmla="*/ 118 h 132"/>
                <a:gd name="T22" fmla="*/ 132 w 132"/>
                <a:gd name="T23" fmla="*/ 30 h 132"/>
                <a:gd name="T24" fmla="*/ 102 w 132"/>
                <a:gd name="T2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132">
                  <a:moveTo>
                    <a:pt x="102" y="0"/>
                  </a:moveTo>
                  <a:lnTo>
                    <a:pt x="14" y="88"/>
                  </a:lnTo>
                  <a:lnTo>
                    <a:pt x="14" y="88"/>
                  </a:lnTo>
                  <a:lnTo>
                    <a:pt x="14" y="88"/>
                  </a:lnTo>
                  <a:lnTo>
                    <a:pt x="14" y="88"/>
                  </a:lnTo>
                  <a:lnTo>
                    <a:pt x="14" y="88"/>
                  </a:lnTo>
                  <a:lnTo>
                    <a:pt x="0" y="132"/>
                  </a:lnTo>
                  <a:lnTo>
                    <a:pt x="44" y="118"/>
                  </a:lnTo>
                  <a:lnTo>
                    <a:pt x="44" y="118"/>
                  </a:lnTo>
                  <a:lnTo>
                    <a:pt x="44" y="118"/>
                  </a:lnTo>
                  <a:lnTo>
                    <a:pt x="44" y="118"/>
                  </a:lnTo>
                  <a:lnTo>
                    <a:pt x="132" y="30"/>
                  </a:lnTo>
                  <a:lnTo>
                    <a:pt x="102" y="0"/>
                  </a:ln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grpSp>
      <p:sp>
        <p:nvSpPr>
          <p:cNvPr id="73" name="Freeform 9"/>
          <p:cNvSpPr>
            <a:spLocks noEditPoints="1"/>
          </p:cNvSpPr>
          <p:nvPr/>
        </p:nvSpPr>
        <p:spPr bwMode="auto">
          <a:xfrm>
            <a:off x="2484689" y="2729990"/>
            <a:ext cx="276225" cy="274637"/>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64 w 288"/>
              <a:gd name="T11" fmla="*/ 82 h 288"/>
              <a:gd name="T12" fmla="*/ 224 w 288"/>
              <a:gd name="T13" fmla="*/ 82 h 288"/>
              <a:gd name="T14" fmla="*/ 227 w 288"/>
              <a:gd name="T15" fmla="*/ 83 h 288"/>
              <a:gd name="T16" fmla="*/ 168 w 288"/>
              <a:gd name="T17" fmla="*/ 134 h 288"/>
              <a:gd name="T18" fmla="*/ 160 w 288"/>
              <a:gd name="T19" fmla="*/ 140 h 288"/>
              <a:gd name="T20" fmla="*/ 144 w 288"/>
              <a:gd name="T21" fmla="*/ 153 h 288"/>
              <a:gd name="T22" fmla="*/ 129 w 288"/>
              <a:gd name="T23" fmla="*/ 140 h 288"/>
              <a:gd name="T24" fmla="*/ 121 w 288"/>
              <a:gd name="T25" fmla="*/ 134 h 288"/>
              <a:gd name="T26" fmla="*/ 61 w 288"/>
              <a:gd name="T27" fmla="*/ 83 h 288"/>
              <a:gd name="T28" fmla="*/ 64 w 288"/>
              <a:gd name="T29" fmla="*/ 82 h 288"/>
              <a:gd name="T30" fmla="*/ 54 w 288"/>
              <a:gd name="T31" fmla="*/ 194 h 288"/>
              <a:gd name="T32" fmla="*/ 54 w 288"/>
              <a:gd name="T33" fmla="*/ 93 h 288"/>
              <a:gd name="T34" fmla="*/ 54 w 288"/>
              <a:gd name="T35" fmla="*/ 90 h 288"/>
              <a:gd name="T36" fmla="*/ 113 w 288"/>
              <a:gd name="T37" fmla="*/ 141 h 288"/>
              <a:gd name="T38" fmla="*/ 54 w 288"/>
              <a:gd name="T39" fmla="*/ 197 h 288"/>
              <a:gd name="T40" fmla="*/ 54 w 288"/>
              <a:gd name="T41" fmla="*/ 194 h 288"/>
              <a:gd name="T42" fmla="*/ 224 w 288"/>
              <a:gd name="T43" fmla="*/ 205 h 288"/>
              <a:gd name="T44" fmla="*/ 64 w 288"/>
              <a:gd name="T45" fmla="*/ 205 h 288"/>
              <a:gd name="T46" fmla="*/ 61 w 288"/>
              <a:gd name="T47" fmla="*/ 204 h 288"/>
              <a:gd name="T48" fmla="*/ 121 w 288"/>
              <a:gd name="T49" fmla="*/ 147 h 288"/>
              <a:gd name="T50" fmla="*/ 144 w 288"/>
              <a:gd name="T51" fmla="*/ 166 h 288"/>
              <a:gd name="T52" fmla="*/ 167 w 288"/>
              <a:gd name="T53" fmla="*/ 147 h 288"/>
              <a:gd name="T54" fmla="*/ 227 w 288"/>
              <a:gd name="T55" fmla="*/ 204 h 288"/>
              <a:gd name="T56" fmla="*/ 224 w 288"/>
              <a:gd name="T57" fmla="*/ 205 h 288"/>
              <a:gd name="T58" fmla="*/ 235 w 288"/>
              <a:gd name="T59" fmla="*/ 194 h 288"/>
              <a:gd name="T60" fmla="*/ 234 w 288"/>
              <a:gd name="T61" fmla="*/ 197 h 288"/>
              <a:gd name="T62" fmla="*/ 175 w 288"/>
              <a:gd name="T63" fmla="*/ 141 h 288"/>
              <a:gd name="T64" fmla="*/ 234 w 288"/>
              <a:gd name="T65" fmla="*/ 90 h 288"/>
              <a:gd name="T66" fmla="*/ 235 w 288"/>
              <a:gd name="T67" fmla="*/ 93 h 288"/>
              <a:gd name="T68" fmla="*/ 235 w 288"/>
              <a:gd name="T69" fmla="*/ 19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8" h="288">
                <a:moveTo>
                  <a:pt x="144" y="0"/>
                </a:moveTo>
                <a:cubicBezTo>
                  <a:pt x="65" y="0"/>
                  <a:pt x="0" y="64"/>
                  <a:pt x="0" y="144"/>
                </a:cubicBezTo>
                <a:cubicBezTo>
                  <a:pt x="0" y="223"/>
                  <a:pt x="65" y="288"/>
                  <a:pt x="144" y="288"/>
                </a:cubicBezTo>
                <a:cubicBezTo>
                  <a:pt x="224" y="288"/>
                  <a:pt x="288" y="223"/>
                  <a:pt x="288" y="144"/>
                </a:cubicBezTo>
                <a:cubicBezTo>
                  <a:pt x="288" y="64"/>
                  <a:pt x="224" y="0"/>
                  <a:pt x="144" y="0"/>
                </a:cubicBezTo>
                <a:close/>
                <a:moveTo>
                  <a:pt x="64" y="82"/>
                </a:moveTo>
                <a:cubicBezTo>
                  <a:pt x="224" y="82"/>
                  <a:pt x="224" y="82"/>
                  <a:pt x="224" y="82"/>
                </a:cubicBezTo>
                <a:cubicBezTo>
                  <a:pt x="225" y="82"/>
                  <a:pt x="226" y="83"/>
                  <a:pt x="227" y="83"/>
                </a:cubicBezTo>
                <a:cubicBezTo>
                  <a:pt x="168" y="134"/>
                  <a:pt x="168" y="134"/>
                  <a:pt x="168" y="134"/>
                </a:cubicBezTo>
                <a:cubicBezTo>
                  <a:pt x="160" y="140"/>
                  <a:pt x="160" y="140"/>
                  <a:pt x="160" y="140"/>
                </a:cubicBezTo>
                <a:cubicBezTo>
                  <a:pt x="144" y="153"/>
                  <a:pt x="144" y="153"/>
                  <a:pt x="144" y="153"/>
                </a:cubicBezTo>
                <a:cubicBezTo>
                  <a:pt x="129" y="140"/>
                  <a:pt x="129" y="140"/>
                  <a:pt x="129" y="140"/>
                </a:cubicBezTo>
                <a:cubicBezTo>
                  <a:pt x="121" y="134"/>
                  <a:pt x="121" y="134"/>
                  <a:pt x="121" y="134"/>
                </a:cubicBezTo>
                <a:cubicBezTo>
                  <a:pt x="61" y="83"/>
                  <a:pt x="61" y="83"/>
                  <a:pt x="61" y="83"/>
                </a:cubicBezTo>
                <a:cubicBezTo>
                  <a:pt x="62" y="83"/>
                  <a:pt x="63" y="82"/>
                  <a:pt x="64" y="82"/>
                </a:cubicBezTo>
                <a:close/>
                <a:moveTo>
                  <a:pt x="54" y="194"/>
                </a:moveTo>
                <a:cubicBezTo>
                  <a:pt x="54" y="93"/>
                  <a:pt x="54" y="93"/>
                  <a:pt x="54" y="93"/>
                </a:cubicBezTo>
                <a:cubicBezTo>
                  <a:pt x="54" y="92"/>
                  <a:pt x="54" y="91"/>
                  <a:pt x="54" y="90"/>
                </a:cubicBezTo>
                <a:cubicBezTo>
                  <a:pt x="113" y="141"/>
                  <a:pt x="113" y="141"/>
                  <a:pt x="113" y="141"/>
                </a:cubicBezTo>
                <a:cubicBezTo>
                  <a:pt x="54" y="197"/>
                  <a:pt x="54" y="197"/>
                  <a:pt x="54" y="197"/>
                </a:cubicBezTo>
                <a:cubicBezTo>
                  <a:pt x="54" y="196"/>
                  <a:pt x="54" y="195"/>
                  <a:pt x="54" y="194"/>
                </a:cubicBezTo>
                <a:close/>
                <a:moveTo>
                  <a:pt x="224" y="205"/>
                </a:moveTo>
                <a:cubicBezTo>
                  <a:pt x="64" y="205"/>
                  <a:pt x="64" y="205"/>
                  <a:pt x="64" y="205"/>
                </a:cubicBezTo>
                <a:cubicBezTo>
                  <a:pt x="63" y="205"/>
                  <a:pt x="62" y="205"/>
                  <a:pt x="61" y="204"/>
                </a:cubicBezTo>
                <a:cubicBezTo>
                  <a:pt x="121" y="147"/>
                  <a:pt x="121" y="147"/>
                  <a:pt x="121" y="147"/>
                </a:cubicBezTo>
                <a:cubicBezTo>
                  <a:pt x="144" y="166"/>
                  <a:pt x="144" y="166"/>
                  <a:pt x="144" y="166"/>
                </a:cubicBezTo>
                <a:cubicBezTo>
                  <a:pt x="167" y="147"/>
                  <a:pt x="167" y="147"/>
                  <a:pt x="167" y="147"/>
                </a:cubicBezTo>
                <a:cubicBezTo>
                  <a:pt x="227" y="204"/>
                  <a:pt x="227" y="204"/>
                  <a:pt x="227" y="204"/>
                </a:cubicBezTo>
                <a:cubicBezTo>
                  <a:pt x="226" y="205"/>
                  <a:pt x="225" y="205"/>
                  <a:pt x="224" y="205"/>
                </a:cubicBezTo>
                <a:close/>
                <a:moveTo>
                  <a:pt x="235" y="194"/>
                </a:moveTo>
                <a:cubicBezTo>
                  <a:pt x="235" y="195"/>
                  <a:pt x="234" y="196"/>
                  <a:pt x="234" y="197"/>
                </a:cubicBezTo>
                <a:cubicBezTo>
                  <a:pt x="175" y="141"/>
                  <a:pt x="175" y="141"/>
                  <a:pt x="175" y="141"/>
                </a:cubicBezTo>
                <a:cubicBezTo>
                  <a:pt x="234" y="90"/>
                  <a:pt x="234" y="90"/>
                  <a:pt x="234" y="90"/>
                </a:cubicBezTo>
                <a:cubicBezTo>
                  <a:pt x="234" y="91"/>
                  <a:pt x="235" y="92"/>
                  <a:pt x="235" y="93"/>
                </a:cubicBezTo>
                <a:lnTo>
                  <a:pt x="235" y="194"/>
                </a:ln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00823E"/>
              </a:solidFill>
            </a:endParaRPr>
          </a:p>
        </p:txBody>
      </p:sp>
      <p:grpSp>
        <p:nvGrpSpPr>
          <p:cNvPr id="74" name="组合 73"/>
          <p:cNvGrpSpPr/>
          <p:nvPr/>
        </p:nvGrpSpPr>
        <p:grpSpPr>
          <a:xfrm>
            <a:off x="3051631" y="3871020"/>
            <a:ext cx="274638" cy="238125"/>
            <a:chOff x="4940301" y="5915025"/>
            <a:chExt cx="274638" cy="238125"/>
          </a:xfrm>
          <a:solidFill>
            <a:schemeClr val="bg1"/>
          </a:solidFill>
        </p:grpSpPr>
        <p:sp>
          <p:nvSpPr>
            <p:cNvPr id="75" name="Freeform 412"/>
            <p:cNvSpPr>
              <a:spLocks noEditPoints="1"/>
            </p:cNvSpPr>
            <p:nvPr/>
          </p:nvSpPr>
          <p:spPr bwMode="auto">
            <a:xfrm>
              <a:off x="4940301" y="5915025"/>
              <a:ext cx="274638" cy="238125"/>
            </a:xfrm>
            <a:custGeom>
              <a:avLst/>
              <a:gdLst>
                <a:gd name="T0" fmla="*/ 235 w 288"/>
                <a:gd name="T1" fmla="*/ 0 h 250"/>
                <a:gd name="T2" fmla="*/ 53 w 288"/>
                <a:gd name="T3" fmla="*/ 0 h 250"/>
                <a:gd name="T4" fmla="*/ 0 w 288"/>
                <a:gd name="T5" fmla="*/ 53 h 250"/>
                <a:gd name="T6" fmla="*/ 0 w 288"/>
                <a:gd name="T7" fmla="*/ 156 h 250"/>
                <a:gd name="T8" fmla="*/ 40 w 288"/>
                <a:gd name="T9" fmla="*/ 207 h 250"/>
                <a:gd name="T10" fmla="*/ 11 w 288"/>
                <a:gd name="T11" fmla="*/ 243 h 250"/>
                <a:gd name="T12" fmla="*/ 25 w 288"/>
                <a:gd name="T13" fmla="*/ 250 h 250"/>
                <a:gd name="T14" fmla="*/ 106 w 288"/>
                <a:gd name="T15" fmla="*/ 209 h 250"/>
                <a:gd name="T16" fmla="*/ 235 w 288"/>
                <a:gd name="T17" fmla="*/ 209 h 250"/>
                <a:gd name="T18" fmla="*/ 288 w 288"/>
                <a:gd name="T19" fmla="*/ 156 h 250"/>
                <a:gd name="T20" fmla="*/ 288 w 288"/>
                <a:gd name="T21" fmla="*/ 53 h 250"/>
                <a:gd name="T22" fmla="*/ 235 w 288"/>
                <a:gd name="T23" fmla="*/ 0 h 250"/>
                <a:gd name="T24" fmla="*/ 265 w 288"/>
                <a:gd name="T25" fmla="*/ 156 h 250"/>
                <a:gd name="T26" fmla="*/ 235 w 288"/>
                <a:gd name="T27" fmla="*/ 185 h 250"/>
                <a:gd name="T28" fmla="*/ 106 w 288"/>
                <a:gd name="T29" fmla="*/ 185 h 250"/>
                <a:gd name="T30" fmla="*/ 96 w 288"/>
                <a:gd name="T31" fmla="*/ 185 h 250"/>
                <a:gd name="T32" fmla="*/ 89 w 288"/>
                <a:gd name="T33" fmla="*/ 192 h 250"/>
                <a:gd name="T34" fmla="*/ 63 w 288"/>
                <a:gd name="T35" fmla="*/ 213 h 250"/>
                <a:gd name="T36" fmla="*/ 71 w 288"/>
                <a:gd name="T37" fmla="*/ 191 h 250"/>
                <a:gd name="T38" fmla="*/ 46 w 288"/>
                <a:gd name="T39" fmla="*/ 184 h 250"/>
                <a:gd name="T40" fmla="*/ 24 w 288"/>
                <a:gd name="T41" fmla="*/ 156 h 250"/>
                <a:gd name="T42" fmla="*/ 24 w 288"/>
                <a:gd name="T43" fmla="*/ 53 h 250"/>
                <a:gd name="T44" fmla="*/ 53 w 288"/>
                <a:gd name="T45" fmla="*/ 24 h 250"/>
                <a:gd name="T46" fmla="*/ 235 w 288"/>
                <a:gd name="T47" fmla="*/ 24 h 250"/>
                <a:gd name="T48" fmla="*/ 265 w 288"/>
                <a:gd name="T49" fmla="*/ 53 h 250"/>
                <a:gd name="T50" fmla="*/ 265 w 288"/>
                <a:gd name="T51" fmla="*/ 15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8" h="250">
                  <a:moveTo>
                    <a:pt x="235" y="0"/>
                  </a:moveTo>
                  <a:cubicBezTo>
                    <a:pt x="53" y="0"/>
                    <a:pt x="53" y="0"/>
                    <a:pt x="53" y="0"/>
                  </a:cubicBezTo>
                  <a:cubicBezTo>
                    <a:pt x="24" y="0"/>
                    <a:pt x="0" y="24"/>
                    <a:pt x="0" y="53"/>
                  </a:cubicBezTo>
                  <a:cubicBezTo>
                    <a:pt x="0" y="156"/>
                    <a:pt x="0" y="156"/>
                    <a:pt x="0" y="156"/>
                  </a:cubicBezTo>
                  <a:cubicBezTo>
                    <a:pt x="0" y="181"/>
                    <a:pt x="17" y="201"/>
                    <a:pt x="40" y="207"/>
                  </a:cubicBezTo>
                  <a:cubicBezTo>
                    <a:pt x="36" y="218"/>
                    <a:pt x="28" y="231"/>
                    <a:pt x="11" y="243"/>
                  </a:cubicBezTo>
                  <a:cubicBezTo>
                    <a:pt x="7" y="246"/>
                    <a:pt x="13" y="250"/>
                    <a:pt x="25" y="250"/>
                  </a:cubicBezTo>
                  <a:cubicBezTo>
                    <a:pt x="43" y="250"/>
                    <a:pt x="75" y="241"/>
                    <a:pt x="106" y="209"/>
                  </a:cubicBezTo>
                  <a:cubicBezTo>
                    <a:pt x="235" y="209"/>
                    <a:pt x="235" y="209"/>
                    <a:pt x="235" y="209"/>
                  </a:cubicBezTo>
                  <a:cubicBezTo>
                    <a:pt x="265" y="209"/>
                    <a:pt x="288" y="185"/>
                    <a:pt x="288" y="156"/>
                  </a:cubicBezTo>
                  <a:cubicBezTo>
                    <a:pt x="288" y="53"/>
                    <a:pt x="288" y="53"/>
                    <a:pt x="288" y="53"/>
                  </a:cubicBezTo>
                  <a:cubicBezTo>
                    <a:pt x="288" y="24"/>
                    <a:pt x="265" y="0"/>
                    <a:pt x="235" y="0"/>
                  </a:cubicBezTo>
                  <a:close/>
                  <a:moveTo>
                    <a:pt x="265" y="156"/>
                  </a:moveTo>
                  <a:cubicBezTo>
                    <a:pt x="265" y="172"/>
                    <a:pt x="251" y="185"/>
                    <a:pt x="235" y="185"/>
                  </a:cubicBezTo>
                  <a:cubicBezTo>
                    <a:pt x="106" y="185"/>
                    <a:pt x="106" y="185"/>
                    <a:pt x="106" y="185"/>
                  </a:cubicBezTo>
                  <a:cubicBezTo>
                    <a:pt x="96" y="185"/>
                    <a:pt x="96" y="185"/>
                    <a:pt x="96" y="185"/>
                  </a:cubicBezTo>
                  <a:cubicBezTo>
                    <a:pt x="89" y="192"/>
                    <a:pt x="89" y="192"/>
                    <a:pt x="89" y="192"/>
                  </a:cubicBezTo>
                  <a:cubicBezTo>
                    <a:pt x="80" y="202"/>
                    <a:pt x="71" y="209"/>
                    <a:pt x="63" y="213"/>
                  </a:cubicBezTo>
                  <a:cubicBezTo>
                    <a:pt x="71" y="191"/>
                    <a:pt x="71" y="191"/>
                    <a:pt x="71" y="191"/>
                  </a:cubicBezTo>
                  <a:cubicBezTo>
                    <a:pt x="46" y="184"/>
                    <a:pt x="46" y="184"/>
                    <a:pt x="46" y="184"/>
                  </a:cubicBezTo>
                  <a:cubicBezTo>
                    <a:pt x="33" y="181"/>
                    <a:pt x="24" y="169"/>
                    <a:pt x="24" y="156"/>
                  </a:cubicBezTo>
                  <a:cubicBezTo>
                    <a:pt x="24" y="53"/>
                    <a:pt x="24" y="53"/>
                    <a:pt x="24" y="53"/>
                  </a:cubicBezTo>
                  <a:cubicBezTo>
                    <a:pt x="24" y="37"/>
                    <a:pt x="37" y="24"/>
                    <a:pt x="53" y="24"/>
                  </a:cubicBezTo>
                  <a:cubicBezTo>
                    <a:pt x="235" y="24"/>
                    <a:pt x="235" y="24"/>
                    <a:pt x="235" y="24"/>
                  </a:cubicBezTo>
                  <a:cubicBezTo>
                    <a:pt x="251" y="24"/>
                    <a:pt x="265" y="37"/>
                    <a:pt x="265" y="53"/>
                  </a:cubicBezTo>
                  <a:lnTo>
                    <a:pt x="265" y="156"/>
                  </a:ln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76" name="Rectangle 413"/>
            <p:cNvSpPr>
              <a:spLocks noChangeArrowheads="1"/>
            </p:cNvSpPr>
            <p:nvPr/>
          </p:nvSpPr>
          <p:spPr bwMode="auto">
            <a:xfrm>
              <a:off x="5005388" y="5975350"/>
              <a:ext cx="144463" cy="22225"/>
            </a:xfrm>
            <a:prstGeom prst="rect">
              <a:avLst/>
            </a:prstGeom>
            <a:grpFill/>
            <a:ln w="9525">
              <a:noFill/>
              <a:miter lim="800000"/>
            </a:ln>
          </p:spPr>
          <p:txBody>
            <a:bodyPr vert="horz" wrap="square" lIns="91440" tIns="45720" rIns="91440" bIns="45720" numCol="1" anchor="t" anchorCtr="0" compatLnSpc="1"/>
            <a:lstStyle/>
            <a:p>
              <a:endParaRPr lang="zh-CN" altLang="en-US">
                <a:solidFill>
                  <a:srgbClr val="00823E"/>
                </a:solidFill>
              </a:endParaRPr>
            </a:p>
          </p:txBody>
        </p:sp>
        <p:sp>
          <p:nvSpPr>
            <p:cNvPr id="77" name="Rectangle 414"/>
            <p:cNvSpPr>
              <a:spLocks noChangeArrowheads="1"/>
            </p:cNvSpPr>
            <p:nvPr/>
          </p:nvSpPr>
          <p:spPr bwMode="auto">
            <a:xfrm>
              <a:off x="5005388" y="6030913"/>
              <a:ext cx="144463" cy="22225"/>
            </a:xfrm>
            <a:prstGeom prst="rect">
              <a:avLst/>
            </a:prstGeom>
            <a:grpFill/>
            <a:ln w="9525">
              <a:noFill/>
              <a:miter lim="800000"/>
            </a:ln>
          </p:spPr>
          <p:txBody>
            <a:bodyPr vert="horz" wrap="square" lIns="91440" tIns="45720" rIns="91440" bIns="45720" numCol="1" anchor="t" anchorCtr="0" compatLnSpc="1"/>
            <a:lstStyle/>
            <a:p>
              <a:endParaRPr lang="zh-CN" altLang="en-US">
                <a:solidFill>
                  <a:srgbClr val="00823E"/>
                </a:solidFill>
              </a:endParaRPr>
            </a:p>
          </p:txBody>
        </p:sp>
      </p:grpSp>
      <p:grpSp>
        <p:nvGrpSpPr>
          <p:cNvPr id="78" name="组合 77"/>
          <p:cNvGrpSpPr/>
          <p:nvPr/>
        </p:nvGrpSpPr>
        <p:grpSpPr>
          <a:xfrm>
            <a:off x="3068299" y="4833964"/>
            <a:ext cx="241300" cy="280988"/>
            <a:chOff x="8816976" y="3130550"/>
            <a:chExt cx="241300" cy="280988"/>
          </a:xfrm>
          <a:solidFill>
            <a:schemeClr val="bg1"/>
          </a:solidFill>
        </p:grpSpPr>
        <p:sp>
          <p:nvSpPr>
            <p:cNvPr id="79" name="Freeform 45"/>
            <p:cNvSpPr/>
            <p:nvPr/>
          </p:nvSpPr>
          <p:spPr bwMode="auto">
            <a:xfrm>
              <a:off x="8926513" y="3232150"/>
              <a:ext cx="71438" cy="107950"/>
            </a:xfrm>
            <a:custGeom>
              <a:avLst/>
              <a:gdLst>
                <a:gd name="T0" fmla="*/ 65 w 74"/>
                <a:gd name="T1" fmla="*/ 111 h 113"/>
                <a:gd name="T2" fmla="*/ 62 w 74"/>
                <a:gd name="T3" fmla="*/ 113 h 113"/>
                <a:gd name="T4" fmla="*/ 61 w 74"/>
                <a:gd name="T5" fmla="*/ 113 h 113"/>
                <a:gd name="T6" fmla="*/ 58 w 74"/>
                <a:gd name="T7" fmla="*/ 113 h 113"/>
                <a:gd name="T8" fmla="*/ 3 w 74"/>
                <a:gd name="T9" fmla="*/ 75 h 113"/>
                <a:gd name="T10" fmla="*/ 1 w 74"/>
                <a:gd name="T11" fmla="*/ 74 h 113"/>
                <a:gd name="T12" fmla="*/ 0 w 74"/>
                <a:gd name="T13" fmla="*/ 71 h 113"/>
                <a:gd name="T14" fmla="*/ 0 w 74"/>
                <a:gd name="T15" fmla="*/ 5 h 113"/>
                <a:gd name="T16" fmla="*/ 1 w 74"/>
                <a:gd name="T17" fmla="*/ 1 h 113"/>
                <a:gd name="T18" fmla="*/ 5 w 74"/>
                <a:gd name="T19" fmla="*/ 0 h 113"/>
                <a:gd name="T20" fmla="*/ 18 w 74"/>
                <a:gd name="T21" fmla="*/ 0 h 113"/>
                <a:gd name="T22" fmla="*/ 22 w 74"/>
                <a:gd name="T23" fmla="*/ 1 h 113"/>
                <a:gd name="T24" fmla="*/ 23 w 74"/>
                <a:gd name="T25" fmla="*/ 5 h 113"/>
                <a:gd name="T26" fmla="*/ 23 w 74"/>
                <a:gd name="T27" fmla="*/ 61 h 113"/>
                <a:gd name="T28" fmla="*/ 71 w 74"/>
                <a:gd name="T29" fmla="*/ 93 h 113"/>
                <a:gd name="T30" fmla="*/ 72 w 74"/>
                <a:gd name="T31" fmla="*/ 100 h 113"/>
                <a:gd name="T32" fmla="*/ 65 w 74"/>
                <a:gd name="T33" fmla="*/ 11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 h="113">
                  <a:moveTo>
                    <a:pt x="65" y="111"/>
                  </a:moveTo>
                  <a:cubicBezTo>
                    <a:pt x="65" y="112"/>
                    <a:pt x="64" y="113"/>
                    <a:pt x="62" y="113"/>
                  </a:cubicBezTo>
                  <a:cubicBezTo>
                    <a:pt x="62" y="113"/>
                    <a:pt x="62" y="113"/>
                    <a:pt x="61" y="113"/>
                  </a:cubicBezTo>
                  <a:cubicBezTo>
                    <a:pt x="60" y="113"/>
                    <a:pt x="59" y="113"/>
                    <a:pt x="58" y="113"/>
                  </a:cubicBezTo>
                  <a:cubicBezTo>
                    <a:pt x="3" y="75"/>
                    <a:pt x="3" y="75"/>
                    <a:pt x="3" y="75"/>
                  </a:cubicBezTo>
                  <a:cubicBezTo>
                    <a:pt x="2" y="75"/>
                    <a:pt x="2" y="75"/>
                    <a:pt x="1" y="74"/>
                  </a:cubicBezTo>
                  <a:cubicBezTo>
                    <a:pt x="0" y="73"/>
                    <a:pt x="0" y="72"/>
                    <a:pt x="0" y="71"/>
                  </a:cubicBezTo>
                  <a:cubicBezTo>
                    <a:pt x="0" y="5"/>
                    <a:pt x="0" y="5"/>
                    <a:pt x="0" y="5"/>
                  </a:cubicBezTo>
                  <a:cubicBezTo>
                    <a:pt x="0" y="3"/>
                    <a:pt x="0" y="2"/>
                    <a:pt x="1" y="1"/>
                  </a:cubicBezTo>
                  <a:cubicBezTo>
                    <a:pt x="2" y="0"/>
                    <a:pt x="3" y="0"/>
                    <a:pt x="5" y="0"/>
                  </a:cubicBezTo>
                  <a:cubicBezTo>
                    <a:pt x="18" y="0"/>
                    <a:pt x="18" y="0"/>
                    <a:pt x="18" y="0"/>
                  </a:cubicBezTo>
                  <a:cubicBezTo>
                    <a:pt x="19" y="0"/>
                    <a:pt x="21" y="0"/>
                    <a:pt x="22" y="1"/>
                  </a:cubicBezTo>
                  <a:cubicBezTo>
                    <a:pt x="23" y="2"/>
                    <a:pt x="23" y="3"/>
                    <a:pt x="23" y="5"/>
                  </a:cubicBezTo>
                  <a:cubicBezTo>
                    <a:pt x="23" y="61"/>
                    <a:pt x="23" y="61"/>
                    <a:pt x="23" y="61"/>
                  </a:cubicBezTo>
                  <a:cubicBezTo>
                    <a:pt x="71" y="93"/>
                    <a:pt x="71" y="93"/>
                    <a:pt x="71" y="93"/>
                  </a:cubicBezTo>
                  <a:cubicBezTo>
                    <a:pt x="73" y="94"/>
                    <a:pt x="74" y="98"/>
                    <a:pt x="72" y="100"/>
                  </a:cubicBezTo>
                  <a:lnTo>
                    <a:pt x="65" y="111"/>
                  </a:ln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80" name="Freeform 46"/>
            <p:cNvSpPr/>
            <p:nvPr/>
          </p:nvSpPr>
          <p:spPr bwMode="auto">
            <a:xfrm>
              <a:off x="8816976" y="3130550"/>
              <a:ext cx="107950" cy="87312"/>
            </a:xfrm>
            <a:custGeom>
              <a:avLst/>
              <a:gdLst>
                <a:gd name="T0" fmla="*/ 113 w 113"/>
                <a:gd name="T1" fmla="*/ 38 h 90"/>
                <a:gd name="T2" fmla="*/ 100 w 113"/>
                <a:gd name="T3" fmla="*/ 15 h 90"/>
                <a:gd name="T4" fmla="*/ 40 w 113"/>
                <a:gd name="T5" fmla="*/ 18 h 90"/>
                <a:gd name="T6" fmla="*/ 7 w 113"/>
                <a:gd name="T7" fmla="*/ 69 h 90"/>
                <a:gd name="T8" fmla="*/ 19 w 113"/>
                <a:gd name="T9" fmla="*/ 90 h 90"/>
                <a:gd name="T10" fmla="*/ 113 w 113"/>
                <a:gd name="T11" fmla="*/ 38 h 90"/>
              </a:gdLst>
              <a:ahLst/>
              <a:cxnLst>
                <a:cxn ang="0">
                  <a:pos x="T0" y="T1"/>
                </a:cxn>
                <a:cxn ang="0">
                  <a:pos x="T2" y="T3"/>
                </a:cxn>
                <a:cxn ang="0">
                  <a:pos x="T4" y="T5"/>
                </a:cxn>
                <a:cxn ang="0">
                  <a:pos x="T6" y="T7"/>
                </a:cxn>
                <a:cxn ang="0">
                  <a:pos x="T8" y="T9"/>
                </a:cxn>
                <a:cxn ang="0">
                  <a:pos x="T10" y="T11"/>
                </a:cxn>
              </a:cxnLst>
              <a:rect l="0" t="0" r="r" b="b"/>
              <a:pathLst>
                <a:path w="113" h="90">
                  <a:moveTo>
                    <a:pt x="113" y="38"/>
                  </a:moveTo>
                  <a:cubicBezTo>
                    <a:pt x="100" y="15"/>
                    <a:pt x="100" y="15"/>
                    <a:pt x="100" y="15"/>
                  </a:cubicBezTo>
                  <a:cubicBezTo>
                    <a:pt x="92" y="2"/>
                    <a:pt x="71" y="0"/>
                    <a:pt x="40" y="18"/>
                  </a:cubicBezTo>
                  <a:cubicBezTo>
                    <a:pt x="9" y="36"/>
                    <a:pt x="0" y="56"/>
                    <a:pt x="7" y="69"/>
                  </a:cubicBezTo>
                  <a:cubicBezTo>
                    <a:pt x="19" y="90"/>
                    <a:pt x="19" y="90"/>
                    <a:pt x="19" y="90"/>
                  </a:cubicBezTo>
                  <a:cubicBezTo>
                    <a:pt x="41" y="61"/>
                    <a:pt x="75" y="42"/>
                    <a:pt x="113" y="38"/>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81" name="Freeform 47"/>
            <p:cNvSpPr/>
            <p:nvPr/>
          </p:nvSpPr>
          <p:spPr bwMode="auto">
            <a:xfrm>
              <a:off x="8950326" y="3130550"/>
              <a:ext cx="107950" cy="85725"/>
            </a:xfrm>
            <a:custGeom>
              <a:avLst/>
              <a:gdLst>
                <a:gd name="T0" fmla="*/ 94 w 113"/>
                <a:gd name="T1" fmla="*/ 89 h 89"/>
                <a:gd name="T2" fmla="*/ 106 w 113"/>
                <a:gd name="T3" fmla="*/ 69 h 89"/>
                <a:gd name="T4" fmla="*/ 73 w 113"/>
                <a:gd name="T5" fmla="*/ 18 h 89"/>
                <a:gd name="T6" fmla="*/ 13 w 113"/>
                <a:gd name="T7" fmla="*/ 15 h 89"/>
                <a:gd name="T8" fmla="*/ 0 w 113"/>
                <a:gd name="T9" fmla="*/ 38 h 89"/>
                <a:gd name="T10" fmla="*/ 94 w 113"/>
                <a:gd name="T11" fmla="*/ 89 h 89"/>
              </a:gdLst>
              <a:ahLst/>
              <a:cxnLst>
                <a:cxn ang="0">
                  <a:pos x="T0" y="T1"/>
                </a:cxn>
                <a:cxn ang="0">
                  <a:pos x="T2" y="T3"/>
                </a:cxn>
                <a:cxn ang="0">
                  <a:pos x="T4" y="T5"/>
                </a:cxn>
                <a:cxn ang="0">
                  <a:pos x="T6" y="T7"/>
                </a:cxn>
                <a:cxn ang="0">
                  <a:pos x="T8" y="T9"/>
                </a:cxn>
                <a:cxn ang="0">
                  <a:pos x="T10" y="T11"/>
                </a:cxn>
              </a:cxnLst>
              <a:rect l="0" t="0" r="r" b="b"/>
              <a:pathLst>
                <a:path w="113" h="89">
                  <a:moveTo>
                    <a:pt x="94" y="89"/>
                  </a:moveTo>
                  <a:cubicBezTo>
                    <a:pt x="106" y="69"/>
                    <a:pt x="106" y="69"/>
                    <a:pt x="106" y="69"/>
                  </a:cubicBezTo>
                  <a:cubicBezTo>
                    <a:pt x="113" y="56"/>
                    <a:pt x="104" y="36"/>
                    <a:pt x="73" y="18"/>
                  </a:cubicBezTo>
                  <a:cubicBezTo>
                    <a:pt x="42" y="0"/>
                    <a:pt x="21" y="2"/>
                    <a:pt x="13" y="15"/>
                  </a:cubicBezTo>
                  <a:cubicBezTo>
                    <a:pt x="0" y="38"/>
                    <a:pt x="0" y="38"/>
                    <a:pt x="0" y="38"/>
                  </a:cubicBezTo>
                  <a:cubicBezTo>
                    <a:pt x="38" y="41"/>
                    <a:pt x="71" y="61"/>
                    <a:pt x="94" y="89"/>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82" name="Freeform 48"/>
            <p:cNvSpPr>
              <a:spLocks noEditPoints="1"/>
            </p:cNvSpPr>
            <p:nvPr/>
          </p:nvSpPr>
          <p:spPr bwMode="auto">
            <a:xfrm>
              <a:off x="8821738" y="3179763"/>
              <a:ext cx="231775" cy="231775"/>
            </a:xfrm>
            <a:custGeom>
              <a:avLst/>
              <a:gdLst>
                <a:gd name="T0" fmla="*/ 121 w 242"/>
                <a:gd name="T1" fmla="*/ 0 h 242"/>
                <a:gd name="T2" fmla="*/ 0 w 242"/>
                <a:gd name="T3" fmla="*/ 121 h 242"/>
                <a:gd name="T4" fmla="*/ 121 w 242"/>
                <a:gd name="T5" fmla="*/ 242 h 242"/>
                <a:gd name="T6" fmla="*/ 242 w 242"/>
                <a:gd name="T7" fmla="*/ 121 h 242"/>
                <a:gd name="T8" fmla="*/ 121 w 242"/>
                <a:gd name="T9" fmla="*/ 0 h 242"/>
                <a:gd name="T10" fmla="*/ 121 w 242"/>
                <a:gd name="T11" fmla="*/ 212 h 242"/>
                <a:gd name="T12" fmla="*/ 30 w 242"/>
                <a:gd name="T13" fmla="*/ 121 h 242"/>
                <a:gd name="T14" fmla="*/ 121 w 242"/>
                <a:gd name="T15" fmla="*/ 30 h 242"/>
                <a:gd name="T16" fmla="*/ 212 w 242"/>
                <a:gd name="T17" fmla="*/ 121 h 242"/>
                <a:gd name="T18" fmla="*/ 121 w 242"/>
                <a:gd name="T19" fmla="*/ 21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242">
                  <a:moveTo>
                    <a:pt x="121" y="0"/>
                  </a:moveTo>
                  <a:cubicBezTo>
                    <a:pt x="54" y="0"/>
                    <a:pt x="0" y="54"/>
                    <a:pt x="0" y="121"/>
                  </a:cubicBezTo>
                  <a:cubicBezTo>
                    <a:pt x="0" y="188"/>
                    <a:pt x="54" y="242"/>
                    <a:pt x="121" y="242"/>
                  </a:cubicBezTo>
                  <a:cubicBezTo>
                    <a:pt x="188" y="242"/>
                    <a:pt x="242" y="188"/>
                    <a:pt x="242" y="121"/>
                  </a:cubicBezTo>
                  <a:cubicBezTo>
                    <a:pt x="242" y="54"/>
                    <a:pt x="188" y="0"/>
                    <a:pt x="121" y="0"/>
                  </a:cubicBezTo>
                  <a:close/>
                  <a:moveTo>
                    <a:pt x="121" y="212"/>
                  </a:moveTo>
                  <a:cubicBezTo>
                    <a:pt x="71" y="212"/>
                    <a:pt x="30" y="171"/>
                    <a:pt x="30" y="121"/>
                  </a:cubicBezTo>
                  <a:cubicBezTo>
                    <a:pt x="30" y="71"/>
                    <a:pt x="71" y="30"/>
                    <a:pt x="121" y="30"/>
                  </a:cubicBezTo>
                  <a:cubicBezTo>
                    <a:pt x="171" y="30"/>
                    <a:pt x="212" y="71"/>
                    <a:pt x="212" y="121"/>
                  </a:cubicBezTo>
                  <a:cubicBezTo>
                    <a:pt x="212" y="171"/>
                    <a:pt x="171" y="212"/>
                    <a:pt x="121" y="212"/>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83" name="Freeform 49"/>
            <p:cNvSpPr/>
            <p:nvPr/>
          </p:nvSpPr>
          <p:spPr bwMode="auto">
            <a:xfrm>
              <a:off x="8926513" y="3232150"/>
              <a:ext cx="71438" cy="107950"/>
            </a:xfrm>
            <a:custGeom>
              <a:avLst/>
              <a:gdLst>
                <a:gd name="T0" fmla="*/ 71 w 74"/>
                <a:gd name="T1" fmla="*/ 93 h 113"/>
                <a:gd name="T2" fmla="*/ 23 w 74"/>
                <a:gd name="T3" fmla="*/ 61 h 113"/>
                <a:gd name="T4" fmla="*/ 23 w 74"/>
                <a:gd name="T5" fmla="*/ 5 h 113"/>
                <a:gd name="T6" fmla="*/ 22 w 74"/>
                <a:gd name="T7" fmla="*/ 1 h 113"/>
                <a:gd name="T8" fmla="*/ 18 w 74"/>
                <a:gd name="T9" fmla="*/ 0 h 113"/>
                <a:gd name="T10" fmla="*/ 5 w 74"/>
                <a:gd name="T11" fmla="*/ 0 h 113"/>
                <a:gd name="T12" fmla="*/ 1 w 74"/>
                <a:gd name="T13" fmla="*/ 1 h 113"/>
                <a:gd name="T14" fmla="*/ 0 w 74"/>
                <a:gd name="T15" fmla="*/ 5 h 113"/>
                <a:gd name="T16" fmla="*/ 0 w 74"/>
                <a:gd name="T17" fmla="*/ 71 h 113"/>
                <a:gd name="T18" fmla="*/ 1 w 74"/>
                <a:gd name="T19" fmla="*/ 74 h 113"/>
                <a:gd name="T20" fmla="*/ 3 w 74"/>
                <a:gd name="T21" fmla="*/ 75 h 113"/>
                <a:gd name="T22" fmla="*/ 58 w 74"/>
                <a:gd name="T23" fmla="*/ 113 h 113"/>
                <a:gd name="T24" fmla="*/ 61 w 74"/>
                <a:gd name="T25" fmla="*/ 113 h 113"/>
                <a:gd name="T26" fmla="*/ 62 w 74"/>
                <a:gd name="T27" fmla="*/ 113 h 113"/>
                <a:gd name="T28" fmla="*/ 65 w 74"/>
                <a:gd name="T29" fmla="*/ 111 h 113"/>
                <a:gd name="T30" fmla="*/ 72 w 74"/>
                <a:gd name="T31" fmla="*/ 100 h 113"/>
                <a:gd name="T32" fmla="*/ 71 w 74"/>
                <a:gd name="T33" fmla="*/ 9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 h="113">
                  <a:moveTo>
                    <a:pt x="71" y="93"/>
                  </a:moveTo>
                  <a:cubicBezTo>
                    <a:pt x="23" y="61"/>
                    <a:pt x="23" y="61"/>
                    <a:pt x="23" y="61"/>
                  </a:cubicBezTo>
                  <a:cubicBezTo>
                    <a:pt x="23" y="5"/>
                    <a:pt x="23" y="5"/>
                    <a:pt x="23" y="5"/>
                  </a:cubicBezTo>
                  <a:cubicBezTo>
                    <a:pt x="23" y="3"/>
                    <a:pt x="23" y="2"/>
                    <a:pt x="22" y="1"/>
                  </a:cubicBezTo>
                  <a:cubicBezTo>
                    <a:pt x="21" y="0"/>
                    <a:pt x="19" y="0"/>
                    <a:pt x="18" y="0"/>
                  </a:cubicBezTo>
                  <a:cubicBezTo>
                    <a:pt x="5" y="0"/>
                    <a:pt x="5" y="0"/>
                    <a:pt x="5" y="0"/>
                  </a:cubicBezTo>
                  <a:cubicBezTo>
                    <a:pt x="3" y="0"/>
                    <a:pt x="2" y="0"/>
                    <a:pt x="1" y="1"/>
                  </a:cubicBezTo>
                  <a:cubicBezTo>
                    <a:pt x="0" y="2"/>
                    <a:pt x="0" y="3"/>
                    <a:pt x="0" y="5"/>
                  </a:cubicBezTo>
                  <a:cubicBezTo>
                    <a:pt x="0" y="71"/>
                    <a:pt x="0" y="71"/>
                    <a:pt x="0" y="71"/>
                  </a:cubicBezTo>
                  <a:cubicBezTo>
                    <a:pt x="0" y="72"/>
                    <a:pt x="0" y="73"/>
                    <a:pt x="1" y="74"/>
                  </a:cubicBezTo>
                  <a:cubicBezTo>
                    <a:pt x="2" y="75"/>
                    <a:pt x="2" y="75"/>
                    <a:pt x="3" y="75"/>
                  </a:cubicBezTo>
                  <a:cubicBezTo>
                    <a:pt x="58" y="113"/>
                    <a:pt x="58" y="113"/>
                    <a:pt x="58" y="113"/>
                  </a:cubicBezTo>
                  <a:cubicBezTo>
                    <a:pt x="59" y="113"/>
                    <a:pt x="60" y="113"/>
                    <a:pt x="61" y="113"/>
                  </a:cubicBezTo>
                  <a:cubicBezTo>
                    <a:pt x="62" y="113"/>
                    <a:pt x="62" y="113"/>
                    <a:pt x="62" y="113"/>
                  </a:cubicBezTo>
                  <a:cubicBezTo>
                    <a:pt x="64" y="113"/>
                    <a:pt x="65" y="112"/>
                    <a:pt x="65" y="111"/>
                  </a:cubicBezTo>
                  <a:cubicBezTo>
                    <a:pt x="72" y="100"/>
                    <a:pt x="72" y="100"/>
                    <a:pt x="72" y="100"/>
                  </a:cubicBezTo>
                  <a:cubicBezTo>
                    <a:pt x="74" y="98"/>
                    <a:pt x="73" y="94"/>
                    <a:pt x="71" y="93"/>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grpSp>
      <p:grpSp>
        <p:nvGrpSpPr>
          <p:cNvPr id="84" name="组合 83"/>
          <p:cNvGrpSpPr/>
          <p:nvPr/>
        </p:nvGrpSpPr>
        <p:grpSpPr>
          <a:xfrm>
            <a:off x="3068299" y="5802554"/>
            <a:ext cx="279400" cy="277812"/>
            <a:chOff x="9901238" y="3135313"/>
            <a:chExt cx="279400" cy="277812"/>
          </a:xfrm>
          <a:solidFill>
            <a:schemeClr val="bg1"/>
          </a:solidFill>
        </p:grpSpPr>
        <p:sp>
          <p:nvSpPr>
            <p:cNvPr id="85" name="Rectangle 52"/>
            <p:cNvSpPr>
              <a:spLocks noChangeArrowheads="1"/>
            </p:cNvSpPr>
            <p:nvPr/>
          </p:nvSpPr>
          <p:spPr bwMode="auto">
            <a:xfrm>
              <a:off x="9901238" y="3362325"/>
              <a:ext cx="76200" cy="14287"/>
            </a:xfrm>
            <a:prstGeom prst="rect">
              <a:avLst/>
            </a:prstGeom>
            <a:grpFill/>
            <a:ln w="9525">
              <a:noFill/>
              <a:miter lim="800000"/>
            </a:ln>
          </p:spPr>
          <p:txBody>
            <a:bodyPr vert="horz" wrap="square" lIns="91440" tIns="45720" rIns="91440" bIns="45720" numCol="1" anchor="t" anchorCtr="0" compatLnSpc="1"/>
            <a:lstStyle/>
            <a:p>
              <a:endParaRPr lang="zh-CN" altLang="en-US">
                <a:solidFill>
                  <a:srgbClr val="00823E"/>
                </a:solidFill>
              </a:endParaRPr>
            </a:p>
          </p:txBody>
        </p:sp>
        <p:sp>
          <p:nvSpPr>
            <p:cNvPr id="86" name="Freeform 53"/>
            <p:cNvSpPr/>
            <p:nvPr/>
          </p:nvSpPr>
          <p:spPr bwMode="auto">
            <a:xfrm>
              <a:off x="9901238" y="3384550"/>
              <a:ext cx="76200" cy="26987"/>
            </a:xfrm>
            <a:custGeom>
              <a:avLst/>
              <a:gdLst>
                <a:gd name="T0" fmla="*/ 0 w 79"/>
                <a:gd name="T1" fmla="*/ 13 h 29"/>
                <a:gd name="T2" fmla="*/ 16 w 79"/>
                <a:gd name="T3" fmla="*/ 29 h 29"/>
                <a:gd name="T4" fmla="*/ 63 w 79"/>
                <a:gd name="T5" fmla="*/ 29 h 29"/>
                <a:gd name="T6" fmla="*/ 79 w 79"/>
                <a:gd name="T7" fmla="*/ 13 h 29"/>
                <a:gd name="T8" fmla="*/ 79 w 79"/>
                <a:gd name="T9" fmla="*/ 0 h 29"/>
                <a:gd name="T10" fmla="*/ 0 w 79"/>
                <a:gd name="T11" fmla="*/ 0 h 29"/>
                <a:gd name="T12" fmla="*/ 0 w 79"/>
                <a:gd name="T13" fmla="*/ 13 h 29"/>
              </a:gdLst>
              <a:ahLst/>
              <a:cxnLst>
                <a:cxn ang="0">
                  <a:pos x="T0" y="T1"/>
                </a:cxn>
                <a:cxn ang="0">
                  <a:pos x="T2" y="T3"/>
                </a:cxn>
                <a:cxn ang="0">
                  <a:pos x="T4" y="T5"/>
                </a:cxn>
                <a:cxn ang="0">
                  <a:pos x="T6" y="T7"/>
                </a:cxn>
                <a:cxn ang="0">
                  <a:pos x="T8" y="T9"/>
                </a:cxn>
                <a:cxn ang="0">
                  <a:pos x="T10" y="T11"/>
                </a:cxn>
                <a:cxn ang="0">
                  <a:pos x="T12" y="T13"/>
                </a:cxn>
              </a:cxnLst>
              <a:rect l="0" t="0" r="r" b="b"/>
              <a:pathLst>
                <a:path w="79" h="29">
                  <a:moveTo>
                    <a:pt x="0" y="13"/>
                  </a:moveTo>
                  <a:cubicBezTo>
                    <a:pt x="0" y="29"/>
                    <a:pt x="1" y="29"/>
                    <a:pt x="16" y="29"/>
                  </a:cubicBezTo>
                  <a:cubicBezTo>
                    <a:pt x="63" y="29"/>
                    <a:pt x="63" y="29"/>
                    <a:pt x="63" y="29"/>
                  </a:cubicBezTo>
                  <a:cubicBezTo>
                    <a:pt x="78" y="29"/>
                    <a:pt x="79" y="29"/>
                    <a:pt x="79" y="13"/>
                  </a:cubicBezTo>
                  <a:cubicBezTo>
                    <a:pt x="79" y="0"/>
                    <a:pt x="79" y="0"/>
                    <a:pt x="79" y="0"/>
                  </a:cubicBezTo>
                  <a:cubicBezTo>
                    <a:pt x="0" y="0"/>
                    <a:pt x="0" y="0"/>
                    <a:pt x="0" y="0"/>
                  </a:cubicBezTo>
                  <a:lnTo>
                    <a:pt x="0" y="13"/>
                  </a:ln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87" name="Rectangle 54"/>
            <p:cNvSpPr>
              <a:spLocks noChangeArrowheads="1"/>
            </p:cNvSpPr>
            <p:nvPr/>
          </p:nvSpPr>
          <p:spPr bwMode="auto">
            <a:xfrm>
              <a:off x="9901238" y="3243263"/>
              <a:ext cx="76200" cy="111125"/>
            </a:xfrm>
            <a:prstGeom prst="rect">
              <a:avLst/>
            </a:prstGeom>
            <a:grpFill/>
            <a:ln w="9525">
              <a:noFill/>
              <a:miter lim="800000"/>
            </a:ln>
          </p:spPr>
          <p:txBody>
            <a:bodyPr vert="horz" wrap="square" lIns="91440" tIns="45720" rIns="91440" bIns="45720" numCol="1" anchor="t" anchorCtr="0" compatLnSpc="1"/>
            <a:lstStyle/>
            <a:p>
              <a:endParaRPr lang="zh-CN" altLang="en-US">
                <a:solidFill>
                  <a:srgbClr val="00823E"/>
                </a:solidFill>
              </a:endParaRPr>
            </a:p>
          </p:txBody>
        </p:sp>
        <p:sp>
          <p:nvSpPr>
            <p:cNvPr id="88" name="Freeform 55"/>
            <p:cNvSpPr/>
            <p:nvPr/>
          </p:nvSpPr>
          <p:spPr bwMode="auto">
            <a:xfrm>
              <a:off x="9901238" y="3192463"/>
              <a:ext cx="76200" cy="36512"/>
            </a:xfrm>
            <a:custGeom>
              <a:avLst/>
              <a:gdLst>
                <a:gd name="T0" fmla="*/ 79 w 79"/>
                <a:gd name="T1" fmla="*/ 16 h 37"/>
                <a:gd name="T2" fmla="*/ 63 w 79"/>
                <a:gd name="T3" fmla="*/ 0 h 37"/>
                <a:gd name="T4" fmla="*/ 16 w 79"/>
                <a:gd name="T5" fmla="*/ 0 h 37"/>
                <a:gd name="T6" fmla="*/ 0 w 79"/>
                <a:gd name="T7" fmla="*/ 16 h 37"/>
                <a:gd name="T8" fmla="*/ 0 w 79"/>
                <a:gd name="T9" fmla="*/ 37 h 37"/>
                <a:gd name="T10" fmla="*/ 79 w 79"/>
                <a:gd name="T11" fmla="*/ 37 h 37"/>
                <a:gd name="T12" fmla="*/ 79 w 79"/>
                <a:gd name="T13" fmla="*/ 16 h 37"/>
              </a:gdLst>
              <a:ahLst/>
              <a:cxnLst>
                <a:cxn ang="0">
                  <a:pos x="T0" y="T1"/>
                </a:cxn>
                <a:cxn ang="0">
                  <a:pos x="T2" y="T3"/>
                </a:cxn>
                <a:cxn ang="0">
                  <a:pos x="T4" y="T5"/>
                </a:cxn>
                <a:cxn ang="0">
                  <a:pos x="T6" y="T7"/>
                </a:cxn>
                <a:cxn ang="0">
                  <a:pos x="T8" y="T9"/>
                </a:cxn>
                <a:cxn ang="0">
                  <a:pos x="T10" y="T11"/>
                </a:cxn>
                <a:cxn ang="0">
                  <a:pos x="T12" y="T13"/>
                </a:cxn>
              </a:cxnLst>
              <a:rect l="0" t="0" r="r" b="b"/>
              <a:pathLst>
                <a:path w="79" h="37">
                  <a:moveTo>
                    <a:pt x="79" y="16"/>
                  </a:moveTo>
                  <a:cubicBezTo>
                    <a:pt x="79" y="1"/>
                    <a:pt x="78" y="0"/>
                    <a:pt x="63" y="0"/>
                  </a:cubicBezTo>
                  <a:cubicBezTo>
                    <a:pt x="16" y="0"/>
                    <a:pt x="16" y="0"/>
                    <a:pt x="16" y="0"/>
                  </a:cubicBezTo>
                  <a:cubicBezTo>
                    <a:pt x="1" y="0"/>
                    <a:pt x="0" y="1"/>
                    <a:pt x="0" y="16"/>
                  </a:cubicBezTo>
                  <a:cubicBezTo>
                    <a:pt x="0" y="37"/>
                    <a:pt x="0" y="37"/>
                    <a:pt x="0" y="37"/>
                  </a:cubicBezTo>
                  <a:cubicBezTo>
                    <a:pt x="79" y="37"/>
                    <a:pt x="79" y="37"/>
                    <a:pt x="79" y="37"/>
                  </a:cubicBezTo>
                  <a:lnTo>
                    <a:pt x="79" y="16"/>
                  </a:ln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89" name="Freeform 56"/>
            <p:cNvSpPr/>
            <p:nvPr/>
          </p:nvSpPr>
          <p:spPr bwMode="auto">
            <a:xfrm>
              <a:off x="9999663" y="3135313"/>
              <a:ext cx="57150" cy="28575"/>
            </a:xfrm>
            <a:custGeom>
              <a:avLst/>
              <a:gdLst>
                <a:gd name="T0" fmla="*/ 59 w 59"/>
                <a:gd name="T1" fmla="*/ 16 h 29"/>
                <a:gd name="T2" fmla="*/ 38 w 59"/>
                <a:gd name="T3" fmla="*/ 0 h 29"/>
                <a:gd name="T4" fmla="*/ 20 w 59"/>
                <a:gd name="T5" fmla="*/ 0 h 29"/>
                <a:gd name="T6" fmla="*/ 0 w 59"/>
                <a:gd name="T7" fmla="*/ 16 h 29"/>
                <a:gd name="T8" fmla="*/ 0 w 59"/>
                <a:gd name="T9" fmla="*/ 29 h 29"/>
                <a:gd name="T10" fmla="*/ 59 w 59"/>
                <a:gd name="T11" fmla="*/ 29 h 29"/>
                <a:gd name="T12" fmla="*/ 59 w 59"/>
                <a:gd name="T13" fmla="*/ 16 h 29"/>
              </a:gdLst>
              <a:ahLst/>
              <a:cxnLst>
                <a:cxn ang="0">
                  <a:pos x="T0" y="T1"/>
                </a:cxn>
                <a:cxn ang="0">
                  <a:pos x="T2" y="T3"/>
                </a:cxn>
                <a:cxn ang="0">
                  <a:pos x="T4" y="T5"/>
                </a:cxn>
                <a:cxn ang="0">
                  <a:pos x="T6" y="T7"/>
                </a:cxn>
                <a:cxn ang="0">
                  <a:pos x="T8" y="T9"/>
                </a:cxn>
                <a:cxn ang="0">
                  <a:pos x="T10" y="T11"/>
                </a:cxn>
                <a:cxn ang="0">
                  <a:pos x="T12" y="T13"/>
                </a:cxn>
              </a:cxnLst>
              <a:rect l="0" t="0" r="r" b="b"/>
              <a:pathLst>
                <a:path w="59" h="29">
                  <a:moveTo>
                    <a:pt x="59" y="16"/>
                  </a:moveTo>
                  <a:cubicBezTo>
                    <a:pt x="59" y="1"/>
                    <a:pt x="54" y="0"/>
                    <a:pt x="38" y="0"/>
                  </a:cubicBezTo>
                  <a:cubicBezTo>
                    <a:pt x="20" y="0"/>
                    <a:pt x="20" y="0"/>
                    <a:pt x="20" y="0"/>
                  </a:cubicBezTo>
                  <a:cubicBezTo>
                    <a:pt x="5" y="0"/>
                    <a:pt x="0" y="1"/>
                    <a:pt x="0" y="16"/>
                  </a:cubicBezTo>
                  <a:cubicBezTo>
                    <a:pt x="0" y="29"/>
                    <a:pt x="0" y="29"/>
                    <a:pt x="0" y="29"/>
                  </a:cubicBezTo>
                  <a:cubicBezTo>
                    <a:pt x="59" y="29"/>
                    <a:pt x="59" y="29"/>
                    <a:pt x="59" y="29"/>
                  </a:cubicBezTo>
                  <a:lnTo>
                    <a:pt x="59" y="16"/>
                  </a:ln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90" name="Freeform 57"/>
            <p:cNvSpPr/>
            <p:nvPr/>
          </p:nvSpPr>
          <p:spPr bwMode="auto">
            <a:xfrm>
              <a:off x="9999663" y="3171825"/>
              <a:ext cx="57150" cy="239712"/>
            </a:xfrm>
            <a:custGeom>
              <a:avLst/>
              <a:gdLst>
                <a:gd name="T0" fmla="*/ 0 w 59"/>
                <a:gd name="T1" fmla="*/ 235 h 251"/>
                <a:gd name="T2" fmla="*/ 20 w 59"/>
                <a:gd name="T3" fmla="*/ 251 h 251"/>
                <a:gd name="T4" fmla="*/ 38 w 59"/>
                <a:gd name="T5" fmla="*/ 251 h 251"/>
                <a:gd name="T6" fmla="*/ 59 w 59"/>
                <a:gd name="T7" fmla="*/ 235 h 251"/>
                <a:gd name="T8" fmla="*/ 59 w 59"/>
                <a:gd name="T9" fmla="*/ 0 h 251"/>
                <a:gd name="T10" fmla="*/ 0 w 59"/>
                <a:gd name="T11" fmla="*/ 0 h 251"/>
                <a:gd name="T12" fmla="*/ 0 w 59"/>
                <a:gd name="T13" fmla="*/ 235 h 251"/>
              </a:gdLst>
              <a:ahLst/>
              <a:cxnLst>
                <a:cxn ang="0">
                  <a:pos x="T0" y="T1"/>
                </a:cxn>
                <a:cxn ang="0">
                  <a:pos x="T2" y="T3"/>
                </a:cxn>
                <a:cxn ang="0">
                  <a:pos x="T4" y="T5"/>
                </a:cxn>
                <a:cxn ang="0">
                  <a:pos x="T6" y="T7"/>
                </a:cxn>
                <a:cxn ang="0">
                  <a:pos x="T8" y="T9"/>
                </a:cxn>
                <a:cxn ang="0">
                  <a:pos x="T10" y="T11"/>
                </a:cxn>
                <a:cxn ang="0">
                  <a:pos x="T12" y="T13"/>
                </a:cxn>
              </a:cxnLst>
              <a:rect l="0" t="0" r="r" b="b"/>
              <a:pathLst>
                <a:path w="59" h="251">
                  <a:moveTo>
                    <a:pt x="0" y="235"/>
                  </a:moveTo>
                  <a:cubicBezTo>
                    <a:pt x="0" y="251"/>
                    <a:pt x="5" y="251"/>
                    <a:pt x="20" y="251"/>
                  </a:cubicBezTo>
                  <a:cubicBezTo>
                    <a:pt x="38" y="251"/>
                    <a:pt x="38" y="251"/>
                    <a:pt x="38" y="251"/>
                  </a:cubicBezTo>
                  <a:cubicBezTo>
                    <a:pt x="56" y="251"/>
                    <a:pt x="59" y="251"/>
                    <a:pt x="59" y="235"/>
                  </a:cubicBezTo>
                  <a:cubicBezTo>
                    <a:pt x="59" y="0"/>
                    <a:pt x="59" y="0"/>
                    <a:pt x="59" y="0"/>
                  </a:cubicBezTo>
                  <a:cubicBezTo>
                    <a:pt x="0" y="0"/>
                    <a:pt x="0" y="0"/>
                    <a:pt x="0" y="0"/>
                  </a:cubicBezTo>
                  <a:lnTo>
                    <a:pt x="0" y="235"/>
                  </a:ln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91" name="Freeform 58"/>
            <p:cNvSpPr/>
            <p:nvPr/>
          </p:nvSpPr>
          <p:spPr bwMode="auto">
            <a:xfrm>
              <a:off x="10072688" y="3217863"/>
              <a:ext cx="96838" cy="155575"/>
            </a:xfrm>
            <a:custGeom>
              <a:avLst/>
              <a:gdLst>
                <a:gd name="T0" fmla="*/ 64 w 100"/>
                <a:gd name="T1" fmla="*/ 12 h 163"/>
                <a:gd name="T2" fmla="*/ 45 w 100"/>
                <a:gd name="T3" fmla="*/ 4 h 163"/>
                <a:gd name="T4" fmla="*/ 16 w 100"/>
                <a:gd name="T5" fmla="*/ 11 h 163"/>
                <a:gd name="T6" fmla="*/ 4 w 100"/>
                <a:gd name="T7" fmla="*/ 31 h 163"/>
                <a:gd name="T8" fmla="*/ 39 w 100"/>
                <a:gd name="T9" fmla="*/ 163 h 163"/>
                <a:gd name="T10" fmla="*/ 100 w 100"/>
                <a:gd name="T11" fmla="*/ 148 h 163"/>
                <a:gd name="T12" fmla="*/ 64 w 100"/>
                <a:gd name="T13" fmla="*/ 12 h 163"/>
              </a:gdLst>
              <a:ahLst/>
              <a:cxnLst>
                <a:cxn ang="0">
                  <a:pos x="T0" y="T1"/>
                </a:cxn>
                <a:cxn ang="0">
                  <a:pos x="T2" y="T3"/>
                </a:cxn>
                <a:cxn ang="0">
                  <a:pos x="T4" y="T5"/>
                </a:cxn>
                <a:cxn ang="0">
                  <a:pos x="T6" y="T7"/>
                </a:cxn>
                <a:cxn ang="0">
                  <a:pos x="T8" y="T9"/>
                </a:cxn>
                <a:cxn ang="0">
                  <a:pos x="T10" y="T11"/>
                </a:cxn>
                <a:cxn ang="0">
                  <a:pos x="T12" y="T13"/>
                </a:cxn>
              </a:cxnLst>
              <a:rect l="0" t="0" r="r" b="b"/>
              <a:pathLst>
                <a:path w="100" h="163">
                  <a:moveTo>
                    <a:pt x="64" y="12"/>
                  </a:moveTo>
                  <a:cubicBezTo>
                    <a:pt x="61" y="1"/>
                    <a:pt x="60" y="0"/>
                    <a:pt x="45" y="4"/>
                  </a:cubicBezTo>
                  <a:cubicBezTo>
                    <a:pt x="16" y="11"/>
                    <a:pt x="16" y="11"/>
                    <a:pt x="16" y="11"/>
                  </a:cubicBezTo>
                  <a:cubicBezTo>
                    <a:pt x="1" y="15"/>
                    <a:pt x="0" y="16"/>
                    <a:pt x="4" y="31"/>
                  </a:cubicBezTo>
                  <a:cubicBezTo>
                    <a:pt x="39" y="163"/>
                    <a:pt x="39" y="163"/>
                    <a:pt x="39" y="163"/>
                  </a:cubicBezTo>
                  <a:cubicBezTo>
                    <a:pt x="100" y="148"/>
                    <a:pt x="100" y="148"/>
                    <a:pt x="100" y="148"/>
                  </a:cubicBezTo>
                  <a:lnTo>
                    <a:pt x="64" y="12"/>
                  </a:ln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sp>
          <p:nvSpPr>
            <p:cNvPr id="92" name="Freeform 59"/>
            <p:cNvSpPr/>
            <p:nvPr/>
          </p:nvSpPr>
          <p:spPr bwMode="auto">
            <a:xfrm>
              <a:off x="10113963" y="3373438"/>
              <a:ext cx="66675" cy="39687"/>
            </a:xfrm>
            <a:custGeom>
              <a:avLst/>
              <a:gdLst>
                <a:gd name="T0" fmla="*/ 63 w 69"/>
                <a:gd name="T1" fmla="*/ 8 h 42"/>
                <a:gd name="T2" fmla="*/ 61 w 69"/>
                <a:gd name="T3" fmla="*/ 0 h 42"/>
                <a:gd name="T4" fmla="*/ 0 w 69"/>
                <a:gd name="T5" fmla="*/ 15 h 42"/>
                <a:gd name="T6" fmla="*/ 3 w 69"/>
                <a:gd name="T7" fmla="*/ 27 h 42"/>
                <a:gd name="T8" fmla="*/ 22 w 69"/>
                <a:gd name="T9" fmla="*/ 38 h 42"/>
                <a:gd name="T10" fmla="*/ 52 w 69"/>
                <a:gd name="T11" fmla="*/ 31 h 42"/>
                <a:gd name="T12" fmla="*/ 63 w 69"/>
                <a:gd name="T13" fmla="*/ 8 h 42"/>
              </a:gdLst>
              <a:ahLst/>
              <a:cxnLst>
                <a:cxn ang="0">
                  <a:pos x="T0" y="T1"/>
                </a:cxn>
                <a:cxn ang="0">
                  <a:pos x="T2" y="T3"/>
                </a:cxn>
                <a:cxn ang="0">
                  <a:pos x="T4" y="T5"/>
                </a:cxn>
                <a:cxn ang="0">
                  <a:pos x="T6" y="T7"/>
                </a:cxn>
                <a:cxn ang="0">
                  <a:pos x="T8" y="T9"/>
                </a:cxn>
                <a:cxn ang="0">
                  <a:pos x="T10" y="T11"/>
                </a:cxn>
                <a:cxn ang="0">
                  <a:pos x="T12" y="T13"/>
                </a:cxn>
              </a:cxnLst>
              <a:rect l="0" t="0" r="r" b="b"/>
              <a:pathLst>
                <a:path w="69" h="42">
                  <a:moveTo>
                    <a:pt x="63" y="8"/>
                  </a:moveTo>
                  <a:cubicBezTo>
                    <a:pt x="61" y="0"/>
                    <a:pt x="61" y="0"/>
                    <a:pt x="61" y="0"/>
                  </a:cubicBezTo>
                  <a:cubicBezTo>
                    <a:pt x="0" y="15"/>
                    <a:pt x="0" y="15"/>
                    <a:pt x="0" y="15"/>
                  </a:cubicBezTo>
                  <a:cubicBezTo>
                    <a:pt x="3" y="27"/>
                    <a:pt x="3" y="27"/>
                    <a:pt x="3" y="27"/>
                  </a:cubicBezTo>
                  <a:cubicBezTo>
                    <a:pt x="6" y="42"/>
                    <a:pt x="7" y="42"/>
                    <a:pt x="22" y="38"/>
                  </a:cubicBezTo>
                  <a:cubicBezTo>
                    <a:pt x="52" y="31"/>
                    <a:pt x="52" y="31"/>
                    <a:pt x="52" y="31"/>
                  </a:cubicBezTo>
                  <a:cubicBezTo>
                    <a:pt x="69" y="27"/>
                    <a:pt x="67" y="27"/>
                    <a:pt x="63" y="8"/>
                  </a:cubicBezTo>
                  <a:close/>
                </a:path>
              </a:pathLst>
            </a:custGeom>
            <a:grpFill/>
            <a:ln w="9525">
              <a:noFill/>
              <a:round/>
            </a:ln>
          </p:spPr>
          <p:txBody>
            <a:bodyPr vert="horz" wrap="square" lIns="91440" tIns="45720" rIns="91440" bIns="45720" numCol="1" anchor="t" anchorCtr="0" compatLnSpc="1"/>
            <a:lstStyle/>
            <a:p>
              <a:endParaRPr lang="zh-CN" altLang="en-US">
                <a:solidFill>
                  <a:srgbClr val="00823E"/>
                </a:solidFill>
              </a:endParaRPr>
            </a:p>
          </p:txBody>
        </p:sp>
      </p:grpSp>
      <p:sp>
        <p:nvSpPr>
          <p:cNvPr id="93" name="Freeform 111"/>
          <p:cNvSpPr>
            <a:spLocks noEditPoints="1"/>
          </p:cNvSpPr>
          <p:nvPr/>
        </p:nvSpPr>
        <p:spPr bwMode="auto">
          <a:xfrm>
            <a:off x="1960815" y="3852578"/>
            <a:ext cx="223838" cy="276225"/>
          </a:xfrm>
          <a:custGeom>
            <a:avLst/>
            <a:gdLst>
              <a:gd name="T0" fmla="*/ 20 w 233"/>
              <a:gd name="T1" fmla="*/ 0 h 288"/>
              <a:gd name="T2" fmla="*/ 0 w 233"/>
              <a:gd name="T3" fmla="*/ 268 h 288"/>
              <a:gd name="T4" fmla="*/ 213 w 233"/>
              <a:gd name="T5" fmla="*/ 288 h 288"/>
              <a:gd name="T6" fmla="*/ 233 w 233"/>
              <a:gd name="T7" fmla="*/ 20 h 288"/>
              <a:gd name="T8" fmla="*/ 75 w 233"/>
              <a:gd name="T9" fmla="*/ 238 h 288"/>
              <a:gd name="T10" fmla="*/ 45 w 233"/>
              <a:gd name="T11" fmla="*/ 253 h 288"/>
              <a:gd name="T12" fmla="*/ 30 w 233"/>
              <a:gd name="T13" fmla="*/ 227 h 288"/>
              <a:gd name="T14" fmla="*/ 60 w 233"/>
              <a:gd name="T15" fmla="*/ 212 h 288"/>
              <a:gd name="T16" fmla="*/ 75 w 233"/>
              <a:gd name="T17" fmla="*/ 238 h 288"/>
              <a:gd name="T18" fmla="*/ 60 w 233"/>
              <a:gd name="T19" fmla="*/ 186 h 288"/>
              <a:gd name="T20" fmla="*/ 30 w 233"/>
              <a:gd name="T21" fmla="*/ 171 h 288"/>
              <a:gd name="T22" fmla="*/ 45 w 233"/>
              <a:gd name="T23" fmla="*/ 145 h 288"/>
              <a:gd name="T24" fmla="*/ 75 w 233"/>
              <a:gd name="T25" fmla="*/ 160 h 288"/>
              <a:gd name="T26" fmla="*/ 139 w 233"/>
              <a:gd name="T27" fmla="*/ 238 h 288"/>
              <a:gd name="T28" fmla="*/ 109 w 233"/>
              <a:gd name="T29" fmla="*/ 253 h 288"/>
              <a:gd name="T30" fmla="*/ 94 w 233"/>
              <a:gd name="T31" fmla="*/ 227 h 288"/>
              <a:gd name="T32" fmla="*/ 124 w 233"/>
              <a:gd name="T33" fmla="*/ 212 h 288"/>
              <a:gd name="T34" fmla="*/ 139 w 233"/>
              <a:gd name="T35" fmla="*/ 238 h 288"/>
              <a:gd name="T36" fmla="*/ 124 w 233"/>
              <a:gd name="T37" fmla="*/ 186 h 288"/>
              <a:gd name="T38" fmla="*/ 94 w 233"/>
              <a:gd name="T39" fmla="*/ 171 h 288"/>
              <a:gd name="T40" fmla="*/ 109 w 233"/>
              <a:gd name="T41" fmla="*/ 145 h 288"/>
              <a:gd name="T42" fmla="*/ 139 w 233"/>
              <a:gd name="T43" fmla="*/ 160 h 288"/>
              <a:gd name="T44" fmla="*/ 203 w 233"/>
              <a:gd name="T45" fmla="*/ 238 h 288"/>
              <a:gd name="T46" fmla="*/ 173 w 233"/>
              <a:gd name="T47" fmla="*/ 253 h 288"/>
              <a:gd name="T48" fmla="*/ 158 w 233"/>
              <a:gd name="T49" fmla="*/ 227 h 288"/>
              <a:gd name="T50" fmla="*/ 188 w 233"/>
              <a:gd name="T51" fmla="*/ 212 h 288"/>
              <a:gd name="T52" fmla="*/ 203 w 233"/>
              <a:gd name="T53" fmla="*/ 238 h 288"/>
              <a:gd name="T54" fmla="*/ 188 w 233"/>
              <a:gd name="T55" fmla="*/ 186 h 288"/>
              <a:gd name="T56" fmla="*/ 158 w 233"/>
              <a:gd name="T57" fmla="*/ 171 h 288"/>
              <a:gd name="T58" fmla="*/ 173 w 233"/>
              <a:gd name="T59" fmla="*/ 145 h 288"/>
              <a:gd name="T60" fmla="*/ 203 w 233"/>
              <a:gd name="T61" fmla="*/ 160 h 288"/>
              <a:gd name="T62" fmla="*/ 203 w 233"/>
              <a:gd name="T63" fmla="*/ 106 h 288"/>
              <a:gd name="T64" fmla="*/ 43 w 233"/>
              <a:gd name="T65" fmla="*/ 117 h 288"/>
              <a:gd name="T66" fmla="*/ 30 w 233"/>
              <a:gd name="T67" fmla="*/ 41 h 288"/>
              <a:gd name="T68" fmla="*/ 190 w 233"/>
              <a:gd name="T69" fmla="*/ 30 h 288"/>
              <a:gd name="T70" fmla="*/ 203 w 233"/>
              <a:gd name="T71" fmla="*/ 10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3" h="288">
                <a:moveTo>
                  <a:pt x="213" y="0"/>
                </a:moveTo>
                <a:cubicBezTo>
                  <a:pt x="20" y="0"/>
                  <a:pt x="20" y="0"/>
                  <a:pt x="20" y="0"/>
                </a:cubicBezTo>
                <a:cubicBezTo>
                  <a:pt x="7" y="0"/>
                  <a:pt x="0" y="7"/>
                  <a:pt x="0" y="20"/>
                </a:cubicBezTo>
                <a:cubicBezTo>
                  <a:pt x="0" y="268"/>
                  <a:pt x="0" y="268"/>
                  <a:pt x="0" y="268"/>
                </a:cubicBezTo>
                <a:cubicBezTo>
                  <a:pt x="0" y="281"/>
                  <a:pt x="7" y="288"/>
                  <a:pt x="20" y="288"/>
                </a:cubicBezTo>
                <a:cubicBezTo>
                  <a:pt x="213" y="288"/>
                  <a:pt x="213" y="288"/>
                  <a:pt x="213" y="288"/>
                </a:cubicBezTo>
                <a:cubicBezTo>
                  <a:pt x="226" y="288"/>
                  <a:pt x="233" y="281"/>
                  <a:pt x="233" y="268"/>
                </a:cubicBezTo>
                <a:cubicBezTo>
                  <a:pt x="233" y="20"/>
                  <a:pt x="233" y="20"/>
                  <a:pt x="233" y="20"/>
                </a:cubicBezTo>
                <a:cubicBezTo>
                  <a:pt x="233" y="7"/>
                  <a:pt x="226" y="0"/>
                  <a:pt x="213" y="0"/>
                </a:cubicBezTo>
                <a:close/>
                <a:moveTo>
                  <a:pt x="75" y="238"/>
                </a:moveTo>
                <a:cubicBezTo>
                  <a:pt x="75" y="246"/>
                  <a:pt x="68" y="253"/>
                  <a:pt x="60" y="253"/>
                </a:cubicBezTo>
                <a:cubicBezTo>
                  <a:pt x="45" y="253"/>
                  <a:pt x="45" y="253"/>
                  <a:pt x="45" y="253"/>
                </a:cubicBezTo>
                <a:cubicBezTo>
                  <a:pt x="36" y="253"/>
                  <a:pt x="30" y="246"/>
                  <a:pt x="30" y="238"/>
                </a:cubicBezTo>
                <a:cubicBezTo>
                  <a:pt x="30" y="227"/>
                  <a:pt x="30" y="227"/>
                  <a:pt x="30" y="227"/>
                </a:cubicBezTo>
                <a:cubicBezTo>
                  <a:pt x="30" y="219"/>
                  <a:pt x="36" y="212"/>
                  <a:pt x="45" y="212"/>
                </a:cubicBezTo>
                <a:cubicBezTo>
                  <a:pt x="60" y="212"/>
                  <a:pt x="60" y="212"/>
                  <a:pt x="60" y="212"/>
                </a:cubicBezTo>
                <a:cubicBezTo>
                  <a:pt x="68" y="212"/>
                  <a:pt x="75" y="219"/>
                  <a:pt x="75" y="227"/>
                </a:cubicBezTo>
                <a:lnTo>
                  <a:pt x="75" y="238"/>
                </a:lnTo>
                <a:close/>
                <a:moveTo>
                  <a:pt x="75" y="171"/>
                </a:moveTo>
                <a:cubicBezTo>
                  <a:pt x="75" y="179"/>
                  <a:pt x="68" y="186"/>
                  <a:pt x="60" y="186"/>
                </a:cubicBezTo>
                <a:cubicBezTo>
                  <a:pt x="45" y="186"/>
                  <a:pt x="45" y="186"/>
                  <a:pt x="45" y="186"/>
                </a:cubicBezTo>
                <a:cubicBezTo>
                  <a:pt x="36" y="186"/>
                  <a:pt x="30" y="179"/>
                  <a:pt x="30" y="171"/>
                </a:cubicBezTo>
                <a:cubicBezTo>
                  <a:pt x="30" y="160"/>
                  <a:pt x="30" y="160"/>
                  <a:pt x="30" y="160"/>
                </a:cubicBezTo>
                <a:cubicBezTo>
                  <a:pt x="30" y="152"/>
                  <a:pt x="36" y="145"/>
                  <a:pt x="45" y="145"/>
                </a:cubicBezTo>
                <a:cubicBezTo>
                  <a:pt x="60" y="145"/>
                  <a:pt x="60" y="145"/>
                  <a:pt x="60" y="145"/>
                </a:cubicBezTo>
                <a:cubicBezTo>
                  <a:pt x="68" y="145"/>
                  <a:pt x="75" y="152"/>
                  <a:pt x="75" y="160"/>
                </a:cubicBezTo>
                <a:lnTo>
                  <a:pt x="75" y="171"/>
                </a:lnTo>
                <a:close/>
                <a:moveTo>
                  <a:pt x="139" y="238"/>
                </a:moveTo>
                <a:cubicBezTo>
                  <a:pt x="139" y="246"/>
                  <a:pt x="132" y="253"/>
                  <a:pt x="124" y="253"/>
                </a:cubicBezTo>
                <a:cubicBezTo>
                  <a:pt x="109" y="253"/>
                  <a:pt x="109" y="253"/>
                  <a:pt x="109" y="253"/>
                </a:cubicBezTo>
                <a:cubicBezTo>
                  <a:pt x="100" y="253"/>
                  <a:pt x="94" y="246"/>
                  <a:pt x="94" y="238"/>
                </a:cubicBezTo>
                <a:cubicBezTo>
                  <a:pt x="94" y="227"/>
                  <a:pt x="94" y="227"/>
                  <a:pt x="94" y="227"/>
                </a:cubicBezTo>
                <a:cubicBezTo>
                  <a:pt x="94" y="219"/>
                  <a:pt x="100" y="212"/>
                  <a:pt x="109" y="212"/>
                </a:cubicBezTo>
                <a:cubicBezTo>
                  <a:pt x="124" y="212"/>
                  <a:pt x="124" y="212"/>
                  <a:pt x="124" y="212"/>
                </a:cubicBezTo>
                <a:cubicBezTo>
                  <a:pt x="132" y="212"/>
                  <a:pt x="139" y="219"/>
                  <a:pt x="139" y="227"/>
                </a:cubicBezTo>
                <a:lnTo>
                  <a:pt x="139" y="238"/>
                </a:lnTo>
                <a:close/>
                <a:moveTo>
                  <a:pt x="139" y="171"/>
                </a:moveTo>
                <a:cubicBezTo>
                  <a:pt x="139" y="179"/>
                  <a:pt x="132" y="186"/>
                  <a:pt x="124" y="186"/>
                </a:cubicBezTo>
                <a:cubicBezTo>
                  <a:pt x="109" y="186"/>
                  <a:pt x="109" y="186"/>
                  <a:pt x="109" y="186"/>
                </a:cubicBezTo>
                <a:cubicBezTo>
                  <a:pt x="100" y="186"/>
                  <a:pt x="94" y="179"/>
                  <a:pt x="94" y="171"/>
                </a:cubicBezTo>
                <a:cubicBezTo>
                  <a:pt x="94" y="160"/>
                  <a:pt x="94" y="160"/>
                  <a:pt x="94" y="160"/>
                </a:cubicBezTo>
                <a:cubicBezTo>
                  <a:pt x="94" y="152"/>
                  <a:pt x="100" y="145"/>
                  <a:pt x="109" y="145"/>
                </a:cubicBezTo>
                <a:cubicBezTo>
                  <a:pt x="124" y="145"/>
                  <a:pt x="124" y="145"/>
                  <a:pt x="124" y="145"/>
                </a:cubicBezTo>
                <a:cubicBezTo>
                  <a:pt x="132" y="145"/>
                  <a:pt x="139" y="152"/>
                  <a:pt x="139" y="160"/>
                </a:cubicBezTo>
                <a:lnTo>
                  <a:pt x="139" y="171"/>
                </a:lnTo>
                <a:close/>
                <a:moveTo>
                  <a:pt x="203" y="238"/>
                </a:moveTo>
                <a:cubicBezTo>
                  <a:pt x="203" y="246"/>
                  <a:pt x="196" y="253"/>
                  <a:pt x="188" y="253"/>
                </a:cubicBezTo>
                <a:cubicBezTo>
                  <a:pt x="173" y="253"/>
                  <a:pt x="173" y="253"/>
                  <a:pt x="173" y="253"/>
                </a:cubicBezTo>
                <a:cubicBezTo>
                  <a:pt x="164" y="253"/>
                  <a:pt x="158" y="246"/>
                  <a:pt x="158" y="238"/>
                </a:cubicBezTo>
                <a:cubicBezTo>
                  <a:pt x="158" y="227"/>
                  <a:pt x="158" y="227"/>
                  <a:pt x="158" y="227"/>
                </a:cubicBezTo>
                <a:cubicBezTo>
                  <a:pt x="158" y="219"/>
                  <a:pt x="164" y="212"/>
                  <a:pt x="173" y="212"/>
                </a:cubicBezTo>
                <a:cubicBezTo>
                  <a:pt x="188" y="212"/>
                  <a:pt x="188" y="212"/>
                  <a:pt x="188" y="212"/>
                </a:cubicBezTo>
                <a:cubicBezTo>
                  <a:pt x="196" y="212"/>
                  <a:pt x="203" y="219"/>
                  <a:pt x="203" y="227"/>
                </a:cubicBezTo>
                <a:lnTo>
                  <a:pt x="203" y="238"/>
                </a:lnTo>
                <a:close/>
                <a:moveTo>
                  <a:pt x="203" y="171"/>
                </a:moveTo>
                <a:cubicBezTo>
                  <a:pt x="203" y="179"/>
                  <a:pt x="196" y="186"/>
                  <a:pt x="188" y="186"/>
                </a:cubicBezTo>
                <a:cubicBezTo>
                  <a:pt x="173" y="186"/>
                  <a:pt x="173" y="186"/>
                  <a:pt x="173" y="186"/>
                </a:cubicBezTo>
                <a:cubicBezTo>
                  <a:pt x="164" y="186"/>
                  <a:pt x="158" y="179"/>
                  <a:pt x="158" y="171"/>
                </a:cubicBezTo>
                <a:cubicBezTo>
                  <a:pt x="158" y="160"/>
                  <a:pt x="158" y="160"/>
                  <a:pt x="158" y="160"/>
                </a:cubicBezTo>
                <a:cubicBezTo>
                  <a:pt x="158" y="152"/>
                  <a:pt x="164" y="145"/>
                  <a:pt x="173" y="145"/>
                </a:cubicBezTo>
                <a:cubicBezTo>
                  <a:pt x="188" y="145"/>
                  <a:pt x="188" y="145"/>
                  <a:pt x="188" y="145"/>
                </a:cubicBezTo>
                <a:cubicBezTo>
                  <a:pt x="196" y="145"/>
                  <a:pt x="203" y="152"/>
                  <a:pt x="203" y="160"/>
                </a:cubicBezTo>
                <a:lnTo>
                  <a:pt x="203" y="171"/>
                </a:lnTo>
                <a:close/>
                <a:moveTo>
                  <a:pt x="203" y="106"/>
                </a:moveTo>
                <a:cubicBezTo>
                  <a:pt x="203" y="112"/>
                  <a:pt x="197" y="117"/>
                  <a:pt x="190" y="117"/>
                </a:cubicBezTo>
                <a:cubicBezTo>
                  <a:pt x="43" y="117"/>
                  <a:pt x="43" y="117"/>
                  <a:pt x="43" y="117"/>
                </a:cubicBezTo>
                <a:cubicBezTo>
                  <a:pt x="36" y="117"/>
                  <a:pt x="30" y="112"/>
                  <a:pt x="30" y="106"/>
                </a:cubicBezTo>
                <a:cubicBezTo>
                  <a:pt x="30" y="41"/>
                  <a:pt x="30" y="41"/>
                  <a:pt x="30" y="41"/>
                </a:cubicBezTo>
                <a:cubicBezTo>
                  <a:pt x="30" y="35"/>
                  <a:pt x="36" y="30"/>
                  <a:pt x="43" y="30"/>
                </a:cubicBezTo>
                <a:cubicBezTo>
                  <a:pt x="190" y="30"/>
                  <a:pt x="190" y="30"/>
                  <a:pt x="190" y="30"/>
                </a:cubicBezTo>
                <a:cubicBezTo>
                  <a:pt x="197" y="30"/>
                  <a:pt x="203" y="35"/>
                  <a:pt x="203" y="41"/>
                </a:cubicBezTo>
                <a:lnTo>
                  <a:pt x="203" y="106"/>
                </a:ln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00823E"/>
              </a:solidFill>
            </a:endParaRPr>
          </a:p>
        </p:txBody>
      </p:sp>
      <p:sp>
        <p:nvSpPr>
          <p:cNvPr id="94" name="等腰三角形 93"/>
          <p:cNvSpPr/>
          <p:nvPr/>
        </p:nvSpPr>
        <p:spPr>
          <a:xfrm rot="5400000">
            <a:off x="-212085" y="283857"/>
            <a:ext cx="1251051" cy="826881"/>
          </a:xfrm>
          <a:prstGeom prst="triangle">
            <a:avLst/>
          </a:prstGeom>
          <a:noFill/>
          <a:ln w="76200">
            <a:solidFill>
              <a:srgbClr val="EAC4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等腰三角形 94"/>
          <p:cNvSpPr/>
          <p:nvPr/>
        </p:nvSpPr>
        <p:spPr>
          <a:xfrm rot="5400000">
            <a:off x="-161374" y="382713"/>
            <a:ext cx="951914" cy="629167"/>
          </a:xfrm>
          <a:prstGeom prst="triangle">
            <a:avLst/>
          </a:prstGeom>
          <a:solidFill>
            <a:srgbClr val="A9B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p:cNvSpPr txBox="1"/>
          <p:nvPr/>
        </p:nvSpPr>
        <p:spPr>
          <a:xfrm>
            <a:off x="875030" y="398780"/>
            <a:ext cx="7879715" cy="460375"/>
          </a:xfrm>
          <a:prstGeom prst="rect">
            <a:avLst/>
          </a:prstGeom>
          <a:noFill/>
        </p:spPr>
        <p:txBody>
          <a:bodyPr wrap="square" rtlCol="0">
            <a:spAutoFit/>
          </a:bodyPr>
          <a:lstStyle/>
          <a:p>
            <a:r>
              <a:rPr lang="en-US" altLang="zh-CN" sz="2400" dirty="0">
                <a:solidFill>
                  <a:srgbClr val="6B799C"/>
                </a:solidFill>
                <a:latin typeface="幼圆" panose="02010509060101010101" pitchFamily="49" charset="-122"/>
                <a:ea typeface="幼圆" panose="02010509060101010101" pitchFamily="49" charset="-122"/>
              </a:rPr>
              <a:t>How can the American Dream develop nowadays</a:t>
            </a:r>
            <a:endParaRPr lang="en-US" altLang="zh-CN" sz="2400" dirty="0">
              <a:solidFill>
                <a:srgbClr val="6B799C"/>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500">
        <p14:reveal/>
        <p:sndAc>
          <p:endSnd/>
        </p:sndAc>
      </p:transition>
    </mc:Choice>
    <mc:Fallback>
      <p:transition>
        <p:fade/>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anim calcmode="lin" valueType="num">
                                      <p:cBhvr>
                                        <p:cTn id="8" dur="500" fill="hold"/>
                                        <p:tgtEl>
                                          <p:spTgt spid="30"/>
                                        </p:tgtEl>
                                        <p:attrNameLst>
                                          <p:attrName>ppt_x</p:attrName>
                                        </p:attrNameLst>
                                      </p:cBhvr>
                                      <p:tavLst>
                                        <p:tav tm="0">
                                          <p:val>
                                            <p:strVal val="#ppt_x"/>
                                          </p:val>
                                        </p:tav>
                                        <p:tav tm="100000">
                                          <p:val>
                                            <p:strVal val="#ppt_x"/>
                                          </p:val>
                                        </p:tav>
                                      </p:tavLst>
                                    </p:anim>
                                    <p:anim calcmode="lin" valueType="num">
                                      <p:cBhvr>
                                        <p:cTn id="9" dur="5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500"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anim calcmode="lin" valueType="num">
                                      <p:cBhvr>
                                        <p:cTn id="14" dur="500" fill="hold"/>
                                        <p:tgtEl>
                                          <p:spTgt spid="32"/>
                                        </p:tgtEl>
                                        <p:attrNameLst>
                                          <p:attrName>ppt_x</p:attrName>
                                        </p:attrNameLst>
                                      </p:cBhvr>
                                      <p:tavLst>
                                        <p:tav tm="0">
                                          <p:val>
                                            <p:strVal val="#ppt_x"/>
                                          </p:val>
                                        </p:tav>
                                        <p:tav tm="100000">
                                          <p:val>
                                            <p:strVal val="#ppt_x"/>
                                          </p:val>
                                        </p:tav>
                                      </p:tavLst>
                                    </p:anim>
                                    <p:anim calcmode="lin" valueType="num">
                                      <p:cBhvr>
                                        <p:cTn id="15" dur="500" fill="hold"/>
                                        <p:tgtEl>
                                          <p:spTgt spid="3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500"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anim calcmode="lin" valueType="num">
                                      <p:cBhvr>
                                        <p:cTn id="20" dur="500" fill="hold"/>
                                        <p:tgtEl>
                                          <p:spTgt spid="31"/>
                                        </p:tgtEl>
                                        <p:attrNameLst>
                                          <p:attrName>ppt_x</p:attrName>
                                        </p:attrNameLst>
                                      </p:cBhvr>
                                      <p:tavLst>
                                        <p:tav tm="0">
                                          <p:val>
                                            <p:strVal val="#ppt_x"/>
                                          </p:val>
                                        </p:tav>
                                        <p:tav tm="100000">
                                          <p:val>
                                            <p:strVal val="#ppt_x"/>
                                          </p:val>
                                        </p:tav>
                                      </p:tavLst>
                                    </p:anim>
                                    <p:anim calcmode="lin" valueType="num">
                                      <p:cBhvr>
                                        <p:cTn id="21" dur="500" fill="hold"/>
                                        <p:tgtEl>
                                          <p:spTgt spid="31"/>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500"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anim calcmode="lin" valueType="num">
                                      <p:cBhvr>
                                        <p:cTn id="26" dur="500" fill="hold"/>
                                        <p:tgtEl>
                                          <p:spTgt spid="33"/>
                                        </p:tgtEl>
                                        <p:attrNameLst>
                                          <p:attrName>ppt_x</p:attrName>
                                        </p:attrNameLst>
                                      </p:cBhvr>
                                      <p:tavLst>
                                        <p:tav tm="0">
                                          <p:val>
                                            <p:strVal val="#ppt_x"/>
                                          </p:val>
                                        </p:tav>
                                        <p:tav tm="100000">
                                          <p:val>
                                            <p:strVal val="#ppt_x"/>
                                          </p:val>
                                        </p:tav>
                                      </p:tavLst>
                                    </p:anim>
                                    <p:anim calcmode="lin" valueType="num">
                                      <p:cBhvr>
                                        <p:cTn id="27"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commondata" val="eyJoZGlkIjoiMTFlZjIzMmQyMjllNTBiODA2MDJmZDNlYzJmMTdmNmE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2401</Words>
  <Application>WPS 演示</Application>
  <PresentationFormat>宽屏</PresentationFormat>
  <Paragraphs>99</Paragraphs>
  <Slides>10</Slides>
  <Notes>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10</vt:i4>
      </vt:variant>
    </vt:vector>
  </HeadingPairs>
  <TitlesOfParts>
    <vt:vector size="30" baseType="lpstr">
      <vt:lpstr>Arial</vt:lpstr>
      <vt:lpstr>宋体</vt:lpstr>
      <vt:lpstr>Wingdings</vt:lpstr>
      <vt:lpstr>Wingdings</vt:lpstr>
      <vt:lpstr>微软雅黑</vt:lpstr>
      <vt:lpstr>Arial Unicode MS</vt:lpstr>
      <vt:lpstr>Calibri</vt:lpstr>
      <vt:lpstr>思源黑体 CN Medium</vt:lpstr>
      <vt:lpstr>黑体</vt:lpstr>
      <vt:lpstr>思源黑体 CN Bold</vt:lpstr>
      <vt:lpstr>思源黑体 CN Light</vt:lpstr>
      <vt:lpstr>幼圆</vt:lpstr>
      <vt:lpstr>微软雅黑 Light</vt:lpstr>
      <vt:lpstr>Open Sans</vt:lpstr>
      <vt:lpstr>Segoe Print</vt:lpstr>
      <vt:lpstr>Open Sans</vt:lpstr>
      <vt:lpstr>Impact</vt:lpstr>
      <vt:lpstr>Gill Sans</vt:lpstr>
      <vt:lpstr>Gill Sans MT</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彩星、巧成拙</cp:lastModifiedBy>
  <cp:revision>159</cp:revision>
  <dcterms:created xsi:type="dcterms:W3CDTF">2019-06-19T02:08:00Z</dcterms:created>
  <dcterms:modified xsi:type="dcterms:W3CDTF">2024-11-25T14:15:35Z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2052-12.1.0.18372</vt:lpwstr>
  </property>
  <property fmtid="{D5CDD505-2E9C-101B-9397-08002B2CF9AE}" pid="3" name="ICV">
    <vt:lpwstr>F58D6F49110243D2B96C99D2B83DC879_11</vt:lpwstr>
  </property>
</Properties>
</file>