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3"/>
  </p:notesMasterIdLst>
  <p:sldIdLst>
    <p:sldId id="267" r:id="rId4"/>
    <p:sldId id="288" r:id="rId5"/>
    <p:sldId id="289" r:id="rId6"/>
    <p:sldId id="290" r:id="rId7"/>
    <p:sldId id="291" r:id="rId8"/>
    <p:sldId id="292" r:id="rId9"/>
    <p:sldId id="293" r:id="rId10"/>
    <p:sldId id="257" r:id="rId11"/>
    <p:sldId id="269" r:id="rId12"/>
    <p:sldId id="256" r:id="rId13"/>
    <p:sldId id="268" r:id="rId14"/>
    <p:sldId id="258" r:id="rId15"/>
    <p:sldId id="259" r:id="rId16"/>
    <p:sldId id="260" r:id="rId17"/>
    <p:sldId id="261" r:id="rId18"/>
    <p:sldId id="270" r:id="rId19"/>
    <p:sldId id="262" r:id="rId20"/>
    <p:sldId id="264" r:id="rId21"/>
    <p:sldId id="263" r:id="rId22"/>
    <p:sldId id="265" r:id="rId23"/>
    <p:sldId id="266" r:id="rId24"/>
    <p:sldId id="294" r:id="rId25"/>
    <p:sldId id="298" r:id="rId26"/>
    <p:sldId id="295" r:id="rId27"/>
    <p:sldId id="296" r:id="rId28"/>
    <p:sldId id="297" r:id="rId29"/>
    <p:sldId id="271" r:id="rId30"/>
    <p:sldId id="272" r:id="rId31"/>
    <p:sldId id="27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53" autoAdjust="0"/>
    <p:restoredTop sz="94660"/>
  </p:normalViewPr>
  <p:slideViewPr>
    <p:cSldViewPr snapToGrid="0">
      <p:cViewPr varScale="1">
        <p:scale>
          <a:sx n="79" d="100"/>
          <a:sy n="79" d="100"/>
        </p:scale>
        <p:origin x="5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B5736-1F30-49DC-957B-5F5DD0059A35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30B2B-3ED3-4085-ADF0-511FC9672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60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30B2B-3ED3-4085-ADF0-511FC9672B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83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30B2B-3ED3-4085-ADF0-511FC9672B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1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958F-6F8C-41B1-801B-9DAA39431C6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59AA-C4B7-4B35-84A4-CA458BF26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82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958F-6F8C-41B1-801B-9DAA39431C6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59AA-C4B7-4B35-84A4-CA458BF26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6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958F-6F8C-41B1-801B-9DAA39431C6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59AA-C4B7-4B35-84A4-CA458BF26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399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02C7A-1302-42E6-A06B-7626EE3DEF6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682FF-B437-41E2-966E-3F0A6D5A86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458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C8FF1A-83F7-4581-925A-1BD31962372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682FF-B437-41E2-966E-3F0A6D5A86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22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397D1-4887-4B5C-93C0-6C7F63D2386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682FF-B437-41E2-966E-3F0A6D5A86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321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AD6D2B-74D7-428C-899B-2648021B1707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682FF-B437-41E2-966E-3F0A6D5A86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151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944F8C-11B8-41C6-9D09-2D3B0E183F8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682FF-B437-41E2-966E-3F0A6D5A86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033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F3597-C6D5-483D-B77E-757DF7B2ED5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682FF-B437-41E2-966E-3F0A6D5A86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593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CF1832-CD82-4358-A3FA-B61502EBA1E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682FF-B437-41E2-966E-3F0A6D5A86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895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7A3390-161A-48A9-88A3-36BE4593D70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682FF-B437-41E2-966E-3F0A6D5A86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97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958F-6F8C-41B1-801B-9DAA39431C6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59AA-C4B7-4B35-84A4-CA458BF26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71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87D19-2C77-4118-BCBE-CDA79FD1C24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682FF-B437-41E2-966E-3F0A6D5A86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04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F7050B-7B66-4CB4-800E-0C4B3D75F12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682FF-B437-41E2-966E-3F0A6D5A86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162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EDA079-E761-4249-9521-80E8C609324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682FF-B437-41E2-966E-3F0A6D5A86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447964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546697-0C3B-41B2-BFB8-AE629AB0432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FC058-B2D7-43F7-ACDD-68212764DF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386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546697-0C3B-41B2-BFB8-AE629AB0432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FC058-B2D7-43F7-ACDD-68212764DF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8503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546697-0C3B-41B2-BFB8-AE629AB0432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FC058-B2D7-43F7-ACDD-68212764DF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117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546697-0C3B-41B2-BFB8-AE629AB0432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FC058-B2D7-43F7-ACDD-68212764DF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3217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546697-0C3B-41B2-BFB8-AE629AB0432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FC058-B2D7-43F7-ACDD-68212764DF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6507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546697-0C3B-41B2-BFB8-AE629AB0432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FC058-B2D7-43F7-ACDD-68212764DF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1996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546697-0C3B-41B2-BFB8-AE629AB0432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FC058-B2D7-43F7-ACDD-68212764DF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22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958F-6F8C-41B1-801B-9DAA39431C6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59AA-C4B7-4B35-84A4-CA458BF26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997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546697-0C3B-41B2-BFB8-AE629AB0432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FC058-B2D7-43F7-ACDD-68212764DF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7214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546697-0C3B-41B2-BFB8-AE629AB0432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FC058-B2D7-43F7-ACDD-68212764DF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615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546697-0C3B-41B2-BFB8-AE629AB0432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FC058-B2D7-43F7-ACDD-68212764DF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4442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546697-0C3B-41B2-BFB8-AE629AB0432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FC058-B2D7-43F7-ACDD-68212764DF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50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958F-6F8C-41B1-801B-9DAA39431C6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59AA-C4B7-4B35-84A4-CA458BF26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56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958F-6F8C-41B1-801B-9DAA39431C6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59AA-C4B7-4B35-84A4-CA458BF26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14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958F-6F8C-41B1-801B-9DAA39431C6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59AA-C4B7-4B35-84A4-CA458BF26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09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958F-6F8C-41B1-801B-9DAA39431C6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59AA-C4B7-4B35-84A4-CA458BF26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23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958F-6F8C-41B1-801B-9DAA39431C6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59AA-C4B7-4B35-84A4-CA458BF26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1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958F-6F8C-41B1-801B-9DAA39431C6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59AA-C4B7-4B35-84A4-CA458BF26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4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9958F-6F8C-41B1-801B-9DAA39431C6A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59AA-C4B7-4B35-84A4-CA458BF26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01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EDA079-E761-4249-9521-80E8C609324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682FF-B437-41E2-966E-3F0A6D5A86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4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546697-0C3B-41B2-BFB8-AE629AB04321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2022/10/20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FC058-B2D7-43F7-ACDD-68212764DF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61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3862C8-0898-44F8-B7B4-9CE9A7E95AD4}"/>
              </a:ext>
            </a:extLst>
          </p:cNvPr>
          <p:cNvSpPr txBox="1"/>
          <p:nvPr/>
        </p:nvSpPr>
        <p:spPr>
          <a:xfrm>
            <a:off x="1717103" y="1391478"/>
            <a:ext cx="8757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普通化学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习题课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习题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D07036-D160-4476-9CF1-0E57E85996FF}"/>
              </a:ext>
            </a:extLst>
          </p:cNvPr>
          <p:cNvSpPr txBox="1"/>
          <p:nvPr/>
        </p:nvSpPr>
        <p:spPr>
          <a:xfrm>
            <a:off x="4067943" y="3319050"/>
            <a:ext cx="4056111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任课教师：王炳武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助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教：张少君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 付鹏翔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8AFBEA-7EE8-4472-9EDA-209C65733FA4}"/>
              </a:ext>
            </a:extLst>
          </p:cNvPr>
          <p:cNvSpPr txBox="1"/>
          <p:nvPr/>
        </p:nvSpPr>
        <p:spPr>
          <a:xfrm>
            <a:off x="8729396" y="5980517"/>
            <a:ext cx="3254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2022-10-24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02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77800" y="24373"/>
            <a:ext cx="11849100" cy="3340913"/>
            <a:chOff x="241300" y="124706"/>
            <a:chExt cx="11849100" cy="3340913"/>
          </a:xfrm>
        </p:grpSpPr>
        <p:sp>
          <p:nvSpPr>
            <p:cNvPr id="2" name="文本框 1"/>
            <p:cNvSpPr txBox="1"/>
            <p:nvPr/>
          </p:nvSpPr>
          <p:spPr>
            <a:xfrm>
              <a:off x="241300" y="124706"/>
              <a:ext cx="118491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1.5 </a:t>
              </a: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在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58 </a:t>
              </a: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℃、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100 </a:t>
              </a:r>
              <a:r>
                <a:rPr lang="en-US" altLang="zh-CN" sz="24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kPa</a:t>
              </a: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下用排水集气法收集了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1.00dm3</a:t>
              </a: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湿空气。已知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58 </a:t>
              </a: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℃和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10 </a:t>
              </a: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℃时水的蒸气压分别为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18.1 </a:t>
              </a:r>
              <a:r>
                <a:rPr lang="en-US" altLang="zh-CN" sz="24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kPa</a:t>
              </a: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和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1.23 </a:t>
              </a:r>
              <a:r>
                <a:rPr lang="en-US" altLang="zh-CN" sz="24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kPa</a:t>
              </a: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。计算：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68614" y="1157295"/>
              <a:ext cx="782448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（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</a:t>
              </a: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）温度不变，将压力降低到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50.0 </a:t>
              </a:r>
              <a:r>
                <a:rPr lang="en-US" altLang="zh-CN" sz="24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kPa</a:t>
              </a: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时气体的体积；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（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2</a:t>
              </a: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）温度不变，将压力增加到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200 </a:t>
              </a:r>
              <a:r>
                <a:rPr lang="en-US" altLang="zh-CN" sz="24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kPa</a:t>
              </a: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时气体的体积；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（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3</a:t>
              </a: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）压力不变，将温度升高到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100 </a:t>
              </a: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℃时气体的体积；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（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4</a:t>
              </a: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）压力不变，将温度降低至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10 </a:t>
              </a: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℃时气体的体积。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F2419D8-A02D-47BC-BCE1-7F1F458A0163}"/>
              </a:ext>
            </a:extLst>
          </p:cNvPr>
          <p:cNvGrpSpPr/>
          <p:nvPr/>
        </p:nvGrpSpPr>
        <p:grpSpPr>
          <a:xfrm>
            <a:off x="534489" y="3429000"/>
            <a:ext cx="11135722" cy="3100897"/>
            <a:chOff x="468614" y="3454349"/>
            <a:chExt cx="11135722" cy="310089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EFEF0D5-365F-4804-B31B-23393DC33FFF}"/>
                </a:ext>
              </a:extLst>
            </p:cNvPr>
            <p:cNvGrpSpPr/>
            <p:nvPr/>
          </p:nvGrpSpPr>
          <p:grpSpPr>
            <a:xfrm>
              <a:off x="468614" y="3454349"/>
              <a:ext cx="10697648" cy="861775"/>
              <a:chOff x="711200" y="1902766"/>
              <a:chExt cx="7296150" cy="8617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9235F81-18AE-42AE-B2F2-2473840EE6CF}"/>
                      </a:ext>
                    </a:extLst>
                  </p:cNvPr>
                  <p:cNvSpPr txBox="1"/>
                  <p:nvPr/>
                </p:nvSpPr>
                <p:spPr>
                  <a:xfrm>
                    <a:off x="711200" y="1902766"/>
                    <a:ext cx="70231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4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（</a:t>
                    </a:r>
                    <a:r>
                      <a:rPr lang="en-US" altLang="zh-CN" sz="24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1</a:t>
                    </a:r>
                    <a:r>
                      <a:rPr lang="zh-CN" altLang="en-US" sz="24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）据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zh-CN" altLang="en-US" sz="2400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有</a:t>
                    </a:r>
                  </a:p>
                </p:txBody>
              </p:sp>
            </mc:Choice>
            <mc:Fallback xmlns="">
              <p:sp>
                <p:nvSpPr>
                  <p:cNvPr id="4" name="文本框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200" y="1902766"/>
                    <a:ext cx="7023100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47" t="-14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73527EC5-BCD6-4643-9028-9A5FFC7DF6A0}"/>
                      </a:ext>
                    </a:extLst>
                  </p:cNvPr>
                  <p:cNvSpPr txBox="1"/>
                  <p:nvPr/>
                </p:nvSpPr>
                <p:spPr>
                  <a:xfrm>
                    <a:off x="3017602" y="1902766"/>
                    <a:ext cx="445848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×1.00</m:t>
                          </m:r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0.0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=2.00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dm</m:t>
                                  </m:r>
                                </m:e>
                                <m:sup>
                                  <m:r>
                                    <a:rPr lang="en-US" altLang="zh-CN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7602" y="1902766"/>
                    <a:ext cx="4458480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0" b="-1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DA6024F-C097-4A34-9DE0-9D06BB2F9E01}"/>
                  </a:ext>
                </a:extLst>
              </p:cNvPr>
              <p:cNvSpPr txBox="1"/>
              <p:nvPr/>
            </p:nvSpPr>
            <p:spPr>
              <a:xfrm>
                <a:off x="5683250" y="2364431"/>
                <a:ext cx="2324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CBF8E2AE-1326-4485-B782-8B0FDD738CE5}"/>
                    </a:ext>
                  </a:extLst>
                </p:cNvPr>
                <p:cNvSpPr txBox="1"/>
                <p:nvPr/>
              </p:nvSpPr>
              <p:spPr>
                <a:xfrm>
                  <a:off x="468614" y="4085291"/>
                  <a:ext cx="32143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（</a:t>
                  </a:r>
                  <a:r>
                    <a:rPr lang="en-US" altLang="zh-CN" sz="24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</a:t>
                  </a:r>
                  <a:r>
                    <a:rPr lang="zh-CN" altLang="en-US" sz="24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）据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sz="24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有      </a:t>
                  </a: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614" y="4085291"/>
                  <a:ext cx="3214386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3036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D90C3719-93BD-4DEA-8B25-89A48C11964E}"/>
                    </a:ext>
                  </a:extLst>
                </p:cNvPr>
                <p:cNvSpPr/>
                <p:nvPr/>
              </p:nvSpPr>
              <p:spPr>
                <a:xfrm>
                  <a:off x="3739520" y="3875712"/>
                  <a:ext cx="5564600" cy="8745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100−18.1</m:t>
                                </m:r>
                              </m:e>
                            </m:d>
                            <m: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1.00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200−18.1</m:t>
                                </m:r>
                              </m:e>
                            </m:d>
                          </m:den>
                        </m:f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0.450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dm</m:t>
                                </m:r>
                              </m:e>
                              <m:sup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520" y="3875712"/>
                  <a:ext cx="5564600" cy="8745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5613B76-0426-40F2-B1DA-E8443BF57722}"/>
                    </a:ext>
                  </a:extLst>
                </p:cNvPr>
                <p:cNvSpPr txBox="1"/>
                <p:nvPr/>
              </p:nvSpPr>
              <p:spPr>
                <a:xfrm>
                  <a:off x="468614" y="4813261"/>
                  <a:ext cx="3112786" cy="675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（</a:t>
                  </a:r>
                  <a:r>
                    <a:rPr lang="en-US" altLang="zh-CN" sz="24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3</a:t>
                  </a:r>
                  <a:r>
                    <a:rPr lang="zh-CN" altLang="en-US" sz="24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）据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zh-CN" altLang="en-US" sz="24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有</a:t>
                  </a: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614" y="4813261"/>
                  <a:ext cx="3112786" cy="675185"/>
                </a:xfrm>
                <a:prstGeom prst="rect">
                  <a:avLst/>
                </a:prstGeom>
                <a:blipFill>
                  <a:blip r:embed="rId6"/>
                  <a:stretch>
                    <a:fillRect l="-31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4F8AD5E-3803-41A8-BD6E-D97152F9AE21}"/>
                    </a:ext>
                  </a:extLst>
                </p:cNvPr>
                <p:cNvSpPr/>
                <p:nvPr/>
              </p:nvSpPr>
              <p:spPr>
                <a:xfrm>
                  <a:off x="3660460" y="4725082"/>
                  <a:ext cx="5722720" cy="7923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1.00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273+58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273+100</m:t>
                            </m:r>
                          </m:den>
                        </m:f>
                        <m:r>
                          <a:rPr lang="zh-CN" alt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1.13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dm</m:t>
                                </m:r>
                              </m:e>
                              <m:sup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sz="2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460" y="4725082"/>
                  <a:ext cx="5722720" cy="7923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E0D2DDB4-6988-4BF9-9A96-E8FBFDB71F1F}"/>
                    </a:ext>
                  </a:extLst>
                </p:cNvPr>
                <p:cNvSpPr txBox="1"/>
                <p:nvPr/>
              </p:nvSpPr>
              <p:spPr>
                <a:xfrm>
                  <a:off x="468614" y="5880061"/>
                  <a:ext cx="3112786" cy="675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（</a:t>
                  </a:r>
                  <a:r>
                    <a:rPr lang="en-US" altLang="zh-CN" sz="24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4</a:t>
                  </a:r>
                  <a:r>
                    <a:rPr lang="zh-CN" altLang="en-US" sz="24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）据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zh-CN" altLang="en-US" sz="24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有</a:t>
                  </a: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614" y="5880061"/>
                  <a:ext cx="3112786" cy="675185"/>
                </a:xfrm>
                <a:prstGeom prst="rect">
                  <a:avLst/>
                </a:prstGeom>
                <a:blipFill>
                  <a:blip r:embed="rId8"/>
                  <a:stretch>
                    <a:fillRect l="-31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2A13F508-C2C9-4BEC-9B9C-C03443AC223C}"/>
                    </a:ext>
                  </a:extLst>
                </p:cNvPr>
                <p:cNvSpPr/>
                <p:nvPr/>
              </p:nvSpPr>
              <p:spPr>
                <a:xfrm>
                  <a:off x="3683000" y="5695604"/>
                  <a:ext cx="7921336" cy="8152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100−18.1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×1.00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273+58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100−1.23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273+10</m:t>
                            </m:r>
                          </m:den>
                        </m:f>
                        <m:r>
                          <a:rPr lang="zh-CN" alt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0.709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dm</m:t>
                                </m:r>
                              </m:e>
                              <m:sup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sz="2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3000" y="5695604"/>
                  <a:ext cx="7921336" cy="8152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81A7402-AEFF-27D2-5323-4BCB8A8169C4}"/>
              </a:ext>
            </a:extLst>
          </p:cNvPr>
          <p:cNvSpPr txBox="1"/>
          <p:nvPr/>
        </p:nvSpPr>
        <p:spPr>
          <a:xfrm>
            <a:off x="8709501" y="1516776"/>
            <a:ext cx="2850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加压或降温，水蒸气会液化</a:t>
            </a:r>
          </a:p>
        </p:txBody>
      </p:sp>
    </p:spTree>
    <p:extLst>
      <p:ext uri="{BB962C8B-B14F-4D97-AF65-F5344CB8AC3E}">
        <p14:creationId xmlns:p14="http://schemas.microsoft.com/office/powerpoint/2010/main" val="419828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B634BEF-B601-44D8-846A-A3E2AA791D7B}"/>
              </a:ext>
            </a:extLst>
          </p:cNvPr>
          <p:cNvSpPr/>
          <p:nvPr/>
        </p:nvSpPr>
        <p:spPr>
          <a:xfrm>
            <a:off x="882316" y="753588"/>
            <a:ext cx="10122568" cy="5350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7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 对于该体系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24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在维持温度不变的情况下，当体积增加时压力会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等比例</a:t>
            </a:r>
            <a:r>
              <a:rPr lang="en-US" altLang="zh-CN" sz="24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降低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；</a:t>
            </a:r>
            <a:r>
              <a:rPr lang="en-US" altLang="zh-CN" sz="24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当体积减小时（等于施加外压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），</a:t>
            </a:r>
            <a:r>
              <a:rPr lang="en-US" altLang="zh-CN" sz="2400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饱和蒸汽的一部分会凝聚，使得n变小，但压力不会改变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。</a:t>
            </a:r>
          </a:p>
          <a:p>
            <a:pPr>
              <a:lnSpc>
                <a:spcPct val="150000"/>
              </a:lnSpc>
              <a:spcBef>
                <a:spcPts val="70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  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）（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）条件下，气态水含量不会发生变化，直接利用理想气体方程即可求算；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700"/>
              </a:spcBef>
            </a:pP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）条件下，气态水含量会发生变化，此时可以利用空气含量不变这一条件进行求算（利用空气分压）</a:t>
            </a:r>
          </a:p>
          <a:p>
            <a:pPr>
              <a:lnSpc>
                <a:spcPct val="150000"/>
              </a:lnSpc>
              <a:spcBef>
                <a:spcPts val="7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涉及分压的计算中，所使用和算出的体积均是总体积</a:t>
            </a:r>
          </a:p>
          <a:p>
            <a:pPr>
              <a:lnSpc>
                <a:spcPct val="150000"/>
              </a:lnSpc>
              <a:spcBef>
                <a:spcPts val="7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77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77800" y="24373"/>
            <a:ext cx="11849100" cy="3508653"/>
            <a:chOff x="177800" y="24373"/>
            <a:chExt cx="11849100" cy="3508653"/>
          </a:xfrm>
        </p:grpSpPr>
        <p:grpSp>
          <p:nvGrpSpPr>
            <p:cNvPr id="23" name="组合 22"/>
            <p:cNvGrpSpPr/>
            <p:nvPr/>
          </p:nvGrpSpPr>
          <p:grpSpPr>
            <a:xfrm>
              <a:off x="177800" y="24373"/>
              <a:ext cx="11849100" cy="3508653"/>
              <a:chOff x="241300" y="124706"/>
              <a:chExt cx="11849100" cy="3508653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241300" y="124706"/>
                <a:ext cx="118491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1.7 SO</a:t>
                </a:r>
                <a:r>
                  <a:rPr lang="en-US" altLang="zh-CN" sz="2400" baseline="-25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en-US" altLang="zh-CN" sz="2400" i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T</a:t>
                </a:r>
                <a:r>
                  <a:rPr lang="en-US" altLang="zh-CN" sz="2400" baseline="-25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c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=157 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℃，</a:t>
                </a:r>
                <a:r>
                  <a:rPr lang="en-US" altLang="zh-CN" sz="2400" i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p</a:t>
                </a:r>
                <a:r>
                  <a:rPr lang="en-US" altLang="zh-CN" sz="2400" baseline="-25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c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=78 </a:t>
                </a:r>
                <a:r>
                  <a:rPr lang="en-US" altLang="zh-CN" sz="2400" dirty="0" err="1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atm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（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1atm=101.325 </a:t>
                </a:r>
                <a:r>
                  <a:rPr lang="en-US" altLang="zh-CN" sz="2400" dirty="0" err="1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kPa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），液态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SO</a:t>
                </a:r>
                <a:r>
                  <a:rPr lang="en-US" altLang="zh-CN" sz="2400" baseline="-25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在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25 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℃时的蒸气压为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3.8 </a:t>
                </a:r>
                <a:r>
                  <a:rPr lang="en-US" altLang="zh-CN" sz="2400" dirty="0" err="1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atm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，判断下列说法是否正确：</a:t>
                </a:r>
                <a:endPara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582914" y="1325035"/>
                <a:ext cx="659258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（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）在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25 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℃和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 </a:t>
                </a:r>
                <a:r>
                  <a:rPr lang="en-US" altLang="zh-CN" sz="2400" dirty="0" err="1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atm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下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SO</a:t>
                </a:r>
                <a:r>
                  <a:rPr lang="en-US" altLang="zh-CN" sz="2400" baseline="-25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为气体；</a:t>
                </a:r>
                <a:endPara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（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）在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150 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℃和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80 </a:t>
                </a:r>
                <a:r>
                  <a:rPr lang="en-US" altLang="zh-CN" sz="2400" dirty="0" err="1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atm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下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SO</a:t>
                </a:r>
                <a:r>
                  <a:rPr lang="en-US" altLang="zh-CN" sz="2400" baseline="-25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为液体；</a:t>
                </a:r>
                <a:endPara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（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25 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℃时，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SO</a:t>
                </a:r>
                <a:r>
                  <a:rPr lang="en-US" altLang="zh-CN" sz="2400" baseline="-25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钢瓶中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SO</a:t>
                </a:r>
                <a:r>
                  <a:rPr lang="en-US" altLang="zh-CN" sz="2400" baseline="-25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的压力为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5 </a:t>
                </a:r>
                <a:r>
                  <a:rPr lang="en-US" altLang="zh-CN" sz="2400" dirty="0" err="1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atm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；</a:t>
                </a:r>
                <a:endPara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（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4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）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SO</a:t>
                </a:r>
                <a:r>
                  <a:rPr lang="en-US" altLang="zh-CN" sz="2400" baseline="-25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的沸点在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25~157 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℃之间。</a:t>
                </a:r>
                <a:endPara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5848350" y="1333500"/>
              <a:ext cx="50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070600" y="1899036"/>
              <a:ext cx="50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√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199614" y="2422256"/>
              <a:ext cx="50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777214" y="3009806"/>
              <a:ext cx="50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15ADC092-1BBE-C4CE-C139-28B4A88A9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50" y="3165593"/>
            <a:ext cx="5105400" cy="366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48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700" y="0"/>
            <a:ext cx="11849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1.8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参考临界点数值，判断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</a:t>
            </a:r>
            <a:r>
              <a:rPr lang="en-US" altLang="zh-CN" sz="2400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H</a:t>
            </a:r>
            <a:r>
              <a:rPr lang="en-US" altLang="zh-CN" sz="2400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Cl</a:t>
            </a:r>
            <a:r>
              <a:rPr lang="en-US" altLang="zh-CN" sz="2400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NH</a:t>
            </a:r>
            <a:r>
              <a:rPr lang="en-US" altLang="zh-CN" sz="2400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在高压钢瓶里（温度约为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℃，压力可达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10 MPa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）的存在状态。氧气钢瓶在使用过程中压力逐渐降低，而氯气钢瓶在使用过程中压力几乎不变，为什么？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3414" y="1754326"/>
            <a:ext cx="10872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O</a:t>
            </a:r>
            <a:r>
              <a:rPr lang="en-US" altLang="zh-CN" sz="2400" baseline="-25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H</a:t>
            </a:r>
            <a:r>
              <a:rPr lang="en-US" altLang="zh-CN" sz="2400" baseline="-25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为气态；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Cl</a:t>
            </a:r>
            <a:r>
              <a:rPr lang="en-US" altLang="zh-CN" sz="2400" baseline="-25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NH</a:t>
            </a:r>
            <a:r>
              <a:rPr lang="en-US" altLang="zh-CN" sz="2400" baseline="-25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为液态。</a:t>
            </a:r>
            <a:endParaRPr lang="en-US" altLang="zh-CN" sz="2400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在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</a:t>
            </a:r>
            <a:r>
              <a:rPr lang="en-US" altLang="zh-CN" sz="2400" baseline="-25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钢瓶内为高压气体，在使用过程中随着气体分子数的减少而使压力逐渐降低。在使用过程中，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Cl</a:t>
            </a:r>
            <a:r>
              <a:rPr lang="en-US" altLang="zh-CN" sz="2400" baseline="-250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钢瓶内维持气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液共存，只要温度不变，尽管消耗气体，但有液体不断气化以保持气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液平衡，所以压力几乎不变。</a:t>
            </a:r>
            <a:endParaRPr lang="en-US" altLang="zh-CN" sz="2400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27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03200" y="25991"/>
            <a:ext cx="11099800" cy="1920374"/>
            <a:chOff x="203200" y="25991"/>
            <a:chExt cx="11099800" cy="1920374"/>
          </a:xfrm>
        </p:grpSpPr>
        <p:sp>
          <p:nvSpPr>
            <p:cNvPr id="2" name="文本框 1"/>
            <p:cNvSpPr txBox="1"/>
            <p:nvPr/>
          </p:nvSpPr>
          <p:spPr>
            <a:xfrm>
              <a:off x="203200" y="25991"/>
              <a:ext cx="11099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1.11 </a:t>
              </a: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已知丙烯在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150 K</a:t>
              </a: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时的蒸气压为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0.509 </a:t>
              </a:r>
              <a:r>
                <a:rPr lang="en-US" altLang="zh-CN" sz="24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kPa</a:t>
              </a: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，在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250 K</a:t>
              </a: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时的蒸气压为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276.5 </a:t>
              </a:r>
              <a:r>
                <a:rPr lang="en-US" altLang="zh-CN" sz="2400" dirty="0" err="1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kPa</a:t>
              </a: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。计算：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965200" y="746036"/>
              <a:ext cx="6096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24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（</a:t>
              </a:r>
              <a:r>
                <a:rPr lang="en-US" altLang="zh-CN" sz="24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1</a:t>
              </a:r>
              <a:r>
                <a:rPr lang="zh-CN" altLang="en-US" sz="24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）丙烯的摩尔蒸发热；</a:t>
              </a:r>
              <a:endPara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24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（</a:t>
              </a:r>
              <a:r>
                <a:rPr lang="en-US" altLang="zh-CN" sz="24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2</a:t>
              </a:r>
              <a:r>
                <a:rPr lang="zh-CN" altLang="en-US" sz="2400" dirty="0">
                  <a:solidFill>
                    <a:prstClr val="black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）丙烯的正常沸点；</a:t>
              </a:r>
              <a:endPara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43214" y="3331932"/>
                <a:ext cx="10297301" cy="699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lg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276.5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0.509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𝑣𝑎𝑝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2.30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×8.31</m:t>
                        </m:r>
                      </m:den>
                    </m:f>
                    <m:d>
                      <m:d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250−150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250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×150</m:t>
                            </m:r>
                          </m:den>
                        </m:f>
                      </m:e>
                    </m:d>
                    <m:r>
                      <a:rPr lang="zh-CN" alt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=19.6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kJ</m:t>
                        </m:r>
                        <m:r>
                          <a:rPr lang="en-US" altLang="zh-CN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</m:e>
                          <m:sup>
                            <m:r>
                              <a:rPr lang="en-US" altLang="zh-CN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14" y="3331932"/>
                <a:ext cx="10297301" cy="699230"/>
              </a:xfrm>
              <a:prstGeom prst="rect">
                <a:avLst/>
              </a:prstGeom>
              <a:blipFill>
                <a:blip r:embed="rId2"/>
                <a:stretch>
                  <a:fillRect l="-947"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43213" y="4310357"/>
                <a:ext cx="10297301" cy="712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lg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101.3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0.509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19.6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2.30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×8.31</m:t>
                        </m:r>
                      </m:den>
                    </m:f>
                    <m:d>
                      <m:d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−150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×150</m:t>
                            </m:r>
                          </m:den>
                        </m:f>
                      </m:e>
                    </m:d>
                    <m:r>
                      <a:rPr lang="zh-CN" alt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=226</m:t>
                    </m:r>
                    <m: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</m:oMath>
                </a14:m>
                <a:endPara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13" y="4310357"/>
                <a:ext cx="10297301" cy="712183"/>
              </a:xfrm>
              <a:prstGeom prst="rect">
                <a:avLst/>
              </a:prstGeom>
              <a:blipFill>
                <a:blip r:embed="rId3"/>
                <a:stretch>
                  <a:fillRect l="-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294249" y="5301735"/>
            <a:ext cx="4100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即丙烯的正常沸点为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-47 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℃。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4C19E1-A8BD-8EAC-DCF5-8BC4EE9E6BA5}"/>
                  </a:ext>
                </a:extLst>
              </p:cNvPr>
              <p:cNvSpPr txBox="1"/>
              <p:nvPr/>
            </p:nvSpPr>
            <p:spPr>
              <a:xfrm>
                <a:off x="3375236" y="2225560"/>
                <a:ext cx="4433253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lg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𝑣𝑎𝑝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2.30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4C19E1-A8BD-8EAC-DCF5-8BC4EE9E6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236" y="2225560"/>
                <a:ext cx="4433253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546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3200" y="25991"/>
            <a:ext cx="1109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1.14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某水蒸气锅炉能耐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1.00 MPa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，问此锅炉在大约加热到什么温度时有爆炸危险？（假设水的摩尔蒸气热为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40.6 kJ∙mol</a:t>
            </a:r>
            <a:r>
              <a:rPr lang="en-US" altLang="zh-CN" sz="2400" baseline="30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−1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。）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273011" y="3272010"/>
                <a:ext cx="4433253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lg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𝑣𝑎𝑝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2.30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011" y="3272010"/>
                <a:ext cx="4433253" cy="922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830813" y="4709504"/>
                <a:ext cx="6668787" cy="712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lg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1.00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0.101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40.6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2.30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×8.31</m:t>
                        </m:r>
                      </m:den>
                    </m:f>
                    <m:d>
                      <m:d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−373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×373</m:t>
                            </m:r>
                          </m:den>
                        </m:f>
                      </m:e>
                    </m:d>
                    <m:r>
                      <a:rPr lang="zh-CN" alt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=452</m:t>
                    </m:r>
                    <m: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(180</m:t>
                    </m:r>
                    <m:r>
                      <a:rPr lang="zh-CN" alt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813" y="4709504"/>
                <a:ext cx="6668787" cy="712183"/>
              </a:xfrm>
              <a:prstGeom prst="rect">
                <a:avLst/>
              </a:prstGeom>
              <a:blipFill>
                <a:blip r:embed="rId3"/>
                <a:stretch>
                  <a:fillRect r="-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03200" y="1192510"/>
            <a:ext cx="1129664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将水蒸气压力达到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 MPa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时的温度设为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T2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101.325 kPa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下，水的沸点为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373.15 K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将此代入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Clapeyron-Clausius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方程内即可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74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66374" y="716332"/>
                <a:ext cx="11099800" cy="2563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溶液的浓度：物质的量浓度 物质的量分数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质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剂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质量摩尔浓度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质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Arial" panose="020B0604020202020204" pitchFamily="34" charset="0"/>
                                  </a:rPr>
                                  <m:t>剂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6">
                  <a:lnSpc>
                    <a:spcPct val="150000"/>
                  </a:lnSpc>
                </a:pPr>
                <a:endPara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lvl="6">
                  <a:lnSpc>
                    <a:spcPct val="150000"/>
                  </a:lnSpc>
                </a:pPr>
                <a:endPara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74" y="716332"/>
                <a:ext cx="11099800" cy="2563715"/>
              </a:xfrm>
              <a:prstGeom prst="rect">
                <a:avLst/>
              </a:prstGeom>
              <a:blipFill>
                <a:blip r:embed="rId2"/>
                <a:stretch>
                  <a:fillRect l="-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5B8232A-CAA3-DBAB-A44B-70D7B9F31622}"/>
              </a:ext>
            </a:extLst>
          </p:cNvPr>
          <p:cNvSpPr txBox="1"/>
          <p:nvPr/>
        </p:nvSpPr>
        <p:spPr>
          <a:xfrm>
            <a:off x="5104895" y="4010341"/>
            <a:ext cx="5928461" cy="574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计算时注意单位统一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C8F3B2-1C70-169F-BC79-FD12D88997E8}"/>
                  </a:ext>
                </a:extLst>
              </p:cNvPr>
              <p:cNvSpPr txBox="1"/>
              <p:nvPr/>
            </p:nvSpPr>
            <p:spPr>
              <a:xfrm>
                <a:off x="987067" y="2320634"/>
                <a:ext cx="7278866" cy="2835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非电解质稀溶液的依数性：</a:t>
                </a:r>
                <a:endPara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1. 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蒸汽压下降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2. 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沸点升高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常用单位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K</m:t>
                    </m:r>
                    <m:r>
                      <a:rPr lang="en-US" altLang="zh-CN" sz="2400" i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·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kg</m:t>
                    </m:r>
                    <m:r>
                      <a:rPr lang="en-US" altLang="zh-CN" sz="2400" i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·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mo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l</m:t>
                        </m:r>
                      </m:e>
                      <m:sup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3. 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凝固点下降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4. </a:t>
                </a: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渗透压</a:t>
                </a:r>
                <a:r>
                  <a:rPr lang="en-US" altLang="zh-CN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𝑛𝑅𝑇</m:t>
                    </m:r>
                  </m:oMath>
                </a14:m>
                <a:endPara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CC8F3B2-1C70-169F-BC79-FD12D8899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67" y="2320634"/>
                <a:ext cx="7278866" cy="2835007"/>
              </a:xfrm>
              <a:prstGeom prst="rect">
                <a:avLst/>
              </a:prstGeom>
              <a:blipFill>
                <a:blip r:embed="rId3"/>
                <a:stretch>
                  <a:fillRect l="-1340" b="-4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3C76190-156A-C978-3E5D-D0191FFCFFB8}"/>
              </a:ext>
            </a:extLst>
          </p:cNvPr>
          <p:cNvSpPr txBox="1"/>
          <p:nvPr/>
        </p:nvSpPr>
        <p:spPr>
          <a:xfrm>
            <a:off x="448116" y="30883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溶液</a:t>
            </a:r>
          </a:p>
        </p:txBody>
      </p:sp>
    </p:spTree>
    <p:extLst>
      <p:ext uri="{BB962C8B-B14F-4D97-AF65-F5344CB8AC3E}">
        <p14:creationId xmlns:p14="http://schemas.microsoft.com/office/powerpoint/2010/main" val="3363406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3200" y="165691"/>
            <a:ext cx="1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2.4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现需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2.2 dm</a:t>
            </a:r>
            <a:r>
              <a:rPr lang="en-US" altLang="zh-CN" sz="2400" baseline="30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、浓度为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2.0 mol·dm</a:t>
            </a:r>
            <a:r>
              <a:rPr lang="en-US" altLang="zh-CN" sz="2400" baseline="30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-3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的盐酸。问：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697849"/>
            <a:ext cx="109549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）应该取多少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cm</a:t>
            </a:r>
            <a:r>
              <a:rPr lang="en-US" altLang="zh-CN" sz="2400" baseline="30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20%</a:t>
            </a:r>
            <a:r>
              <a:rPr lang="en-US" altLang="zh-CN" sz="2400" baseline="30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、密度为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1.10 g·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cm</a:t>
            </a:r>
            <a:r>
              <a:rPr lang="en-US" altLang="zh-CN" sz="2400" baseline="30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-3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的浓盐酸来配制？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）若已有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550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cm</a:t>
            </a:r>
            <a:r>
              <a:rPr lang="en-US" altLang="zh-CN" sz="2400" baseline="30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 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1.0 mol·dm</a:t>
            </a:r>
            <a:r>
              <a:rPr lang="en-US" altLang="zh-CN" sz="2400" baseline="300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-3 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的稀盐酸，那么应该加多少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cm</a:t>
            </a:r>
            <a:r>
              <a:rPr lang="en-US" altLang="zh-CN" sz="2400" baseline="30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20%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的浓盐酸来配制？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7200" y="2452175"/>
            <a:ext cx="11215386" cy="3693318"/>
            <a:chOff x="862314" y="2452175"/>
            <a:chExt cx="11215386" cy="36933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862314" y="2452175"/>
                  <a:ext cx="1121538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（</a:t>
                  </a:r>
                  <a:r>
                    <a:rPr lang="en-US" altLang="zh-CN" sz="24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</a:t>
                  </a:r>
                  <a:r>
                    <a:rPr lang="zh-CN" altLang="en-US" sz="24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）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2.2 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dm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×2.0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mol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dm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×36.5 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×1.10</m:t>
                      </m:r>
                      <m:r>
                        <m:rPr>
                          <m:sty m:val="p"/>
                        </m:rPr>
                        <a:rPr lang="en-US" altLang="zh-CN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×20</m:t>
                      </m:r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  <m:r>
                        <a:rPr lang="zh-CN" alt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，</m:t>
                      </m:r>
                    </m:oMath>
                  </a14:m>
                  <a:endParaRPr lang="en-US" altLang="zh-CN" sz="24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endParaRPr lang="en-US" altLang="zh-CN" sz="240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=7.3×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cm</m:t>
                                </m:r>
                              </m:e>
                              <m:sup>
                                <m:r>
                                  <a:rPr lang="en-US" altLang="zh-CN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314" y="2452175"/>
                  <a:ext cx="11215386" cy="1200329"/>
                </a:xfrm>
                <a:prstGeom prst="rect">
                  <a:avLst/>
                </a:prstGeom>
                <a:blipFill>
                  <a:blip r:embed="rId2"/>
                  <a:stretch>
                    <a:fillRect l="-815" t="-55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862314" y="4206501"/>
                  <a:ext cx="11215386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（</a:t>
                  </a:r>
                  <a:r>
                    <a:rPr lang="en-US" altLang="zh-CN" sz="24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</a:t>
                  </a:r>
                  <a:r>
                    <a:rPr lang="zh-CN" altLang="en-US" sz="240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）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0.55 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dm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×1.0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mol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dm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×36.5 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×1.10</m:t>
                      </m:r>
                      <m:r>
                        <m:rPr>
                          <m:sty m:val="p"/>
                        </m:rPr>
                        <a:rPr lang="en-US" altLang="zh-CN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×20</m:t>
                      </m:r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a14:m>
                  <a:endParaRPr lang="en-US" altLang="zh-CN" sz="240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altLang="zh-CN" sz="2400" b="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=2.2 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dm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×2.0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·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dm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×36.5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·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zh-CN" alt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，</m:t>
                        </m:r>
                      </m:oMath>
                    </m:oMathPara>
                  </a14:m>
                  <a:endParaRPr lang="en-US" altLang="zh-CN" sz="24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endParaRPr lang="en-US" altLang="zh-CN" sz="240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=6.4×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cm</m:t>
                                </m:r>
                              </m:e>
                              <m:sup>
                                <m:r>
                                  <a:rPr lang="en-US" altLang="zh-CN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sz="24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314" y="4206501"/>
                  <a:ext cx="11215386" cy="1938992"/>
                </a:xfrm>
                <a:prstGeom prst="rect">
                  <a:avLst/>
                </a:prstGeom>
                <a:blipFill>
                  <a:blip r:embed="rId3"/>
                  <a:stretch>
                    <a:fillRect l="-815" t="-34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1051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7F6DF3-202F-4669-B209-B880069F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682FF-B437-41E2-966E-3F0A6D5A86B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CEB5A9-E37F-478B-863A-8950605A57CB}"/>
              </a:ext>
            </a:extLst>
          </p:cNvPr>
          <p:cNvSpPr txBox="1"/>
          <p:nvPr/>
        </p:nvSpPr>
        <p:spPr>
          <a:xfrm>
            <a:off x="615765" y="503853"/>
            <a:ext cx="998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2.6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分别比较下列各组中的物质，指出其中最易溶于苯的一种。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18651D-2670-4192-9361-0B615D414BEF}"/>
              </a:ext>
            </a:extLst>
          </p:cNvPr>
          <p:cNvSpPr txBox="1"/>
          <p:nvPr/>
        </p:nvSpPr>
        <p:spPr>
          <a:xfrm>
            <a:off x="665133" y="1200539"/>
            <a:ext cx="1068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1) He, Ne,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;       (2) CH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C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C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64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;                  (3) NaCl, C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Cl, CCl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</a:t>
            </a:r>
            <a:endParaRPr kumimoji="0" lang="zh-CN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63FD38-71AC-4BEA-A9E4-B607C91DD9FF}"/>
              </a:ext>
            </a:extLst>
          </p:cNvPr>
          <p:cNvSpPr txBox="1"/>
          <p:nvPr/>
        </p:nvSpPr>
        <p:spPr>
          <a:xfrm>
            <a:off x="1079015" y="1821825"/>
            <a:ext cx="1003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(1)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;                    (2) C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;                  (3) CCl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</a:t>
            </a:r>
            <a:endParaRPr kumimoji="0" lang="zh-CN" alt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C56CE4-C08E-4DA8-87F0-F317629A467C}"/>
              </a:ext>
            </a:extLst>
          </p:cNvPr>
          <p:cNvSpPr txBox="1"/>
          <p:nvPr/>
        </p:nvSpPr>
        <p:spPr>
          <a:xfrm>
            <a:off x="1600200" y="2494117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相似相溶原理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085953-32BC-40CF-84C7-9EDC9382DA2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517" y="3691854"/>
            <a:ext cx="9547534" cy="287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05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3200" y="165691"/>
            <a:ext cx="1179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2.9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将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101 mg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胰岛素溶于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10.0 cm</a:t>
            </a:r>
            <a:r>
              <a:rPr lang="en-US" altLang="zh-CN" sz="2400" baseline="30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水中，该溶液在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25.0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℃时的渗透压是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4.34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kPa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，求：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200" y="836348"/>
            <a:ext cx="109549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）胰岛素的摩尔质量；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）溶液蒸气压下降∆</a:t>
            </a:r>
            <a:r>
              <a:rPr lang="en-US" altLang="zh-CN" sz="2400" i="1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（已知在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25 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℃水的饱和蒸气压是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3.17 </a:t>
            </a:r>
            <a:r>
              <a:rPr lang="en-US" altLang="zh-CN" sz="2400" dirty="0" err="1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kPa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）。</a:t>
            </a:r>
            <a:endParaRPr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94657" y="2233873"/>
                <a:ext cx="11215386" cy="2204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  <m: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𝑚𝑅𝑇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π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𝑉</m:t>
                        </m:r>
                      </m:den>
                    </m:f>
                  </m:oMath>
                </a14:m>
                <a:endParaRPr lang="en-US" altLang="zh-CN" sz="24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＝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101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mg</m:t>
                          </m:r>
                          <m: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CN" sz="240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n-US" altLang="zh-CN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mol</m:t>
                              </m:r>
                            </m:e>
                          </m:d>
                          <m: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8.31 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kPa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dm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mol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×298</m:t>
                          </m:r>
                          <m:r>
                            <a:rPr lang="en-US" altLang="zh-CN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4.34</m:t>
                          </m:r>
                          <m:r>
                            <a:rPr lang="en-US" altLang="zh-CN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kPa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×10.0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cm</m:t>
                              </m:r>
                            </m:e>
                            <m:sup>
                              <m:r>
                                <a:rPr lang="en-US" altLang="zh-CN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dm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cm</m:t>
                                  </m:r>
                                </m:e>
                                <m:sup>
                                  <m:r>
                                    <a:rPr lang="en-US" altLang="zh-CN" sz="24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=5.76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 altLang="zh-CN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mol</m:t>
                      </m:r>
                    </m:oMath>
                  </m:oMathPara>
                </a14:m>
                <a:endParaRPr lang="en-US" altLang="zh-CN" sz="2400" i="1" dirty="0">
                  <a:solidFill>
                    <a:srgbClr val="C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endParaRPr lang="en-US" altLang="zh-CN" sz="2400" i="1" dirty="0">
                  <a:solidFill>
                    <a:srgbClr val="C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" y="2233873"/>
                <a:ext cx="11215386" cy="2204065"/>
              </a:xfrm>
              <a:prstGeom prst="rect">
                <a:avLst/>
              </a:prstGeom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94657" y="4290724"/>
                <a:ext cx="6197600" cy="1137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zh-CN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＝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101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5.76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  <m:r>
                              <a:rPr lang="en-US" altLang="zh-CN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altLang="zh-CN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101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5.76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  <m:r>
                              <a:rPr lang="en-US" altLang="zh-CN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altLang="zh-CN" sz="2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</m:den>
                        </m:f>
                        <m:r>
                          <a:rPr lang="en-US" altLang="zh-CN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10.0 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g</m:t>
                            </m:r>
                          </m:num>
                          <m:den>
                            <m:r>
                              <a:rPr lang="en-US" altLang="zh-CN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18.0</m:t>
                            </m:r>
                            <m:r>
                              <a:rPr lang="en-US" altLang="zh-CN" sz="24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  <m:r>
                              <a:rPr lang="en-US" altLang="zh-CN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</m:den>
                        </m:f>
                      </m:den>
                    </m:f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=3.15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altLang="zh-CN" sz="2400" i="1" dirty="0">
                  <a:solidFill>
                    <a:srgbClr val="C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" y="4290724"/>
                <a:ext cx="6197600" cy="1137043"/>
              </a:xfrm>
              <a:prstGeom prst="rect">
                <a:avLst/>
              </a:prstGeom>
              <a:blipFill>
                <a:blip r:embed="rId3"/>
                <a:stretch>
                  <a:fillRect l="-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224906" y="5626872"/>
                <a:ext cx="8693793" cy="465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＝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=3.17</m:t>
                      </m:r>
                      <m:r>
                        <a:rPr lang="en-US" altLang="zh-CN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kPa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3.15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=9.99×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altLang="zh-CN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kPa</m:t>
                      </m:r>
                    </m:oMath>
                  </m:oMathPara>
                </a14:m>
                <a:endParaRPr lang="en-US" altLang="zh-CN" sz="2400" i="1" dirty="0">
                  <a:solidFill>
                    <a:srgbClr val="C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06" y="5626872"/>
                <a:ext cx="8693793" cy="465833"/>
              </a:xfrm>
              <a:prstGeom prst="rect">
                <a:avLst/>
              </a:prstGeom>
              <a:blipFill>
                <a:blip r:embed="rId4"/>
                <a:stretch>
                  <a:fillRect l="-210"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0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80839" y="245327"/>
            <a:ext cx="2729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考试和作业的答题规范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047240" y="998855"/>
            <a:ext cx="7840980" cy="4782820"/>
            <a:chOff x="824" y="2259"/>
            <a:chExt cx="12348" cy="7532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824" y="2259"/>
              <a:ext cx="10288" cy="47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物理量必须带单位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物理量 = 数×单位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）</a:t>
              </a:r>
              <a:endParaRPr lang="zh-CN" altLang="en-US" sz="28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计算式的单位可以相乘合并，写在最后，但不能省略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“数 = 数×单位”的写法是错误的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注意“·”和“×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”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的区别使用区别，数字与数字相乘中的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“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×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”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不可省略</a:t>
              </a:r>
              <a:endParaRPr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例如：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2124" y="6158"/>
            <a:ext cx="11048" cy="1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86563200" imgH="9448800" progId="Equation.DSMT4">
                    <p:embed/>
                  </p:oleObj>
                </mc:Choice>
                <mc:Fallback>
                  <p:oleObj name="Equation" r:id="rId3" imgW="86563200" imgH="9448800" progId="Equation.DSMT4">
                    <p:embed/>
                    <p:pic>
                      <p:nvPicPr>
                        <p:cNvPr id="7" name="对象 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24" y="6158"/>
                          <a:ext cx="11048" cy="12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078" y="8583"/>
            <a:ext cx="10245" cy="1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3340100" imgH="393700" progId="Equation.KSEE3">
                    <p:embed/>
                  </p:oleObj>
                </mc:Choice>
                <mc:Fallback>
                  <p:oleObj r:id="rId5" imgW="3340100" imgH="393700" progId="Equation.KSEE3">
                    <p:embed/>
                    <p:pic>
                      <p:nvPicPr>
                        <p:cNvPr id="8" name="对象 7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78" y="8583"/>
                          <a:ext cx="10245" cy="12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1225" y="7788"/>
              <a:ext cx="1011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如果公式复杂或同类项较多，也可采用如下写法：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2868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3200" y="165691"/>
            <a:ext cx="11798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2.12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将磷溶于苯配制成饱和溶液，取此饱和溶液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3.747 g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加入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15.401 g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苯中，混合溶液的凝固点是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5.155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℃，而纯苯的凝固点是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5.400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℃。已知磷在苯中以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</a:t>
            </a:r>
            <a:r>
              <a:rPr lang="en-US" altLang="zh-CN" sz="2400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分子存在，求磷在苯中的溶解度（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g/100g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295400" y="2546762"/>
                <a:ext cx="10185400" cy="12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.400−5.155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altLang="zh-CN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5.07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kg</m:t>
                      </m:r>
                      <m:r>
                        <a:rPr lang="en-US" altLang="zh-CN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g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31.0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  <m:r>
                            <m:rPr>
                              <m:sty m:val="p"/>
                            </m:r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mol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1000</m:t>
                          </m:r>
                          <m:r>
                            <a:rPr lang="en-US" altLang="zh-CN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g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15.401 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g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.747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kg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rgbClr val="C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46762"/>
                <a:ext cx="10185400" cy="12118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364607" y="3844617"/>
                <a:ext cx="1702444" cy="465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=0.114</m:t>
                      </m:r>
                    </m:oMath>
                  </m:oMathPara>
                </a14:m>
                <a:endParaRPr lang="en-US" altLang="zh-CN" sz="2400" i="1" dirty="0">
                  <a:solidFill>
                    <a:srgbClr val="C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607" y="3844617"/>
                <a:ext cx="1702444" cy="4658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94657" y="1999050"/>
                <a:ext cx="7325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设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3.747 g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饱和溶液中有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P</a:t>
                </a:r>
                <a:r>
                  <a:rPr lang="en-US" altLang="zh-CN" sz="2400" baseline="-250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4</a:t>
                </a:r>
                <a:r>
                  <a:rPr lang="en-US" altLang="zh-CN" sz="2400" baseline="-250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 </a:t>
                </a:r>
                <a:r>
                  <a:rPr lang="en-US" altLang="zh-CN" sz="2400" i="1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x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克，据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f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f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，则有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" y="1999050"/>
                <a:ext cx="7325916" cy="461665"/>
              </a:xfrm>
              <a:prstGeom prst="rect">
                <a:avLst/>
              </a:prstGeom>
              <a:blipFill>
                <a:blip r:embed="rId4"/>
                <a:stretch>
                  <a:fillRect l="-1248" t="-1578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173773" y="5480546"/>
                <a:ext cx="7555273" cy="663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磷在苯中的溶解度为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0.114</m:t>
                        </m:r>
                        <m:r>
                          <a:rPr lang="en-US" altLang="zh-CN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g</m:t>
                        </m:r>
                      </m:num>
                      <m:den>
                        <m: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.747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−0.114 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den>
                    </m:f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.14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g</m:t>
                    </m:r>
                    <m: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/100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g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773" y="5480546"/>
                <a:ext cx="7555273" cy="663580"/>
              </a:xfrm>
              <a:prstGeom prst="rect">
                <a:avLst/>
              </a:prstGeom>
              <a:blipFill>
                <a:blip r:embed="rId5"/>
                <a:stretch>
                  <a:fillRect l="-1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F09AC7B3-ACB9-4FE3-B70B-75654614AD99}"/>
              </a:ext>
            </a:extLst>
          </p:cNvPr>
          <p:cNvSpPr/>
          <p:nvPr/>
        </p:nvSpPr>
        <p:spPr>
          <a:xfrm>
            <a:off x="4157615" y="2539748"/>
            <a:ext cx="2483817" cy="162283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4A6ABEE-D345-4A69-8862-08B99529B68B}"/>
              </a:ext>
            </a:extLst>
          </p:cNvPr>
          <p:cNvSpPr/>
          <p:nvPr/>
        </p:nvSpPr>
        <p:spPr>
          <a:xfrm>
            <a:off x="7018421" y="2699162"/>
            <a:ext cx="4379495" cy="162283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6EF2C4-9B8D-4680-A0AA-34EFDB83D368}"/>
              </a:ext>
            </a:extLst>
          </p:cNvPr>
          <p:cNvSpPr txBox="1"/>
          <p:nvPr/>
        </p:nvSpPr>
        <p:spPr>
          <a:xfrm>
            <a:off x="7523750" y="4305574"/>
            <a:ext cx="5165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注意定义</a:t>
            </a:r>
          </a:p>
          <a:p>
            <a:pPr fontAlgn="auto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质量摩尔浓度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m=n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剂</a:t>
            </a:r>
          </a:p>
        </p:txBody>
      </p:sp>
    </p:spTree>
    <p:extLst>
      <p:ext uri="{BB962C8B-B14F-4D97-AF65-F5344CB8AC3E}">
        <p14:creationId xmlns:p14="http://schemas.microsoft.com/office/powerpoint/2010/main" val="500036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3200" y="165691"/>
            <a:ext cx="11798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2.13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密闭钟罩内有两杯溶液，甲杯中含有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1.68 g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蔗糖（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</a:t>
            </a:r>
            <a:r>
              <a:rPr lang="en-US" altLang="zh-CN" sz="2400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12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H</a:t>
            </a:r>
            <a:r>
              <a:rPr lang="en-US" altLang="zh-CN" sz="2400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32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</a:t>
            </a:r>
            <a:r>
              <a:rPr lang="en-US" altLang="zh-CN" sz="2400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11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20.00 g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水，乙杯中含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2.45 g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某非电解质和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20.00 g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水。在恒温下防止足够长的时间达到动态平衡，甲杯中水溶液总质量变为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24.90 g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，求该非电解质的摩尔质量。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4657" y="1999050"/>
            <a:ext cx="11144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达平衡时，乙杯的水向甲杯中转移了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3.22g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=24.90 g-21.86 g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），两杯溶液蒸气压相等</a:t>
            </a:r>
            <a:endParaRPr lang="zh-CN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025257" y="5287194"/>
                <a:ext cx="22546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6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90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g</m:t>
                      </m:r>
                      <m:r>
                        <a:rPr lang="en-US" altLang="zh-CN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mol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257" y="5287194"/>
                <a:ext cx="2254655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1736447" y="2830047"/>
            <a:ext cx="5563707" cy="591739"/>
            <a:chOff x="1736447" y="2830047"/>
            <a:chExt cx="5563707" cy="591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1736447" y="2830047"/>
                  <a:ext cx="1845120" cy="5543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zh-CN" alt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＝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剂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，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6447" y="2830047"/>
                  <a:ext cx="1845120" cy="554319"/>
                </a:xfrm>
                <a:prstGeom prst="rect">
                  <a:avLst/>
                </a:prstGeom>
                <a:blipFill>
                  <a:blip r:embed="rId3"/>
                  <a:stretch>
                    <a:fillRect b="-175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3178576" y="2869840"/>
                  <a:ext cx="4121578" cy="5519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所以两杯溶液的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水</m:t>
                          </m:r>
                        </m:sub>
                      </m:sSub>
                    </m:oMath>
                  </a14:m>
                  <a:r>
                    <a:rPr lang="zh-CN" altLang="en-US" sz="2400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相等，即</a:t>
                  </a: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576" y="2869840"/>
                  <a:ext cx="4121578" cy="551946"/>
                </a:xfrm>
                <a:prstGeom prst="rect">
                  <a:avLst/>
                </a:prstGeom>
                <a:blipFill>
                  <a:blip r:embed="rId4"/>
                  <a:stretch>
                    <a:fillRect l="-2216" t="-12222" r="-1329" b="-1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48743" y="3424056"/>
                <a:ext cx="6876178" cy="1499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20.00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3.22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18.02</m:t>
                              </m:r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mol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23.22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18.02</m:t>
                              </m:r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mol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den>
                          </m:f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1.68</m:t>
                              </m:r>
                              <m:r>
                                <a:rPr lang="en-US" altLang="zh-CN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g</m:t>
                              </m:r>
                            </m:num>
                            <m:den>
                              <m:r>
                                <a:rPr lang="en-US" altLang="zh-CN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342</m:t>
                              </m:r>
                              <m:r>
                                <a:rPr lang="en-US" altLang="zh-CN" sz="24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mol</m:t>
                              </m:r>
                            </m:den>
                          </m:f>
                        </m:den>
                      </m:f>
                      <m:r>
                        <a:rPr lang="en-US" altLang="zh-CN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20.00−3.22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18.02</m:t>
                              </m:r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mol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16.78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18.02</m:t>
                              </m:r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mol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</m:t>
                              </m:r>
                            </m:den>
                          </m:f>
                          <m:r>
                            <a:rPr lang="en-US" altLang="zh-CN" sz="2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2.45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g</m:t>
                              </m:r>
                            </m:num>
                            <m:den>
                              <m:r>
                                <a:rPr lang="en-US" altLang="zh-CN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𝑀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743" y="3424056"/>
                <a:ext cx="6876178" cy="1499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4039EE4-C55D-499B-87D6-DA77BD7B040F}"/>
              </a:ext>
            </a:extLst>
          </p:cNvPr>
          <p:cNvSpPr txBox="1"/>
          <p:nvPr/>
        </p:nvSpPr>
        <p:spPr>
          <a:xfrm>
            <a:off x="7042484" y="5390147"/>
            <a:ext cx="4597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课本给的答案是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697 g/mol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4083582-BA3E-4A6C-BE19-B97C2FA65385}"/>
              </a:ext>
            </a:extLst>
          </p:cNvPr>
          <p:cNvSpPr/>
          <p:nvPr/>
        </p:nvSpPr>
        <p:spPr>
          <a:xfrm>
            <a:off x="7042484" y="4924018"/>
            <a:ext cx="4597066" cy="149996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57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1FE7CF2-25E9-B7C6-B53C-1CFAF9641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7" y="2495110"/>
            <a:ext cx="5480345" cy="33207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7E25623-0CF0-D63F-4203-8D6ADDF1759D}"/>
                  </a:ext>
                </a:extLst>
              </p:cNvPr>
              <p:cNvSpPr txBox="1"/>
              <p:nvPr/>
            </p:nvSpPr>
            <p:spPr>
              <a:xfrm>
                <a:off x="1041331" y="1373959"/>
                <a:ext cx="17168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7E25623-0CF0-D63F-4203-8D6ADDF17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331" y="1373959"/>
                <a:ext cx="1716817" cy="369332"/>
              </a:xfrm>
              <a:prstGeom prst="rect">
                <a:avLst/>
              </a:prstGeom>
              <a:blipFill>
                <a:blip r:embed="rId3"/>
                <a:stretch>
                  <a:fillRect l="-3559" r="-3203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5B1257C-5730-973F-91B0-AA16965F103C}"/>
                  </a:ext>
                </a:extLst>
              </p:cNvPr>
              <p:cNvSpPr txBox="1"/>
              <p:nvPr/>
            </p:nvSpPr>
            <p:spPr>
              <a:xfrm>
                <a:off x="628072" y="1042099"/>
                <a:ext cx="12824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内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能改变量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5B1257C-5730-973F-91B0-AA16965F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2" y="1042099"/>
                <a:ext cx="1282402" cy="307777"/>
              </a:xfrm>
              <a:prstGeom prst="rect">
                <a:avLst/>
              </a:prstGeom>
              <a:blipFill>
                <a:blip r:embed="rId4"/>
                <a:stretch>
                  <a:fillRect l="-9048" t="-30000" r="-11905" b="-4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21AEB50-3465-105C-067C-EE0F3703D25F}"/>
              </a:ext>
            </a:extLst>
          </p:cNvPr>
          <p:cNvSpPr txBox="1"/>
          <p:nvPr/>
        </p:nvSpPr>
        <p:spPr>
          <a:xfrm>
            <a:off x="1646427" y="1829690"/>
            <a:ext cx="51296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吸热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4AAF49-B827-A3B5-4629-328CE4C79362}"/>
              </a:ext>
            </a:extLst>
          </p:cNvPr>
          <p:cNvSpPr txBox="1"/>
          <p:nvPr/>
        </p:nvSpPr>
        <p:spPr>
          <a:xfrm>
            <a:off x="2287628" y="1829690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外界做功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E440DE7-AD96-B3A9-73B6-D77033D7B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98393"/>
            <a:ext cx="5759137" cy="184616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27E34A6-C1C8-6450-B764-504117E82157}"/>
              </a:ext>
            </a:extLst>
          </p:cNvPr>
          <p:cNvSpPr txBox="1"/>
          <p:nvPr/>
        </p:nvSpPr>
        <p:spPr>
          <a:xfrm>
            <a:off x="5760147" y="619906"/>
            <a:ext cx="60949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热力学第一定律是能量守恒定律。</a:t>
            </a:r>
          </a:p>
          <a:p>
            <a:pPr algn="just"/>
            <a:r>
              <a:rPr lang="zh-CN" altLang="en-US" sz="2000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热力学第二定律有几种表述方式：其中一种是开尔文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普朗克表述，不可能从单一热源吸取热量，并将这热量完全变为功，而不产生其他影响。</a:t>
            </a:r>
          </a:p>
          <a:p>
            <a:pPr algn="just"/>
            <a:r>
              <a:rPr lang="zh-CN" altLang="en-US" sz="2000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热力学第三定律通常表述为绝对零度时，所有纯物质的完美晶体的熵值为零，或者绝对零度（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T=0K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）不可达到。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7929685-88E6-E771-7F35-2D890173FE04}"/>
              </a:ext>
            </a:extLst>
          </p:cNvPr>
          <p:cNvSpPr/>
          <p:nvPr/>
        </p:nvSpPr>
        <p:spPr>
          <a:xfrm>
            <a:off x="499832" y="853653"/>
            <a:ext cx="4217503" cy="1507851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8273A4A-4D7F-2596-AAB1-6B6BADB7AA71}"/>
              </a:ext>
            </a:extLst>
          </p:cNvPr>
          <p:cNvSpPr/>
          <p:nvPr/>
        </p:nvSpPr>
        <p:spPr>
          <a:xfrm>
            <a:off x="6138632" y="3465525"/>
            <a:ext cx="5615344" cy="2179034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95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92100" y="258527"/>
            <a:ext cx="11137900" cy="1651799"/>
            <a:chOff x="292100" y="258527"/>
            <a:chExt cx="11137900" cy="1651799"/>
          </a:xfrm>
        </p:grpSpPr>
        <p:sp>
          <p:nvSpPr>
            <p:cNvPr id="2" name="文本框 1"/>
            <p:cNvSpPr txBox="1"/>
            <p:nvPr/>
          </p:nvSpPr>
          <p:spPr>
            <a:xfrm>
              <a:off x="292100" y="258527"/>
              <a:ext cx="11137900" cy="1128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3.1 </a:t>
              </a:r>
              <a:r>
                <a: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在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100 </a:t>
              </a:r>
              <a:r>
                <a:rPr lang="en-US" altLang="zh-CN" sz="2400" dirty="0" err="1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kPa</a:t>
              </a:r>
              <a:r>
                <a: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和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80.0</a:t>
              </a:r>
              <a:r>
                <a: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℃下，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 </a:t>
              </a:r>
              <a:r>
                <a:rPr lang="en-US" altLang="zh-CN" sz="2400" dirty="0" err="1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mol</a:t>
              </a:r>
              <a:r>
                <a: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苯全部气化时需要吸收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30.5 kJ</a:t>
              </a:r>
              <a:r>
                <a: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的热量，计算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2 </a:t>
              </a:r>
              <a:r>
                <a:rPr lang="en-US" altLang="zh-CN" sz="2400" dirty="0" err="1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mol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苯气化时内能增加多少。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/>
                <p:cNvSpPr/>
                <p:nvPr/>
              </p:nvSpPr>
              <p:spPr>
                <a:xfrm>
                  <a:off x="3262916" y="1387106"/>
                  <a:ext cx="326954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8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d>
                        <m:r>
                          <a:rPr lang="zh-CN" alt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8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2916" y="1387106"/>
                  <a:ext cx="326954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/>
          <p:cNvGrpSpPr/>
          <p:nvPr/>
        </p:nvGrpSpPr>
        <p:grpSpPr>
          <a:xfrm>
            <a:off x="469900" y="2032000"/>
            <a:ext cx="10795000" cy="3111500"/>
            <a:chOff x="292100" y="2184400"/>
            <a:chExt cx="10795000" cy="31115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/>
            <a:srcRect t="10531" r="8208" b="20644"/>
            <a:stretch/>
          </p:blipFill>
          <p:spPr>
            <a:xfrm>
              <a:off x="720036" y="2515685"/>
              <a:ext cx="10367064" cy="2628997"/>
            </a:xfrm>
            <a:prstGeom prst="rect">
              <a:avLst/>
            </a:prstGeom>
          </p:spPr>
        </p:pic>
        <p:sp>
          <p:nvSpPr>
            <p:cNvPr id="15" name="圆角矩形 14"/>
            <p:cNvSpPr/>
            <p:nvPr/>
          </p:nvSpPr>
          <p:spPr>
            <a:xfrm>
              <a:off x="292100" y="2184400"/>
              <a:ext cx="10795000" cy="311150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469900" y="5474785"/>
            <a:ext cx="8494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注：若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R=8.31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，则算出来结果是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55.1 kJ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，考试会给出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的值。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32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77800" y="62257"/>
                <a:ext cx="11772900" cy="152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3.3 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已知下列变化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zh-CN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℃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sup>
                        </m:sSubSup>
                      </m:e>
                    </m:groupCh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zh-CN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℃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sup>
                        </m:sSubSup>
                      </m:e>
                    </m:groupCh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  <m: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  <m:r>
                          <a:rPr lang="zh-CN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℃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sup>
                        </m:sSubSup>
                      </m:e>
                    </m:groupCh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  <m:r>
                          <a:rPr lang="zh-CN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℃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=6.00 kJ·mol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=40.60 kJ·mol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，在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0~100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℃之间水的平均比热为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4.184 J·g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·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℃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。计算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1.00 </a:t>
                </a:r>
                <a:r>
                  <a:rPr lang="en-US" altLang="zh-CN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mol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冰在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100 </a:t>
                </a:r>
                <a:r>
                  <a:rPr lang="en-US" altLang="zh-CN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kPa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条件下，全部转变成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100 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℃水蒸气时的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aseline="30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62257"/>
                <a:ext cx="11772900" cy="1522276"/>
              </a:xfrm>
              <a:prstGeom prst="rect">
                <a:avLst/>
              </a:prstGeom>
              <a:blipFill>
                <a:blip r:embed="rId2"/>
                <a:stretch>
                  <a:fillRect l="-414" r="-466" b="-5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292098" y="1610129"/>
            <a:ext cx="10618713" cy="4610287"/>
            <a:chOff x="292098" y="1610129"/>
            <a:chExt cx="10618713" cy="4610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292098" y="1610129"/>
                  <a:ext cx="6651436" cy="526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）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℃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sup>
                          </m:sSubSup>
                        </m:e>
                      </m:groupChr>
                      <m:sSub>
                        <m:sSub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℃</m:t>
                          </m:r>
                        </m:e>
                      </m:d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</a:rPr>
                    <a:t>		</a:t>
                  </a:r>
                  <a:r>
                    <a:rPr lang="en-US" altLang="zh-CN" dirty="0">
                      <a:solidFill>
                        <a:srgbClr val="C00000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sup>
                      </m:sSubSup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=6.00 kJ·mol</a:t>
                  </a:r>
                  <a:r>
                    <a:rPr lang="en-US" altLang="zh-CN" baseline="300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-1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98" y="1610129"/>
                  <a:ext cx="6651436" cy="526363"/>
                </a:xfrm>
                <a:prstGeom prst="rect">
                  <a:avLst/>
                </a:prstGeom>
                <a:blipFill>
                  <a:blip r:embed="rId3"/>
                  <a:stretch>
                    <a:fillRect l="-825" b="-174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065743" y="2175476"/>
                  <a:ext cx="4883453" cy="4172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</m:oMath>
                  </a14:m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V</a:t>
                  </a:r>
                  <a:r>
                    <a:rPr lang="zh-CN" altLang="en-US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≈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r>
                    <a:rPr lang="zh-CN" altLang="en-US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=∆</m:t>
                      </m:r>
                      <m:sSubSup>
                        <m:sSubSup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=6.00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kJ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𝑚𝑜𝑙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743" y="2175476"/>
                  <a:ext cx="4883453" cy="417294"/>
                </a:xfrm>
                <a:prstGeom prst="rect">
                  <a:avLst/>
                </a:prstGeom>
                <a:blipFill>
                  <a:blip r:embed="rId4"/>
                  <a:stretch>
                    <a:fillRect t="-8824" b="-16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292098" y="2592770"/>
                  <a:ext cx="4367158" cy="5266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）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℃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sup>
                          </m:sSubSup>
                        </m:e>
                      </m:groupChr>
                      <m:sSub>
                        <m:sSub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</m:t>
                          </m:r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℃</m:t>
                          </m:r>
                        </m:e>
                      </m:d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</a:rPr>
                    <a:t>	</a:t>
                  </a:r>
                  <a:r>
                    <a:rPr lang="en-US" altLang="zh-CN" dirty="0">
                      <a:solidFill>
                        <a:srgbClr val="C00000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sup>
                      </m:sSubSup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98" y="2592770"/>
                  <a:ext cx="4367158" cy="526683"/>
                </a:xfrm>
                <a:prstGeom prst="rect">
                  <a:avLst/>
                </a:prstGeom>
                <a:blipFill>
                  <a:blip r:embed="rId5"/>
                  <a:stretch>
                    <a:fillRect l="-1257" b="-160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1065743" y="3139868"/>
                  <a:ext cx="9179501" cy="4176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</m:oMath>
                  </a14:m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V</a:t>
                  </a:r>
                  <a:r>
                    <a:rPr lang="zh-CN" altLang="en-US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≈</a:t>
                  </a:r>
                  <a:r>
                    <a:rPr lang="en-US" altLang="zh-CN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r>
                    <a:rPr lang="zh-CN" altLang="en-US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100−0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×4.184×18.0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7.53 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kJ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𝑚𝑜𝑙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743" y="3139868"/>
                  <a:ext cx="9179501" cy="417615"/>
                </a:xfrm>
                <a:prstGeom prst="rect">
                  <a:avLst/>
                </a:prstGeom>
                <a:blipFill>
                  <a:blip r:embed="rId6"/>
                  <a:stretch>
                    <a:fillRect t="-7246" b="-144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292098" y="3570660"/>
                  <a:ext cx="7011343" cy="5266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）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  <m: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</m:t>
                          </m:r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℃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sup>
                          </m:sSubSup>
                        </m:e>
                      </m:groupChr>
                      <m:sSub>
                        <m:sSub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</m:t>
                          </m:r>
                          <m:r>
                            <a:rPr lang="zh-CN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℃</m:t>
                          </m:r>
                        </m:e>
                      </m:d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</a:rPr>
                    <a:t>	</a:t>
                  </a:r>
                  <a:r>
                    <a:rPr lang="en-US" altLang="zh-CN" dirty="0">
                      <a:solidFill>
                        <a:srgbClr val="C00000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zh-CN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=40.6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kJ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𝑚𝑜𝑙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98" y="3570660"/>
                  <a:ext cx="7011343" cy="526683"/>
                </a:xfrm>
                <a:prstGeom prst="rect">
                  <a:avLst/>
                </a:prstGeom>
                <a:blipFill>
                  <a:blip r:embed="rId7"/>
                  <a:stretch>
                    <a:fillRect l="-783" b="-174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704035" y="4104581"/>
                  <a:ext cx="4445319" cy="612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O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l</m:t>
                                </m:r>
                              </m:e>
                            </m:d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1.00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×18.0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1000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=1.80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dm</m:t>
                                </m:r>
                              </m:e>
                              <m:sup>
                                <m:r>
                                  <a:rPr lang="en-US" altLang="zh-CN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35" y="4104581"/>
                  <a:ext cx="4445319" cy="6127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5799925" y="4104581"/>
                  <a:ext cx="5110886" cy="6594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O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g</m:t>
                                </m:r>
                              </m:e>
                            </m:d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𝑛𝑅𝑇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1.00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8.31×373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=31.0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dm</m:t>
                                </m:r>
                              </m:e>
                              <m:sup>
                                <m:r>
                                  <a:rPr lang="en-US" altLang="zh-CN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925" y="4104581"/>
                  <a:ext cx="5110886" cy="6594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913536" y="4765814"/>
                  <a:ext cx="9706696" cy="4176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p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=∆</m:t>
                        </m:r>
                        <m:sSubSup>
                          <m:sSubSupPr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=40.6−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100×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31.0−1.80×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=37.5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kJ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𝑚𝑜𝑙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36" y="4765814"/>
                  <a:ext cx="9706696" cy="417615"/>
                </a:xfrm>
                <a:prstGeom prst="rect">
                  <a:avLst/>
                </a:prstGeom>
                <a:blipFill>
                  <a:blip r:embed="rId10"/>
                  <a:stretch>
                    <a:fillRect b="-4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913536" y="5384968"/>
                  <a:ext cx="6686831" cy="3889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zh-CN" alt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sup>
                        </m:sSubSup>
                        <m: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=6.00+7.53+40.6=54.1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kJ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𝑚𝑜𝑙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36" y="5384968"/>
                  <a:ext cx="6686831" cy="388953"/>
                </a:xfrm>
                <a:prstGeom prst="rect">
                  <a:avLst/>
                </a:prstGeom>
                <a:blipFill>
                  <a:blip r:embed="rId11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913536" y="5851084"/>
                  <a:ext cx="64371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=6.00+7.53+37.5=51.0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kJ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𝑚𝑜𝑙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36" y="5851084"/>
                  <a:ext cx="643714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3528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77800" y="62257"/>
            <a:ext cx="7886892" cy="2455865"/>
            <a:chOff x="177800" y="62257"/>
            <a:chExt cx="7886892" cy="2455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177800" y="62257"/>
                  <a:ext cx="7422567" cy="5343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3.7 </a:t>
                  </a: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已知（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）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d>
                        <m:d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石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=−74.8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kJ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mol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00" y="62257"/>
                  <a:ext cx="7422567" cy="534313"/>
                </a:xfrm>
                <a:prstGeom prst="rect">
                  <a:avLst/>
                </a:prstGeom>
                <a:blipFill>
                  <a:blip r:embed="rId2"/>
                  <a:stretch>
                    <a:fillRect l="-657" b="-6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913535" y="619120"/>
                  <a:ext cx="7151157" cy="4775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r>
                    <a:rPr lang="zh-CN" altLang="en-US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）</a:t>
                  </a:r>
                  <a14:m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zh-C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石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∆</m:t>
                      </m:r>
                      <m:sSubSup>
                        <m:sSubSupPr>
                          <m:ctrlPr>
                            <a:rPr lang="zh-C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sup>
                      </m:sSubSup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52.3 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kJ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mol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endPara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35" y="619120"/>
                  <a:ext cx="7151157" cy="477567"/>
                </a:xfrm>
                <a:prstGeom prst="rect">
                  <a:avLst/>
                </a:prstGeom>
                <a:blipFill>
                  <a:blip r:embed="rId3"/>
                  <a:stretch>
                    <a:fillRect l="-767" b="-205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913535" y="1131452"/>
                  <a:ext cx="7151157" cy="47827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r>
                    <a:rPr lang="zh-CN" altLang="en-US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）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∆</m:t>
                      </m:r>
                      <m:sSubSup>
                        <m:sSubSupPr>
                          <m:ctrlPr>
                            <a:rPr lang="zh-C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sup>
                      </m:sSubSup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436 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kJ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mol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endPara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35" y="1131452"/>
                  <a:ext cx="7151157" cy="478272"/>
                </a:xfrm>
                <a:prstGeom prst="rect">
                  <a:avLst/>
                </a:prstGeom>
                <a:blipFill>
                  <a:blip r:embed="rId4"/>
                  <a:stretch>
                    <a:fillRect l="-767" b="-205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913534" y="1616565"/>
                  <a:ext cx="7151157" cy="5334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r>
                    <a:rPr lang="zh-CN" altLang="en-US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）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石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石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zh-C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sup>
                      </m:sSubSup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717 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kJ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mol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endPara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34" y="1616565"/>
                  <a:ext cx="7151157" cy="533416"/>
                </a:xfrm>
                <a:prstGeom prst="rect">
                  <a:avLst/>
                </a:prstGeom>
                <a:blipFill>
                  <a:blip r:embed="rId5"/>
                  <a:stretch>
                    <a:fillRect l="-767" b="-6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419412" y="2148790"/>
              <a:ext cx="49359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计算</a:t>
              </a:r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C-H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键的键焓</a:t>
              </a:r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</a:t>
              </a:r>
              <a:r>
                <a:rPr lang="en-US" altLang="zh-CN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C-H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C=C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键的键焓</a:t>
              </a:r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</a:t>
              </a:r>
              <a:r>
                <a:rPr lang="en-US" altLang="zh-CN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C=C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。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69900" y="2629718"/>
            <a:ext cx="10909300" cy="3916641"/>
            <a:chOff x="469900" y="2629718"/>
            <a:chExt cx="10909300" cy="391664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6"/>
            <a:srcRect t="4446" r="14922" b="43427"/>
            <a:stretch/>
          </p:blipFill>
          <p:spPr>
            <a:xfrm>
              <a:off x="1608032" y="2682206"/>
              <a:ext cx="9323594" cy="3864153"/>
            </a:xfrm>
            <a:prstGeom prst="rect">
              <a:avLst/>
            </a:prstGeom>
          </p:spPr>
        </p:pic>
        <p:sp>
          <p:nvSpPr>
            <p:cNvPr id="19" name="圆角矩形 18"/>
            <p:cNvSpPr/>
            <p:nvPr/>
          </p:nvSpPr>
          <p:spPr>
            <a:xfrm>
              <a:off x="469900" y="2629718"/>
              <a:ext cx="10909300" cy="3771081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9164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7800" y="62257"/>
            <a:ext cx="7886892" cy="2455865"/>
            <a:chOff x="177800" y="62257"/>
            <a:chExt cx="7886892" cy="2455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177800" y="62257"/>
                  <a:ext cx="7422567" cy="5343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3.7 </a:t>
                  </a: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已知（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）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d>
                        <m:d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石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=−74.8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kJ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mol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00" y="62257"/>
                  <a:ext cx="7422567" cy="534313"/>
                </a:xfrm>
                <a:prstGeom prst="rect">
                  <a:avLst/>
                </a:prstGeom>
                <a:blipFill>
                  <a:blip r:embed="rId2"/>
                  <a:stretch>
                    <a:fillRect l="-657" b="-6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913535" y="619120"/>
                  <a:ext cx="7151157" cy="4775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r>
                    <a:rPr lang="zh-CN" altLang="en-US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）</a:t>
                  </a:r>
                  <a14:m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zh-C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石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∆</m:t>
                      </m:r>
                      <m:sSubSup>
                        <m:sSubSupPr>
                          <m:ctrlPr>
                            <a:rPr lang="zh-C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sup>
                      </m:sSubSup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52.3 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kJ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mol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endPara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35" y="619120"/>
                  <a:ext cx="7151157" cy="477567"/>
                </a:xfrm>
                <a:prstGeom prst="rect">
                  <a:avLst/>
                </a:prstGeom>
                <a:blipFill>
                  <a:blip r:embed="rId3"/>
                  <a:stretch>
                    <a:fillRect l="-767" b="-205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913535" y="1131452"/>
                  <a:ext cx="7151157" cy="47827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r>
                    <a:rPr lang="zh-CN" altLang="en-US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）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∆</m:t>
                      </m:r>
                      <m:sSubSup>
                        <m:sSubSupPr>
                          <m:ctrlPr>
                            <a:rPr lang="zh-C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sup>
                      </m:sSubSup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436 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kJ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mol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endPara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35" y="1131452"/>
                  <a:ext cx="7151157" cy="478272"/>
                </a:xfrm>
                <a:prstGeom prst="rect">
                  <a:avLst/>
                </a:prstGeom>
                <a:blipFill>
                  <a:blip r:embed="rId4"/>
                  <a:stretch>
                    <a:fillRect l="-767" b="-205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913534" y="1616565"/>
                  <a:ext cx="7151157" cy="5334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r>
                    <a:rPr lang="zh-CN" altLang="en-US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）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石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石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zh-C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sup>
                      </m:sSubSup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717 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kJ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mol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endPara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34" y="1616565"/>
                  <a:ext cx="7151157" cy="533416"/>
                </a:xfrm>
                <a:prstGeom prst="rect">
                  <a:avLst/>
                </a:prstGeom>
                <a:blipFill>
                  <a:blip r:embed="rId5"/>
                  <a:stretch>
                    <a:fillRect l="-767" b="-6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419412" y="2148790"/>
              <a:ext cx="49359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计算</a:t>
              </a:r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C-H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键的键焓</a:t>
              </a:r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</a:t>
              </a:r>
              <a:r>
                <a:rPr lang="en-US" altLang="zh-CN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C-H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C=C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键的键焓</a:t>
              </a:r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</a:t>
              </a:r>
              <a:r>
                <a:rPr lang="en-US" altLang="zh-CN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C=C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。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9699" y="2695103"/>
            <a:ext cx="10795000" cy="3111500"/>
            <a:chOff x="579699" y="2518941"/>
            <a:chExt cx="10795000" cy="3111500"/>
          </a:xfrm>
        </p:grpSpPr>
        <p:pic>
          <p:nvPicPr>
            <p:cNvPr id="18" name="Picture 9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274" r="4691" b="5519"/>
            <a:stretch/>
          </p:blipFill>
          <p:spPr bwMode="auto">
            <a:xfrm>
              <a:off x="913534" y="2812614"/>
              <a:ext cx="10127331" cy="2745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圆角矩形 8"/>
            <p:cNvSpPr/>
            <p:nvPr/>
          </p:nvSpPr>
          <p:spPr>
            <a:xfrm>
              <a:off x="579699" y="2518941"/>
              <a:ext cx="10795000" cy="311150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762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77800" y="62257"/>
            <a:ext cx="9601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3.11 Fe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还原为铁有以下两种途径：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46101" y="530431"/>
                <a:ext cx="4546600" cy="679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zh-CN" b="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d>
                      <m:d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Fe</m:t>
                    </m:r>
                    <m:d>
                      <m:d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1" y="530431"/>
                <a:ext cx="4546600" cy="679930"/>
              </a:xfrm>
              <a:prstGeom prst="rect">
                <a:avLst/>
              </a:prstGeom>
              <a:blipFill>
                <a:blip r:embed="rId2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0" y="1706827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通过计算说明哪个反应可在较低温度下进行。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46100" y="1115974"/>
                <a:ext cx="5854699" cy="455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zh-CN" b="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</m:d>
                    <m:r>
                      <a:rPr lang="en-US" altLang="zh-CN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Fe</m:t>
                    </m:r>
                    <m:d>
                      <m:d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1115974"/>
                <a:ext cx="5854699" cy="455253"/>
              </a:xfrm>
              <a:prstGeom prst="rect">
                <a:avLst/>
              </a:prstGeom>
              <a:blipFill>
                <a:blip r:embed="rId3"/>
                <a:stretch>
                  <a:fillRect l="-938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4654548" y="1686454"/>
            <a:ext cx="7143752" cy="4523430"/>
            <a:chOff x="3473448" y="2156770"/>
            <a:chExt cx="7143752" cy="4523430"/>
          </a:xfrm>
        </p:grpSpPr>
        <p:grpSp>
          <p:nvGrpSpPr>
            <p:cNvPr id="7" name="组合 6"/>
            <p:cNvGrpSpPr/>
            <p:nvPr/>
          </p:nvGrpSpPr>
          <p:grpSpPr>
            <a:xfrm>
              <a:off x="3473449" y="2165236"/>
              <a:ext cx="7143751" cy="4388032"/>
              <a:chOff x="3473449" y="2165236"/>
              <a:chExt cx="7143751" cy="4388032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4"/>
              <a:srcRect t="11640" r="11643" b="6471"/>
              <a:stretch/>
            </p:blipFill>
            <p:spPr>
              <a:xfrm>
                <a:off x="3987800" y="2165236"/>
                <a:ext cx="6629400" cy="4388032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3473449" y="2488755"/>
                <a:ext cx="8258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en-US" sz="2000" b="1" dirty="0"/>
              </a:p>
            </p:txBody>
          </p:sp>
        </p:grpSp>
        <p:sp>
          <p:nvSpPr>
            <p:cNvPr id="16" name="圆角矩形 15"/>
            <p:cNvSpPr/>
            <p:nvPr/>
          </p:nvSpPr>
          <p:spPr>
            <a:xfrm>
              <a:off x="3473448" y="2156770"/>
              <a:ext cx="7143751" cy="452343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252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77800" y="62257"/>
            <a:ext cx="9601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3.11 Fe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还原为铁有以下两种途径：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46101" y="530431"/>
                <a:ext cx="4546600" cy="679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zh-CN" b="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d>
                      <m:d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Fe</m:t>
                    </m:r>
                    <m:d>
                      <m:d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1" y="530431"/>
                <a:ext cx="4546600" cy="679930"/>
              </a:xfrm>
              <a:prstGeom prst="rect">
                <a:avLst/>
              </a:prstGeom>
              <a:blipFill>
                <a:blip r:embed="rId2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0" y="1706827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通过计算说明哪个反应可在较低温度下进行。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46100" y="1115974"/>
                <a:ext cx="5854699" cy="455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altLang="zh-CN" b="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</m:d>
                    <m:r>
                      <a:rPr lang="en-US" altLang="zh-CN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Fe</m:t>
                    </m:r>
                    <m:d>
                      <m:d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</m:d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1115974"/>
                <a:ext cx="5854699" cy="455253"/>
              </a:xfrm>
              <a:prstGeom prst="rect">
                <a:avLst/>
              </a:prstGeom>
              <a:blipFill>
                <a:blip r:embed="rId3"/>
                <a:stretch>
                  <a:fillRect l="-938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3975100" y="1917700"/>
            <a:ext cx="7696199" cy="4546600"/>
            <a:chOff x="3975100" y="1917700"/>
            <a:chExt cx="7696199" cy="4546600"/>
          </a:xfrm>
        </p:grpSpPr>
        <p:grpSp>
          <p:nvGrpSpPr>
            <p:cNvPr id="9" name="组合 8"/>
            <p:cNvGrpSpPr/>
            <p:nvPr/>
          </p:nvGrpSpPr>
          <p:grpSpPr>
            <a:xfrm>
              <a:off x="4292600" y="2211759"/>
              <a:ext cx="6959601" cy="4139578"/>
              <a:chOff x="4679767" y="2349500"/>
              <a:chExt cx="6496233" cy="3726976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 rotWithShape="1">
              <a:blip r:embed="rId4"/>
              <a:srcRect t="5785" r="12445" b="15323"/>
              <a:stretch/>
            </p:blipFill>
            <p:spPr>
              <a:xfrm>
                <a:off x="4699714" y="2349500"/>
                <a:ext cx="6476286" cy="3726976"/>
              </a:xfrm>
              <a:prstGeom prst="rect">
                <a:avLst/>
              </a:prstGeom>
            </p:spPr>
          </p:pic>
          <p:sp>
            <p:nvSpPr>
              <p:cNvPr id="12" name="矩形 11"/>
              <p:cNvSpPr/>
              <p:nvPr/>
            </p:nvSpPr>
            <p:spPr>
              <a:xfrm>
                <a:off x="4679767" y="2360434"/>
                <a:ext cx="8258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en-US" sz="2000" b="1" dirty="0"/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3975100" y="1917700"/>
              <a:ext cx="7696199" cy="454660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7341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77800" y="62257"/>
            <a:ext cx="9601200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3.16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糖在新陈代谢中发生如下反应：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400657" y="517502"/>
                <a:ext cx="6679486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</m:d>
                      <m:r>
                        <a:rPr lang="en-US" altLang="zh-CN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CN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12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11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657" y="517502"/>
                <a:ext cx="6679486" cy="507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7800" y="1044379"/>
                <a:ext cx="6675289" cy="389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已知反应的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298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298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分别为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-5650 kJ·mol</a:t>
                </a:r>
                <a:r>
                  <a:rPr lang="en-US" altLang="zh-CN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-5700 kJ·mol</a:t>
                </a:r>
                <a:r>
                  <a:rPr lang="en-US" altLang="zh-CN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 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1044379"/>
                <a:ext cx="6675289" cy="389402"/>
              </a:xfrm>
              <a:prstGeom prst="rect">
                <a:avLst/>
              </a:prstGeom>
              <a:blipFill>
                <a:blip r:embed="rId3"/>
                <a:stretch>
                  <a:fillRect l="-731" t="-9375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519987" y="1552202"/>
            <a:ext cx="11214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）假设只有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30.0%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Gibbs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自由能变转变为非体积功（有用功），将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10.0 g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糖在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37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℃时进行新陈代谢，可以得到多少非体积功</a:t>
            </a:r>
            <a:r>
              <a:rPr lang="en-US" altLang="zh-CN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）体重为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60.0 kg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的人，吃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0.25 kg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糖获得的能量能使其登上高度为多少千米的山？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17500" y="2468473"/>
            <a:ext cx="7738877" cy="4200070"/>
            <a:chOff x="317500" y="2468473"/>
            <a:chExt cx="7738877" cy="42000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876173" y="3055592"/>
                  <a:ext cx="6658361" cy="6610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zh-CN" alt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−5650−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−5790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298</m:t>
                            </m:r>
                          </m:den>
                        </m:f>
                        <m: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=0.470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kJ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𝑚𝑜𝑙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73" y="3055592"/>
                  <a:ext cx="6658361" cy="66107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组合 6"/>
            <p:cNvGrpSpPr/>
            <p:nvPr/>
          </p:nvGrpSpPr>
          <p:grpSpPr>
            <a:xfrm>
              <a:off x="317500" y="2468473"/>
              <a:ext cx="6679486" cy="507831"/>
              <a:chOff x="0" y="2455454"/>
              <a:chExt cx="6679486" cy="50783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77800" y="2534742"/>
                <a:ext cx="761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/>
                  <p:cNvSpPr/>
                  <p:nvPr/>
                </p:nvSpPr>
                <p:spPr>
                  <a:xfrm>
                    <a:off x="0" y="2455454"/>
                    <a:ext cx="6679486" cy="5078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</m:d>
                          <m:r>
                            <a:rPr lang="en-US" altLang="zh-CN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g</m:t>
                              </m:r>
                            </m:e>
                          </m:d>
                          <m:r>
                            <a:rPr lang="en-US" altLang="zh-CN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g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" name="矩形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455454"/>
                    <a:ext cx="6679486" cy="5078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920128" y="3817513"/>
                  <a:ext cx="7136249" cy="3894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310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298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298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sup>
                        </m:sSubSup>
                        <m: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=−5650−310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×0.470=−5796</m:t>
                        </m:r>
                        <m: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kJ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𝑚𝑜𝑙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128" y="3817513"/>
                  <a:ext cx="7136249" cy="389402"/>
                </a:xfrm>
                <a:prstGeom prst="rect">
                  <a:avLst/>
                </a:prstGeom>
                <a:blipFill>
                  <a:blip r:embed="rId6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920128" y="4307758"/>
                  <a:ext cx="3948452" cy="612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5796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×30.0%×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10.0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342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=50.8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kJ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128" y="4307758"/>
                  <a:ext cx="3948452" cy="6127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/>
            <p:cNvSpPr/>
            <p:nvPr/>
          </p:nvSpPr>
          <p:spPr>
            <a:xfrm>
              <a:off x="519987" y="5021333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1257047" y="4920490"/>
                  <a:ext cx="5714065" cy="618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50.8 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kJ</m:t>
                        </m:r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250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10.0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=1.27×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1.27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kg</m:t>
                        </m:r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7047" y="4920490"/>
                  <a:ext cx="5714065" cy="6183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1281734" y="5577033"/>
                  <a:ext cx="16681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734" y="5577033"/>
                  <a:ext cx="166814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1281734" y="6020417"/>
                  <a:ext cx="4702634" cy="6481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1.27×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60.0×9.80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=2.16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=2.16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km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734" y="6020417"/>
                  <a:ext cx="4702634" cy="64812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/>
          <p:cNvSpPr/>
          <p:nvPr/>
        </p:nvSpPr>
        <p:spPr>
          <a:xfrm>
            <a:off x="8149272" y="2661209"/>
            <a:ext cx="387798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状态函数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endParaRPr lang="en-US" altLang="zh-CN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体系所具有的在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等温等压</a:t>
            </a:r>
            <a:r>
              <a:rPr lang="zh-CN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endParaRPr lang="en-US" altLang="zh-CN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非体积功</a:t>
            </a:r>
            <a:r>
              <a:rPr lang="zh-CN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的能力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6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80839" y="245327"/>
            <a:ext cx="2729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考试和作业的答题规范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047240" y="783590"/>
            <a:ext cx="7160260" cy="5622290"/>
            <a:chOff x="824" y="1234"/>
            <a:chExt cx="11276" cy="885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68" y="8364"/>
              <a:ext cx="10331" cy="1724"/>
            </a:xfrm>
            <a:prstGeom prst="rect">
              <a:avLst/>
            </a:prstGeom>
          </p:spPr>
        </p:pic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824" y="1234"/>
              <a:ext cx="11276" cy="6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重点步骤需要列出计算过程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待求量（复杂题目需要适当的文字说明）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字母组成的表达式（原始公式或简单推导的公式可直接列出，复杂的公式应写明推导过程）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带入具体数量的计算式和结果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计算结果有总结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计算过程中，原理简单但计算较复杂的中间步骤可不必拘泥于一定的形式，清晰、通顺即可</a:t>
              </a:r>
              <a:endPara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例如：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015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80839" y="245327"/>
            <a:ext cx="1201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有效数字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70405" y="840741"/>
            <a:ext cx="7160260" cy="479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确定有效数字位数的原则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有效数字的位数，直接反映测定相对误差。在测量准确度的范围内，有效位数越多，表明测量越准确，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有效位数过少会使得准确度受损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；但超过了测量准确度的范围，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过多的位数会使得计算复杂且没有意义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，而且是错误的。确定有效数字应遵循以下几条原则：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一个量值只保留一位不确定的数字，在记录时必须记一位且只能记一位不确定的数字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数字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 ~ 9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都是有效数字，当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只是作为定小数点位置时不是有效数字，如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0.00350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是三位有效数字</a:t>
            </a:r>
          </a:p>
        </p:txBody>
      </p:sp>
    </p:spTree>
    <p:extLst>
      <p:ext uri="{BB962C8B-B14F-4D97-AF65-F5344CB8AC3E}">
        <p14:creationId xmlns:p14="http://schemas.microsoft.com/office/powerpoint/2010/main" val="315087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73910" y="959486"/>
            <a:ext cx="7160260" cy="526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确定有效数字位数的原则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不能因为变换单位而改变有效数字的位数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。如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0.0345 g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是三位有效数字，用毫克表示为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34.5 mg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，用微克表示则应为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3.45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10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μg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，不可以表示为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34500 μg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（有效数字位数模糊）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数字（如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π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），物理常数（如光速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等，方程式中涉及的倍数、分数，原子量等数据的有效数字位数没有限制，其位数按需留取，但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不应低于其他数据的有效位数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涉及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pH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pKa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lgK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等对数值时，其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有效数字位数取决于小数部分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（尾数）数字的位数，因整数部分（首数）只代表该数的方次，如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pH = 10.28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，换算为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[ H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] = 5.2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10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-11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mol.L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，有效数字只算两位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80839" y="245327"/>
            <a:ext cx="1201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有效数字</a:t>
            </a:r>
          </a:p>
        </p:txBody>
      </p:sp>
    </p:spTree>
    <p:extLst>
      <p:ext uri="{BB962C8B-B14F-4D97-AF65-F5344CB8AC3E}">
        <p14:creationId xmlns:p14="http://schemas.microsoft.com/office/powerpoint/2010/main" val="371491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80839" y="245327"/>
            <a:ext cx="1201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有效数字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72640" y="926148"/>
            <a:ext cx="7160260" cy="535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有效数字的修约规则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 在确定结果的有效数字位数后，就要将其后面多余的数字舍弃，该过程称为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数字修约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，采用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四舍六入五成双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规则。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五成双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：当测量值中被修约的数字等于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5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时，看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5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前面的数字，若是奇数则进位，若是偶数则舍去，即修约后末位数字都成为偶数；如果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5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的后面还有不是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“ 0 ”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的任何数，则均应进位。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例如：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0.4575 → 0.458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0.4585 → 0.458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0.45851 → 0.459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修约时，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只允许一次修约到所要求的的位数，不能分多次修约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，如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0.5749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修约为两位有效数字，直接修约为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0.57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，不可以先修至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0.575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再修约至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0.58</a:t>
            </a:r>
          </a:p>
        </p:txBody>
      </p:sp>
    </p:spTree>
    <p:extLst>
      <p:ext uri="{BB962C8B-B14F-4D97-AF65-F5344CB8AC3E}">
        <p14:creationId xmlns:p14="http://schemas.microsoft.com/office/powerpoint/2010/main" val="141995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65020" y="687071"/>
            <a:ext cx="7160260" cy="618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有效数字的运算规则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 不同位数的几个有效数字在进行计算时，所得结果应保留几位有效数字与运算类型有关。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对于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加减法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，有效数字的保留，以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小数点后位数最少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的数据为准，其他数据均修约到这一位。小数点后位数最少的那个数绝对误差最大。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例如：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0.0121+25.6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+1.05782=26.71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对于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乘除法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，有效数字的保留，以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有效数字位数最少的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数据为准。有效数字位数最少的数的相对误差最大。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例如：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0.0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121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25.64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1.05782=0.328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在计算中，先判断有效位数，在计算过程中多保留一位，对最后结果进行修约即可。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80839" y="245327"/>
            <a:ext cx="1201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有效数字</a:t>
            </a:r>
          </a:p>
        </p:txBody>
      </p:sp>
    </p:spTree>
    <p:extLst>
      <p:ext uri="{BB962C8B-B14F-4D97-AF65-F5344CB8AC3E}">
        <p14:creationId xmlns:p14="http://schemas.microsoft.com/office/powerpoint/2010/main" val="99055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658751" y="1504667"/>
                <a:ext cx="7805375" cy="310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理想气体状态方程：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𝑝𝑉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𝑛𝑅𝑇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𝑝𝑉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𝑀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𝑅𝑇</m:t>
                    </m:r>
                  </m:oMath>
                </a14:m>
                <a:endParaRPr lang="en-US" altLang="zh-CN" sz="2400" b="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混合气体分压定律：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 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=</a:t>
                </a:r>
                <a:r>
                  <a:rPr lang="en-US" altLang="zh-CN" sz="2400" dirty="0"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2400" b="0" i="1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RT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蒸汽压与温度：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lg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𝑣𝑎𝑝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2.30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相图：三相点，临界温度等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751" y="1504667"/>
                <a:ext cx="7805375" cy="3104055"/>
              </a:xfrm>
              <a:prstGeom prst="rect">
                <a:avLst/>
              </a:prstGeom>
              <a:blipFill>
                <a:blip r:embed="rId2"/>
                <a:stretch>
                  <a:fillRect l="-1171" b="-2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B23138E7-5221-12FF-759A-9C30F0B792C3}"/>
              </a:ext>
            </a:extLst>
          </p:cNvPr>
          <p:cNvSpPr txBox="1"/>
          <p:nvPr/>
        </p:nvSpPr>
        <p:spPr>
          <a:xfrm>
            <a:off x="448116" y="30883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气体与液体</a:t>
            </a:r>
          </a:p>
        </p:txBody>
      </p:sp>
    </p:spTree>
    <p:extLst>
      <p:ext uri="{BB962C8B-B14F-4D97-AF65-F5344CB8AC3E}">
        <p14:creationId xmlns:p14="http://schemas.microsoft.com/office/powerpoint/2010/main" val="325070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1300" y="124706"/>
            <a:ext cx="11137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1.3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在容积为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1.00dm</a:t>
            </a:r>
            <a:r>
              <a:rPr lang="en-US" altLang="zh-CN" sz="2400" baseline="30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的烧瓶中装有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2.69 g PCl</a:t>
            </a:r>
            <a:r>
              <a:rPr lang="en-US" altLang="zh-CN" sz="2400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250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℃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PCl</a:t>
            </a:r>
            <a:r>
              <a:rPr lang="en-US" altLang="zh-CN" sz="2400" baseline="-25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完全气化并部分分解：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测其总压力为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101 </a:t>
            </a:r>
            <a:r>
              <a:rPr lang="en-US" altLang="zh-CN" sz="24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kPa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。计算各气体的分压。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90600" y="1777806"/>
            <a:ext cx="9639300" cy="5027496"/>
            <a:chOff x="711200" y="1686329"/>
            <a:chExt cx="9639300" cy="5027496"/>
          </a:xfrm>
        </p:grpSpPr>
        <p:sp>
          <p:nvSpPr>
            <p:cNvPr id="4" name="文本框 3"/>
            <p:cNvSpPr txBox="1"/>
            <p:nvPr/>
          </p:nvSpPr>
          <p:spPr>
            <a:xfrm>
              <a:off x="711200" y="1902766"/>
              <a:ext cx="1181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反应前：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2425700" y="1686329"/>
                  <a:ext cx="5956300" cy="8945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PCl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PCl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2.69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208</m:t>
                            </m:r>
                          </m:den>
                        </m:f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=0.0129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mol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700" y="1686329"/>
                  <a:ext cx="5956300" cy="8945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/>
            <p:cNvSpPr txBox="1"/>
            <p:nvPr/>
          </p:nvSpPr>
          <p:spPr>
            <a:xfrm>
              <a:off x="711200" y="2971568"/>
              <a:ext cx="1181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反应后：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425700" y="2720834"/>
                  <a:ext cx="5613400" cy="7861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总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×1.00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8.31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×523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0.0232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mol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700" y="2720834"/>
                  <a:ext cx="5613400" cy="7861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2425700" y="3646977"/>
                  <a:ext cx="7924800" cy="553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PC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总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0.0232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0.0129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0.0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103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mol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700" y="3646977"/>
                  <a:ext cx="7924800" cy="553100"/>
                </a:xfrm>
                <a:prstGeom prst="rect">
                  <a:avLst/>
                </a:prstGeom>
                <a:blipFill>
                  <a:blip r:embed="rId4"/>
                  <a:stretch>
                    <a:fillRect b="-164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425700" y="4480008"/>
                  <a:ext cx="5613400" cy="4955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PCl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0.0129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0.0103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0.0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026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mol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700" y="4480008"/>
                  <a:ext cx="5613400" cy="495520"/>
                </a:xfrm>
                <a:prstGeom prst="rect">
                  <a:avLst/>
                </a:prstGeom>
                <a:blipFill>
                  <a:blip r:embed="rId5"/>
                  <a:stretch>
                    <a:fillRect b="-12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2425701" y="4975528"/>
                  <a:ext cx="7340600" cy="952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PC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总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总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101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0.0103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0.0232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44.8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kPa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701" y="4975528"/>
                  <a:ext cx="7340600" cy="9521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矩形 10"/>
                <p:cNvSpPr/>
                <p:nvPr/>
              </p:nvSpPr>
              <p:spPr>
                <a:xfrm>
                  <a:off x="2425700" y="5927648"/>
                  <a:ext cx="5613400" cy="7861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PC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=101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026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0.0232</m:t>
                            </m:r>
                          </m:den>
                        </m:f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11.3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kPa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700" y="5927648"/>
                  <a:ext cx="5613400" cy="7861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050316" y="704384"/>
                <a:ext cx="44047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Cl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d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PCl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d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Cl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316" y="704384"/>
                <a:ext cx="440479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051AD73-984D-8AEA-3440-1CAAF198FC65}"/>
              </a:ext>
            </a:extLst>
          </p:cNvPr>
          <p:cNvSpPr txBox="1"/>
          <p:nvPr/>
        </p:nvSpPr>
        <p:spPr>
          <a:xfrm>
            <a:off x="296726" y="3768383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1-x + x + x=1+x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35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6238</TotalTime>
  <Words>3172</Words>
  <Application>Microsoft Office PowerPoint</Application>
  <PresentationFormat>宽屏</PresentationFormat>
  <Paragraphs>210</Paragraphs>
  <Slides>29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等线</vt:lpstr>
      <vt:lpstr>等线 Light</vt:lpstr>
      <vt:lpstr>黑体</vt:lpstr>
      <vt:lpstr>华文中宋</vt:lpstr>
      <vt:lpstr>楷体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1_Office 主题</vt:lpstr>
      <vt:lpstr>1_Office 主题​​</vt:lpstr>
      <vt:lpstr>Equation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FU PENGXIANG</cp:lastModifiedBy>
  <cp:revision>57</cp:revision>
  <dcterms:created xsi:type="dcterms:W3CDTF">2021-11-01T04:58:40Z</dcterms:created>
  <dcterms:modified xsi:type="dcterms:W3CDTF">2022-10-24T09:31:38Z</dcterms:modified>
</cp:coreProperties>
</file>