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8"/>
  </p:notesMasterIdLst>
  <p:sldIdLst>
    <p:sldId id="830" r:id="rId2"/>
    <p:sldId id="834" r:id="rId3"/>
    <p:sldId id="590" r:id="rId4"/>
    <p:sldId id="592" r:id="rId5"/>
    <p:sldId id="593" r:id="rId6"/>
    <p:sldId id="595" r:id="rId7"/>
    <p:sldId id="596" r:id="rId8"/>
    <p:sldId id="594" r:id="rId9"/>
    <p:sldId id="838" r:id="rId10"/>
    <p:sldId id="839" r:id="rId11"/>
    <p:sldId id="854" r:id="rId12"/>
    <p:sldId id="808" r:id="rId13"/>
    <p:sldId id="599" r:id="rId14"/>
    <p:sldId id="844" r:id="rId15"/>
    <p:sldId id="805" r:id="rId16"/>
    <p:sldId id="848" r:id="rId17"/>
    <p:sldId id="849" r:id="rId18"/>
    <p:sldId id="847" r:id="rId19"/>
    <p:sldId id="855" r:id="rId20"/>
    <p:sldId id="856" r:id="rId21"/>
    <p:sldId id="857" r:id="rId22"/>
    <p:sldId id="858" r:id="rId23"/>
    <p:sldId id="859" r:id="rId24"/>
    <p:sldId id="860" r:id="rId25"/>
    <p:sldId id="850" r:id="rId26"/>
    <p:sldId id="853" r:id="rId27"/>
    <p:sldId id="875" r:id="rId28"/>
    <p:sldId id="876" r:id="rId29"/>
    <p:sldId id="861" r:id="rId30"/>
    <p:sldId id="863" r:id="rId31"/>
    <p:sldId id="864" r:id="rId32"/>
    <p:sldId id="865" r:id="rId33"/>
    <p:sldId id="866" r:id="rId34"/>
    <p:sldId id="867" r:id="rId35"/>
    <p:sldId id="872" r:id="rId36"/>
    <p:sldId id="614" r:id="rId37"/>
    <p:sldId id="791" r:id="rId38"/>
    <p:sldId id="825" r:id="rId39"/>
    <p:sldId id="619" r:id="rId40"/>
    <p:sldId id="620" r:id="rId41"/>
    <p:sldId id="627" r:id="rId42"/>
    <p:sldId id="874" r:id="rId43"/>
    <p:sldId id="626" r:id="rId44"/>
    <p:sldId id="877" r:id="rId45"/>
    <p:sldId id="622" r:id="rId46"/>
    <p:sldId id="623" r:id="rId47"/>
    <p:sldId id="624" r:id="rId48"/>
    <p:sldId id="878" r:id="rId49"/>
    <p:sldId id="873" r:id="rId50"/>
    <p:sldId id="829" r:id="rId51"/>
    <p:sldId id="632" r:id="rId52"/>
    <p:sldId id="629" r:id="rId53"/>
    <p:sldId id="634" r:id="rId54"/>
    <p:sldId id="820" r:id="rId55"/>
    <p:sldId id="796" r:id="rId56"/>
    <p:sldId id="364" r:id="rId57"/>
    <p:sldId id="367" r:id="rId58"/>
    <p:sldId id="680" r:id="rId59"/>
    <p:sldId id="630" r:id="rId60"/>
    <p:sldId id="631" r:id="rId61"/>
    <p:sldId id="628" r:id="rId62"/>
    <p:sldId id="868" r:id="rId63"/>
    <p:sldId id="869" r:id="rId64"/>
    <p:sldId id="879" r:id="rId65"/>
    <p:sldId id="880" r:id="rId66"/>
    <p:sldId id="881" r:id="rId67"/>
  </p:sldIdLst>
  <p:sldSz cx="9144000" cy="6858000" type="screen4x3"/>
  <p:notesSz cx="6858000" cy="9144000"/>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FF00FF"/>
    <a:srgbClr val="FF8AD8"/>
    <a:srgbClr val="73FB79"/>
    <a:srgbClr val="00FA00"/>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3" autoAdjust="0"/>
    <p:restoredTop sz="89045" autoAdjust="0"/>
  </p:normalViewPr>
  <p:slideViewPr>
    <p:cSldViewPr>
      <p:cViewPr varScale="1">
        <p:scale>
          <a:sx n="93" d="100"/>
          <a:sy n="93" d="100"/>
        </p:scale>
        <p:origin x="2832"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zh-CN" altLang="en-US"/>
          </a:p>
        </p:txBody>
      </p:sp>
      <p:sp>
        <p:nvSpPr>
          <p:cNvPr id="360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187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0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60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360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D13B1F5C-A581-491A-8600-15BFE5CB70FE}" type="slidenum">
              <a:rPr lang="zh-CN" altLang="en-US"/>
              <a:pPr>
                <a:defRPr/>
              </a:pPr>
              <a:t>‹#›</a:t>
            </a:fld>
            <a:endParaRPr lang="en-US" altLang="zh-CN"/>
          </a:p>
        </p:txBody>
      </p:sp>
    </p:spTree>
    <p:extLst>
      <p:ext uri="{BB962C8B-B14F-4D97-AF65-F5344CB8AC3E}">
        <p14:creationId xmlns:p14="http://schemas.microsoft.com/office/powerpoint/2010/main" val="15449549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88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6A60696-53F5-4364-9D16-B368DEA74B1F}" type="slidenum">
              <a:rPr lang="en-US" altLang="zh-CN" sz="1200" b="0" smtClean="0"/>
              <a:pPr eaLnBrk="1" hangingPunct="1"/>
              <a:t>2</a:t>
            </a:fld>
            <a:endParaRPr lang="en-US" altLang="zh-CN" sz="1200" b="0"/>
          </a:p>
        </p:txBody>
      </p:sp>
    </p:spTree>
    <p:extLst>
      <p:ext uri="{BB962C8B-B14F-4D97-AF65-F5344CB8AC3E}">
        <p14:creationId xmlns:p14="http://schemas.microsoft.com/office/powerpoint/2010/main" val="1552063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a:ln/>
        </p:spPr>
      </p:sp>
      <p:sp>
        <p:nvSpPr>
          <p:cNvPr id="237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37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92B4AEF-BADD-4FC0-B944-BDAE2E3757FD}" type="slidenum">
              <a:rPr lang="en-US" altLang="zh-CN" sz="1200" b="0" smtClean="0"/>
              <a:pPr eaLnBrk="1" hangingPunct="1"/>
              <a:t>14</a:t>
            </a:fld>
            <a:endParaRPr lang="en-US" altLang="zh-CN" sz="1200" b="0"/>
          </a:p>
        </p:txBody>
      </p:sp>
    </p:spTree>
    <p:extLst>
      <p:ext uri="{BB962C8B-B14F-4D97-AF65-F5344CB8AC3E}">
        <p14:creationId xmlns:p14="http://schemas.microsoft.com/office/powerpoint/2010/main" val="2471083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历史上首个成型的第二类永动机装置是</a:t>
            </a:r>
            <a:r>
              <a:rPr lang="en-US" altLang="zh-CN" dirty="0"/>
              <a:t>1881</a:t>
            </a:r>
            <a:r>
              <a:rPr lang="zh-CN" altLang="en-US" dirty="0"/>
              <a:t>年美国人约翰</a:t>
            </a:r>
            <a:r>
              <a:rPr lang="en-US" altLang="zh-CN" dirty="0"/>
              <a:t>·</a:t>
            </a:r>
            <a:r>
              <a:rPr lang="zh-CN" altLang="en-US" dirty="0"/>
              <a:t>嘎姆吉为美国海军设计的零发动机，这一装置利用海水的热量将液氨汽化，推动机械运转。但是这一装置无法持续运转，因为汽化后的液氨在没有低温热源存在的条件下无法重新液化，因而不能完成循环。</a:t>
            </a:r>
          </a:p>
        </p:txBody>
      </p:sp>
      <p:sp>
        <p:nvSpPr>
          <p:cNvPr id="4" name="灯片编号占位符 3"/>
          <p:cNvSpPr>
            <a:spLocks noGrp="1"/>
          </p:cNvSpPr>
          <p:nvPr>
            <p:ph type="sldNum" sz="quarter" idx="10"/>
          </p:nvPr>
        </p:nvSpPr>
        <p:spPr/>
        <p:txBody>
          <a:bodyPr/>
          <a:lstStyle/>
          <a:p>
            <a:pPr>
              <a:defRPr/>
            </a:pPr>
            <a:fld id="{D13B1F5C-A581-491A-8600-15BFE5CB70FE}" type="slidenum">
              <a:rPr lang="zh-CN" altLang="en-US" smtClean="0"/>
              <a:pPr>
                <a:defRPr/>
              </a:pPr>
              <a:t>15</a:t>
            </a:fld>
            <a:endParaRPr lang="en-US" altLang="zh-CN"/>
          </a:p>
        </p:txBody>
      </p:sp>
    </p:spTree>
    <p:extLst>
      <p:ext uri="{BB962C8B-B14F-4D97-AF65-F5344CB8AC3E}">
        <p14:creationId xmlns:p14="http://schemas.microsoft.com/office/powerpoint/2010/main" val="52418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13B1F5C-A581-491A-8600-15BFE5CB70FE}" type="slidenum">
              <a:rPr lang="zh-CN" altLang="en-US" smtClean="0"/>
              <a:pPr>
                <a:defRPr/>
              </a:pPr>
              <a:t>16</a:t>
            </a:fld>
            <a:endParaRPr lang="en-US" altLang="zh-CN"/>
          </a:p>
        </p:txBody>
      </p:sp>
    </p:spTree>
    <p:extLst>
      <p:ext uri="{BB962C8B-B14F-4D97-AF65-F5344CB8AC3E}">
        <p14:creationId xmlns:p14="http://schemas.microsoft.com/office/powerpoint/2010/main" val="1478443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16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53E939A-305F-4F0E-B69B-CD292EECD2EC}" type="slidenum">
              <a:rPr lang="en-US" altLang="zh-CN" sz="1200" b="0" smtClean="0"/>
              <a:pPr eaLnBrk="1" hangingPunct="1"/>
              <a:t>17</a:t>
            </a:fld>
            <a:endParaRPr lang="en-US" altLang="zh-CN" sz="1200" b="0"/>
          </a:p>
        </p:txBody>
      </p:sp>
    </p:spTree>
    <p:extLst>
      <p:ext uri="{BB962C8B-B14F-4D97-AF65-F5344CB8AC3E}">
        <p14:creationId xmlns:p14="http://schemas.microsoft.com/office/powerpoint/2010/main" val="2585622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地球上总的原子数≈美国杰弗逊实验室</a:t>
            </a:r>
            <a:r>
              <a:rPr lang="en-US" altLang="zh-CN" dirty="0"/>
              <a:t>(Jefferson Lab)</a:t>
            </a:r>
            <a:r>
              <a:rPr lang="zh-CN" altLang="en-US" dirty="0"/>
              <a:t>的计算结果为</a:t>
            </a:r>
            <a:r>
              <a:rPr lang="zh-CN" altLang="en-US" b="1" dirty="0"/>
              <a:t>至少有</a:t>
            </a:r>
            <a:r>
              <a:rPr lang="en-US" altLang="zh-CN" dirty="0"/>
              <a:t>1.33*10^50</a:t>
            </a:r>
            <a:r>
              <a:rPr lang="zh-CN" altLang="en-US" dirty="0"/>
              <a:t>个原子。宇宙中原子总数为</a:t>
            </a:r>
            <a:r>
              <a:rPr lang="en-US" altLang="zh-CN" dirty="0"/>
              <a:t>1.67079149x10^80</a:t>
            </a:r>
            <a:r>
              <a:rPr lang="zh-CN" altLang="en-US" dirty="0"/>
              <a:t>个。实际上比宇宙中原子总数大的例子还有很多，比如填满</a:t>
            </a:r>
            <a:r>
              <a:rPr lang="en-US" altLang="zh-CN" dirty="0"/>
              <a:t>930</a:t>
            </a:r>
            <a:r>
              <a:rPr lang="zh-CN" altLang="en-US" dirty="0"/>
              <a:t>亿光年可观测宇宙的砂子粒数为</a:t>
            </a:r>
            <a:r>
              <a:rPr lang="en-US" altLang="zh-CN" dirty="0"/>
              <a:t>10</a:t>
            </a:r>
            <a:r>
              <a:rPr lang="zh-CN" altLang="en-US" dirty="0"/>
              <a:t>的</a:t>
            </a:r>
            <a:r>
              <a:rPr lang="en-US" altLang="zh-CN" dirty="0"/>
              <a:t>105</a:t>
            </a:r>
            <a:r>
              <a:rPr lang="zh-CN" altLang="en-US" dirty="0"/>
              <a:t>次方以上。</a:t>
            </a:r>
            <a:endParaRPr kumimoji="1" lang="zh-CN" altLang="en-US" dirty="0"/>
          </a:p>
        </p:txBody>
      </p:sp>
      <p:sp>
        <p:nvSpPr>
          <p:cNvPr id="4" name="灯片编号占位符 3"/>
          <p:cNvSpPr>
            <a:spLocks noGrp="1"/>
          </p:cNvSpPr>
          <p:nvPr>
            <p:ph type="sldNum" sz="quarter" idx="5"/>
          </p:nvPr>
        </p:nvSpPr>
        <p:spPr/>
        <p:txBody>
          <a:bodyPr/>
          <a:lstStyle/>
          <a:p>
            <a:pPr>
              <a:defRPr/>
            </a:pPr>
            <a:fld id="{D13B1F5C-A581-491A-8600-15BFE5CB70FE}" type="slidenum">
              <a:rPr lang="zh-CN" altLang="en-US" smtClean="0"/>
              <a:pPr>
                <a:defRPr/>
              </a:pPr>
              <a:t>23</a:t>
            </a:fld>
            <a:endParaRPr lang="en-US" altLang="zh-CN"/>
          </a:p>
        </p:txBody>
      </p:sp>
    </p:spTree>
    <p:extLst>
      <p:ext uri="{BB962C8B-B14F-4D97-AF65-F5344CB8AC3E}">
        <p14:creationId xmlns:p14="http://schemas.microsoft.com/office/powerpoint/2010/main" val="1352846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a:ln/>
        </p:spPr>
      </p:sp>
      <p:sp>
        <p:nvSpPr>
          <p:cNvPr id="2560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克劳修斯</a:t>
            </a:r>
            <a:r>
              <a:rPr lang="en-US" altLang="zh-CN" dirty="0"/>
              <a:t>(</a:t>
            </a:r>
            <a:r>
              <a:rPr lang="en-GB" altLang="zh-CN" dirty="0" err="1"/>
              <a:t>T.Clausius</a:t>
            </a:r>
            <a:r>
              <a:rPr lang="en-GB" altLang="zh-CN" dirty="0"/>
              <a:t>) </a:t>
            </a:r>
            <a:r>
              <a:rPr lang="zh-CN" altLang="en-US" dirty="0"/>
              <a:t>于</a:t>
            </a:r>
            <a:r>
              <a:rPr lang="en-US" altLang="zh-CN" dirty="0"/>
              <a:t>1854</a:t>
            </a:r>
            <a:r>
              <a:rPr lang="zh-CN" altLang="en-US" dirty="0"/>
              <a:t>年提出熵</a:t>
            </a:r>
            <a:r>
              <a:rPr lang="en-US" altLang="zh-CN" dirty="0"/>
              <a:t>(</a:t>
            </a:r>
            <a:r>
              <a:rPr lang="en-GB" altLang="zh-CN" dirty="0" err="1"/>
              <a:t>entropie</a:t>
            </a:r>
            <a:r>
              <a:rPr lang="en-GB" altLang="zh-CN" dirty="0"/>
              <a:t>)</a:t>
            </a:r>
            <a:r>
              <a:rPr lang="zh-CN" altLang="en-US" dirty="0"/>
              <a:t>的概念</a:t>
            </a:r>
            <a:r>
              <a:rPr lang="en-US" altLang="zh-CN" dirty="0"/>
              <a:t>, </a:t>
            </a:r>
            <a:r>
              <a:rPr lang="zh-CN" altLang="en-US" dirty="0"/>
              <a:t>我国物理学家胡刚复教授于</a:t>
            </a:r>
            <a:r>
              <a:rPr lang="en-US" altLang="zh-CN" dirty="0"/>
              <a:t>1923</a:t>
            </a:r>
            <a:r>
              <a:rPr lang="zh-CN" altLang="en-US" dirty="0"/>
              <a:t>年根据热温商之意首次把</a:t>
            </a:r>
            <a:r>
              <a:rPr lang="en-GB" altLang="zh-CN" dirty="0" err="1"/>
              <a:t>entropie</a:t>
            </a:r>
            <a:r>
              <a:rPr lang="zh-CN" altLang="en-US" dirty="0"/>
              <a:t>译为“熵”。</a:t>
            </a:r>
          </a:p>
          <a:p>
            <a:r>
              <a:rPr lang="en-GB" altLang="zh-CN" dirty="0" err="1"/>
              <a:t>A.Einstein</a:t>
            </a:r>
            <a:r>
              <a:rPr lang="zh-CN" altLang="en-US" dirty="0"/>
              <a:t>曾把熵理论在科学中的地位概述为“熵理论对于整个科学来说是第一法则”。查尔斯</a:t>
            </a:r>
            <a:r>
              <a:rPr lang="en-US" altLang="zh-CN" dirty="0"/>
              <a:t>·</a:t>
            </a:r>
            <a:r>
              <a:rPr lang="zh-CN" altLang="en-US" dirty="0"/>
              <a:t>珀西</a:t>
            </a:r>
            <a:r>
              <a:rPr lang="en-US" altLang="zh-CN" dirty="0"/>
              <a:t>·</a:t>
            </a:r>
            <a:r>
              <a:rPr lang="zh-CN" altLang="en-US" dirty="0"/>
              <a:t>斯诺</a:t>
            </a:r>
            <a:r>
              <a:rPr lang="en-US" altLang="zh-CN" dirty="0"/>
              <a:t>(</a:t>
            </a:r>
            <a:r>
              <a:rPr lang="en-GB" altLang="zh-CN" dirty="0" err="1"/>
              <a:t>C.P.Snow</a:t>
            </a:r>
            <a:r>
              <a:rPr lang="en-GB" altLang="zh-CN" dirty="0"/>
              <a:t>)</a:t>
            </a:r>
            <a:r>
              <a:rPr lang="zh-CN" altLang="en-US" dirty="0"/>
              <a:t>在其</a:t>
            </a:r>
            <a:r>
              <a:rPr lang="en-US" altLang="zh-CN" dirty="0"/>
              <a:t>《</a:t>
            </a:r>
            <a:r>
              <a:rPr lang="zh-CN" altLang="en-US" dirty="0"/>
              <a:t>两种文化与科学革命</a:t>
            </a:r>
            <a:r>
              <a:rPr lang="en-US" altLang="zh-CN" dirty="0"/>
              <a:t>》</a:t>
            </a:r>
            <a:r>
              <a:rPr lang="zh-CN" altLang="en-US" dirty="0"/>
              <a:t>一书中写道</a:t>
            </a:r>
            <a:r>
              <a:rPr lang="en-US" altLang="zh-CN" dirty="0"/>
              <a:t>: “</a:t>
            </a:r>
            <a:r>
              <a:rPr lang="zh-CN" altLang="en-US" dirty="0"/>
              <a:t>一位对热力学一无所知的人文学者和一位对莎士比亚一无所知的科学家同样糟糕”。</a:t>
            </a:r>
          </a:p>
          <a:p>
            <a:r>
              <a:rPr lang="zh-CN" altLang="en-US" dirty="0"/>
              <a:t>熵定律确立不久，麦克斯韦</a:t>
            </a:r>
            <a:r>
              <a:rPr lang="en-US" altLang="zh-CN" dirty="0"/>
              <a:t>(</a:t>
            </a:r>
            <a:r>
              <a:rPr lang="en-GB" altLang="zh-CN" dirty="0" err="1"/>
              <a:t>J.C.Maxwell</a:t>
            </a:r>
            <a:r>
              <a:rPr lang="en-GB" altLang="zh-CN" dirty="0"/>
              <a:t>)</a:t>
            </a:r>
            <a:r>
              <a:rPr lang="zh-CN" altLang="en-US" dirty="0"/>
              <a:t>就对此提出一个有名的悖论试图证明一个隔离系统会自动由热平衡状态变为不平衡。</a:t>
            </a:r>
          </a:p>
          <a:p>
            <a:r>
              <a:rPr lang="zh-CN" altLang="en-US" dirty="0"/>
              <a:t>实际上该系统通过麦克斯韦妖的工作将能量和信息输入到所谓的“隔离系统”中去了。这种系统实际是一种“自组织系统”。</a:t>
            </a:r>
          </a:p>
          <a:p>
            <a:pPr eaLnBrk="1" hangingPunct="1"/>
            <a:endParaRPr lang="zh-CN" altLang="en-US" dirty="0"/>
          </a:p>
        </p:txBody>
      </p:sp>
      <p:sp>
        <p:nvSpPr>
          <p:cNvPr id="2560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4778638-2414-4E7E-AD63-F61C19C5DD93}" type="slidenum">
              <a:rPr lang="en-US" altLang="zh-CN" sz="1200" b="0" smtClean="0"/>
              <a:pPr eaLnBrk="1" hangingPunct="1"/>
              <a:t>25</a:t>
            </a:fld>
            <a:endParaRPr lang="en-US" altLang="zh-CN" sz="1200" b="0"/>
          </a:p>
        </p:txBody>
      </p:sp>
    </p:spTree>
    <p:extLst>
      <p:ext uri="{BB962C8B-B14F-4D97-AF65-F5344CB8AC3E}">
        <p14:creationId xmlns:p14="http://schemas.microsoft.com/office/powerpoint/2010/main" val="46386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dirty="0">
                <a:latin typeface="+mj-ea"/>
                <a:ea typeface="+mj-ea"/>
              </a:rPr>
              <a:t> 显而易见，体系的混乱度或熵与温度有关。温度越低，微粒的运动速率越慢，自由活动的范围也越小，混乱度就减小，熵也减小。当温度降低到绝对零度时，所有微粒都位于理想的晶格点上，这是理想的有序状态。</a:t>
            </a:r>
            <a:endParaRPr lang="zh-CN" altLang="en-US" dirty="0"/>
          </a:p>
        </p:txBody>
      </p:sp>
      <p:sp>
        <p:nvSpPr>
          <p:cNvPr id="245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4156B17-8564-453D-854C-76614DCD2E2A}" type="slidenum">
              <a:rPr lang="en-US" altLang="zh-CN" sz="1200" b="0" smtClean="0"/>
              <a:pPr eaLnBrk="1" hangingPunct="1"/>
              <a:t>29</a:t>
            </a:fld>
            <a:endParaRPr lang="en-US" altLang="zh-CN" sz="1200" b="0"/>
          </a:p>
        </p:txBody>
      </p:sp>
    </p:spTree>
    <p:extLst>
      <p:ext uri="{BB962C8B-B14F-4D97-AF65-F5344CB8AC3E}">
        <p14:creationId xmlns:p14="http://schemas.microsoft.com/office/powerpoint/2010/main" val="65187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7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23C20A7-DF4F-4C66-9B59-BA3AAB404EC5}" type="slidenum">
              <a:rPr lang="en-US" altLang="zh-CN" sz="1200" b="0" smtClean="0"/>
              <a:pPr eaLnBrk="1" hangingPunct="1"/>
              <a:t>31</a:t>
            </a:fld>
            <a:endParaRPr lang="en-US" altLang="zh-CN" sz="1200" b="0"/>
          </a:p>
        </p:txBody>
      </p:sp>
    </p:spTree>
    <p:extLst>
      <p:ext uri="{BB962C8B-B14F-4D97-AF65-F5344CB8AC3E}">
        <p14:creationId xmlns:p14="http://schemas.microsoft.com/office/powerpoint/2010/main" val="2037951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8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680C39D-FE60-40EF-98F5-43E8DF4E9B60}" type="slidenum">
              <a:rPr lang="en-US" altLang="zh-CN" sz="1200" b="0" smtClean="0"/>
              <a:pPr eaLnBrk="1" hangingPunct="1"/>
              <a:t>32</a:t>
            </a:fld>
            <a:endParaRPr lang="en-US" altLang="zh-CN" sz="1200" b="0"/>
          </a:p>
        </p:txBody>
      </p:sp>
    </p:spTree>
    <p:extLst>
      <p:ext uri="{BB962C8B-B14F-4D97-AF65-F5344CB8AC3E}">
        <p14:creationId xmlns:p14="http://schemas.microsoft.com/office/powerpoint/2010/main" val="2075544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98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B6FB9CD-2427-4567-889B-5E7819308084}" type="slidenum">
              <a:rPr lang="en-US" altLang="zh-CN" sz="1200" b="0" smtClean="0"/>
              <a:pPr eaLnBrk="1" hangingPunct="1"/>
              <a:t>33</a:t>
            </a:fld>
            <a:endParaRPr lang="en-US" altLang="zh-CN" sz="1200" b="0"/>
          </a:p>
        </p:txBody>
      </p:sp>
    </p:spTree>
    <p:extLst>
      <p:ext uri="{BB962C8B-B14F-4D97-AF65-F5344CB8AC3E}">
        <p14:creationId xmlns:p14="http://schemas.microsoft.com/office/powerpoint/2010/main" val="79988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a:ln/>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FAA92EF-8204-4B7F-AF9B-E250E20D16FC}" type="slidenum">
              <a:rPr lang="en-US" altLang="zh-CN" sz="1200" b="0" smtClean="0"/>
              <a:pPr eaLnBrk="1" hangingPunct="1"/>
              <a:t>3</a:t>
            </a:fld>
            <a:endParaRPr lang="en-US" altLang="zh-CN" sz="1200" b="0"/>
          </a:p>
        </p:txBody>
      </p:sp>
    </p:spTree>
    <p:extLst>
      <p:ext uri="{BB962C8B-B14F-4D97-AF65-F5344CB8AC3E}">
        <p14:creationId xmlns:p14="http://schemas.microsoft.com/office/powerpoint/2010/main" val="2362962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a:ln/>
        </p:spPr>
      </p:sp>
      <p:sp>
        <p:nvSpPr>
          <p:cNvPr id="2508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508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D51998A-4E1A-4811-8FDC-65DE2386D16A}" type="slidenum">
              <a:rPr lang="en-US" altLang="zh-CN" sz="1200" b="0" smtClean="0"/>
              <a:pPr eaLnBrk="1" hangingPunct="1"/>
              <a:t>34</a:t>
            </a:fld>
            <a:endParaRPr lang="en-US" altLang="zh-CN" sz="1200" b="0"/>
          </a:p>
        </p:txBody>
      </p:sp>
    </p:spTree>
    <p:extLst>
      <p:ext uri="{BB962C8B-B14F-4D97-AF65-F5344CB8AC3E}">
        <p14:creationId xmlns:p14="http://schemas.microsoft.com/office/powerpoint/2010/main" val="1902104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ln/>
        </p:spPr>
      </p:sp>
      <p:sp>
        <p:nvSpPr>
          <p:cNvPr id="253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53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704C0AF-BB6F-4C11-A48D-DA3AEA5D01E6}" type="slidenum">
              <a:rPr lang="en-US" altLang="zh-CN" sz="1200" b="0" smtClean="0"/>
              <a:pPr eaLnBrk="1" hangingPunct="1"/>
              <a:t>36</a:t>
            </a:fld>
            <a:endParaRPr lang="en-US" altLang="zh-CN" sz="1200" b="0"/>
          </a:p>
        </p:txBody>
      </p:sp>
    </p:spTree>
    <p:extLst>
      <p:ext uri="{BB962C8B-B14F-4D97-AF65-F5344CB8AC3E}">
        <p14:creationId xmlns:p14="http://schemas.microsoft.com/office/powerpoint/2010/main" val="552795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a:ln/>
        </p:spPr>
      </p:sp>
      <p:sp>
        <p:nvSpPr>
          <p:cNvPr id="2590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2590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A23439E-6D0E-42EF-BF60-7DBC69361E21}" type="slidenum">
              <a:rPr lang="en-US" altLang="zh-CN" sz="1200" b="0" smtClean="0"/>
              <a:pPr eaLnBrk="1" hangingPunct="1"/>
              <a:t>39</a:t>
            </a:fld>
            <a:endParaRPr lang="en-US" altLang="zh-CN" sz="1200" b="0"/>
          </a:p>
        </p:txBody>
      </p:sp>
    </p:spTree>
    <p:extLst>
      <p:ext uri="{BB962C8B-B14F-4D97-AF65-F5344CB8AC3E}">
        <p14:creationId xmlns:p14="http://schemas.microsoft.com/office/powerpoint/2010/main" val="2817526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01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06BAA76-89F4-48CD-AA32-EB0711ABB52D}" type="slidenum">
              <a:rPr lang="en-US" altLang="zh-CN" sz="1200" b="0" smtClean="0"/>
              <a:pPr eaLnBrk="1" hangingPunct="1"/>
              <a:t>40</a:t>
            </a:fld>
            <a:endParaRPr lang="en-US" altLang="zh-CN" sz="1200" b="0"/>
          </a:p>
        </p:txBody>
      </p:sp>
    </p:spTree>
    <p:extLst>
      <p:ext uri="{BB962C8B-B14F-4D97-AF65-F5344CB8AC3E}">
        <p14:creationId xmlns:p14="http://schemas.microsoft.com/office/powerpoint/2010/main" val="81831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p:cNvSpPr>
            <a:spLocks noGrp="1" noRot="1" noChangeAspect="1" noTextEdit="1"/>
          </p:cNvSpPr>
          <p:nvPr>
            <p:ph type="sldImg"/>
          </p:nvPr>
        </p:nvSpPr>
        <p:spPr>
          <a:ln/>
        </p:spPr>
      </p:sp>
      <p:sp>
        <p:nvSpPr>
          <p:cNvPr id="267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7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59CE0CF-6C37-4D81-AAB2-327391038B0E}" type="slidenum">
              <a:rPr lang="en-US" altLang="zh-CN" sz="1200" b="0" smtClean="0"/>
              <a:pPr eaLnBrk="1" hangingPunct="1"/>
              <a:t>41</a:t>
            </a:fld>
            <a:endParaRPr lang="en-US" altLang="zh-CN" sz="1200" b="0"/>
          </a:p>
        </p:txBody>
      </p:sp>
    </p:spTree>
    <p:extLst>
      <p:ext uri="{BB962C8B-B14F-4D97-AF65-F5344CB8AC3E}">
        <p14:creationId xmlns:p14="http://schemas.microsoft.com/office/powerpoint/2010/main" val="1898068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幻灯片图像占位符 1"/>
          <p:cNvSpPr>
            <a:spLocks noGrp="1" noRot="1" noChangeAspect="1" noTextEdit="1"/>
          </p:cNvSpPr>
          <p:nvPr>
            <p:ph type="sldImg"/>
          </p:nvPr>
        </p:nvSpPr>
        <p:spPr>
          <a:ln/>
        </p:spPr>
      </p:sp>
      <p:sp>
        <p:nvSpPr>
          <p:cNvPr id="266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6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0F3453C-A488-425A-B208-636ACD4BFC1C}" type="slidenum">
              <a:rPr lang="en-US" altLang="zh-CN" sz="1200" b="0" smtClean="0"/>
              <a:pPr eaLnBrk="1" hangingPunct="1"/>
              <a:t>43</a:t>
            </a:fld>
            <a:endParaRPr lang="en-US" altLang="zh-CN" sz="1200" b="0"/>
          </a:p>
        </p:txBody>
      </p:sp>
    </p:spTree>
    <p:extLst>
      <p:ext uri="{BB962C8B-B14F-4D97-AF65-F5344CB8AC3E}">
        <p14:creationId xmlns:p14="http://schemas.microsoft.com/office/powerpoint/2010/main" val="1783780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幻灯片图像占位符 1"/>
          <p:cNvSpPr>
            <a:spLocks noGrp="1" noRot="1" noChangeAspect="1" noTextEdit="1"/>
          </p:cNvSpPr>
          <p:nvPr>
            <p:ph type="sldImg"/>
          </p:nvPr>
        </p:nvSpPr>
        <p:spPr>
          <a:ln/>
        </p:spPr>
      </p:sp>
      <p:sp>
        <p:nvSpPr>
          <p:cNvPr id="262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2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3A7499E-FF21-4B8B-AAE4-8BD4B0FA2518}" type="slidenum">
              <a:rPr lang="en-US" altLang="zh-CN" sz="1200" b="0" smtClean="0"/>
              <a:pPr eaLnBrk="1" hangingPunct="1"/>
              <a:t>45</a:t>
            </a:fld>
            <a:endParaRPr lang="en-US" altLang="zh-CN" sz="1200" b="0"/>
          </a:p>
        </p:txBody>
      </p:sp>
    </p:spTree>
    <p:extLst>
      <p:ext uri="{BB962C8B-B14F-4D97-AF65-F5344CB8AC3E}">
        <p14:creationId xmlns:p14="http://schemas.microsoft.com/office/powerpoint/2010/main" val="1447660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a:ln/>
        </p:spPr>
      </p:sp>
      <p:sp>
        <p:nvSpPr>
          <p:cNvPr id="263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3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4F1132B-FC26-474C-A88A-EC18C6E7B315}" type="slidenum">
              <a:rPr lang="en-US" altLang="zh-CN" sz="1200" b="0" smtClean="0"/>
              <a:pPr eaLnBrk="1" hangingPunct="1"/>
              <a:t>46</a:t>
            </a:fld>
            <a:endParaRPr lang="en-US" altLang="zh-CN" sz="1200" b="0"/>
          </a:p>
        </p:txBody>
      </p:sp>
    </p:spTree>
    <p:extLst>
      <p:ext uri="{BB962C8B-B14F-4D97-AF65-F5344CB8AC3E}">
        <p14:creationId xmlns:p14="http://schemas.microsoft.com/office/powerpoint/2010/main" val="262376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ln/>
        </p:spPr>
      </p:sp>
      <p:sp>
        <p:nvSpPr>
          <p:cNvPr id="264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4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6CD005B-ECD3-4930-81A4-94BC1BC8371F}" type="slidenum">
              <a:rPr lang="en-US" altLang="zh-CN" sz="1200" b="0" smtClean="0"/>
              <a:pPr eaLnBrk="1" hangingPunct="1"/>
              <a:t>47</a:t>
            </a:fld>
            <a:endParaRPr lang="en-US" altLang="zh-CN" sz="1200" b="0"/>
          </a:p>
        </p:txBody>
      </p:sp>
    </p:spTree>
    <p:extLst>
      <p:ext uri="{BB962C8B-B14F-4D97-AF65-F5344CB8AC3E}">
        <p14:creationId xmlns:p14="http://schemas.microsoft.com/office/powerpoint/2010/main" val="3545887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kern="1200" dirty="0">
                <a:solidFill>
                  <a:schemeClr val="accent2">
                    <a:lumMod val="50000"/>
                  </a:schemeClr>
                </a:solidFill>
                <a:latin typeface="+mj-ea"/>
                <a:ea typeface="宋体" pitchFamily="2" charset="-122"/>
                <a:cs typeface="Arial" panose="020B0604020202020204" pitchFamily="34" charset="0"/>
                <a:sym typeface="Symbol" pitchFamily="18" charset="2"/>
              </a:rPr>
              <a:t></a:t>
            </a:r>
            <a:r>
              <a:rPr kumimoji="0" lang="en-US" altLang="zh-CN" sz="1200" kern="1200" dirty="0">
                <a:solidFill>
                  <a:schemeClr val="accent2">
                    <a:lumMod val="50000"/>
                  </a:schemeClr>
                </a:solidFill>
                <a:latin typeface="+mj-ea"/>
                <a:ea typeface="宋体" pitchFamily="2" charset="-122"/>
                <a:cs typeface="Arial" panose="020B0604020202020204" pitchFamily="34" charset="0"/>
              </a:rPr>
              <a:t>10</a:t>
            </a:r>
            <a:r>
              <a:rPr kumimoji="0" lang="en-US" altLang="zh-CN" sz="1200" kern="1200" dirty="0">
                <a:solidFill>
                  <a:schemeClr val="accent2">
                    <a:lumMod val="50000"/>
                  </a:schemeClr>
                </a:solidFill>
                <a:latin typeface="+mj-ea"/>
                <a:ea typeface="宋体" pitchFamily="2" charset="-122"/>
                <a:cs typeface="Arial" panose="020B0604020202020204" pitchFamily="34" charset="0"/>
                <a:sym typeface="Symbol" pitchFamily="18" charset="2"/>
              </a:rPr>
              <a:t></a:t>
            </a:r>
            <a:r>
              <a:rPr kumimoji="0" lang="en-US" altLang="zh-CN" sz="1200" kern="1200" dirty="0">
                <a:solidFill>
                  <a:schemeClr val="accent2">
                    <a:lumMod val="50000"/>
                  </a:schemeClr>
                </a:solidFill>
                <a:latin typeface="+mj-ea"/>
                <a:ea typeface="宋体" pitchFamily="2" charset="-122"/>
                <a:cs typeface="Arial" panose="020B0604020202020204" pitchFamily="34" charset="0"/>
              </a:rPr>
              <a:t>C</a:t>
            </a:r>
            <a:r>
              <a:rPr kumimoji="0" lang="zh-CN" altLang="en-US" sz="1200" kern="1200" dirty="0">
                <a:solidFill>
                  <a:schemeClr val="accent2">
                    <a:lumMod val="50000"/>
                  </a:schemeClr>
                </a:solidFill>
                <a:latin typeface="+mj-ea"/>
                <a:ea typeface="宋体" pitchFamily="2" charset="-122"/>
                <a:cs typeface="Arial" panose="020B0604020202020204" pitchFamily="34" charset="0"/>
              </a:rPr>
              <a:t>的液态水会自动结冰变成固态，由液态变固态是熵减的过程，但它是放热过程，焓变为负值。</a:t>
            </a:r>
          </a:p>
          <a:p>
            <a:endParaRPr kumimoji="1" lang="zh-CN" altLang="en-US" dirty="0"/>
          </a:p>
        </p:txBody>
      </p:sp>
      <p:sp>
        <p:nvSpPr>
          <p:cNvPr id="4" name="灯片编号占位符 3"/>
          <p:cNvSpPr>
            <a:spLocks noGrp="1"/>
          </p:cNvSpPr>
          <p:nvPr>
            <p:ph type="sldNum" sz="quarter" idx="5"/>
          </p:nvPr>
        </p:nvSpPr>
        <p:spPr/>
        <p:txBody>
          <a:bodyPr/>
          <a:lstStyle/>
          <a:p>
            <a:pPr>
              <a:defRPr/>
            </a:pPr>
            <a:fld id="{D13B1F5C-A581-491A-8600-15BFE5CB70FE}" type="slidenum">
              <a:rPr lang="zh-CN" altLang="en-US" smtClean="0"/>
              <a:pPr>
                <a:defRPr/>
              </a:pPr>
              <a:t>49</a:t>
            </a:fld>
            <a:endParaRPr lang="en-US" altLang="zh-CN"/>
          </a:p>
        </p:txBody>
      </p:sp>
    </p:spTree>
    <p:extLst>
      <p:ext uri="{BB962C8B-B14F-4D97-AF65-F5344CB8AC3E}">
        <p14:creationId xmlns:p14="http://schemas.microsoft.com/office/powerpoint/2010/main" val="328180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a:ln/>
        </p:spPr>
      </p:sp>
      <p:sp>
        <p:nvSpPr>
          <p:cNvPr id="231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31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61AA0EB-8F1E-4176-B432-B717DE2A612B}" type="slidenum">
              <a:rPr lang="en-US" altLang="zh-CN" sz="1200" b="0" smtClean="0"/>
              <a:pPr eaLnBrk="1" hangingPunct="1"/>
              <a:t>4</a:t>
            </a:fld>
            <a:endParaRPr lang="en-US" altLang="zh-CN" sz="1200" b="0"/>
          </a:p>
        </p:txBody>
      </p:sp>
    </p:spTree>
    <p:extLst>
      <p:ext uri="{BB962C8B-B14F-4D97-AF65-F5344CB8AC3E}">
        <p14:creationId xmlns:p14="http://schemas.microsoft.com/office/powerpoint/2010/main" val="4164081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幻灯片图像占位符 1"/>
          <p:cNvSpPr>
            <a:spLocks noGrp="1" noRot="1" noChangeAspect="1" noTextEdit="1"/>
          </p:cNvSpPr>
          <p:nvPr>
            <p:ph type="sldImg"/>
          </p:nvPr>
        </p:nvSpPr>
        <p:spPr>
          <a:ln/>
        </p:spPr>
      </p:sp>
      <p:sp>
        <p:nvSpPr>
          <p:cNvPr id="272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72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2C7F0C8-CCF1-452F-BED8-CFEF3E1F4BBD}" type="slidenum">
              <a:rPr lang="en-US" altLang="zh-CN" sz="1200" b="0" smtClean="0"/>
              <a:pPr eaLnBrk="1" hangingPunct="1"/>
              <a:t>51</a:t>
            </a:fld>
            <a:endParaRPr lang="en-US" altLang="zh-CN" sz="1200" b="0"/>
          </a:p>
        </p:txBody>
      </p:sp>
    </p:spTree>
    <p:extLst>
      <p:ext uri="{BB962C8B-B14F-4D97-AF65-F5344CB8AC3E}">
        <p14:creationId xmlns:p14="http://schemas.microsoft.com/office/powerpoint/2010/main" val="3880668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a:ln/>
        </p:spPr>
      </p:sp>
      <p:sp>
        <p:nvSpPr>
          <p:cNvPr id="269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9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2D42FE3-2120-4AB4-B83D-30EEC9E0EF97}" type="slidenum">
              <a:rPr lang="en-US" altLang="zh-CN" sz="1200" b="0" smtClean="0"/>
              <a:pPr eaLnBrk="1" hangingPunct="1"/>
              <a:t>52</a:t>
            </a:fld>
            <a:endParaRPr lang="en-US" altLang="zh-CN" sz="1200" b="0"/>
          </a:p>
        </p:txBody>
      </p:sp>
    </p:spTree>
    <p:extLst>
      <p:ext uri="{BB962C8B-B14F-4D97-AF65-F5344CB8AC3E}">
        <p14:creationId xmlns:p14="http://schemas.microsoft.com/office/powerpoint/2010/main" val="937451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幻灯片图像占位符 1"/>
          <p:cNvSpPr>
            <a:spLocks noGrp="1" noRot="1" noChangeAspect="1" noTextEdit="1"/>
          </p:cNvSpPr>
          <p:nvPr>
            <p:ph type="sldImg"/>
          </p:nvPr>
        </p:nvSpPr>
        <p:spPr>
          <a:ln/>
        </p:spPr>
      </p:sp>
      <p:sp>
        <p:nvSpPr>
          <p:cNvPr id="274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74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510A354-90E1-4E3F-9FBB-80C3104E21F6}" type="slidenum">
              <a:rPr lang="en-US" altLang="zh-CN" sz="1200" b="0" smtClean="0"/>
              <a:pPr eaLnBrk="1" hangingPunct="1"/>
              <a:t>53</a:t>
            </a:fld>
            <a:endParaRPr lang="en-US" altLang="zh-CN" sz="1200" b="0"/>
          </a:p>
        </p:txBody>
      </p:sp>
    </p:spTree>
    <p:extLst>
      <p:ext uri="{BB962C8B-B14F-4D97-AF65-F5344CB8AC3E}">
        <p14:creationId xmlns:p14="http://schemas.microsoft.com/office/powerpoint/2010/main" val="1388059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幻灯片图像占位符 1"/>
          <p:cNvSpPr>
            <a:spLocks noGrp="1" noRot="1" noChangeAspect="1" noTextEdit="1"/>
          </p:cNvSpPr>
          <p:nvPr>
            <p:ph type="sldImg"/>
          </p:nvPr>
        </p:nvSpPr>
        <p:spPr>
          <a:ln/>
        </p:spPr>
      </p:sp>
      <p:sp>
        <p:nvSpPr>
          <p:cNvPr id="270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70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AFBCF53-88B6-4299-A027-C34BC0D77CD5}" type="slidenum">
              <a:rPr lang="en-US" altLang="zh-CN" sz="1200" b="0" smtClean="0"/>
              <a:pPr eaLnBrk="1" hangingPunct="1"/>
              <a:t>59</a:t>
            </a:fld>
            <a:endParaRPr lang="en-US" altLang="zh-CN" sz="1200" b="0"/>
          </a:p>
        </p:txBody>
      </p:sp>
    </p:spTree>
    <p:extLst>
      <p:ext uri="{BB962C8B-B14F-4D97-AF65-F5344CB8AC3E}">
        <p14:creationId xmlns:p14="http://schemas.microsoft.com/office/powerpoint/2010/main" val="25269994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p:cNvSpPr>
            <a:spLocks noGrp="1" noRot="1" noChangeAspect="1" noTextEdit="1"/>
          </p:cNvSpPr>
          <p:nvPr>
            <p:ph type="sldImg"/>
          </p:nvPr>
        </p:nvSpPr>
        <p:spPr>
          <a:ln/>
        </p:spPr>
      </p:sp>
      <p:sp>
        <p:nvSpPr>
          <p:cNvPr id="271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71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6BE023E-E37B-4CCF-950D-83AD698E5E27}" type="slidenum">
              <a:rPr lang="en-US" altLang="zh-CN" sz="1200" b="0" smtClean="0"/>
              <a:pPr eaLnBrk="1" hangingPunct="1"/>
              <a:t>60</a:t>
            </a:fld>
            <a:endParaRPr lang="en-US" altLang="zh-CN" sz="1200" b="0"/>
          </a:p>
        </p:txBody>
      </p:sp>
    </p:spTree>
    <p:extLst>
      <p:ext uri="{BB962C8B-B14F-4D97-AF65-F5344CB8AC3E}">
        <p14:creationId xmlns:p14="http://schemas.microsoft.com/office/powerpoint/2010/main" val="66592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幻灯片图像占位符 1"/>
          <p:cNvSpPr>
            <a:spLocks noGrp="1" noRot="1" noChangeAspect="1" noTextEdit="1"/>
          </p:cNvSpPr>
          <p:nvPr>
            <p:ph type="sldImg"/>
          </p:nvPr>
        </p:nvSpPr>
        <p:spPr>
          <a:ln/>
        </p:spPr>
      </p:sp>
      <p:sp>
        <p:nvSpPr>
          <p:cNvPr id="268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8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79B5299-C31C-45BB-ADC6-5441B2BE624F}" type="slidenum">
              <a:rPr lang="en-US" altLang="zh-CN" sz="1200" b="0" smtClean="0"/>
              <a:pPr eaLnBrk="1" hangingPunct="1"/>
              <a:t>61</a:t>
            </a:fld>
            <a:endParaRPr lang="en-US" altLang="zh-CN" sz="1200" b="0"/>
          </a:p>
        </p:txBody>
      </p:sp>
    </p:spTree>
    <p:extLst>
      <p:ext uri="{BB962C8B-B14F-4D97-AF65-F5344CB8AC3E}">
        <p14:creationId xmlns:p14="http://schemas.microsoft.com/office/powerpoint/2010/main" val="1738232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a:ln/>
        </p:spPr>
      </p:sp>
      <p:sp>
        <p:nvSpPr>
          <p:cNvPr id="232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32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3BF5EAB-CBB5-4715-9699-83E42C37B92D}" type="slidenum">
              <a:rPr lang="en-US" altLang="zh-CN" sz="1200" b="0" smtClean="0"/>
              <a:pPr eaLnBrk="1" hangingPunct="1"/>
              <a:t>5</a:t>
            </a:fld>
            <a:endParaRPr lang="en-US" altLang="zh-CN" sz="1200" b="0"/>
          </a:p>
        </p:txBody>
      </p:sp>
    </p:spTree>
    <p:extLst>
      <p:ext uri="{BB962C8B-B14F-4D97-AF65-F5344CB8AC3E}">
        <p14:creationId xmlns:p14="http://schemas.microsoft.com/office/powerpoint/2010/main" val="2507098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ln/>
        </p:spPr>
      </p:sp>
      <p:sp>
        <p:nvSpPr>
          <p:cNvPr id="234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34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1FA2BE9-FCBD-43D4-AE17-4403B971D629}" type="slidenum">
              <a:rPr lang="en-US" altLang="zh-CN" sz="1200" b="0" smtClean="0"/>
              <a:pPr eaLnBrk="1" hangingPunct="1"/>
              <a:t>6</a:t>
            </a:fld>
            <a:endParaRPr lang="en-US" altLang="zh-CN" sz="1200" b="0"/>
          </a:p>
        </p:txBody>
      </p:sp>
    </p:spTree>
    <p:extLst>
      <p:ext uri="{BB962C8B-B14F-4D97-AF65-F5344CB8AC3E}">
        <p14:creationId xmlns:p14="http://schemas.microsoft.com/office/powerpoint/2010/main" val="187345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a:ln/>
        </p:spPr>
      </p:sp>
      <p:sp>
        <p:nvSpPr>
          <p:cNvPr id="235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35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E6A4E2E-2E2B-4434-8A99-B8C59127708D}" type="slidenum">
              <a:rPr lang="en-US" altLang="zh-CN" sz="1200" b="0" smtClean="0"/>
              <a:pPr eaLnBrk="1" hangingPunct="1"/>
              <a:t>7</a:t>
            </a:fld>
            <a:endParaRPr lang="en-US" altLang="zh-CN" sz="1200" b="0"/>
          </a:p>
        </p:txBody>
      </p:sp>
    </p:spTree>
    <p:extLst>
      <p:ext uri="{BB962C8B-B14F-4D97-AF65-F5344CB8AC3E}">
        <p14:creationId xmlns:p14="http://schemas.microsoft.com/office/powerpoint/2010/main" val="29354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a:ln/>
        </p:spPr>
      </p:sp>
      <p:sp>
        <p:nvSpPr>
          <p:cNvPr id="233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33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A07735F-D21B-4E18-B997-1663B3D93FC6}" type="slidenum">
              <a:rPr lang="en-US" altLang="zh-CN" sz="1200" b="0" smtClean="0"/>
              <a:pPr eaLnBrk="1" hangingPunct="1"/>
              <a:t>8</a:t>
            </a:fld>
            <a:endParaRPr lang="en-US" altLang="zh-CN" sz="1200" b="0"/>
          </a:p>
        </p:txBody>
      </p:sp>
    </p:spTree>
    <p:extLst>
      <p:ext uri="{BB962C8B-B14F-4D97-AF65-F5344CB8AC3E}">
        <p14:creationId xmlns:p14="http://schemas.microsoft.com/office/powerpoint/2010/main" val="330483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p:cNvSpPr>
            <a:spLocks noGrp="1" noRot="1" noChangeAspect="1" noTextEdit="1"/>
          </p:cNvSpPr>
          <p:nvPr>
            <p:ph type="sldImg"/>
          </p:nvPr>
        </p:nvSpPr>
        <p:spPr>
          <a:ln/>
        </p:spPr>
      </p:sp>
      <p:sp>
        <p:nvSpPr>
          <p:cNvPr id="236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800" kern="1200" dirty="0">
                <a:solidFill>
                  <a:schemeClr val="tx1"/>
                </a:solidFill>
                <a:latin typeface="+mj-ea"/>
                <a:ea typeface="宋体" pitchFamily="2" charset="-122"/>
                <a:cs typeface="+mn-cs"/>
              </a:rPr>
              <a:t>尽管</a:t>
            </a:r>
            <a:r>
              <a:rPr kumimoji="0" lang="en-US" altLang="zh-CN" sz="800" kern="1200" dirty="0">
                <a:solidFill>
                  <a:schemeClr val="tx1"/>
                </a:solidFill>
                <a:latin typeface="+mj-ea"/>
                <a:ea typeface="宋体" pitchFamily="2" charset="-122"/>
                <a:cs typeface="+mn-cs"/>
              </a:rPr>
              <a:t>19</a:t>
            </a:r>
            <a:r>
              <a:rPr kumimoji="0" lang="zh-CN" altLang="en-US" sz="800" kern="1200" dirty="0">
                <a:solidFill>
                  <a:schemeClr val="tx1"/>
                </a:solidFill>
                <a:latin typeface="+mj-ea"/>
                <a:ea typeface="宋体" pitchFamily="2" charset="-122"/>
                <a:cs typeface="+mn-cs"/>
              </a:rPr>
              <a:t>世纪中叶</a:t>
            </a:r>
            <a:r>
              <a:rPr kumimoji="0" lang="en-US" altLang="zh-CN" sz="800" kern="1200" dirty="0">
                <a:solidFill>
                  <a:schemeClr val="tx1"/>
                </a:solidFill>
                <a:latin typeface="+mj-ea"/>
                <a:ea typeface="宋体" pitchFamily="2" charset="-122"/>
                <a:cs typeface="+mn-cs"/>
              </a:rPr>
              <a:t>Berthelot</a:t>
            </a:r>
            <a:r>
              <a:rPr kumimoji="0" lang="zh-CN" altLang="en-US" sz="800" kern="1200" dirty="0">
                <a:solidFill>
                  <a:schemeClr val="tx1"/>
                </a:solidFill>
                <a:latin typeface="+mj-ea"/>
                <a:ea typeface="宋体" pitchFamily="2" charset="-122"/>
                <a:cs typeface="+mn-cs"/>
              </a:rPr>
              <a:t>和</a:t>
            </a:r>
            <a:r>
              <a:rPr kumimoji="0" lang="en-US" altLang="zh-CN" sz="800" kern="1200" dirty="0">
                <a:solidFill>
                  <a:schemeClr val="tx1"/>
                </a:solidFill>
                <a:latin typeface="+mj-ea"/>
                <a:ea typeface="宋体" pitchFamily="2" charset="-122"/>
                <a:cs typeface="+mn-cs"/>
              </a:rPr>
              <a:t>Thomson</a:t>
            </a:r>
            <a:r>
              <a:rPr kumimoji="0" lang="zh-CN" altLang="en-US" sz="800" kern="1200" dirty="0">
                <a:solidFill>
                  <a:schemeClr val="tx1"/>
                </a:solidFill>
                <a:latin typeface="+mj-ea"/>
                <a:ea typeface="宋体" pitchFamily="2" charset="-122"/>
                <a:cs typeface="+mn-cs"/>
              </a:rPr>
              <a:t>等人曾主张用焓变来判断反应发生的方向，他们认为放热反应因体系能量降低，应该能自发进行。虽然这一观点实际上有一定的合理性，但也有反例，确实存在一些能自发进行的吸热反应。因此焓变不足以作为反应方向的判据。</a:t>
            </a:r>
            <a:endParaRPr lang="zh-CN" altLang="en-US" dirty="0"/>
          </a:p>
        </p:txBody>
      </p:sp>
      <p:sp>
        <p:nvSpPr>
          <p:cNvPr id="236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66EB9BF-CE79-4CCE-B37B-665A7FEA7B1E}" type="slidenum">
              <a:rPr lang="en-US" altLang="zh-CN" sz="1200" b="0" smtClean="0"/>
              <a:pPr eaLnBrk="1" hangingPunct="1"/>
              <a:t>11</a:t>
            </a:fld>
            <a:endParaRPr lang="en-US" altLang="zh-CN" sz="1200" b="0"/>
          </a:p>
        </p:txBody>
      </p:sp>
    </p:spTree>
    <p:extLst>
      <p:ext uri="{BB962C8B-B14F-4D97-AF65-F5344CB8AC3E}">
        <p14:creationId xmlns:p14="http://schemas.microsoft.com/office/powerpoint/2010/main" val="2045189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2385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78AD3CC-F17B-4F89-8DF5-468619CA4B39}" type="slidenum">
              <a:rPr lang="en-US" altLang="zh-CN" sz="1200" b="0" smtClean="0"/>
              <a:pPr eaLnBrk="1" hangingPunct="1"/>
              <a:t>13</a:t>
            </a:fld>
            <a:endParaRPr lang="en-US" altLang="zh-CN" sz="1200" b="0"/>
          </a:p>
        </p:txBody>
      </p:sp>
    </p:spTree>
    <p:extLst>
      <p:ext uri="{BB962C8B-B14F-4D97-AF65-F5344CB8AC3E}">
        <p14:creationId xmlns:p14="http://schemas.microsoft.com/office/powerpoint/2010/main" val="32716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ftr" sz="quarter" idx="10"/>
          </p:nvPr>
        </p:nvSpPr>
        <p:spPr>
          <a:ln/>
        </p:spPr>
        <p:txBody>
          <a:bodyPr/>
          <a:lstStyle>
            <a:lvl1pPr>
              <a:defRPr/>
            </a:lvl1pPr>
          </a:lstStyle>
          <a:p>
            <a:pPr>
              <a:defRPr/>
            </a:pPr>
            <a:fld id="{18407D52-6C72-46FD-B1A8-0D50E8C38296}" type="slidenum">
              <a:rPr lang="zh-CN" altLang="en-US"/>
              <a:pPr>
                <a:defRPr/>
              </a:pPr>
              <a:t>‹#›</a:t>
            </a:fld>
            <a:endParaRPr lang="en-US" altLang="zh-CN"/>
          </a:p>
        </p:txBody>
      </p:sp>
    </p:spTree>
    <p:extLst>
      <p:ext uri="{BB962C8B-B14F-4D97-AF65-F5344CB8AC3E}">
        <p14:creationId xmlns:p14="http://schemas.microsoft.com/office/powerpoint/2010/main" val="299689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ftr" sz="quarter" idx="10"/>
          </p:nvPr>
        </p:nvSpPr>
        <p:spPr>
          <a:ln/>
        </p:spPr>
        <p:txBody>
          <a:bodyPr/>
          <a:lstStyle>
            <a:lvl1pPr>
              <a:defRPr/>
            </a:lvl1pPr>
          </a:lstStyle>
          <a:p>
            <a:pPr>
              <a:defRPr/>
            </a:pPr>
            <a:fld id="{2990F1CD-B9BC-4EAE-B354-0D80BBD23AAD}" type="slidenum">
              <a:rPr lang="zh-CN" altLang="en-US"/>
              <a:pPr>
                <a:defRPr/>
              </a:pPr>
              <a:t>‹#›</a:t>
            </a:fld>
            <a:endParaRPr lang="en-US" altLang="zh-CN"/>
          </a:p>
        </p:txBody>
      </p:sp>
    </p:spTree>
    <p:extLst>
      <p:ext uri="{BB962C8B-B14F-4D97-AF65-F5344CB8AC3E}">
        <p14:creationId xmlns:p14="http://schemas.microsoft.com/office/powerpoint/2010/main" val="196188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0"/>
            <a:ext cx="19431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2000"/>
            <a:ext cx="567690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ftr" sz="quarter" idx="10"/>
          </p:nvPr>
        </p:nvSpPr>
        <p:spPr>
          <a:ln/>
        </p:spPr>
        <p:txBody>
          <a:bodyPr/>
          <a:lstStyle>
            <a:lvl1pPr>
              <a:defRPr/>
            </a:lvl1pPr>
          </a:lstStyle>
          <a:p>
            <a:pPr>
              <a:defRPr/>
            </a:pPr>
            <a:fld id="{45B3777D-3C89-4B67-AE44-EB12A4244168}" type="slidenum">
              <a:rPr lang="zh-CN" altLang="en-US"/>
              <a:pPr>
                <a:defRPr/>
              </a:pPr>
              <a:t>‹#›</a:t>
            </a:fld>
            <a:endParaRPr lang="en-US" altLang="zh-CN"/>
          </a:p>
        </p:txBody>
      </p:sp>
    </p:spTree>
    <p:extLst>
      <p:ext uri="{BB962C8B-B14F-4D97-AF65-F5344CB8AC3E}">
        <p14:creationId xmlns:p14="http://schemas.microsoft.com/office/powerpoint/2010/main" val="1759136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6800" y="6400800"/>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p:nvPr>
        </p:nvSpPr>
        <p:spPr>
          <a:xfrm>
            <a:off x="1143000" y="609601"/>
            <a:ext cx="7798777" cy="54514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5"/>
          <p:cNvSpPr>
            <a:spLocks noGrp="1" noChangeArrowheads="1"/>
          </p:cNvSpPr>
          <p:nvPr>
            <p:ph type="dt" sz="half" idx="10"/>
          </p:nvPr>
        </p:nvSpPr>
        <p:spPr>
          <a:xfrm>
            <a:off x="1143000" y="6248400"/>
            <a:ext cx="1905000" cy="457200"/>
          </a:xfrm>
          <a:prstGeom prst="rect">
            <a:avLst/>
          </a:prstGeom>
        </p:spPr>
        <p:txBody>
          <a:bodyPr/>
          <a:lstStyle>
            <a:lvl1pPr>
              <a:defRPr/>
            </a:lvl1pPr>
          </a:lstStyle>
          <a:p>
            <a:pPr>
              <a:defRPr/>
            </a:pPr>
            <a:endParaRPr lang="en-US" altLang="zh-CN"/>
          </a:p>
        </p:txBody>
      </p:sp>
      <p:sp>
        <p:nvSpPr>
          <p:cNvPr id="6" name="Rectangle 36"/>
          <p:cNvSpPr>
            <a:spLocks noGrp="1" noChangeArrowheads="1"/>
          </p:cNvSpPr>
          <p:nvPr>
            <p:ph type="ftr" sz="quarter" idx="11"/>
          </p:nvPr>
        </p:nvSpPr>
        <p:spPr/>
        <p:txBody>
          <a:bodyPr/>
          <a:lstStyle>
            <a:lvl1pPr>
              <a:defRPr/>
            </a:lvl1pPr>
          </a:lstStyle>
          <a:p>
            <a:pPr>
              <a:defRPr/>
            </a:pPr>
            <a:endParaRPr lang="en-US" altLang="zh-CN"/>
          </a:p>
        </p:txBody>
      </p:sp>
      <p:sp>
        <p:nvSpPr>
          <p:cNvPr id="7" name="Rectangle 37"/>
          <p:cNvSpPr>
            <a:spLocks noGrp="1" noChangeArrowheads="1"/>
          </p:cNvSpPr>
          <p:nvPr>
            <p:ph type="sldNum" sz="quarter" idx="12"/>
          </p:nvPr>
        </p:nvSpPr>
        <p:spPr>
          <a:xfrm>
            <a:off x="7010400" y="6248400"/>
            <a:ext cx="1905000" cy="457200"/>
          </a:xfrm>
          <a:prstGeom prst="rect">
            <a:avLst/>
          </a:prstGeom>
        </p:spPr>
        <p:txBody>
          <a:bodyPr/>
          <a:lstStyle>
            <a:lvl1pPr>
              <a:defRPr/>
            </a:lvl1pPr>
          </a:lstStyle>
          <a:p>
            <a:pPr>
              <a:defRPr/>
            </a:pPr>
            <a:fld id="{3E66653D-49F8-4E18-A7F5-E5D84067E0DB}" type="slidenum">
              <a:rPr lang="en-US" altLang="zh-CN"/>
              <a:pPr>
                <a:defRPr/>
              </a:pPr>
              <a:t>‹#›</a:t>
            </a:fld>
            <a:endParaRPr lang="en-US" altLang="zh-CN"/>
          </a:p>
        </p:txBody>
      </p:sp>
    </p:spTree>
    <p:extLst>
      <p:ext uri="{BB962C8B-B14F-4D97-AF65-F5344CB8AC3E}">
        <p14:creationId xmlns:p14="http://schemas.microsoft.com/office/powerpoint/2010/main" val="216432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ftr" sz="quarter" idx="10"/>
          </p:nvPr>
        </p:nvSpPr>
        <p:spPr>
          <a:ln/>
        </p:spPr>
        <p:txBody>
          <a:bodyPr/>
          <a:lstStyle>
            <a:lvl1pPr>
              <a:defRPr/>
            </a:lvl1pPr>
          </a:lstStyle>
          <a:p>
            <a:pPr>
              <a:defRPr/>
            </a:pPr>
            <a:fld id="{8F35FB56-2891-41FC-A1CD-C41059BAE727}" type="slidenum">
              <a:rPr lang="zh-CN" altLang="en-US"/>
              <a:pPr>
                <a:defRPr/>
              </a:pPr>
              <a:t>‹#›</a:t>
            </a:fld>
            <a:endParaRPr lang="en-US" altLang="zh-CN"/>
          </a:p>
        </p:txBody>
      </p:sp>
    </p:spTree>
    <p:extLst>
      <p:ext uri="{BB962C8B-B14F-4D97-AF65-F5344CB8AC3E}">
        <p14:creationId xmlns:p14="http://schemas.microsoft.com/office/powerpoint/2010/main" val="21069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ftr" sz="quarter" idx="10"/>
          </p:nvPr>
        </p:nvSpPr>
        <p:spPr>
          <a:ln/>
        </p:spPr>
        <p:txBody>
          <a:bodyPr/>
          <a:lstStyle>
            <a:lvl1pPr>
              <a:defRPr/>
            </a:lvl1pPr>
          </a:lstStyle>
          <a:p>
            <a:pPr>
              <a:defRPr/>
            </a:pPr>
            <a:fld id="{0BCA7A86-B770-41CB-8289-5F159E301778}" type="slidenum">
              <a:rPr lang="zh-CN" altLang="en-US"/>
              <a:pPr>
                <a:defRPr/>
              </a:pPr>
              <a:t>‹#›</a:t>
            </a:fld>
            <a:endParaRPr lang="en-US" altLang="zh-CN"/>
          </a:p>
        </p:txBody>
      </p:sp>
    </p:spTree>
    <p:extLst>
      <p:ext uri="{BB962C8B-B14F-4D97-AF65-F5344CB8AC3E}">
        <p14:creationId xmlns:p14="http://schemas.microsoft.com/office/powerpoint/2010/main" val="130225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ftr" sz="quarter" idx="10"/>
          </p:nvPr>
        </p:nvSpPr>
        <p:spPr>
          <a:ln/>
        </p:spPr>
        <p:txBody>
          <a:bodyPr/>
          <a:lstStyle>
            <a:lvl1pPr>
              <a:defRPr/>
            </a:lvl1pPr>
          </a:lstStyle>
          <a:p>
            <a:pPr>
              <a:defRPr/>
            </a:pPr>
            <a:fld id="{36AA7248-227A-4BB6-8605-2EBA9002B5B8}" type="slidenum">
              <a:rPr lang="zh-CN" altLang="en-US"/>
              <a:pPr>
                <a:defRPr/>
              </a:pPr>
              <a:t>‹#›</a:t>
            </a:fld>
            <a:endParaRPr lang="en-US" altLang="zh-CN"/>
          </a:p>
        </p:txBody>
      </p:sp>
    </p:spTree>
    <p:extLst>
      <p:ext uri="{BB962C8B-B14F-4D97-AF65-F5344CB8AC3E}">
        <p14:creationId xmlns:p14="http://schemas.microsoft.com/office/powerpoint/2010/main" val="117741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ftr" sz="quarter" idx="10"/>
          </p:nvPr>
        </p:nvSpPr>
        <p:spPr>
          <a:ln/>
        </p:spPr>
        <p:txBody>
          <a:bodyPr/>
          <a:lstStyle>
            <a:lvl1pPr>
              <a:defRPr/>
            </a:lvl1pPr>
          </a:lstStyle>
          <a:p>
            <a:pPr>
              <a:defRPr/>
            </a:pPr>
            <a:fld id="{EDD84423-42CD-4150-B147-8BA0E75BB190}" type="slidenum">
              <a:rPr lang="zh-CN" altLang="en-US"/>
              <a:pPr>
                <a:defRPr/>
              </a:pPr>
              <a:t>‹#›</a:t>
            </a:fld>
            <a:endParaRPr lang="en-US" altLang="zh-CN"/>
          </a:p>
        </p:txBody>
      </p:sp>
    </p:spTree>
    <p:extLst>
      <p:ext uri="{BB962C8B-B14F-4D97-AF65-F5344CB8AC3E}">
        <p14:creationId xmlns:p14="http://schemas.microsoft.com/office/powerpoint/2010/main" val="231001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ftr" sz="quarter" idx="10"/>
          </p:nvPr>
        </p:nvSpPr>
        <p:spPr>
          <a:ln/>
        </p:spPr>
        <p:txBody>
          <a:bodyPr/>
          <a:lstStyle>
            <a:lvl1pPr>
              <a:defRPr/>
            </a:lvl1pPr>
          </a:lstStyle>
          <a:p>
            <a:pPr>
              <a:defRPr/>
            </a:pPr>
            <a:fld id="{79E9F29E-7234-4519-AC91-F13F4198DA0E}" type="slidenum">
              <a:rPr lang="zh-CN" altLang="en-US"/>
              <a:pPr>
                <a:defRPr/>
              </a:pPr>
              <a:t>‹#›</a:t>
            </a:fld>
            <a:endParaRPr lang="en-US" altLang="zh-CN"/>
          </a:p>
        </p:txBody>
      </p:sp>
    </p:spTree>
    <p:extLst>
      <p:ext uri="{BB962C8B-B14F-4D97-AF65-F5344CB8AC3E}">
        <p14:creationId xmlns:p14="http://schemas.microsoft.com/office/powerpoint/2010/main" val="330063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fld id="{5B0964F7-4727-4AC6-820D-B129E805F5EE}" type="slidenum">
              <a:rPr lang="zh-CN" altLang="en-US"/>
              <a:pPr>
                <a:defRPr/>
              </a:pPr>
              <a:t>‹#›</a:t>
            </a:fld>
            <a:endParaRPr lang="en-US" altLang="zh-CN"/>
          </a:p>
        </p:txBody>
      </p:sp>
    </p:spTree>
    <p:extLst>
      <p:ext uri="{BB962C8B-B14F-4D97-AF65-F5344CB8AC3E}">
        <p14:creationId xmlns:p14="http://schemas.microsoft.com/office/powerpoint/2010/main" val="349195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ftr" sz="quarter" idx="10"/>
          </p:nvPr>
        </p:nvSpPr>
        <p:spPr>
          <a:ln/>
        </p:spPr>
        <p:txBody>
          <a:bodyPr/>
          <a:lstStyle>
            <a:lvl1pPr>
              <a:defRPr/>
            </a:lvl1pPr>
          </a:lstStyle>
          <a:p>
            <a:pPr>
              <a:defRPr/>
            </a:pPr>
            <a:fld id="{8EBB47FB-FC96-449C-95E2-7FEAB494B168}" type="slidenum">
              <a:rPr lang="zh-CN" altLang="en-US"/>
              <a:pPr>
                <a:defRPr/>
              </a:pPr>
              <a:t>‹#›</a:t>
            </a:fld>
            <a:endParaRPr lang="en-US" altLang="zh-CN"/>
          </a:p>
        </p:txBody>
      </p:sp>
    </p:spTree>
    <p:extLst>
      <p:ext uri="{BB962C8B-B14F-4D97-AF65-F5344CB8AC3E}">
        <p14:creationId xmlns:p14="http://schemas.microsoft.com/office/powerpoint/2010/main" val="190930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ftr" sz="quarter" idx="10"/>
          </p:nvPr>
        </p:nvSpPr>
        <p:spPr>
          <a:ln/>
        </p:spPr>
        <p:txBody>
          <a:bodyPr/>
          <a:lstStyle>
            <a:lvl1pPr>
              <a:defRPr/>
            </a:lvl1pPr>
          </a:lstStyle>
          <a:p>
            <a:pPr>
              <a:defRPr/>
            </a:pPr>
            <a:fld id="{A6819356-17C9-46C2-9E78-5864D8899FF6}" type="slidenum">
              <a:rPr lang="zh-CN" altLang="en-US"/>
              <a:pPr>
                <a:defRPr/>
              </a:pPr>
              <a:t>‹#›</a:t>
            </a:fld>
            <a:endParaRPr lang="en-US" altLang="zh-CN"/>
          </a:p>
        </p:txBody>
      </p:sp>
    </p:spTree>
    <p:extLst>
      <p:ext uri="{BB962C8B-B14F-4D97-AF65-F5344CB8AC3E}">
        <p14:creationId xmlns:p14="http://schemas.microsoft.com/office/powerpoint/2010/main" val="198869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3"/>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8686800" y="6400800"/>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6"/>
          <p:cNvSpPr>
            <a:spLocks noGrp="1" noChangeArrowheads="1"/>
          </p:cNvSpPr>
          <p:nvPr>
            <p:ph type="title"/>
          </p:nvPr>
        </p:nvSpPr>
        <p:spPr bwMode="auto">
          <a:xfrm>
            <a:off x="6858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7"/>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58408" name="Rectangle 8"/>
          <p:cNvSpPr>
            <a:spLocks noGrp="1" noChangeArrowheads="1"/>
          </p:cNvSpPr>
          <p:nvPr>
            <p:ph type="ftr" sz="quarter" idx="3"/>
          </p:nvPr>
        </p:nvSpPr>
        <p:spPr bwMode="auto">
          <a:xfrm>
            <a:off x="0" y="65532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fld id="{9AAC673A-C0C8-4088-9A8A-B196F98F09A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sldNum="0" hdr="0" dt="0"/>
  <p:txStyles>
    <p:titleStyle>
      <a:lvl1pPr algn="ctr" rtl="0" eaLnBrk="0" fontAlgn="base" hangingPunct="0">
        <a:spcBef>
          <a:spcPct val="0"/>
        </a:spcBef>
        <a:spcAft>
          <a:spcPct val="0"/>
        </a:spcAft>
        <a:defRPr kumimoji="1" sz="3600" b="1">
          <a:solidFill>
            <a:srgbClr val="990000"/>
          </a:solidFill>
          <a:latin typeface="+mj-lt"/>
          <a:ea typeface="+mj-ea"/>
          <a:cs typeface="+mj-cs"/>
        </a:defRPr>
      </a:lvl1pPr>
      <a:lvl2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2pPr>
      <a:lvl3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3pPr>
      <a:lvl4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4pPr>
      <a:lvl5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5pPr>
      <a:lvl6pPr marL="4572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6pPr>
      <a:lvl7pPr marL="9144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7pPr>
      <a:lvl8pPr marL="13716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8pPr>
      <a:lvl9pPr marL="18288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har char="•"/>
        <a:defRPr kumimoji="1" sz="3200" b="1">
          <a:solidFill>
            <a:srgbClr val="006600"/>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660066"/>
          </a:solidFill>
          <a:latin typeface="+mn-lt"/>
          <a:ea typeface="+mn-ea"/>
        </a:defRPr>
      </a:lvl2pPr>
      <a:lvl3pPr marL="1143000" indent="-228600" algn="l" rtl="0" eaLnBrk="0" fontAlgn="base" hangingPunct="0">
        <a:spcBef>
          <a:spcPct val="20000"/>
        </a:spcBef>
        <a:spcAft>
          <a:spcPct val="0"/>
        </a:spcAft>
        <a:buChar char="•"/>
        <a:defRPr kumimoji="1" sz="2400" b="1">
          <a:solidFill>
            <a:srgbClr val="990000"/>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4.bin"/><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5.png"/><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4.w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2.bin"/><Relationship Id="rId1" Type="http://schemas.openxmlformats.org/officeDocument/2006/relationships/slideLayout" Target="../slideLayouts/slideLayout7.xml"/><Relationship Id="rId5" Type="http://schemas.openxmlformats.org/officeDocument/2006/relationships/image" Target="../media/image29.e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3.w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3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png"/><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D3D8699-FC04-3E47-9766-71237CEE179D}"/>
              </a:ext>
            </a:extLst>
          </p:cNvPr>
          <p:cNvSpPr>
            <a:spLocks noGrp="1"/>
          </p:cNvSpPr>
          <p:nvPr>
            <p:ph type="ftr" sz="quarter" idx="10"/>
          </p:nvPr>
        </p:nvSpPr>
        <p:spPr/>
        <p:txBody>
          <a:bodyPr/>
          <a:lstStyle/>
          <a:p>
            <a:pPr>
              <a:defRPr/>
            </a:pPr>
            <a:fld id="{5B0964F7-4727-4AC6-820D-B129E805F5EE}" type="slidenum">
              <a:rPr lang="zh-CN" altLang="en-US" smtClean="0"/>
              <a:pPr>
                <a:defRPr/>
              </a:pPr>
              <a:t>1</a:t>
            </a:fld>
            <a:endParaRPr lang="en-US" altLang="zh-CN"/>
          </a:p>
        </p:txBody>
      </p:sp>
      <p:sp>
        <p:nvSpPr>
          <p:cNvPr id="4" name="矩形 3">
            <a:extLst>
              <a:ext uri="{FF2B5EF4-FFF2-40B4-BE49-F238E27FC236}">
                <a16:creationId xmlns:a16="http://schemas.microsoft.com/office/drawing/2014/main" id="{85D41B3F-C266-394E-818A-14E798EB6C60}"/>
              </a:ext>
            </a:extLst>
          </p:cNvPr>
          <p:cNvSpPr/>
          <p:nvPr/>
        </p:nvSpPr>
        <p:spPr>
          <a:xfrm>
            <a:off x="1775400" y="2564904"/>
            <a:ext cx="6102424" cy="461665"/>
          </a:xfrm>
          <a:prstGeom prst="rect">
            <a:avLst/>
          </a:prstGeom>
        </p:spPr>
        <p:txBody>
          <a:bodyPr wrap="square">
            <a:spAutoFit/>
          </a:bodyPr>
          <a:lstStyle/>
          <a:p>
            <a:r>
              <a:rPr lang="zh-CN" altLang="en-US" dirty="0"/>
              <a:t>https://www.bilibili.com/video/av25568589/</a:t>
            </a:r>
          </a:p>
        </p:txBody>
      </p:sp>
      <p:sp>
        <p:nvSpPr>
          <p:cNvPr id="6" name="矩形 5">
            <a:extLst>
              <a:ext uri="{FF2B5EF4-FFF2-40B4-BE49-F238E27FC236}">
                <a16:creationId xmlns:a16="http://schemas.microsoft.com/office/drawing/2014/main" id="{DB690BAA-33E5-5340-B51F-F7963633FEC8}"/>
              </a:ext>
            </a:extLst>
          </p:cNvPr>
          <p:cNvSpPr/>
          <p:nvPr/>
        </p:nvSpPr>
        <p:spPr>
          <a:xfrm>
            <a:off x="263232" y="1798367"/>
            <a:ext cx="8902116" cy="523220"/>
          </a:xfrm>
          <a:prstGeom prst="rect">
            <a:avLst/>
          </a:prstGeom>
        </p:spPr>
        <p:txBody>
          <a:bodyPr wrap="square">
            <a:spAutoFit/>
          </a:bodyPr>
          <a:lstStyle/>
          <a:p>
            <a:r>
              <a:rPr lang="zh-CN" altLang="en-US" sz="2800" b="0" dirty="0">
                <a:latin typeface="+mj-ea"/>
                <a:ea typeface="+mj-ea"/>
              </a:rPr>
              <a:t>熵和麦克斯韦妖啥意思？通俗理解熵和热力学第二定律</a:t>
            </a:r>
          </a:p>
        </p:txBody>
      </p:sp>
    </p:spTree>
    <p:extLst>
      <p:ext uri="{BB962C8B-B14F-4D97-AF65-F5344CB8AC3E}">
        <p14:creationId xmlns:p14="http://schemas.microsoft.com/office/powerpoint/2010/main" val="350702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5B0964F7-4727-4AC6-820D-B129E805F5EE}" type="slidenum">
              <a:rPr lang="zh-CN" altLang="en-US" smtClean="0"/>
              <a:pPr>
                <a:defRPr/>
              </a:pPr>
              <a:t>10</a:t>
            </a:fld>
            <a:endParaRPr lang="en-US" altLang="zh-CN"/>
          </a:p>
        </p:txBody>
      </p:sp>
      <p:sp>
        <p:nvSpPr>
          <p:cNvPr id="5" name="矩形 4"/>
          <p:cNvSpPr/>
          <p:nvPr/>
        </p:nvSpPr>
        <p:spPr>
          <a:xfrm>
            <a:off x="232792" y="1226879"/>
            <a:ext cx="8640960" cy="1377878"/>
          </a:xfrm>
          <a:prstGeom prst="rect">
            <a:avLst/>
          </a:prstGeom>
        </p:spPr>
        <p:txBody>
          <a:bodyPr wrap="square">
            <a:spAutoFit/>
          </a:bodyPr>
          <a:lstStyle/>
          <a:p>
            <a:pPr>
              <a:lnSpc>
                <a:spcPct val="120000"/>
              </a:lnSpc>
            </a:pPr>
            <a:r>
              <a:rPr lang="zh-CN" altLang="en-US" b="0" dirty="0">
                <a:latin typeface="Arial" panose="020B0604020202020204" pitchFamily="34" charset="0"/>
                <a:ea typeface="+mj-ea"/>
                <a:cs typeface="Arial" panose="020B0604020202020204" pitchFamily="34" charset="0"/>
              </a:rPr>
              <a:t>最低能量原理（焓变判据）：</a:t>
            </a:r>
          </a:p>
          <a:p>
            <a:pPr>
              <a:lnSpc>
                <a:spcPct val="120000"/>
              </a:lnSpc>
            </a:pPr>
            <a:r>
              <a:rPr lang="zh-CN" altLang="en-US" b="0" dirty="0">
                <a:latin typeface="Arial" panose="020B0604020202020204" pitchFamily="34" charset="0"/>
                <a:ea typeface="+mj-ea"/>
                <a:cs typeface="Arial" panose="020B0604020202020204" pitchFamily="34" charset="0"/>
              </a:rPr>
              <a:t>       </a:t>
            </a:r>
            <a:r>
              <a:rPr lang="en-US" altLang="zh-CN" b="0" dirty="0">
                <a:latin typeface="Arial" panose="020B0604020202020204" pitchFamily="34" charset="0"/>
                <a:ea typeface="+mj-ea"/>
                <a:cs typeface="Arial" panose="020B0604020202020204" pitchFamily="34" charset="0"/>
              </a:rPr>
              <a:t>1878</a:t>
            </a:r>
            <a:r>
              <a:rPr lang="zh-CN" altLang="en-US" b="0" dirty="0">
                <a:latin typeface="Arial" panose="020B0604020202020204" pitchFamily="34" charset="0"/>
                <a:ea typeface="+mj-ea"/>
                <a:cs typeface="Arial" panose="020B0604020202020204" pitchFamily="34" charset="0"/>
              </a:rPr>
              <a:t>年，法国化学家 </a:t>
            </a:r>
            <a:r>
              <a:rPr lang="en-US" altLang="zh-CN" b="0" dirty="0" err="1">
                <a:latin typeface="Arial" panose="020B0604020202020204" pitchFamily="34" charset="0"/>
                <a:ea typeface="+mj-ea"/>
                <a:cs typeface="Arial" panose="020B0604020202020204" pitchFamily="34" charset="0"/>
              </a:rPr>
              <a:t>M.Berthelot</a:t>
            </a:r>
            <a:r>
              <a:rPr lang="zh-CN" altLang="en-US" b="0" dirty="0">
                <a:latin typeface="Arial" panose="020B0604020202020204" pitchFamily="34" charset="0"/>
                <a:ea typeface="+mj-ea"/>
                <a:cs typeface="Arial" panose="020B0604020202020204" pitchFamily="34" charset="0"/>
              </a:rPr>
              <a:t>和丹麦化学家</a:t>
            </a:r>
            <a:r>
              <a:rPr lang="en-US" altLang="zh-CN" b="0" dirty="0" err="1">
                <a:latin typeface="Arial" panose="020B0604020202020204" pitchFamily="34" charset="0"/>
                <a:ea typeface="+mj-ea"/>
                <a:cs typeface="Arial" panose="020B0604020202020204" pitchFamily="34" charset="0"/>
              </a:rPr>
              <a:t>J.Thomsen</a:t>
            </a:r>
            <a:r>
              <a:rPr lang="zh-CN" altLang="en-US" b="0" dirty="0">
                <a:latin typeface="Arial" panose="020B0604020202020204" pitchFamily="34" charset="0"/>
                <a:ea typeface="+mj-ea"/>
                <a:cs typeface="Arial" panose="020B0604020202020204" pitchFamily="34" charset="0"/>
              </a:rPr>
              <a:t>提出：自发的化学反应趋向于使系统放出最多的能量。</a:t>
            </a:r>
          </a:p>
        </p:txBody>
      </p:sp>
      <p:sp>
        <p:nvSpPr>
          <p:cNvPr id="17" name="Text Box 3"/>
          <p:cNvSpPr txBox="1">
            <a:spLocks noChangeArrowheads="1"/>
          </p:cNvSpPr>
          <p:nvPr/>
        </p:nvSpPr>
        <p:spPr bwMode="auto">
          <a:xfrm>
            <a:off x="755576" y="2820754"/>
            <a:ext cx="7883859" cy="461963"/>
          </a:xfrm>
          <a:prstGeom prst="rect">
            <a:avLst/>
          </a:prstGeom>
          <a:noFill/>
          <a:ln w="9525" algn="ctr">
            <a:noFill/>
            <a:miter lim="800000"/>
            <a:headEnd/>
            <a:tailEnd/>
          </a:ln>
          <a:effectLst/>
        </p:spPr>
        <p:txBody>
          <a:bodyPr>
            <a:spAutoFit/>
          </a:bodyPr>
          <a:lstStyle/>
          <a:p>
            <a:pPr eaLnBrk="0" hangingPunct="0">
              <a:spcBef>
                <a:spcPct val="50000"/>
              </a:spcBef>
              <a:tabLst>
                <a:tab pos="3948113" algn="l"/>
              </a:tabLst>
              <a:defRPr/>
            </a:pPr>
            <a:r>
              <a:rPr kumimoji="0" lang="en-US" altLang="zh-CN" dirty="0">
                <a:solidFill>
                  <a:srgbClr val="002060"/>
                </a:solidFill>
              </a:rPr>
              <a:t>2Cu(s) +   O</a:t>
            </a:r>
            <a:r>
              <a:rPr kumimoji="0" lang="en-US" altLang="zh-CN" baseline="-25000" dirty="0">
                <a:solidFill>
                  <a:srgbClr val="002060"/>
                </a:solidFill>
              </a:rPr>
              <a:t>2</a:t>
            </a:r>
            <a:r>
              <a:rPr kumimoji="0" lang="en-US" altLang="zh-CN" dirty="0">
                <a:solidFill>
                  <a:srgbClr val="002060"/>
                </a:solidFill>
              </a:rPr>
              <a:t>(g) </a:t>
            </a:r>
            <a:r>
              <a:rPr kumimoji="0" lang="en-US" altLang="zh-CN" dirty="0">
                <a:solidFill>
                  <a:srgbClr val="002060"/>
                </a:solidFill>
                <a:sym typeface="Symbol" pitchFamily="18" charset="2"/>
              </a:rPr>
              <a:t></a:t>
            </a:r>
            <a:r>
              <a:rPr kumimoji="0" lang="en-US" altLang="zh-CN" dirty="0">
                <a:solidFill>
                  <a:srgbClr val="002060"/>
                </a:solidFill>
              </a:rPr>
              <a:t> 2CuO(s)   	        </a:t>
            </a:r>
            <a:r>
              <a:rPr kumimoji="0" lang="en-US" altLang="zh-CN" dirty="0">
                <a:solidFill>
                  <a:srgbClr val="002060"/>
                </a:solidFill>
                <a:sym typeface="Symbol" pitchFamily="18" charset="2"/>
              </a:rPr>
              <a:t></a:t>
            </a:r>
            <a:r>
              <a:rPr kumimoji="0" lang="en-US" altLang="zh-CN" i="1" dirty="0">
                <a:solidFill>
                  <a:srgbClr val="002060"/>
                </a:solidFill>
                <a:sym typeface="Symbol" pitchFamily="18" charset="2"/>
              </a:rPr>
              <a:t>H</a:t>
            </a:r>
            <a:r>
              <a:rPr kumimoji="0" lang="en-US" altLang="zh-CN" baseline="-25000" dirty="0">
                <a:solidFill>
                  <a:srgbClr val="002060"/>
                </a:solidFill>
                <a:sym typeface="Symbol" pitchFamily="18" charset="2"/>
              </a:rPr>
              <a:t>1</a:t>
            </a:r>
            <a:r>
              <a:rPr kumimoji="0" lang="en-US" altLang="zh-CN" spc="-1000" baseline="30000" dirty="0">
                <a:solidFill>
                  <a:schemeClr val="accent2">
                    <a:lumMod val="50000"/>
                  </a:schemeClr>
                </a:solidFill>
                <a:latin typeface="Arial" panose="020B0604020202020204" pitchFamily="34" charset="0"/>
                <a:cs typeface="Arial" panose="020B0604020202020204" pitchFamily="34" charset="0"/>
              </a:rPr>
              <a:t> ⊖</a:t>
            </a:r>
            <a:r>
              <a:rPr kumimoji="0" lang="en-US" altLang="zh-CN" spc="-1000" dirty="0">
                <a:solidFill>
                  <a:srgbClr val="002060"/>
                </a:solidFill>
                <a:sym typeface="Symbol" pitchFamily="18" charset="2"/>
              </a:rPr>
              <a:t> </a:t>
            </a:r>
            <a:r>
              <a:rPr kumimoji="0" lang="en-US" altLang="zh-CN" dirty="0">
                <a:solidFill>
                  <a:srgbClr val="002060"/>
                </a:solidFill>
                <a:sym typeface="Symbol" pitchFamily="18" charset="2"/>
              </a:rPr>
              <a:t>  = 314 kJmol</a:t>
            </a:r>
            <a:r>
              <a:rPr kumimoji="0" lang="en-US" altLang="zh-CN" baseline="30000" dirty="0">
                <a:solidFill>
                  <a:srgbClr val="002060"/>
                </a:solidFill>
                <a:sym typeface="Symbol" pitchFamily="18" charset="2"/>
              </a:rPr>
              <a:t>1</a:t>
            </a:r>
            <a:r>
              <a:rPr kumimoji="0" lang="en-US" altLang="zh-CN" dirty="0">
                <a:solidFill>
                  <a:srgbClr val="002060"/>
                </a:solidFill>
                <a:sym typeface="Symbol" pitchFamily="18" charset="2"/>
              </a:rPr>
              <a:t> </a:t>
            </a:r>
          </a:p>
        </p:txBody>
      </p:sp>
      <p:sp>
        <p:nvSpPr>
          <p:cNvPr id="19" name="Text Box 5"/>
          <p:cNvSpPr txBox="1">
            <a:spLocks noChangeArrowheads="1"/>
          </p:cNvSpPr>
          <p:nvPr/>
        </p:nvSpPr>
        <p:spPr bwMode="auto">
          <a:xfrm>
            <a:off x="698127" y="3558991"/>
            <a:ext cx="8175625" cy="461665"/>
          </a:xfrm>
          <a:prstGeom prst="rect">
            <a:avLst/>
          </a:prstGeom>
          <a:noFill/>
          <a:ln w="9525">
            <a:noFill/>
            <a:miter lim="800000"/>
            <a:headEnd/>
            <a:tailEnd/>
          </a:ln>
          <a:effectLst/>
        </p:spPr>
        <p:txBody>
          <a:bodyPr>
            <a:spAutoFit/>
          </a:bodyPr>
          <a:lstStyle/>
          <a:p>
            <a:pPr marL="457200" indent="-457200">
              <a:spcBef>
                <a:spcPct val="50000"/>
              </a:spcBef>
              <a:defRPr/>
            </a:pPr>
            <a:r>
              <a:rPr kumimoji="0" lang="en-US" altLang="zh-CN" dirty="0">
                <a:solidFill>
                  <a:schemeClr val="accent2">
                    <a:lumMod val="50000"/>
                  </a:schemeClr>
                </a:solidFill>
              </a:rPr>
              <a:t>2H</a:t>
            </a:r>
            <a:r>
              <a:rPr kumimoji="0" lang="en-US" altLang="zh-CN" baseline="-25000" dirty="0">
                <a:solidFill>
                  <a:schemeClr val="accent2">
                    <a:lumMod val="50000"/>
                  </a:schemeClr>
                </a:solidFill>
              </a:rPr>
              <a:t>2</a:t>
            </a:r>
            <a:r>
              <a:rPr kumimoji="0" lang="en-US" altLang="zh-CN" dirty="0">
                <a:solidFill>
                  <a:schemeClr val="accent2">
                    <a:lumMod val="50000"/>
                  </a:schemeClr>
                </a:solidFill>
              </a:rPr>
              <a:t>(g) + O</a:t>
            </a:r>
            <a:r>
              <a:rPr kumimoji="0" lang="en-US" altLang="zh-CN" baseline="-25000" dirty="0">
                <a:solidFill>
                  <a:schemeClr val="accent2">
                    <a:lumMod val="50000"/>
                  </a:schemeClr>
                </a:solidFill>
              </a:rPr>
              <a:t>2</a:t>
            </a:r>
            <a:r>
              <a:rPr kumimoji="0" lang="en-US" altLang="zh-CN" dirty="0">
                <a:solidFill>
                  <a:schemeClr val="accent2">
                    <a:lumMod val="50000"/>
                  </a:schemeClr>
                </a:solidFill>
              </a:rPr>
              <a:t>(g) </a:t>
            </a:r>
            <a:r>
              <a:rPr kumimoji="0" lang="en-US" altLang="zh-CN" dirty="0">
                <a:solidFill>
                  <a:schemeClr val="accent2">
                    <a:lumMod val="50000"/>
                  </a:schemeClr>
                </a:solidFill>
                <a:sym typeface="Symbol" pitchFamily="18" charset="2"/>
              </a:rPr>
              <a:t></a:t>
            </a:r>
            <a:r>
              <a:rPr kumimoji="0" lang="en-US" altLang="zh-CN" dirty="0">
                <a:solidFill>
                  <a:schemeClr val="accent2">
                    <a:lumMod val="50000"/>
                  </a:schemeClr>
                </a:solidFill>
              </a:rPr>
              <a:t> 2H</a:t>
            </a:r>
            <a:r>
              <a:rPr kumimoji="0" lang="en-US" altLang="zh-CN" baseline="-25000" dirty="0">
                <a:solidFill>
                  <a:schemeClr val="accent2">
                    <a:lumMod val="50000"/>
                  </a:schemeClr>
                </a:solidFill>
              </a:rPr>
              <a:t>2</a:t>
            </a:r>
            <a:r>
              <a:rPr kumimoji="0" lang="en-US" altLang="zh-CN" dirty="0">
                <a:solidFill>
                  <a:schemeClr val="accent2">
                    <a:lumMod val="50000"/>
                  </a:schemeClr>
                </a:solidFill>
              </a:rPr>
              <a:t>O(l)       	</a:t>
            </a:r>
            <a:r>
              <a:rPr kumimoji="0" lang="en-US" altLang="zh-CN" dirty="0">
                <a:solidFill>
                  <a:schemeClr val="accent2">
                    <a:lumMod val="50000"/>
                  </a:schemeClr>
                </a:solidFill>
                <a:sym typeface="Symbol" pitchFamily="18" charset="2"/>
              </a:rPr>
              <a:t></a:t>
            </a:r>
            <a:r>
              <a:rPr kumimoji="0" lang="en-US" altLang="zh-CN" i="1" dirty="0">
                <a:solidFill>
                  <a:schemeClr val="accent2">
                    <a:lumMod val="50000"/>
                  </a:schemeClr>
                </a:solidFill>
              </a:rPr>
              <a:t>H</a:t>
            </a:r>
            <a:r>
              <a:rPr kumimoji="0" lang="en-US" altLang="zh-CN" b="0" baseline="-25000" dirty="0">
                <a:solidFill>
                  <a:schemeClr val="accent2">
                    <a:lumMod val="50000"/>
                  </a:schemeClr>
                </a:solidFill>
              </a:rPr>
              <a:t>2</a:t>
            </a:r>
            <a:r>
              <a:rPr kumimoji="0" lang="en-US" altLang="zh-CN" baseline="30000" dirty="0">
                <a:solidFill>
                  <a:schemeClr val="accent2">
                    <a:lumMod val="50000"/>
                  </a:schemeClr>
                </a:solidFill>
                <a:latin typeface="Arial" panose="020B0604020202020204" pitchFamily="34" charset="0"/>
                <a:cs typeface="Arial" panose="020B0604020202020204" pitchFamily="34" charset="0"/>
              </a:rPr>
              <a:t>⊖</a:t>
            </a:r>
            <a:r>
              <a:rPr kumimoji="0" lang="en-US" altLang="zh-CN" dirty="0">
                <a:solidFill>
                  <a:schemeClr val="accent2">
                    <a:lumMod val="50000"/>
                  </a:schemeClr>
                </a:solidFill>
              </a:rPr>
              <a:t> </a:t>
            </a:r>
            <a:r>
              <a:rPr kumimoji="0" lang="zh-CN" altLang="en-US" dirty="0">
                <a:solidFill>
                  <a:schemeClr val="accent2">
                    <a:lumMod val="50000"/>
                  </a:schemeClr>
                </a:solidFill>
              </a:rPr>
              <a:t>＝ </a:t>
            </a:r>
            <a:r>
              <a:rPr kumimoji="0" lang="zh-CN" altLang="en-US" dirty="0">
                <a:solidFill>
                  <a:schemeClr val="accent2">
                    <a:lumMod val="50000"/>
                  </a:schemeClr>
                </a:solidFill>
                <a:sym typeface="Symbol" pitchFamily="18" charset="2"/>
              </a:rPr>
              <a:t></a:t>
            </a:r>
            <a:r>
              <a:rPr kumimoji="0" lang="en-US" altLang="zh-CN" dirty="0">
                <a:solidFill>
                  <a:schemeClr val="accent2">
                    <a:lumMod val="50000"/>
                  </a:schemeClr>
                </a:solidFill>
              </a:rPr>
              <a:t>572 kJ</a:t>
            </a:r>
            <a:r>
              <a:rPr kumimoji="0" lang="en-US" altLang="zh-CN" dirty="0">
                <a:solidFill>
                  <a:schemeClr val="accent2">
                    <a:lumMod val="50000"/>
                  </a:schemeClr>
                </a:solidFill>
                <a:sym typeface="Symbol" pitchFamily="18" charset="2"/>
              </a:rPr>
              <a:t></a:t>
            </a:r>
            <a:r>
              <a:rPr kumimoji="0" lang="en-US" altLang="zh-CN" dirty="0">
                <a:solidFill>
                  <a:schemeClr val="accent2">
                    <a:lumMod val="50000"/>
                  </a:schemeClr>
                </a:solidFill>
              </a:rPr>
              <a:t>mol</a:t>
            </a:r>
            <a:r>
              <a:rPr kumimoji="0" lang="en-US" altLang="zh-CN" baseline="30000" dirty="0">
                <a:solidFill>
                  <a:schemeClr val="accent2">
                    <a:lumMod val="50000"/>
                  </a:schemeClr>
                </a:solidFill>
                <a:sym typeface="Symbol" pitchFamily="18" charset="2"/>
              </a:rPr>
              <a:t></a:t>
            </a:r>
            <a:r>
              <a:rPr kumimoji="0" lang="en-US" altLang="zh-CN" baseline="30000" dirty="0">
                <a:solidFill>
                  <a:schemeClr val="accent2">
                    <a:lumMod val="50000"/>
                  </a:schemeClr>
                </a:solidFill>
              </a:rPr>
              <a:t>1</a:t>
            </a:r>
            <a:r>
              <a:rPr kumimoji="0" lang="en-US" altLang="zh-CN" dirty="0">
                <a:solidFill>
                  <a:schemeClr val="accent2">
                    <a:lumMod val="50000"/>
                  </a:schemeClr>
                </a:solidFill>
              </a:rPr>
              <a:t> </a:t>
            </a:r>
          </a:p>
        </p:txBody>
      </p:sp>
      <p:sp>
        <p:nvSpPr>
          <p:cNvPr id="21" name="Text Box 5"/>
          <p:cNvSpPr txBox="1">
            <a:spLocks noChangeArrowheads="1"/>
          </p:cNvSpPr>
          <p:nvPr/>
        </p:nvSpPr>
        <p:spPr bwMode="auto">
          <a:xfrm>
            <a:off x="753814" y="4221088"/>
            <a:ext cx="7994650" cy="491481"/>
          </a:xfrm>
          <a:prstGeom prst="rect">
            <a:avLst/>
          </a:prstGeom>
          <a:noFill/>
          <a:ln w="9525">
            <a:noFill/>
            <a:miter lim="800000"/>
            <a:headEnd/>
            <a:tailEnd/>
          </a:ln>
          <a:effectLst/>
        </p:spPr>
        <p:txBody>
          <a:bodyPr>
            <a:spAutoFit/>
          </a:bodyPr>
          <a:lstStyle/>
          <a:p>
            <a:pPr>
              <a:lnSpc>
                <a:spcPct val="120000"/>
              </a:lnSpc>
              <a:defRPr/>
            </a:pPr>
            <a:r>
              <a:rPr kumimoji="0" lang="en-US" altLang="zh-CN" dirty="0">
                <a:solidFill>
                  <a:srgbClr val="002060"/>
                </a:solidFill>
                <a:latin typeface="+mn-lt"/>
                <a:ea typeface="+mj-ea"/>
                <a:cs typeface="Arial" panose="020B0604020202020204" pitchFamily="34" charset="0"/>
              </a:rPr>
              <a:t>C(</a:t>
            </a:r>
            <a:r>
              <a:rPr kumimoji="0" lang="zh-CN" altLang="en-US" dirty="0">
                <a:solidFill>
                  <a:srgbClr val="002060"/>
                </a:solidFill>
                <a:latin typeface="+mn-lt"/>
                <a:ea typeface="+mj-ea"/>
                <a:cs typeface="Arial" panose="020B0604020202020204" pitchFamily="34" charset="0"/>
              </a:rPr>
              <a:t>石墨</a:t>
            </a:r>
            <a:r>
              <a:rPr kumimoji="0" lang="en-US" altLang="zh-CN" dirty="0">
                <a:solidFill>
                  <a:srgbClr val="002060"/>
                </a:solidFill>
                <a:latin typeface="+mn-lt"/>
                <a:ea typeface="+mj-ea"/>
                <a:cs typeface="Arial" panose="020B0604020202020204" pitchFamily="34" charset="0"/>
              </a:rPr>
              <a:t>) </a:t>
            </a:r>
            <a:r>
              <a:rPr kumimoji="0" lang="en-US" altLang="zh-CN" dirty="0">
                <a:solidFill>
                  <a:srgbClr val="002060"/>
                </a:solidFill>
                <a:latin typeface="+mn-lt"/>
                <a:ea typeface="+mj-ea"/>
                <a:cs typeface="Arial" panose="020B0604020202020204" pitchFamily="34" charset="0"/>
                <a:sym typeface="Symbol" pitchFamily="18" charset="2"/>
              </a:rPr>
              <a:t></a:t>
            </a:r>
            <a:r>
              <a:rPr kumimoji="0" lang="en-US" altLang="zh-CN" dirty="0">
                <a:solidFill>
                  <a:srgbClr val="002060"/>
                </a:solidFill>
                <a:latin typeface="+mn-lt"/>
                <a:ea typeface="+mj-ea"/>
                <a:cs typeface="Arial" panose="020B0604020202020204" pitchFamily="34" charset="0"/>
              </a:rPr>
              <a:t> O</a:t>
            </a:r>
            <a:r>
              <a:rPr kumimoji="0" lang="en-US" altLang="zh-CN" baseline="-25000" dirty="0">
                <a:solidFill>
                  <a:srgbClr val="002060"/>
                </a:solidFill>
                <a:latin typeface="+mn-lt"/>
                <a:ea typeface="+mj-ea"/>
                <a:cs typeface="Arial" panose="020B0604020202020204" pitchFamily="34" charset="0"/>
              </a:rPr>
              <a:t>2</a:t>
            </a:r>
            <a:r>
              <a:rPr kumimoji="0" lang="en-US" altLang="zh-CN" dirty="0">
                <a:solidFill>
                  <a:srgbClr val="002060"/>
                </a:solidFill>
                <a:latin typeface="+mn-lt"/>
                <a:ea typeface="+mj-ea"/>
                <a:cs typeface="Arial" panose="020B0604020202020204" pitchFamily="34" charset="0"/>
              </a:rPr>
              <a:t>(g) </a:t>
            </a:r>
            <a:r>
              <a:rPr kumimoji="0" lang="en-US" altLang="zh-CN" dirty="0">
                <a:solidFill>
                  <a:srgbClr val="002060"/>
                </a:solidFill>
                <a:latin typeface="+mn-lt"/>
                <a:ea typeface="+mj-ea"/>
                <a:cs typeface="Arial" panose="020B0604020202020204" pitchFamily="34" charset="0"/>
                <a:sym typeface="Symbol" pitchFamily="18" charset="2"/>
              </a:rPr>
              <a:t></a:t>
            </a:r>
            <a:r>
              <a:rPr kumimoji="0" lang="en-US" altLang="zh-CN" dirty="0">
                <a:solidFill>
                  <a:srgbClr val="002060"/>
                </a:solidFill>
                <a:latin typeface="+mn-lt"/>
                <a:ea typeface="+mj-ea"/>
                <a:cs typeface="Arial" panose="020B0604020202020204" pitchFamily="34" charset="0"/>
              </a:rPr>
              <a:t> CO</a:t>
            </a:r>
            <a:r>
              <a:rPr kumimoji="0" lang="en-US" altLang="zh-CN" baseline="-25000" dirty="0">
                <a:solidFill>
                  <a:srgbClr val="002060"/>
                </a:solidFill>
                <a:latin typeface="+mn-lt"/>
                <a:ea typeface="+mj-ea"/>
                <a:cs typeface="Arial" panose="020B0604020202020204" pitchFamily="34" charset="0"/>
              </a:rPr>
              <a:t>2</a:t>
            </a:r>
            <a:r>
              <a:rPr kumimoji="0" lang="en-US" altLang="zh-CN" dirty="0">
                <a:solidFill>
                  <a:srgbClr val="002060"/>
                </a:solidFill>
                <a:latin typeface="+mn-lt"/>
                <a:ea typeface="+mj-ea"/>
                <a:cs typeface="Arial" panose="020B0604020202020204" pitchFamily="34" charset="0"/>
              </a:rPr>
              <a:t>(g)             </a:t>
            </a:r>
            <a:r>
              <a:rPr kumimoji="0" lang="en-US" altLang="zh-CN" dirty="0">
                <a:solidFill>
                  <a:srgbClr val="002060"/>
                </a:solidFill>
                <a:latin typeface="+mn-lt"/>
                <a:ea typeface="+mj-ea"/>
                <a:cs typeface="Arial" panose="020B0604020202020204" pitchFamily="34" charset="0"/>
                <a:sym typeface="Symbol" pitchFamily="18" charset="2"/>
              </a:rPr>
              <a:t></a:t>
            </a:r>
            <a:r>
              <a:rPr kumimoji="0" lang="en-US" altLang="zh-CN" i="1" dirty="0" err="1">
                <a:solidFill>
                  <a:srgbClr val="002060"/>
                </a:solidFill>
                <a:latin typeface="+mn-lt"/>
                <a:ea typeface="+mj-ea"/>
                <a:cs typeface="Arial" panose="020B0604020202020204" pitchFamily="34" charset="0"/>
              </a:rPr>
              <a:t>H</a:t>
            </a:r>
            <a:r>
              <a:rPr kumimoji="0" lang="en-US" altLang="zh-CN" baseline="-25000" dirty="0" err="1">
                <a:solidFill>
                  <a:srgbClr val="002060"/>
                </a:solidFill>
                <a:latin typeface="+mn-lt"/>
                <a:ea typeface="+mj-ea"/>
                <a:cs typeface="Arial" panose="020B0604020202020204" pitchFamily="34" charset="0"/>
              </a:rPr>
              <a:t>f</a:t>
            </a:r>
            <a:r>
              <a:rPr kumimoji="0" lang="en-US" altLang="zh-CN" spc="-1500" baseline="30000" dirty="0">
                <a:solidFill>
                  <a:schemeClr val="accent2">
                    <a:lumMod val="50000"/>
                  </a:schemeClr>
                </a:solidFill>
                <a:latin typeface="Arial" panose="020B0604020202020204" pitchFamily="34" charset="0"/>
                <a:cs typeface="Arial" panose="020B0604020202020204" pitchFamily="34" charset="0"/>
              </a:rPr>
              <a:t> ⊖</a:t>
            </a:r>
            <a:r>
              <a:rPr kumimoji="0" lang="en-US" altLang="zh-CN" spc="-1500" dirty="0">
                <a:solidFill>
                  <a:srgbClr val="002060"/>
                </a:solidFill>
                <a:latin typeface="+mn-lt"/>
                <a:ea typeface="+mj-ea"/>
                <a:cs typeface="Arial" panose="020B0604020202020204" pitchFamily="34" charset="0"/>
              </a:rPr>
              <a:t>           </a:t>
            </a:r>
            <a:r>
              <a:rPr kumimoji="0" lang="en-US" altLang="zh-CN" dirty="0">
                <a:solidFill>
                  <a:srgbClr val="002060"/>
                </a:solidFill>
                <a:latin typeface="+mn-lt"/>
                <a:ea typeface="+mj-ea"/>
                <a:cs typeface="Arial" panose="020B0604020202020204" pitchFamily="34" charset="0"/>
              </a:rPr>
              <a:t>   =</a:t>
            </a:r>
            <a:r>
              <a:rPr kumimoji="0" lang="zh-CN" altLang="en-US" dirty="0">
                <a:solidFill>
                  <a:srgbClr val="002060"/>
                </a:solidFill>
                <a:latin typeface="+mn-lt"/>
                <a:ea typeface="+mj-ea"/>
                <a:cs typeface="Arial" panose="020B0604020202020204" pitchFamily="34" charset="0"/>
              </a:rPr>
              <a:t> </a:t>
            </a:r>
            <a:r>
              <a:rPr kumimoji="0" lang="zh-CN" altLang="en-US" dirty="0">
                <a:solidFill>
                  <a:srgbClr val="002060"/>
                </a:solidFill>
                <a:latin typeface="+mn-lt"/>
                <a:ea typeface="+mj-ea"/>
                <a:cs typeface="Arial" panose="020B0604020202020204" pitchFamily="34" charset="0"/>
                <a:sym typeface="Symbol" pitchFamily="18" charset="2"/>
              </a:rPr>
              <a:t></a:t>
            </a:r>
            <a:r>
              <a:rPr kumimoji="0" lang="en-US" altLang="zh-CN" dirty="0">
                <a:solidFill>
                  <a:srgbClr val="002060"/>
                </a:solidFill>
                <a:latin typeface="+mn-lt"/>
                <a:ea typeface="+mj-ea"/>
                <a:cs typeface="Arial" panose="020B0604020202020204" pitchFamily="34" charset="0"/>
              </a:rPr>
              <a:t>394 kJ</a:t>
            </a:r>
            <a:r>
              <a:rPr kumimoji="0" lang="en-US" altLang="zh-CN" dirty="0">
                <a:solidFill>
                  <a:srgbClr val="002060"/>
                </a:solidFill>
                <a:latin typeface="+mn-lt"/>
                <a:ea typeface="+mj-ea"/>
                <a:cs typeface="Arial" panose="020B0604020202020204" pitchFamily="34" charset="0"/>
                <a:sym typeface="Symbol" pitchFamily="18" charset="2"/>
              </a:rPr>
              <a:t></a:t>
            </a:r>
            <a:r>
              <a:rPr kumimoji="0" lang="en-US" altLang="zh-CN" dirty="0">
                <a:solidFill>
                  <a:srgbClr val="002060"/>
                </a:solidFill>
                <a:latin typeface="+mn-lt"/>
                <a:ea typeface="+mj-ea"/>
                <a:cs typeface="Arial" panose="020B0604020202020204" pitchFamily="34" charset="0"/>
              </a:rPr>
              <a:t>mol</a:t>
            </a:r>
            <a:r>
              <a:rPr kumimoji="0" lang="en-US" altLang="zh-CN" baseline="30000" dirty="0">
                <a:solidFill>
                  <a:srgbClr val="002060"/>
                </a:solidFill>
                <a:latin typeface="+mn-lt"/>
                <a:ea typeface="+mj-ea"/>
                <a:cs typeface="Arial" panose="020B0604020202020204" pitchFamily="34" charset="0"/>
                <a:sym typeface="Symbol" pitchFamily="18" charset="2"/>
              </a:rPr>
              <a:t></a:t>
            </a:r>
            <a:r>
              <a:rPr kumimoji="0" lang="en-US" altLang="zh-CN" baseline="30000" dirty="0">
                <a:solidFill>
                  <a:srgbClr val="002060"/>
                </a:solidFill>
                <a:latin typeface="+mn-lt"/>
                <a:ea typeface="+mj-ea"/>
                <a:cs typeface="Arial" panose="020B0604020202020204" pitchFamily="34" charset="0"/>
              </a:rPr>
              <a:t>1</a:t>
            </a:r>
          </a:p>
        </p:txBody>
      </p:sp>
      <p:sp>
        <p:nvSpPr>
          <p:cNvPr id="9" name="矩形 8">
            <a:extLst>
              <a:ext uri="{FF2B5EF4-FFF2-40B4-BE49-F238E27FC236}">
                <a16:creationId xmlns:a16="http://schemas.microsoft.com/office/drawing/2014/main" id="{A0601A09-984A-9647-A8FF-1C5022013B75}"/>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Rectangle 6">
            <a:extLst>
              <a:ext uri="{FF2B5EF4-FFF2-40B4-BE49-F238E27FC236}">
                <a16:creationId xmlns:a16="http://schemas.microsoft.com/office/drawing/2014/main" id="{1D5D8259-B402-7A48-A0DC-CB2545F86C20}"/>
              </a:ext>
            </a:extLst>
          </p:cNvPr>
          <p:cNvSpPr>
            <a:spLocks noChangeArrowheads="1"/>
          </p:cNvSpPr>
          <p:nvPr/>
        </p:nvSpPr>
        <p:spPr bwMode="auto">
          <a:xfrm>
            <a:off x="755576" y="74712"/>
            <a:ext cx="7772400" cy="762000"/>
          </a:xfrm>
          <a:prstGeom prst="rect">
            <a:avLst/>
          </a:prstGeom>
          <a:noFill/>
          <a:ln w="9525">
            <a:noFill/>
            <a:miter lim="800000"/>
            <a:headEnd/>
            <a:tailEnd/>
          </a:ln>
        </p:spPr>
        <p:txBody>
          <a:bodyPr anchor="ctr"/>
          <a:lstStyle/>
          <a:p>
            <a:pPr algn="ctr">
              <a:defRPr/>
            </a:pPr>
            <a:r>
              <a:rPr lang="zh-CN" altLang="en-US" sz="3200" dirty="0">
                <a:solidFill>
                  <a:srgbClr val="FF0000"/>
                </a:solidFill>
                <a:latin typeface="+mj-ea"/>
                <a:ea typeface="+mj-ea"/>
              </a:rPr>
              <a:t>化学反应的焓变可以判断反应方向吗？</a:t>
            </a:r>
          </a:p>
        </p:txBody>
      </p:sp>
    </p:spTree>
    <p:extLst>
      <p:ext uri="{BB962C8B-B14F-4D97-AF65-F5344CB8AC3E}">
        <p14:creationId xmlns:p14="http://schemas.microsoft.com/office/powerpoint/2010/main" val="275519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755576" y="74712"/>
            <a:ext cx="7772400" cy="762000"/>
          </a:xfrm>
          <a:prstGeom prst="rect">
            <a:avLst/>
          </a:prstGeom>
          <a:noFill/>
          <a:ln w="9525">
            <a:noFill/>
            <a:miter lim="800000"/>
            <a:headEnd/>
            <a:tailEnd/>
          </a:ln>
        </p:spPr>
        <p:txBody>
          <a:bodyPr anchor="ctr"/>
          <a:lstStyle/>
          <a:p>
            <a:pPr algn="ctr">
              <a:defRPr/>
            </a:pPr>
            <a:r>
              <a:rPr lang="zh-CN" altLang="en-US" sz="3200" dirty="0">
                <a:solidFill>
                  <a:srgbClr val="FF0000"/>
                </a:solidFill>
                <a:latin typeface="+mj-ea"/>
                <a:ea typeface="+mj-ea"/>
              </a:rPr>
              <a:t>化学反应的焓变可以判断反应方向吗？</a:t>
            </a:r>
          </a:p>
        </p:txBody>
      </p:sp>
      <p:sp>
        <p:nvSpPr>
          <p:cNvPr id="6" name="页脚占位符 1"/>
          <p:cNvSpPr>
            <a:spLocks noGrp="1"/>
          </p:cNvSpPr>
          <p:nvPr>
            <p:ph type="ftr" sz="quarter" idx="10"/>
          </p:nvPr>
        </p:nvSpPr>
        <p:spPr>
          <a:xfrm>
            <a:off x="0" y="6553200"/>
            <a:ext cx="457200" cy="228600"/>
          </a:xfrm>
        </p:spPr>
        <p:txBody>
          <a:bodyPr/>
          <a:lstStyle/>
          <a:p>
            <a:pPr>
              <a:defRPr/>
            </a:pPr>
            <a:fld id="{5B0964F7-4727-4AC6-820D-B129E805F5EE}" type="slidenum">
              <a:rPr lang="zh-CN" altLang="en-US" smtClean="0"/>
              <a:pPr>
                <a:defRPr/>
              </a:pPr>
              <a:t>11</a:t>
            </a:fld>
            <a:endParaRPr lang="en-US" altLang="zh-CN" dirty="0"/>
          </a:p>
        </p:txBody>
      </p:sp>
      <p:grpSp>
        <p:nvGrpSpPr>
          <p:cNvPr id="8" name="Group 8"/>
          <p:cNvGrpSpPr>
            <a:grpSpLocks/>
          </p:cNvGrpSpPr>
          <p:nvPr/>
        </p:nvGrpSpPr>
        <p:grpSpPr bwMode="auto">
          <a:xfrm>
            <a:off x="5163046" y="5712879"/>
            <a:ext cx="2664916" cy="936625"/>
            <a:chOff x="417" y="3339"/>
            <a:chExt cx="2408" cy="590"/>
          </a:xfrm>
        </p:grpSpPr>
        <p:sp>
          <p:nvSpPr>
            <p:cNvPr id="9" name="AutoShape 6"/>
            <p:cNvSpPr>
              <a:spLocks noChangeArrowheads="1"/>
            </p:cNvSpPr>
            <p:nvPr/>
          </p:nvSpPr>
          <p:spPr bwMode="auto">
            <a:xfrm>
              <a:off x="417" y="3339"/>
              <a:ext cx="2408" cy="590"/>
            </a:xfrm>
            <a:prstGeom prst="cloudCallout">
              <a:avLst>
                <a:gd name="adj1" fmla="val -57324"/>
                <a:gd name="adj2" fmla="val -121657"/>
              </a:avLst>
            </a:prstGeom>
            <a:solidFill>
              <a:srgbClr val="66FFFF"/>
            </a:solidFill>
            <a:ln w="9525">
              <a:solidFill>
                <a:schemeClr val="tx1"/>
              </a:solidFill>
              <a:round/>
              <a:headEnd/>
              <a:tailEnd/>
            </a:ln>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kumimoji="0" lang="zh-CN" altLang="zh-CN" sz="1600">
                <a:latin typeface="+mj-ea"/>
                <a:ea typeface="+mj-ea"/>
              </a:endParaRPr>
            </a:p>
          </p:txBody>
        </p:sp>
        <p:sp>
          <p:nvSpPr>
            <p:cNvPr id="10" name="Text Box 7"/>
            <p:cNvSpPr txBox="1">
              <a:spLocks noChangeArrowheads="1"/>
            </p:cNvSpPr>
            <p:nvPr/>
          </p:nvSpPr>
          <p:spPr bwMode="auto">
            <a:xfrm>
              <a:off x="938" y="3460"/>
              <a:ext cx="11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zh-CN" altLang="en-US" dirty="0">
                  <a:solidFill>
                    <a:srgbClr val="FF0000"/>
                  </a:solidFill>
                  <a:latin typeface="+mj-ea"/>
                  <a:ea typeface="+mj-ea"/>
                </a:rPr>
                <a:t>新的判据？</a:t>
              </a:r>
            </a:p>
          </p:txBody>
        </p:sp>
      </p:grpSp>
      <p:sp>
        <p:nvSpPr>
          <p:cNvPr id="12" name="Rectangle 4">
            <a:extLst>
              <a:ext uri="{FF2B5EF4-FFF2-40B4-BE49-F238E27FC236}">
                <a16:creationId xmlns:a16="http://schemas.microsoft.com/office/drawing/2014/main" id="{10AA631E-11C5-354D-BC29-41D73BB6F524}"/>
              </a:ext>
            </a:extLst>
          </p:cNvPr>
          <p:cNvSpPr>
            <a:spLocks noChangeArrowheads="1"/>
          </p:cNvSpPr>
          <p:nvPr/>
        </p:nvSpPr>
        <p:spPr bwMode="auto">
          <a:xfrm>
            <a:off x="-36512" y="1314921"/>
            <a:ext cx="44644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i="0" dirty="0"/>
              <a:t>N</a:t>
            </a:r>
            <a:r>
              <a:rPr lang="en-US" altLang="zh-CN" i="0" baseline="-25000" dirty="0"/>
              <a:t>2</a:t>
            </a:r>
            <a:r>
              <a:rPr lang="en-US" altLang="zh-CN" i="0" dirty="0"/>
              <a:t>O</a:t>
            </a:r>
            <a:r>
              <a:rPr lang="en-US" altLang="zh-CN" i="0" baseline="-25000" dirty="0"/>
              <a:t>5</a:t>
            </a:r>
            <a:r>
              <a:rPr lang="en-US" altLang="zh-CN" i="0" dirty="0"/>
              <a:t>(s) →2NO</a:t>
            </a:r>
            <a:r>
              <a:rPr lang="en-US" altLang="zh-CN" i="0" baseline="-25000" dirty="0"/>
              <a:t>2</a:t>
            </a:r>
            <a:r>
              <a:rPr lang="en-US" altLang="zh-CN" i="0" dirty="0"/>
              <a:t>(g)+</a:t>
            </a:r>
            <a:r>
              <a:rPr lang="en-US" altLang="zh-CN" i="0" dirty="0">
                <a:latin typeface="+mn-lt"/>
                <a:ea typeface="Dotum" pitchFamily="34" charset="-127"/>
              </a:rPr>
              <a:t>½</a:t>
            </a:r>
            <a:r>
              <a:rPr lang="en-US" altLang="zh-CN" i="0" dirty="0"/>
              <a:t>O</a:t>
            </a:r>
            <a:r>
              <a:rPr lang="en-US" altLang="zh-CN" i="0" baseline="-25000" dirty="0"/>
              <a:t>2</a:t>
            </a:r>
            <a:r>
              <a:rPr lang="en-US" altLang="zh-CN" i="0" dirty="0"/>
              <a:t>(g)</a:t>
            </a:r>
          </a:p>
        </p:txBody>
      </p:sp>
      <p:sp>
        <p:nvSpPr>
          <p:cNvPr id="13" name="Rectangle 6">
            <a:extLst>
              <a:ext uri="{FF2B5EF4-FFF2-40B4-BE49-F238E27FC236}">
                <a16:creationId xmlns:a16="http://schemas.microsoft.com/office/drawing/2014/main" id="{655458AF-3F41-CD46-BED1-76C5782C08FC}"/>
              </a:ext>
            </a:extLst>
          </p:cNvPr>
          <p:cNvSpPr>
            <a:spLocks noChangeArrowheads="1"/>
          </p:cNvSpPr>
          <p:nvPr/>
        </p:nvSpPr>
        <p:spPr bwMode="auto">
          <a:xfrm>
            <a:off x="4572000" y="1356633"/>
            <a:ext cx="45365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dirty="0">
                <a:latin typeface="Arial" panose="020B0604020202020204" pitchFamily="34" charset="0"/>
                <a:cs typeface="Arial" panose="020B0604020202020204" pitchFamily="34" charset="0"/>
                <a:sym typeface="Symbol" pitchFamily="18" charset="2"/>
              </a:rPr>
              <a:t> </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a:t>
            </a:r>
            <a:r>
              <a:rPr lang="en-US" altLang="zh-CN" spc="-300" baseline="30000" dirty="0"/>
              <a:t>   </a:t>
            </a:r>
            <a:r>
              <a:rPr kumimoji="1" lang="en-US" altLang="zh-CN" i="0" dirty="0">
                <a:latin typeface="Times New Roman" pitchFamily="18" charset="0"/>
              </a:rPr>
              <a:t>= 109.5kJ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r>
              <a:rPr kumimoji="1" lang="en-US" altLang="zh-CN" i="0" dirty="0">
                <a:latin typeface="Times New Roman" pitchFamily="18" charset="0"/>
              </a:rPr>
              <a:t>  </a:t>
            </a:r>
            <a:r>
              <a:rPr kumimoji="1" lang="zh-CN" altLang="en-US" i="0" dirty="0">
                <a:latin typeface="Times New Roman" pitchFamily="18" charset="0"/>
              </a:rPr>
              <a:t>爆炸反应</a:t>
            </a:r>
            <a:endParaRPr kumimoji="1" lang="zh-CN" altLang="en-US" i="0" baseline="30000" dirty="0">
              <a:latin typeface="Times New Roman" pitchFamily="18" charset="0"/>
            </a:endParaRPr>
          </a:p>
        </p:txBody>
      </p:sp>
      <p:sp>
        <p:nvSpPr>
          <p:cNvPr id="14" name="Rectangle 2">
            <a:extLst>
              <a:ext uri="{FF2B5EF4-FFF2-40B4-BE49-F238E27FC236}">
                <a16:creationId xmlns:a16="http://schemas.microsoft.com/office/drawing/2014/main" id="{66E647A0-A841-4742-819D-FFE9601BD47A}"/>
              </a:ext>
            </a:extLst>
          </p:cNvPr>
          <p:cNvSpPr>
            <a:spLocks noChangeArrowheads="1"/>
          </p:cNvSpPr>
          <p:nvPr/>
        </p:nvSpPr>
        <p:spPr bwMode="auto">
          <a:xfrm>
            <a:off x="323548" y="2179017"/>
            <a:ext cx="41376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a:latin typeface="Times New Roman" pitchFamily="18" charset="0"/>
              </a:rPr>
              <a:t>NH</a:t>
            </a:r>
            <a:r>
              <a:rPr lang="en-US" altLang="zh-CN" i="0" baseline="-25000" dirty="0">
                <a:latin typeface="Times New Roman" pitchFamily="18" charset="0"/>
              </a:rPr>
              <a:t>4</a:t>
            </a:r>
            <a:r>
              <a:rPr lang="en-US" altLang="zh-CN" i="0" dirty="0">
                <a:latin typeface="Times New Roman" pitchFamily="18" charset="0"/>
              </a:rPr>
              <a:t>Cl (</a:t>
            </a:r>
            <a:r>
              <a:rPr lang="en-US" altLang="zh-CN" dirty="0">
                <a:latin typeface="Times New Roman" pitchFamily="18" charset="0"/>
              </a:rPr>
              <a:t>s</a:t>
            </a:r>
            <a:r>
              <a:rPr lang="en-US" altLang="zh-CN" i="0" dirty="0">
                <a:latin typeface="Times New Roman" pitchFamily="18" charset="0"/>
              </a:rPr>
              <a:t>) →NH</a:t>
            </a:r>
            <a:r>
              <a:rPr lang="en-US" altLang="zh-CN" i="0" baseline="-25000" dirty="0">
                <a:latin typeface="Times New Roman" pitchFamily="18" charset="0"/>
              </a:rPr>
              <a:t>4</a:t>
            </a:r>
            <a:r>
              <a:rPr lang="en-US" altLang="zh-CN" i="0" baseline="30000" dirty="0">
                <a:latin typeface="Times New Roman" pitchFamily="18" charset="0"/>
              </a:rPr>
              <a:t>+</a:t>
            </a:r>
            <a:r>
              <a:rPr lang="en-US" altLang="zh-CN" i="0" dirty="0">
                <a:latin typeface="Times New Roman" pitchFamily="18" charset="0"/>
              </a:rPr>
              <a:t>(</a:t>
            </a:r>
            <a:r>
              <a:rPr lang="en-US" altLang="zh-CN" dirty="0" err="1">
                <a:latin typeface="Times New Roman" pitchFamily="18" charset="0"/>
              </a:rPr>
              <a:t>aq</a:t>
            </a:r>
            <a:r>
              <a:rPr lang="en-US" altLang="zh-CN" i="0" dirty="0">
                <a:latin typeface="Times New Roman" pitchFamily="18" charset="0"/>
              </a:rPr>
              <a:t>)+Cl</a:t>
            </a:r>
            <a:r>
              <a:rPr lang="en-US" altLang="zh-CN" i="0" baseline="30000" dirty="0">
                <a:latin typeface="Times New Roman" pitchFamily="18" charset="0"/>
              </a:rPr>
              <a:t>-</a:t>
            </a:r>
            <a:r>
              <a:rPr lang="en-US" altLang="zh-CN" i="0" dirty="0">
                <a:latin typeface="Times New Roman" pitchFamily="18" charset="0"/>
              </a:rPr>
              <a:t>(</a:t>
            </a:r>
            <a:r>
              <a:rPr lang="en-US" altLang="zh-CN" dirty="0" err="1">
                <a:latin typeface="Times New Roman" pitchFamily="18" charset="0"/>
              </a:rPr>
              <a:t>aq</a:t>
            </a:r>
            <a:r>
              <a:rPr lang="en-US" altLang="zh-CN" i="0" dirty="0">
                <a:latin typeface="Times New Roman" pitchFamily="18" charset="0"/>
              </a:rPr>
              <a:t>)</a:t>
            </a:r>
          </a:p>
        </p:txBody>
      </p:sp>
      <p:sp>
        <p:nvSpPr>
          <p:cNvPr id="15" name="Rectangle 4">
            <a:extLst>
              <a:ext uri="{FF2B5EF4-FFF2-40B4-BE49-F238E27FC236}">
                <a16:creationId xmlns:a16="http://schemas.microsoft.com/office/drawing/2014/main" id="{A0CA2013-3838-5548-88F3-17E601B738C9}"/>
              </a:ext>
            </a:extLst>
          </p:cNvPr>
          <p:cNvSpPr>
            <a:spLocks noChangeArrowheads="1"/>
          </p:cNvSpPr>
          <p:nvPr/>
        </p:nvSpPr>
        <p:spPr bwMode="auto">
          <a:xfrm>
            <a:off x="4644008" y="2180359"/>
            <a:ext cx="3168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a:t>
            </a:r>
            <a:r>
              <a:rPr lang="en-US" altLang="zh-CN" spc="-300" baseline="30000" dirty="0"/>
              <a:t>   </a:t>
            </a:r>
            <a:r>
              <a:rPr kumimoji="1" lang="en-US" altLang="zh-CN" i="0" dirty="0">
                <a:latin typeface="Times New Roman" pitchFamily="18" charset="0"/>
              </a:rPr>
              <a:t>= 9.76kJ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p>
        </p:txBody>
      </p:sp>
      <p:grpSp>
        <p:nvGrpSpPr>
          <p:cNvPr id="16" name="Group 13">
            <a:extLst>
              <a:ext uri="{FF2B5EF4-FFF2-40B4-BE49-F238E27FC236}">
                <a16:creationId xmlns:a16="http://schemas.microsoft.com/office/drawing/2014/main" id="{E0ACEB12-9892-AA4A-95E9-056AC27A30A4}"/>
              </a:ext>
            </a:extLst>
          </p:cNvPr>
          <p:cNvGrpSpPr>
            <a:grpSpLocks/>
          </p:cNvGrpSpPr>
          <p:nvPr/>
        </p:nvGrpSpPr>
        <p:grpSpPr bwMode="auto">
          <a:xfrm>
            <a:off x="395556" y="3043113"/>
            <a:ext cx="5113338" cy="483910"/>
            <a:chOff x="800" y="2506"/>
            <a:chExt cx="2892" cy="250"/>
          </a:xfrm>
        </p:grpSpPr>
        <p:graphicFrame>
          <p:nvGraphicFramePr>
            <p:cNvPr id="17" name="Object 14">
              <a:extLst>
                <a:ext uri="{FF2B5EF4-FFF2-40B4-BE49-F238E27FC236}">
                  <a16:creationId xmlns:a16="http://schemas.microsoft.com/office/drawing/2014/main" id="{51F94CEB-F20C-B24E-8716-B18CDECD5F14}"/>
                </a:ext>
              </a:extLst>
            </p:cNvPr>
            <p:cNvGraphicFramePr>
              <a:graphicFrameLocks noChangeAspect="1"/>
            </p:cNvGraphicFramePr>
            <p:nvPr/>
          </p:nvGraphicFramePr>
          <p:xfrm>
            <a:off x="1452" y="2506"/>
            <a:ext cx="677" cy="250"/>
          </p:xfrm>
          <a:graphic>
            <a:graphicData uri="http://schemas.openxmlformats.org/presentationml/2006/ole">
              <mc:AlternateContent xmlns:mc="http://schemas.openxmlformats.org/markup-compatibility/2006">
                <mc:Choice xmlns:v="urn:schemas-microsoft-com:vml" Requires="v">
                  <p:oleObj name="公式" r:id="rId3" imgW="787320" imgH="291960" progId="Equation.3">
                    <p:embed/>
                  </p:oleObj>
                </mc:Choice>
                <mc:Fallback>
                  <p:oleObj name="公式" r:id="rId3" imgW="787320" imgH="291960" progId="Equation.3">
                    <p:embed/>
                    <p:pic>
                      <p:nvPicPr>
                        <p:cNvPr id="17" name="Object 14">
                          <a:extLst>
                            <a:ext uri="{FF2B5EF4-FFF2-40B4-BE49-F238E27FC236}">
                              <a16:creationId xmlns:a16="http://schemas.microsoft.com/office/drawing/2014/main" id="{51F94CEB-F20C-B24E-8716-B18CDECD5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 y="2506"/>
                          <a:ext cx="677" cy="250"/>
                        </a:xfrm>
                        <a:prstGeom prst="rect">
                          <a:avLst/>
                        </a:prstGeom>
                        <a:noFill/>
                        <a:ln>
                          <a:noFill/>
                        </a:ln>
                        <a:effectLst/>
                      </p:spPr>
                    </p:pic>
                  </p:oleObj>
                </mc:Fallback>
              </mc:AlternateContent>
            </a:graphicData>
          </a:graphic>
        </p:graphicFrame>
        <p:sp>
          <p:nvSpPr>
            <p:cNvPr id="18" name="Rectangle 15">
              <a:extLst>
                <a:ext uri="{FF2B5EF4-FFF2-40B4-BE49-F238E27FC236}">
                  <a16:creationId xmlns:a16="http://schemas.microsoft.com/office/drawing/2014/main" id="{A189D441-2401-3C46-A0D3-B65ECCC2AA2E}"/>
                </a:ext>
              </a:extLst>
            </p:cNvPr>
            <p:cNvSpPr>
              <a:spLocks noChangeArrowheads="1"/>
            </p:cNvSpPr>
            <p:nvPr/>
          </p:nvSpPr>
          <p:spPr bwMode="auto">
            <a:xfrm>
              <a:off x="800" y="2507"/>
              <a:ext cx="289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dirty="0">
                  <a:latin typeface="Times New Roman" pitchFamily="18" charset="0"/>
                </a:rPr>
                <a:t>H</a:t>
              </a:r>
              <a:r>
                <a:rPr lang="en-US" altLang="zh-CN" i="0" baseline="-25000" dirty="0">
                  <a:latin typeface="Times New Roman" pitchFamily="18" charset="0"/>
                </a:rPr>
                <a:t>2</a:t>
              </a:r>
              <a:r>
                <a:rPr lang="en-US" altLang="zh-CN" i="0" dirty="0">
                  <a:latin typeface="Times New Roman" pitchFamily="18" charset="0"/>
                </a:rPr>
                <a:t>O(l)		       H</a:t>
              </a:r>
              <a:r>
                <a:rPr lang="en-US" altLang="zh-CN" i="0" baseline="-25000" dirty="0">
                  <a:latin typeface="Times New Roman" pitchFamily="18" charset="0"/>
                </a:rPr>
                <a:t>2</a:t>
              </a:r>
              <a:r>
                <a:rPr lang="en-US" altLang="zh-CN" i="0" dirty="0">
                  <a:latin typeface="Times New Roman" pitchFamily="18" charset="0"/>
                </a:rPr>
                <a:t>O(g)</a:t>
              </a:r>
            </a:p>
          </p:txBody>
        </p:sp>
      </p:grpSp>
      <p:sp>
        <p:nvSpPr>
          <p:cNvPr id="19" name="Rectangle 17">
            <a:extLst>
              <a:ext uri="{FF2B5EF4-FFF2-40B4-BE49-F238E27FC236}">
                <a16:creationId xmlns:a16="http://schemas.microsoft.com/office/drawing/2014/main" id="{0DB932F9-8EBF-9544-9879-E3565DC33B3E}"/>
              </a:ext>
            </a:extLst>
          </p:cNvPr>
          <p:cNvSpPr>
            <a:spLocks noChangeArrowheads="1"/>
          </p:cNvSpPr>
          <p:nvPr/>
        </p:nvSpPr>
        <p:spPr bwMode="auto">
          <a:xfrm>
            <a:off x="4644008" y="3095762"/>
            <a:ext cx="32403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a:t>
            </a:r>
            <a:r>
              <a:rPr lang="en-US" altLang="zh-CN" spc="-300" baseline="30000" dirty="0"/>
              <a:t>   </a:t>
            </a:r>
            <a:r>
              <a:rPr kumimoji="1" lang="en-US" altLang="zh-CN" i="0" dirty="0">
                <a:latin typeface="Times New Roman" pitchFamily="18" charset="0"/>
              </a:rPr>
              <a:t>= 44.0kJ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p>
        </p:txBody>
      </p:sp>
      <p:sp>
        <p:nvSpPr>
          <p:cNvPr id="20" name="Text Box 19">
            <a:extLst>
              <a:ext uri="{FF2B5EF4-FFF2-40B4-BE49-F238E27FC236}">
                <a16:creationId xmlns:a16="http://schemas.microsoft.com/office/drawing/2014/main" id="{7FB8DA5C-EB68-2C4C-8AB1-D18CC469A806}"/>
              </a:ext>
            </a:extLst>
          </p:cNvPr>
          <p:cNvSpPr txBox="1">
            <a:spLocks noChangeArrowheads="1"/>
          </p:cNvSpPr>
          <p:nvPr/>
        </p:nvSpPr>
        <p:spPr bwMode="auto">
          <a:xfrm>
            <a:off x="467544" y="3867433"/>
            <a:ext cx="8352928"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10000"/>
              </a:spcBef>
            </a:pPr>
            <a:r>
              <a:rPr kumimoji="1" lang="zh-CN" altLang="en-US" sz="2000" b="0" i="0" dirty="0">
                <a:latin typeface="+mj-ea"/>
                <a:ea typeface="+mj-ea"/>
              </a:rPr>
              <a:t>     </a:t>
            </a:r>
            <a:r>
              <a:rPr kumimoji="1" lang="zh-CN" altLang="en-US" i="0" dirty="0">
                <a:latin typeface="+mj-ea"/>
                <a:ea typeface="+mj-ea"/>
              </a:rPr>
              <a:t>焓变只是影响反应自发性的因素之一，但不是唯一的影响因素。</a:t>
            </a:r>
            <a:r>
              <a:rPr kumimoji="1" lang="zh-CN" altLang="en-US" i="0" dirty="0">
                <a:solidFill>
                  <a:srgbClr val="0000FF"/>
                </a:solidFill>
                <a:latin typeface="+mj-ea"/>
                <a:ea typeface="+mj-ea"/>
              </a:rPr>
              <a:t>还有什么因素？</a:t>
            </a:r>
          </a:p>
        </p:txBody>
      </p:sp>
    </p:spTree>
    <p:extLst>
      <p:ext uri="{BB962C8B-B14F-4D97-AF65-F5344CB8AC3E}">
        <p14:creationId xmlns:p14="http://schemas.microsoft.com/office/powerpoint/2010/main" val="49886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5B0964F7-4727-4AC6-820D-B129E805F5EE}" type="slidenum">
              <a:rPr lang="zh-CN" altLang="en-US" smtClean="0"/>
              <a:pPr>
                <a:defRPr/>
              </a:pPr>
              <a:t>12</a:t>
            </a:fld>
            <a:endParaRPr lang="en-US" altLang="zh-CN"/>
          </a:p>
        </p:txBody>
      </p:sp>
      <p:sp>
        <p:nvSpPr>
          <p:cNvPr id="5" name="矩形 4"/>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Rectangle 6"/>
          <p:cNvSpPr>
            <a:spLocks noChangeArrowheads="1"/>
          </p:cNvSpPr>
          <p:nvPr/>
        </p:nvSpPr>
        <p:spPr bwMode="auto">
          <a:xfrm>
            <a:off x="683568" y="116632"/>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实际过程的方向性</a:t>
            </a:r>
          </a:p>
        </p:txBody>
      </p:sp>
      <p:sp>
        <p:nvSpPr>
          <p:cNvPr id="8" name="Rectangle 9"/>
          <p:cNvSpPr>
            <a:spLocks noChangeArrowheads="1"/>
          </p:cNvSpPr>
          <p:nvPr/>
        </p:nvSpPr>
        <p:spPr bwMode="auto">
          <a:xfrm>
            <a:off x="366713" y="1412776"/>
            <a:ext cx="8380412" cy="1575497"/>
          </a:xfrm>
          <a:prstGeom prst="rect">
            <a:avLst/>
          </a:prstGeom>
          <a:noFill/>
          <a:ln>
            <a:noFill/>
          </a:ln>
          <a:effectLst/>
          <a:extLst>
            <a:ext uri="{909E8E84-426E-40DD-AFC4-6F175D3DCCD1}">
              <a14:hiddenFill xmlns:a14="http://schemas.microsoft.com/office/drawing/2010/main">
                <a:solidFill>
                  <a:srgbClr val="99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2075" tIns="46038" rIns="92075" bIns="46038">
            <a:spAutoFit/>
          </a:bodyPr>
          <a:lstStyle>
            <a:lvl1pPr defTabSz="762000">
              <a:defRPr kumimoji="1" sz="2400">
                <a:solidFill>
                  <a:schemeClr val="tx1"/>
                </a:solidFill>
                <a:latin typeface="仿宋_GB2312" pitchFamily="49" charset="-122"/>
                <a:ea typeface="宋体" charset="-122"/>
              </a:defRPr>
            </a:lvl1pPr>
            <a:lvl2pPr marL="663575"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lnSpc>
                <a:spcPct val="120000"/>
              </a:lnSpc>
              <a:spcBef>
                <a:spcPct val="50000"/>
              </a:spcBef>
              <a:buFont typeface="Monotype Sorts" pitchFamily="2" charset="2"/>
              <a:buNone/>
            </a:pPr>
            <a:r>
              <a:rPr lang="en-US" altLang="zh-CN" sz="2800" b="0" dirty="0">
                <a:solidFill>
                  <a:srgbClr val="800000"/>
                </a:solidFill>
                <a:latin typeface="+mj-ea"/>
                <a:ea typeface="+mj-ea"/>
              </a:rPr>
              <a:t>    </a:t>
            </a:r>
            <a:r>
              <a:rPr lang="zh-CN" altLang="en-US" sz="2800" b="0" dirty="0">
                <a:solidFill>
                  <a:srgbClr val="800000"/>
                </a:solidFill>
                <a:latin typeface="+mj-ea"/>
                <a:ea typeface="+mj-ea"/>
              </a:rPr>
              <a:t>实际过程的进行有方向性，满足能量守恒的过程不一定都能进行。</a:t>
            </a:r>
            <a:r>
              <a:rPr lang="zh-CN" altLang="en-US" sz="2800" b="0" dirty="0">
                <a:latin typeface="+mj-ea"/>
                <a:ea typeface="+mj-ea"/>
              </a:rPr>
              <a:t>不可能从单一热源吸取热量使之完全转变为有用功而不产生其它影响。</a:t>
            </a:r>
          </a:p>
        </p:txBody>
      </p:sp>
      <p:grpSp>
        <p:nvGrpSpPr>
          <p:cNvPr id="9" name="组合 8"/>
          <p:cNvGrpSpPr/>
          <p:nvPr/>
        </p:nvGrpSpPr>
        <p:grpSpPr>
          <a:xfrm>
            <a:off x="732384" y="3337400"/>
            <a:ext cx="6796608" cy="1927830"/>
            <a:chOff x="975792" y="4157990"/>
            <a:chExt cx="6796608" cy="1927830"/>
          </a:xfrm>
        </p:grpSpPr>
        <p:grpSp>
          <p:nvGrpSpPr>
            <p:cNvPr id="10" name="组合 9"/>
            <p:cNvGrpSpPr/>
            <p:nvPr/>
          </p:nvGrpSpPr>
          <p:grpSpPr>
            <a:xfrm>
              <a:off x="975792" y="4157990"/>
              <a:ext cx="2072208" cy="1927830"/>
              <a:chOff x="975792" y="4157990"/>
              <a:chExt cx="2072208" cy="1927830"/>
            </a:xfrm>
          </p:grpSpPr>
          <p:sp>
            <p:nvSpPr>
              <p:cNvPr id="12" name="Text Box 9"/>
              <p:cNvSpPr txBox="1">
                <a:spLocks noChangeArrowheads="1"/>
              </p:cNvSpPr>
              <p:nvPr/>
            </p:nvSpPr>
            <p:spPr bwMode="auto">
              <a:xfrm>
                <a:off x="975792" y="4157990"/>
                <a:ext cx="19812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dirty="0">
                    <a:latin typeface="+mj-ea"/>
                    <a:ea typeface="+mj-ea"/>
                  </a:rPr>
                  <a:t>功热转换</a:t>
                </a:r>
              </a:p>
            </p:txBody>
          </p:sp>
          <p:sp>
            <p:nvSpPr>
              <p:cNvPr id="13" name="Text Box 10"/>
              <p:cNvSpPr txBox="1">
                <a:spLocks noChangeArrowheads="1"/>
              </p:cNvSpPr>
              <p:nvPr/>
            </p:nvSpPr>
            <p:spPr bwMode="auto">
              <a:xfrm>
                <a:off x="1143000" y="4724400"/>
                <a:ext cx="1447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dirty="0">
                    <a:latin typeface="+mj-ea"/>
                    <a:ea typeface="+mj-ea"/>
                  </a:rPr>
                  <a:t>热传导</a:t>
                </a:r>
              </a:p>
            </p:txBody>
          </p:sp>
          <p:sp>
            <p:nvSpPr>
              <p:cNvPr id="14" name="Text Box 11"/>
              <p:cNvSpPr txBox="1">
                <a:spLocks noChangeArrowheads="1"/>
              </p:cNvSpPr>
              <p:nvPr/>
            </p:nvSpPr>
            <p:spPr bwMode="auto">
              <a:xfrm>
                <a:off x="1219200" y="5257800"/>
                <a:ext cx="12192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dirty="0">
                    <a:latin typeface="+mj-ea"/>
                    <a:ea typeface="+mj-ea"/>
                  </a:rPr>
                  <a:t>扩散</a:t>
                </a:r>
              </a:p>
            </p:txBody>
          </p:sp>
          <p:sp>
            <p:nvSpPr>
              <p:cNvPr id="15" name="Text Box 12"/>
              <p:cNvSpPr txBox="1">
                <a:spLocks noChangeArrowheads="1"/>
              </p:cNvSpPr>
              <p:nvPr/>
            </p:nvSpPr>
            <p:spPr bwMode="auto">
              <a:xfrm>
                <a:off x="1219200" y="5562600"/>
                <a:ext cx="12192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800" dirty="0">
                    <a:latin typeface="+mj-ea"/>
                    <a:ea typeface="+mj-ea"/>
                  </a:rPr>
                  <a:t>...</a:t>
                </a:r>
                <a:endParaRPr kumimoji="1" lang="en-US" altLang="zh-CN" sz="2800" b="1" dirty="0">
                  <a:latin typeface="+mj-ea"/>
                  <a:ea typeface="+mj-ea"/>
                </a:endParaRPr>
              </a:p>
            </p:txBody>
          </p:sp>
          <p:sp>
            <p:nvSpPr>
              <p:cNvPr id="16" name="AutoShape 13"/>
              <p:cNvSpPr>
                <a:spLocks/>
              </p:cNvSpPr>
              <p:nvPr/>
            </p:nvSpPr>
            <p:spPr bwMode="auto">
              <a:xfrm>
                <a:off x="2743200" y="4419600"/>
                <a:ext cx="304800" cy="1447800"/>
              </a:xfrm>
              <a:prstGeom prst="rightBrace">
                <a:avLst>
                  <a:gd name="adj1" fmla="val 39583"/>
                  <a:gd name="adj2" fmla="val 50000"/>
                </a:avLst>
              </a:prstGeom>
              <a:noFill/>
              <a:ln w="381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algn="ctr"/>
                <a:endParaRPr kumimoji="1" lang="zh-CN" altLang="zh-CN" sz="2800">
                  <a:solidFill>
                    <a:srgbClr val="A50021"/>
                  </a:solidFill>
                  <a:latin typeface="+mj-ea"/>
                  <a:ea typeface="+mj-ea"/>
                </a:endParaRPr>
              </a:p>
            </p:txBody>
          </p:sp>
        </p:grpSp>
        <p:sp>
          <p:nvSpPr>
            <p:cNvPr id="11" name="Text Box 14"/>
            <p:cNvSpPr txBox="1">
              <a:spLocks noChangeArrowheads="1"/>
            </p:cNvSpPr>
            <p:nvPr/>
          </p:nvSpPr>
          <p:spPr bwMode="auto">
            <a:xfrm>
              <a:off x="3124200" y="4869160"/>
              <a:ext cx="46482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dirty="0">
                  <a:solidFill>
                    <a:srgbClr val="000099"/>
                  </a:solidFill>
                  <a:latin typeface="+mj-ea"/>
                  <a:ea typeface="+mj-ea"/>
                </a:rPr>
                <a:t>能量转换有一定方向和限度</a:t>
              </a:r>
            </a:p>
          </p:txBody>
        </p:sp>
      </p:grpSp>
      <p:pic>
        <p:nvPicPr>
          <p:cNvPr id="17" name="图片 16">
            <a:extLst>
              <a:ext uri="{FF2B5EF4-FFF2-40B4-BE49-F238E27FC236}">
                <a16:creationId xmlns:a16="http://schemas.microsoft.com/office/drawing/2014/main" id="{6527A2AC-9565-094F-976A-C2AAB144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4698820"/>
            <a:ext cx="2870200" cy="1905000"/>
          </a:xfrm>
          <a:prstGeom prst="rect">
            <a:avLst/>
          </a:prstGeom>
        </p:spPr>
      </p:pic>
    </p:spTree>
    <p:extLst>
      <p:ext uri="{BB962C8B-B14F-4D97-AF65-F5344CB8AC3E}">
        <p14:creationId xmlns:p14="http://schemas.microsoft.com/office/powerpoint/2010/main" val="133692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6" name="Text Box 8"/>
          <p:cNvSpPr txBox="1">
            <a:spLocks noChangeArrowheads="1"/>
          </p:cNvSpPr>
          <p:nvPr/>
        </p:nvSpPr>
        <p:spPr bwMode="auto">
          <a:xfrm>
            <a:off x="1691680" y="4797152"/>
            <a:ext cx="6315075" cy="523875"/>
          </a:xfrm>
          <a:prstGeom prst="rect">
            <a:avLst/>
          </a:prstGeom>
          <a:noFill/>
          <a:ln w="9525">
            <a:noFill/>
            <a:miter lim="800000"/>
            <a:headEnd/>
            <a:tailEnd/>
          </a:ln>
          <a:effectLst/>
        </p:spPr>
        <p:txBody>
          <a:bodyPr wrap="none">
            <a:spAutoFit/>
          </a:bodyPr>
          <a:lstStyle/>
          <a:p>
            <a:pPr>
              <a:defRPr/>
            </a:pPr>
            <a:r>
              <a:rPr kumimoji="0" lang="zh-CN" altLang="en-US" sz="2800" dirty="0">
                <a:solidFill>
                  <a:schemeClr val="accent2">
                    <a:lumMod val="50000"/>
                  </a:schemeClr>
                </a:solidFill>
                <a:latin typeface="+mj-ea"/>
                <a:ea typeface="+mj-ea"/>
              </a:rPr>
              <a:t>从热金属块向冷金属块的自发传热过程</a:t>
            </a:r>
          </a:p>
        </p:txBody>
      </p:sp>
      <p:grpSp>
        <p:nvGrpSpPr>
          <p:cNvPr id="79877" name="Group 9"/>
          <p:cNvGrpSpPr>
            <a:grpSpLocks/>
          </p:cNvGrpSpPr>
          <p:nvPr/>
        </p:nvGrpSpPr>
        <p:grpSpPr bwMode="auto">
          <a:xfrm>
            <a:off x="3911600" y="2133600"/>
            <a:ext cx="1581150" cy="1854200"/>
            <a:chOff x="2579" y="2000"/>
            <a:chExt cx="1079" cy="1168"/>
          </a:xfrm>
        </p:grpSpPr>
        <p:sp>
          <p:nvSpPr>
            <p:cNvPr id="79878" name="AutoShape 10"/>
            <p:cNvSpPr>
              <a:spLocks noChangeArrowheads="1"/>
            </p:cNvSpPr>
            <p:nvPr/>
          </p:nvSpPr>
          <p:spPr bwMode="auto">
            <a:xfrm>
              <a:off x="2610" y="2246"/>
              <a:ext cx="1032" cy="298"/>
            </a:xfrm>
            <a:prstGeom prst="rightArrow">
              <a:avLst>
                <a:gd name="adj1" fmla="val 50000"/>
                <a:gd name="adj2" fmla="val 86577"/>
              </a:avLst>
            </a:prstGeom>
            <a:gradFill rotWithShape="0">
              <a:gsLst>
                <a:gs pos="0">
                  <a:srgbClr val="FFFF66"/>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latin typeface="+mj-ea"/>
                <a:ea typeface="+mj-ea"/>
              </a:endParaRPr>
            </a:p>
          </p:txBody>
        </p:sp>
        <p:sp>
          <p:nvSpPr>
            <p:cNvPr id="79879" name="AutoShape 11"/>
            <p:cNvSpPr>
              <a:spLocks noChangeArrowheads="1"/>
            </p:cNvSpPr>
            <p:nvPr/>
          </p:nvSpPr>
          <p:spPr bwMode="auto">
            <a:xfrm>
              <a:off x="2579" y="2881"/>
              <a:ext cx="1021" cy="287"/>
            </a:xfrm>
            <a:prstGeom prst="leftArrow">
              <a:avLst>
                <a:gd name="adj1" fmla="val 50000"/>
                <a:gd name="adj2" fmla="val 88937"/>
              </a:avLst>
            </a:prstGeom>
            <a:gradFill rotWithShape="0">
              <a:gsLst>
                <a:gs pos="0">
                  <a:srgbClr val="FF0000"/>
                </a:gs>
                <a:gs pos="100000">
                  <a:srgbClr val="FFFF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latin typeface="+mj-ea"/>
                <a:ea typeface="+mj-ea"/>
              </a:endParaRPr>
            </a:p>
          </p:txBody>
        </p:sp>
        <p:sp>
          <p:nvSpPr>
            <p:cNvPr id="805900" name="Text Box 12"/>
            <p:cNvSpPr txBox="1">
              <a:spLocks noChangeArrowheads="1"/>
            </p:cNvSpPr>
            <p:nvPr/>
          </p:nvSpPr>
          <p:spPr bwMode="auto">
            <a:xfrm>
              <a:off x="2691" y="2000"/>
              <a:ext cx="831" cy="252"/>
            </a:xfrm>
            <a:prstGeom prst="rect">
              <a:avLst/>
            </a:prstGeom>
            <a:noFill/>
            <a:ln w="9525">
              <a:noFill/>
              <a:miter lim="800000"/>
              <a:headEnd/>
              <a:tailEnd/>
            </a:ln>
            <a:effectLst/>
          </p:spPr>
          <p:txBody>
            <a:bodyPr wrap="none">
              <a:spAutoFit/>
            </a:bodyPr>
            <a:lstStyle/>
            <a:p>
              <a:pPr>
                <a:defRPr/>
              </a:pPr>
              <a:r>
                <a:rPr kumimoji="0" lang="zh-CN" altLang="en-US" sz="2000" dirty="0">
                  <a:latin typeface="+mj-ea"/>
                  <a:ea typeface="+mj-ea"/>
                </a:rPr>
                <a:t>自发过程</a:t>
              </a:r>
            </a:p>
          </p:txBody>
        </p:sp>
        <p:sp>
          <p:nvSpPr>
            <p:cNvPr id="805901" name="Text Box 13"/>
            <p:cNvSpPr txBox="1">
              <a:spLocks noChangeArrowheads="1"/>
            </p:cNvSpPr>
            <p:nvPr/>
          </p:nvSpPr>
          <p:spPr bwMode="auto">
            <a:xfrm>
              <a:off x="2651" y="2634"/>
              <a:ext cx="1014" cy="252"/>
            </a:xfrm>
            <a:prstGeom prst="rect">
              <a:avLst/>
            </a:prstGeom>
            <a:noFill/>
            <a:ln w="9525">
              <a:noFill/>
              <a:miter lim="800000"/>
              <a:headEnd/>
              <a:tailEnd/>
            </a:ln>
            <a:effectLst/>
          </p:spPr>
          <p:txBody>
            <a:bodyPr wrap="none">
              <a:spAutoFit/>
            </a:bodyPr>
            <a:lstStyle/>
            <a:p>
              <a:pPr>
                <a:defRPr/>
              </a:pPr>
              <a:r>
                <a:rPr kumimoji="0" lang="zh-CN" altLang="en-US" sz="2000">
                  <a:latin typeface="+mj-ea"/>
                  <a:ea typeface="+mj-ea"/>
                </a:rPr>
                <a:t>非自发过程</a:t>
              </a:r>
            </a:p>
          </p:txBody>
        </p:sp>
      </p:grpSp>
      <p:sp>
        <p:nvSpPr>
          <p:cNvPr id="10" name="矩形 9"/>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Rectangle 6"/>
          <p:cNvSpPr>
            <a:spLocks noChangeArrowheads="1"/>
          </p:cNvSpPr>
          <p:nvPr/>
        </p:nvSpPr>
        <p:spPr bwMode="auto">
          <a:xfrm>
            <a:off x="683568" y="122531"/>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自发过程</a:t>
            </a:r>
          </a:p>
        </p:txBody>
      </p:sp>
      <p:sp>
        <p:nvSpPr>
          <p:cNvPr id="12"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13</a:t>
            </a:fld>
            <a:endParaRPr lang="en-US" altLang="zh-CN" dirty="0">
              <a:solidFill>
                <a:srgbClr val="000000"/>
              </a:solidFill>
            </a:endParaRPr>
          </a:p>
        </p:txBody>
      </p:sp>
      <p:sp>
        <p:nvSpPr>
          <p:cNvPr id="25" name="Text Box 6"/>
          <p:cNvSpPr txBox="1">
            <a:spLocks noChangeArrowheads="1"/>
          </p:cNvSpPr>
          <p:nvPr/>
        </p:nvSpPr>
        <p:spPr bwMode="auto">
          <a:xfrm>
            <a:off x="467047" y="5589240"/>
            <a:ext cx="8353425" cy="88639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defPPr>
              <a:defRPr lang="zh-CN"/>
            </a:defPPr>
            <a:lvl1pPr algn="l" rtl="0" fontAlgn="base">
              <a:spcBef>
                <a:spcPct val="50000"/>
              </a:spcBef>
              <a:spcAft>
                <a:spcPct val="0"/>
              </a:spcAft>
              <a:defRPr kumimoji="1" sz="2400" b="1" kern="1200">
                <a:solidFill>
                  <a:schemeClr val="accent2"/>
                </a:solidFill>
                <a:latin typeface="Arial" charset="0"/>
                <a:ea typeface="宋体" pitchFamily="2" charset="-122"/>
                <a:cs typeface="+mn-cs"/>
              </a:defRPr>
            </a:lvl1pPr>
            <a:lvl2pPr marL="457200" algn="l" rtl="0" fontAlgn="base">
              <a:spcBef>
                <a:spcPct val="50000"/>
              </a:spcBef>
              <a:spcAft>
                <a:spcPct val="0"/>
              </a:spcAft>
              <a:defRPr kumimoji="1" sz="2400" b="1" kern="1200">
                <a:solidFill>
                  <a:schemeClr val="accent2"/>
                </a:solidFill>
                <a:latin typeface="Arial" charset="0"/>
                <a:ea typeface="宋体" pitchFamily="2" charset="-122"/>
                <a:cs typeface="+mn-cs"/>
              </a:defRPr>
            </a:lvl2pPr>
            <a:lvl3pPr marL="914400" algn="l" rtl="0" fontAlgn="base">
              <a:spcBef>
                <a:spcPct val="50000"/>
              </a:spcBef>
              <a:spcAft>
                <a:spcPct val="0"/>
              </a:spcAft>
              <a:defRPr kumimoji="1" sz="2400" b="1" kern="1200">
                <a:solidFill>
                  <a:schemeClr val="accent2"/>
                </a:solidFill>
                <a:latin typeface="Arial" charset="0"/>
                <a:ea typeface="宋体" pitchFamily="2" charset="-122"/>
                <a:cs typeface="+mn-cs"/>
              </a:defRPr>
            </a:lvl3pPr>
            <a:lvl4pPr marL="1371600" algn="l" rtl="0" fontAlgn="base">
              <a:spcBef>
                <a:spcPct val="50000"/>
              </a:spcBef>
              <a:spcAft>
                <a:spcPct val="0"/>
              </a:spcAft>
              <a:defRPr kumimoji="1" sz="2400" b="1" kern="1200">
                <a:solidFill>
                  <a:schemeClr val="accent2"/>
                </a:solidFill>
                <a:latin typeface="Arial" charset="0"/>
                <a:ea typeface="宋体" pitchFamily="2" charset="-122"/>
                <a:cs typeface="+mn-cs"/>
              </a:defRPr>
            </a:lvl4pPr>
            <a:lvl5pPr marL="1828800" algn="l" rtl="0" fontAlgn="base">
              <a:spcBef>
                <a:spcPct val="50000"/>
              </a:spcBef>
              <a:spcAft>
                <a:spcPct val="0"/>
              </a:spcAft>
              <a:defRPr kumimoji="1" sz="2400" b="1" kern="1200">
                <a:solidFill>
                  <a:schemeClr val="accent2"/>
                </a:solidFill>
                <a:latin typeface="Arial" charset="0"/>
                <a:ea typeface="宋体" pitchFamily="2" charset="-122"/>
                <a:cs typeface="+mn-cs"/>
              </a:defRPr>
            </a:lvl5pPr>
            <a:lvl6pPr marL="2286000" algn="l" defTabSz="914400" rtl="0" eaLnBrk="1" latinLnBrk="0" hangingPunct="1">
              <a:defRPr kumimoji="1" sz="2400" b="1" kern="1200">
                <a:solidFill>
                  <a:schemeClr val="accent2"/>
                </a:solidFill>
                <a:latin typeface="Arial" charset="0"/>
                <a:ea typeface="宋体" pitchFamily="2" charset="-122"/>
                <a:cs typeface="+mn-cs"/>
              </a:defRPr>
            </a:lvl6pPr>
            <a:lvl7pPr marL="2743200" algn="l" defTabSz="914400" rtl="0" eaLnBrk="1" latinLnBrk="0" hangingPunct="1">
              <a:defRPr kumimoji="1" sz="2400" b="1" kern="1200">
                <a:solidFill>
                  <a:schemeClr val="accent2"/>
                </a:solidFill>
                <a:latin typeface="Arial" charset="0"/>
                <a:ea typeface="宋体" pitchFamily="2" charset="-122"/>
                <a:cs typeface="+mn-cs"/>
              </a:defRPr>
            </a:lvl7pPr>
            <a:lvl8pPr marL="3200400" algn="l" defTabSz="914400" rtl="0" eaLnBrk="1" latinLnBrk="0" hangingPunct="1">
              <a:defRPr kumimoji="1" sz="2400" b="1" kern="1200">
                <a:solidFill>
                  <a:schemeClr val="accent2"/>
                </a:solidFill>
                <a:latin typeface="Arial" charset="0"/>
                <a:ea typeface="宋体" pitchFamily="2" charset="-122"/>
                <a:cs typeface="+mn-cs"/>
              </a:defRPr>
            </a:lvl8pPr>
            <a:lvl9pPr marL="3657600" algn="l" defTabSz="914400" rtl="0" eaLnBrk="1" latinLnBrk="0" hangingPunct="1">
              <a:defRPr kumimoji="1" sz="2400" b="1" kern="1200">
                <a:solidFill>
                  <a:schemeClr val="accent2"/>
                </a:solidFill>
                <a:latin typeface="Arial" charset="0"/>
                <a:ea typeface="宋体" pitchFamily="2" charset="-122"/>
                <a:cs typeface="+mn-cs"/>
              </a:defRPr>
            </a:lvl9pPr>
          </a:lstStyle>
          <a:p>
            <a:pPr>
              <a:lnSpc>
                <a:spcPct val="120000"/>
              </a:lnSpc>
            </a:pPr>
            <a:r>
              <a:rPr lang="zh-CN" altLang="en-US" dirty="0">
                <a:solidFill>
                  <a:schemeClr val="tx1"/>
                </a:solidFill>
                <a:latin typeface="Arial" panose="020B0604020202020204" pitchFamily="34" charset="0"/>
                <a:ea typeface="+mj-ea"/>
                <a:cs typeface="Arial" panose="020B0604020202020204" pitchFamily="34" charset="0"/>
              </a:rPr>
              <a:t>自发过程  </a:t>
            </a:r>
            <a:r>
              <a:rPr lang="en-US" altLang="zh-CN" dirty="0">
                <a:solidFill>
                  <a:schemeClr val="tx1"/>
                </a:solidFill>
                <a:latin typeface="Arial" panose="020B0604020202020204" pitchFamily="34" charset="0"/>
                <a:ea typeface="+mj-ea"/>
                <a:cs typeface="Arial" panose="020B0604020202020204" pitchFamily="34" charset="0"/>
              </a:rPr>
              <a:t>(spontaneous process)</a:t>
            </a:r>
            <a:r>
              <a:rPr lang="zh-CN" altLang="en-US" dirty="0">
                <a:solidFill>
                  <a:schemeClr val="tx1"/>
                </a:solidFill>
                <a:latin typeface="Arial" panose="020B0604020202020204" pitchFamily="34" charset="0"/>
                <a:ea typeface="+mj-ea"/>
                <a:cs typeface="Arial" panose="020B0604020202020204" pitchFamily="34" charset="0"/>
              </a:rPr>
              <a:t>，</a:t>
            </a:r>
            <a:r>
              <a:rPr kumimoji="0" lang="zh-CN" altLang="en-US" dirty="0">
                <a:solidFill>
                  <a:schemeClr val="tx1"/>
                </a:solidFill>
                <a:latin typeface="Arial" panose="020B0604020202020204" pitchFamily="34" charset="0"/>
                <a:ea typeface="+mj-ea"/>
                <a:cs typeface="Arial" panose="020B0604020202020204" pitchFamily="34" charset="0"/>
              </a:rPr>
              <a:t>是指任其自然、无需人为施加任何外力，就能自动发生的过程。</a:t>
            </a:r>
          </a:p>
        </p:txBody>
      </p:sp>
      <p:pic>
        <p:nvPicPr>
          <p:cNvPr id="14" name="Picture 2">
            <a:extLst>
              <a:ext uri="{FF2B5EF4-FFF2-40B4-BE49-F238E27FC236}">
                <a16:creationId xmlns:a16="http://schemas.microsoft.com/office/drawing/2014/main" id="{9137F62D-60CA-1D46-87D6-07E035C85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485900"/>
            <a:ext cx="2894013" cy="31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1C848812-26A6-D24E-BD1E-C54F55342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412875"/>
            <a:ext cx="2865437"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19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2449256" y="1477786"/>
            <a:ext cx="1581150" cy="1854200"/>
            <a:chOff x="2579" y="2000"/>
            <a:chExt cx="1079" cy="1168"/>
          </a:xfrm>
        </p:grpSpPr>
        <p:sp>
          <p:nvSpPr>
            <p:cNvPr id="78856" name="AutoShape 3"/>
            <p:cNvSpPr>
              <a:spLocks noChangeArrowheads="1"/>
            </p:cNvSpPr>
            <p:nvPr/>
          </p:nvSpPr>
          <p:spPr bwMode="auto">
            <a:xfrm>
              <a:off x="2610" y="2246"/>
              <a:ext cx="1032" cy="298"/>
            </a:xfrm>
            <a:prstGeom prst="rightArrow">
              <a:avLst>
                <a:gd name="adj1" fmla="val 50000"/>
                <a:gd name="adj2" fmla="val 86577"/>
              </a:avLst>
            </a:prstGeom>
            <a:gradFill rotWithShape="0">
              <a:gsLst>
                <a:gs pos="0">
                  <a:srgbClr val="FFFF66"/>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latin typeface="+mj-ea"/>
                <a:ea typeface="+mj-ea"/>
              </a:endParaRPr>
            </a:p>
          </p:txBody>
        </p:sp>
        <p:sp>
          <p:nvSpPr>
            <p:cNvPr id="78857" name="AutoShape 4"/>
            <p:cNvSpPr>
              <a:spLocks noChangeArrowheads="1"/>
            </p:cNvSpPr>
            <p:nvPr/>
          </p:nvSpPr>
          <p:spPr bwMode="auto">
            <a:xfrm>
              <a:off x="2579" y="2881"/>
              <a:ext cx="1021" cy="287"/>
            </a:xfrm>
            <a:prstGeom prst="leftArrow">
              <a:avLst>
                <a:gd name="adj1" fmla="val 50000"/>
                <a:gd name="adj2" fmla="val 88937"/>
              </a:avLst>
            </a:prstGeom>
            <a:gradFill rotWithShape="0">
              <a:gsLst>
                <a:gs pos="0">
                  <a:srgbClr val="FF0000"/>
                </a:gs>
                <a:gs pos="100000">
                  <a:srgbClr val="FFFF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latin typeface="+mj-ea"/>
                <a:ea typeface="+mj-ea"/>
              </a:endParaRPr>
            </a:p>
          </p:txBody>
        </p:sp>
        <p:sp>
          <p:nvSpPr>
            <p:cNvPr id="804869" name="Text Box 5"/>
            <p:cNvSpPr txBox="1">
              <a:spLocks noChangeArrowheads="1"/>
            </p:cNvSpPr>
            <p:nvPr/>
          </p:nvSpPr>
          <p:spPr bwMode="auto">
            <a:xfrm>
              <a:off x="2691" y="2000"/>
              <a:ext cx="831" cy="252"/>
            </a:xfrm>
            <a:prstGeom prst="rect">
              <a:avLst/>
            </a:prstGeom>
            <a:noFill/>
            <a:ln w="9525">
              <a:noFill/>
              <a:miter lim="800000"/>
              <a:headEnd/>
              <a:tailEnd/>
            </a:ln>
            <a:effectLst/>
          </p:spPr>
          <p:txBody>
            <a:bodyPr wrap="none">
              <a:spAutoFit/>
            </a:bodyPr>
            <a:lstStyle/>
            <a:p>
              <a:pPr>
                <a:defRPr/>
              </a:pPr>
              <a:r>
                <a:rPr kumimoji="0" lang="zh-CN" altLang="en-US" sz="2000">
                  <a:latin typeface="+mj-ea"/>
                  <a:ea typeface="+mj-ea"/>
                </a:rPr>
                <a:t>自发过程</a:t>
              </a:r>
            </a:p>
          </p:txBody>
        </p:sp>
        <p:sp>
          <p:nvSpPr>
            <p:cNvPr id="804870" name="Text Box 6"/>
            <p:cNvSpPr txBox="1">
              <a:spLocks noChangeArrowheads="1"/>
            </p:cNvSpPr>
            <p:nvPr/>
          </p:nvSpPr>
          <p:spPr bwMode="auto">
            <a:xfrm>
              <a:off x="2651" y="2634"/>
              <a:ext cx="1014" cy="252"/>
            </a:xfrm>
            <a:prstGeom prst="rect">
              <a:avLst/>
            </a:prstGeom>
            <a:noFill/>
            <a:ln w="9525">
              <a:noFill/>
              <a:miter lim="800000"/>
              <a:headEnd/>
              <a:tailEnd/>
            </a:ln>
            <a:effectLst/>
          </p:spPr>
          <p:txBody>
            <a:bodyPr wrap="none">
              <a:spAutoFit/>
            </a:bodyPr>
            <a:lstStyle/>
            <a:p>
              <a:pPr>
                <a:defRPr/>
              </a:pPr>
              <a:r>
                <a:rPr kumimoji="0" lang="zh-CN" altLang="en-US" sz="2000" dirty="0">
                  <a:latin typeface="+mj-ea"/>
                  <a:ea typeface="+mj-ea"/>
                </a:rPr>
                <a:t>非自发过程</a:t>
              </a:r>
            </a:p>
          </p:txBody>
        </p:sp>
      </p:grpSp>
      <p:sp>
        <p:nvSpPr>
          <p:cNvPr id="804871" name="Text Box 7"/>
          <p:cNvSpPr txBox="1">
            <a:spLocks noChangeArrowheads="1"/>
          </p:cNvSpPr>
          <p:nvPr/>
        </p:nvSpPr>
        <p:spPr bwMode="auto">
          <a:xfrm>
            <a:off x="6588224" y="2021939"/>
            <a:ext cx="2040943" cy="830997"/>
          </a:xfrm>
          <a:prstGeom prst="rect">
            <a:avLst/>
          </a:prstGeom>
          <a:noFill/>
          <a:ln w="9525">
            <a:noFill/>
            <a:miter lim="800000"/>
            <a:headEnd/>
            <a:tailEnd/>
          </a:ln>
          <a:effectLst/>
        </p:spPr>
        <p:txBody>
          <a:bodyPr wrap="none">
            <a:spAutoFit/>
          </a:bodyPr>
          <a:lstStyle/>
          <a:p>
            <a:pPr algn="ctr">
              <a:defRPr/>
            </a:pPr>
            <a:r>
              <a:rPr kumimoji="0" lang="zh-CN" altLang="en-US" dirty="0">
                <a:solidFill>
                  <a:schemeClr val="accent2">
                    <a:lumMod val="50000"/>
                  </a:schemeClr>
                </a:solidFill>
                <a:latin typeface="+mj-ea"/>
                <a:ea typeface="+mj-ea"/>
              </a:rPr>
              <a:t>气体的</a:t>
            </a:r>
            <a:endParaRPr kumimoji="0" lang="en-US" altLang="zh-CN" dirty="0">
              <a:solidFill>
                <a:schemeClr val="accent2">
                  <a:lumMod val="50000"/>
                </a:schemeClr>
              </a:solidFill>
              <a:latin typeface="+mj-ea"/>
              <a:ea typeface="+mj-ea"/>
            </a:endParaRPr>
          </a:p>
          <a:p>
            <a:pPr algn="ctr">
              <a:defRPr/>
            </a:pPr>
            <a:r>
              <a:rPr kumimoji="0" lang="zh-CN" altLang="en-US" dirty="0">
                <a:solidFill>
                  <a:schemeClr val="accent2">
                    <a:lumMod val="50000"/>
                  </a:schemeClr>
                </a:solidFill>
                <a:latin typeface="+mj-ea"/>
                <a:ea typeface="+mj-ea"/>
              </a:rPr>
              <a:t>自发扩散过程</a:t>
            </a:r>
          </a:p>
        </p:txBody>
      </p:sp>
      <p:pic>
        <p:nvPicPr>
          <p:cNvPr id="8048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288762"/>
            <a:ext cx="1665237" cy="21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48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41" y="1288762"/>
            <a:ext cx="1643025"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14</a:t>
            </a:fld>
            <a:endParaRPr lang="en-US" altLang="zh-CN" dirty="0">
              <a:solidFill>
                <a:srgbClr val="000000"/>
              </a:solidFill>
            </a:endParaRPr>
          </a:p>
        </p:txBody>
      </p:sp>
      <p:sp>
        <p:nvSpPr>
          <p:cNvPr id="15" name="Rectangle 6">
            <a:extLst>
              <a:ext uri="{FF2B5EF4-FFF2-40B4-BE49-F238E27FC236}">
                <a16:creationId xmlns:a16="http://schemas.microsoft.com/office/drawing/2014/main" id="{1880EDC8-183C-694E-A060-DEB372D3FEDA}"/>
              </a:ext>
            </a:extLst>
          </p:cNvPr>
          <p:cNvSpPr>
            <a:spLocks noChangeArrowheads="1"/>
          </p:cNvSpPr>
          <p:nvPr/>
        </p:nvSpPr>
        <p:spPr bwMode="auto">
          <a:xfrm>
            <a:off x="683568" y="122531"/>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自发过程</a:t>
            </a:r>
          </a:p>
        </p:txBody>
      </p:sp>
      <p:grpSp>
        <p:nvGrpSpPr>
          <p:cNvPr id="13" name="Group 11">
            <a:extLst>
              <a:ext uri="{FF2B5EF4-FFF2-40B4-BE49-F238E27FC236}">
                <a16:creationId xmlns:a16="http://schemas.microsoft.com/office/drawing/2014/main" id="{81D2D49C-D85B-6E43-A5B4-1F4365391242}"/>
              </a:ext>
            </a:extLst>
          </p:cNvPr>
          <p:cNvGrpSpPr>
            <a:grpSpLocks/>
          </p:cNvGrpSpPr>
          <p:nvPr/>
        </p:nvGrpSpPr>
        <p:grpSpPr bwMode="auto">
          <a:xfrm>
            <a:off x="493667" y="4058587"/>
            <a:ext cx="5608094" cy="2260640"/>
            <a:chOff x="702" y="2080"/>
            <a:chExt cx="2827" cy="1035"/>
          </a:xfrm>
        </p:grpSpPr>
        <p:pic>
          <p:nvPicPr>
            <p:cNvPr id="16" name="Picture 12" descr="p6-1">
              <a:extLst>
                <a:ext uri="{FF2B5EF4-FFF2-40B4-BE49-F238E27FC236}">
                  <a16:creationId xmlns:a16="http://schemas.microsoft.com/office/drawing/2014/main" id="{2591FBC1-BCC2-B449-8732-5A9C8EBF5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 y="2090"/>
              <a:ext cx="718" cy="10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3" descr="p6-2">
              <a:extLst>
                <a:ext uri="{FF2B5EF4-FFF2-40B4-BE49-F238E27FC236}">
                  <a16:creationId xmlns:a16="http://schemas.microsoft.com/office/drawing/2014/main" id="{6C8D37C7-DB13-FA4B-A6FA-CF5C8FEC11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2" y="2080"/>
              <a:ext cx="714" cy="10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p6-3">
              <a:extLst>
                <a:ext uri="{FF2B5EF4-FFF2-40B4-BE49-F238E27FC236}">
                  <a16:creationId xmlns:a16="http://schemas.microsoft.com/office/drawing/2014/main" id="{5BA501ED-286A-4E4D-A979-41CB6E5DBE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5" y="2088"/>
              <a:ext cx="714" cy="1025"/>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15">
              <a:extLst>
                <a:ext uri="{FF2B5EF4-FFF2-40B4-BE49-F238E27FC236}">
                  <a16:creationId xmlns:a16="http://schemas.microsoft.com/office/drawing/2014/main" id="{8EC22F18-0D2F-9E47-8909-E2F2EEEA0419}"/>
                </a:ext>
              </a:extLst>
            </p:cNvPr>
            <p:cNvSpPr>
              <a:spLocks noChangeArrowheads="1"/>
            </p:cNvSpPr>
            <p:nvPr/>
          </p:nvSpPr>
          <p:spPr bwMode="auto">
            <a:xfrm>
              <a:off x="1488" y="2491"/>
              <a:ext cx="221" cy="265"/>
            </a:xfrm>
            <a:prstGeom prst="rightArrow">
              <a:avLst>
                <a:gd name="adj1" fmla="val 50185"/>
                <a:gd name="adj2" fmla="val 43069"/>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16">
              <a:extLst>
                <a:ext uri="{FF2B5EF4-FFF2-40B4-BE49-F238E27FC236}">
                  <a16:creationId xmlns:a16="http://schemas.microsoft.com/office/drawing/2014/main" id="{291D4CD0-AB9A-434D-AD5A-0A4B24CDE0A4}"/>
                </a:ext>
              </a:extLst>
            </p:cNvPr>
            <p:cNvSpPr>
              <a:spLocks noChangeArrowheads="1"/>
            </p:cNvSpPr>
            <p:nvPr/>
          </p:nvSpPr>
          <p:spPr bwMode="auto">
            <a:xfrm>
              <a:off x="2538" y="2488"/>
              <a:ext cx="221" cy="265"/>
            </a:xfrm>
            <a:prstGeom prst="rightArrow">
              <a:avLst>
                <a:gd name="adj1" fmla="val 50185"/>
                <a:gd name="adj2" fmla="val 43069"/>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Text Box 7">
            <a:extLst>
              <a:ext uri="{FF2B5EF4-FFF2-40B4-BE49-F238E27FC236}">
                <a16:creationId xmlns:a16="http://schemas.microsoft.com/office/drawing/2014/main" id="{09452227-4A24-1748-BA61-36534CCD9003}"/>
              </a:ext>
            </a:extLst>
          </p:cNvPr>
          <p:cNvSpPr txBox="1">
            <a:spLocks noChangeArrowheads="1"/>
          </p:cNvSpPr>
          <p:nvPr/>
        </p:nvSpPr>
        <p:spPr bwMode="auto">
          <a:xfrm>
            <a:off x="6606591" y="4697552"/>
            <a:ext cx="2040943" cy="830997"/>
          </a:xfrm>
          <a:prstGeom prst="rect">
            <a:avLst/>
          </a:prstGeom>
          <a:noFill/>
          <a:ln w="9525">
            <a:noFill/>
            <a:miter lim="800000"/>
            <a:headEnd/>
            <a:tailEnd/>
          </a:ln>
          <a:effectLst/>
        </p:spPr>
        <p:txBody>
          <a:bodyPr wrap="none">
            <a:spAutoFit/>
          </a:bodyPr>
          <a:lstStyle/>
          <a:p>
            <a:pPr algn="ctr">
              <a:defRPr/>
            </a:pPr>
            <a:r>
              <a:rPr kumimoji="0" lang="zh-CN" altLang="en-US" dirty="0">
                <a:solidFill>
                  <a:schemeClr val="accent2">
                    <a:lumMod val="50000"/>
                  </a:schemeClr>
                </a:solidFill>
                <a:latin typeface="+mj-ea"/>
                <a:ea typeface="+mj-ea"/>
              </a:rPr>
              <a:t>液体的</a:t>
            </a:r>
            <a:endParaRPr kumimoji="0" lang="en-US" altLang="zh-CN" dirty="0">
              <a:solidFill>
                <a:schemeClr val="accent2">
                  <a:lumMod val="50000"/>
                </a:schemeClr>
              </a:solidFill>
              <a:latin typeface="+mj-ea"/>
              <a:ea typeface="+mj-ea"/>
            </a:endParaRPr>
          </a:p>
          <a:p>
            <a:pPr algn="ctr">
              <a:defRPr/>
            </a:pPr>
            <a:r>
              <a:rPr kumimoji="0" lang="zh-CN" altLang="en-US" dirty="0">
                <a:solidFill>
                  <a:schemeClr val="accent2">
                    <a:lumMod val="50000"/>
                  </a:schemeClr>
                </a:solidFill>
                <a:latin typeface="+mj-ea"/>
                <a:ea typeface="+mj-ea"/>
              </a:rPr>
              <a:t>自发扩散过程</a:t>
            </a:r>
          </a:p>
        </p:txBody>
      </p:sp>
    </p:spTree>
    <p:extLst>
      <p:ext uri="{BB962C8B-B14F-4D97-AF65-F5344CB8AC3E}">
        <p14:creationId xmlns:p14="http://schemas.microsoft.com/office/powerpoint/2010/main" val="326575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5" name="Text Box 7"/>
          <p:cNvSpPr txBox="1">
            <a:spLocks noChangeArrowheads="1"/>
          </p:cNvSpPr>
          <p:nvPr/>
        </p:nvSpPr>
        <p:spPr bwMode="auto">
          <a:xfrm>
            <a:off x="609600" y="1196752"/>
            <a:ext cx="77724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b="1" dirty="0">
                <a:solidFill>
                  <a:srgbClr val="FF3300"/>
                </a:solidFill>
                <a:latin typeface="+mj-ea"/>
                <a:ea typeface="+mj-ea"/>
              </a:rPr>
              <a:t>是否凡遵从热力学第一定律的过程一定发生？</a:t>
            </a:r>
          </a:p>
        </p:txBody>
      </p:sp>
      <p:sp>
        <p:nvSpPr>
          <p:cNvPr id="13" name="矩形 12"/>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Rectangle 6"/>
          <p:cNvSpPr>
            <a:spLocks noChangeArrowheads="1"/>
          </p:cNvSpPr>
          <p:nvPr/>
        </p:nvSpPr>
        <p:spPr bwMode="auto">
          <a:xfrm>
            <a:off x="683568" y="74712"/>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实际过程的方向性</a:t>
            </a:r>
          </a:p>
        </p:txBody>
      </p:sp>
      <p:sp>
        <p:nvSpPr>
          <p:cNvPr id="4" name="矩形 3"/>
          <p:cNvSpPr/>
          <p:nvPr/>
        </p:nvSpPr>
        <p:spPr>
          <a:xfrm>
            <a:off x="323528" y="1719040"/>
            <a:ext cx="8640960" cy="1421928"/>
          </a:xfrm>
          <a:prstGeom prst="rect">
            <a:avLst/>
          </a:prstGeom>
        </p:spPr>
        <p:txBody>
          <a:bodyPr wrap="square">
            <a:spAutoFit/>
          </a:bodyPr>
          <a:lstStyle/>
          <a:p>
            <a:pPr>
              <a:lnSpc>
                <a:spcPct val="120000"/>
              </a:lnSpc>
            </a:pPr>
            <a:r>
              <a:rPr lang="zh-CN" altLang="en-US" dirty="0">
                <a:latin typeface="+mj-ea"/>
                <a:ea typeface="+mj-ea"/>
              </a:rPr>
              <a:t>既然能量是不能被凭空制造出来的，是否设计一类装置，从海洋、大气乃至宇宙中吸取热能，并将这些热能作为驱动永动机转动和功输出的源头，这就是第二类永动机。</a:t>
            </a:r>
          </a:p>
        </p:txBody>
      </p:sp>
      <p:grpSp>
        <p:nvGrpSpPr>
          <p:cNvPr id="9" name="Group 4">
            <a:extLst>
              <a:ext uri="{FF2B5EF4-FFF2-40B4-BE49-F238E27FC236}">
                <a16:creationId xmlns:a16="http://schemas.microsoft.com/office/drawing/2014/main" id="{B5E2F40B-7A39-674B-BF42-1A7AF5613A93}"/>
              </a:ext>
            </a:extLst>
          </p:cNvPr>
          <p:cNvGrpSpPr>
            <a:grpSpLocks/>
          </p:cNvGrpSpPr>
          <p:nvPr/>
        </p:nvGrpSpPr>
        <p:grpSpPr bwMode="auto">
          <a:xfrm>
            <a:off x="539552" y="3284984"/>
            <a:ext cx="7924800" cy="2771775"/>
            <a:chOff x="288" y="1056"/>
            <a:chExt cx="4992" cy="1746"/>
          </a:xfrm>
        </p:grpSpPr>
        <p:pic>
          <p:nvPicPr>
            <p:cNvPr id="10" name="Picture 5">
              <a:extLst>
                <a:ext uri="{FF2B5EF4-FFF2-40B4-BE49-F238E27FC236}">
                  <a16:creationId xmlns:a16="http://schemas.microsoft.com/office/drawing/2014/main" id="{4016CE53-FDFC-1A4B-963E-BF9B7CB00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056"/>
              <a:ext cx="2516"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6">
              <a:extLst>
                <a:ext uri="{FF2B5EF4-FFF2-40B4-BE49-F238E27FC236}">
                  <a16:creationId xmlns:a16="http://schemas.microsoft.com/office/drawing/2014/main" id="{14694139-5CF2-954D-A61B-5B02CB552B71}"/>
                </a:ext>
              </a:extLst>
            </p:cNvPr>
            <p:cNvSpPr txBox="1">
              <a:spLocks noChangeArrowheads="1"/>
            </p:cNvSpPr>
            <p:nvPr/>
          </p:nvSpPr>
          <p:spPr bwMode="auto">
            <a:xfrm>
              <a:off x="2880" y="1104"/>
              <a:ext cx="2400" cy="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lnSpc>
                  <a:spcPct val="150000"/>
                </a:lnSpc>
                <a:spcBef>
                  <a:spcPct val="50000"/>
                </a:spcBef>
              </a:pPr>
              <a:r>
                <a:rPr kumimoji="1" lang="zh-CN" altLang="en-US" b="0" dirty="0">
                  <a:latin typeface="楷体_GB2312" pitchFamily="49" charset="-122"/>
                  <a:ea typeface="楷体_GB2312" pitchFamily="49" charset="-122"/>
                </a:rPr>
                <a:t>巨轮不断吸收海水，提取其内能，将其变成冰块，再抛入海中。就可以持续航行了。</a:t>
              </a:r>
            </a:p>
          </p:txBody>
        </p:sp>
      </p:grpSp>
    </p:spTree>
    <p:extLst>
      <p:ext uri="{BB962C8B-B14F-4D97-AF65-F5344CB8AC3E}">
        <p14:creationId xmlns:p14="http://schemas.microsoft.com/office/powerpoint/2010/main" val="38883782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5B0964F7-4727-4AC6-820D-B129E805F5EE}" type="slidenum">
              <a:rPr lang="zh-CN" altLang="en-US" smtClean="0"/>
              <a:pPr>
                <a:defRPr/>
              </a:pPr>
              <a:t>16</a:t>
            </a:fld>
            <a:endParaRPr lang="en-US" altLang="zh-CN"/>
          </a:p>
        </p:txBody>
      </p:sp>
      <p:sp>
        <p:nvSpPr>
          <p:cNvPr id="7" name="Rectangle 10"/>
          <p:cNvSpPr>
            <a:spLocks noChangeArrowheads="1"/>
          </p:cNvSpPr>
          <p:nvPr/>
        </p:nvSpPr>
        <p:spPr bwMode="auto">
          <a:xfrm>
            <a:off x="307181" y="3429000"/>
            <a:ext cx="8529637" cy="157549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2075" tIns="46038" rIns="92075" bIns="46038">
            <a:spAutoFit/>
          </a:bodyPr>
          <a:lstStyle>
            <a:lvl1pPr defTabSz="762000">
              <a:defRPr kumimoji="1" sz="2400">
                <a:solidFill>
                  <a:schemeClr val="tx1"/>
                </a:solidFill>
                <a:latin typeface="仿宋_GB2312" pitchFamily="49" charset="-122"/>
                <a:ea typeface="宋体" charset="-122"/>
              </a:defRPr>
            </a:lvl1pPr>
            <a:lvl2pPr marL="849313"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lnSpc>
                <a:spcPct val="120000"/>
              </a:lnSpc>
              <a:spcBef>
                <a:spcPct val="50000"/>
              </a:spcBef>
              <a:buFont typeface="Monotype Sorts" pitchFamily="2" charset="2"/>
              <a:buNone/>
            </a:pPr>
            <a:r>
              <a:rPr lang="en-US" altLang="zh-CN" sz="2800" b="0" dirty="0">
                <a:latin typeface="+mj-ea"/>
                <a:ea typeface="+mj-ea"/>
              </a:rPr>
              <a:t>    </a:t>
            </a:r>
            <a:r>
              <a:rPr lang="zh-CN" altLang="en-US" sz="2800" b="0" dirty="0">
                <a:latin typeface="+mj-ea"/>
                <a:ea typeface="+mj-ea"/>
              </a:rPr>
              <a:t>热力学第二定律：</a:t>
            </a:r>
            <a:r>
              <a:rPr lang="zh-CN" altLang="en-US" sz="2800" b="0" dirty="0">
                <a:solidFill>
                  <a:srgbClr val="0000FF"/>
                </a:solidFill>
                <a:latin typeface="+mj-ea"/>
                <a:ea typeface="+mj-ea"/>
              </a:rPr>
              <a:t>自发过程</a:t>
            </a:r>
            <a:r>
              <a:rPr lang="zh-CN" altLang="en-US" sz="2800" b="0" dirty="0">
                <a:latin typeface="+mj-ea"/>
                <a:ea typeface="+mj-ea"/>
              </a:rPr>
              <a:t>（不受外来干预，例如孤立体系内部的过程）</a:t>
            </a:r>
            <a:r>
              <a:rPr lang="zh-CN" altLang="en-US" sz="2800" b="0" dirty="0">
                <a:solidFill>
                  <a:srgbClr val="0000FF"/>
                </a:solidFill>
                <a:latin typeface="+mj-ea"/>
                <a:ea typeface="+mj-ea"/>
              </a:rPr>
              <a:t>总伴随着分子混乱程度或无序程度</a:t>
            </a:r>
            <a:r>
              <a:rPr lang="zh-CN" altLang="en-US" sz="2800" b="0" dirty="0">
                <a:latin typeface="+mj-ea"/>
                <a:ea typeface="+mj-ea"/>
              </a:rPr>
              <a:t>（用“熵”来量度）</a:t>
            </a:r>
            <a:r>
              <a:rPr lang="zh-CN" altLang="en-US" sz="2800" b="0" dirty="0">
                <a:solidFill>
                  <a:srgbClr val="0000FF"/>
                </a:solidFill>
                <a:latin typeface="+mj-ea"/>
                <a:ea typeface="+mj-ea"/>
              </a:rPr>
              <a:t>的增加。</a:t>
            </a:r>
          </a:p>
        </p:txBody>
      </p:sp>
      <p:sp>
        <p:nvSpPr>
          <p:cNvPr id="10" name="矩形 9"/>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Rectangle 6"/>
          <p:cNvSpPr>
            <a:spLocks noChangeArrowheads="1"/>
          </p:cNvSpPr>
          <p:nvPr/>
        </p:nvSpPr>
        <p:spPr bwMode="auto">
          <a:xfrm>
            <a:off x="827584" y="122531"/>
            <a:ext cx="7772400" cy="762000"/>
          </a:xfrm>
          <a:prstGeom prst="rect">
            <a:avLst/>
          </a:prstGeom>
          <a:noFill/>
          <a:ln w="9525">
            <a:noFill/>
            <a:miter lim="800000"/>
            <a:headEnd/>
            <a:tailEnd/>
          </a:ln>
        </p:spPr>
        <p:txBody>
          <a:bodyPr anchor="ctr"/>
          <a:lstStyle/>
          <a:p>
            <a:pPr algn="ctr">
              <a:defRPr/>
            </a:pPr>
            <a:r>
              <a:rPr lang="en-US" altLang="zh-CN" sz="3200" dirty="0">
                <a:solidFill>
                  <a:srgbClr val="C00000"/>
                </a:solidFill>
                <a:latin typeface="+mn-lt"/>
                <a:ea typeface="+mj-ea"/>
              </a:rPr>
              <a:t>4.2</a:t>
            </a:r>
            <a:r>
              <a:rPr lang="zh-CN" altLang="en-US" sz="3200" dirty="0">
                <a:solidFill>
                  <a:srgbClr val="C00000"/>
                </a:solidFill>
                <a:latin typeface="+mn-lt"/>
                <a:ea typeface="+mj-ea"/>
              </a:rPr>
              <a:t>  热力学第二定律</a:t>
            </a:r>
          </a:p>
        </p:txBody>
      </p:sp>
      <p:sp>
        <p:nvSpPr>
          <p:cNvPr id="4" name="矩形 3"/>
          <p:cNvSpPr/>
          <p:nvPr/>
        </p:nvSpPr>
        <p:spPr>
          <a:xfrm>
            <a:off x="107504" y="1340768"/>
            <a:ext cx="9001000" cy="1363065"/>
          </a:xfrm>
          <a:prstGeom prst="rect">
            <a:avLst/>
          </a:prstGeom>
        </p:spPr>
        <p:txBody>
          <a:bodyPr wrap="square">
            <a:spAutoFit/>
          </a:bodyPr>
          <a:lstStyle/>
          <a:p>
            <a:pPr>
              <a:lnSpc>
                <a:spcPct val="120000"/>
              </a:lnSpc>
            </a:pPr>
            <a:r>
              <a:rPr lang="zh-CN" altLang="en-US" dirty="0">
                <a:latin typeface="+mj-ea"/>
                <a:ea typeface="+mj-ea"/>
              </a:rPr>
              <a:t>人们通过大量的研究、观察发现，自发过程还有一个显著的特点：在自发进行的过程中，能量和物质趋向于变得更加无序，或更加混乱。因此，可以用无序度或混乱度的增加判断自发过程的方向。</a:t>
            </a:r>
          </a:p>
        </p:txBody>
      </p:sp>
    </p:spTree>
    <p:extLst>
      <p:ext uri="{BB962C8B-B14F-4D97-AF65-F5344CB8AC3E}">
        <p14:creationId xmlns:p14="http://schemas.microsoft.com/office/powerpoint/2010/main" val="338549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5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806" b="32849"/>
          <a:stretch/>
        </p:blipFill>
        <p:spPr bwMode="auto">
          <a:xfrm>
            <a:off x="2627784" y="4365104"/>
            <a:ext cx="3528392" cy="159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Text Box 12"/>
          <p:cNvSpPr txBox="1">
            <a:spLocks noChangeArrowheads="1"/>
          </p:cNvSpPr>
          <p:nvPr/>
        </p:nvSpPr>
        <p:spPr bwMode="auto">
          <a:xfrm>
            <a:off x="2267744" y="5963032"/>
            <a:ext cx="3817194" cy="3693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lvl="1" algn="ctr" eaLnBrk="1" hangingPunct="1">
              <a:spcBef>
                <a:spcPts val="0"/>
              </a:spcBef>
            </a:pPr>
            <a:r>
              <a:rPr lang="zh-CN" altLang="en-US" sz="1800" dirty="0">
                <a:solidFill>
                  <a:srgbClr val="0000B0"/>
                </a:solidFill>
              </a:rPr>
              <a:t>状态</a:t>
            </a:r>
            <a:r>
              <a:rPr lang="en-US" altLang="zh-CN" sz="1800" dirty="0">
                <a:solidFill>
                  <a:srgbClr val="0000B0"/>
                </a:solidFill>
              </a:rPr>
              <a:t>I                          </a:t>
            </a:r>
            <a:r>
              <a:rPr lang="zh-CN" altLang="en-US" sz="1800" dirty="0">
                <a:solidFill>
                  <a:srgbClr val="0000B0"/>
                </a:solidFill>
              </a:rPr>
              <a:t>状态</a:t>
            </a:r>
            <a:r>
              <a:rPr lang="en-US" altLang="zh-CN" sz="1800" dirty="0">
                <a:solidFill>
                  <a:srgbClr val="0000B0"/>
                </a:solidFill>
              </a:rPr>
              <a:t>II </a:t>
            </a:r>
          </a:p>
        </p:txBody>
      </p:sp>
      <p:sp>
        <p:nvSpPr>
          <p:cNvPr id="12" name="矩形 11"/>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Rectangle 6"/>
          <p:cNvSpPr>
            <a:spLocks noChangeArrowheads="1"/>
          </p:cNvSpPr>
          <p:nvPr/>
        </p:nvSpPr>
        <p:spPr bwMode="auto">
          <a:xfrm>
            <a:off x="1043608" y="122531"/>
            <a:ext cx="7128792"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n-lt"/>
                <a:ea typeface="+mj-ea"/>
              </a:rPr>
              <a:t>熵</a:t>
            </a:r>
            <a:r>
              <a:rPr lang="en-US" altLang="zh-CN" sz="3200" dirty="0">
                <a:solidFill>
                  <a:schemeClr val="accent2">
                    <a:lumMod val="50000"/>
                  </a:schemeClr>
                </a:solidFill>
                <a:latin typeface="+mn-lt"/>
                <a:ea typeface="+mj-ea"/>
              </a:rPr>
              <a:t>(Entropy)</a:t>
            </a:r>
            <a:r>
              <a:rPr lang="zh-CN" altLang="en-US" sz="3200" dirty="0">
                <a:solidFill>
                  <a:schemeClr val="accent2">
                    <a:lumMod val="50000"/>
                  </a:schemeClr>
                </a:solidFill>
                <a:latin typeface="+mn-lt"/>
                <a:ea typeface="+mj-ea"/>
              </a:rPr>
              <a:t>的概念</a:t>
            </a:r>
          </a:p>
        </p:txBody>
      </p:sp>
      <p:sp>
        <p:nvSpPr>
          <p:cNvPr id="15" name="Text Box 4"/>
          <p:cNvSpPr txBox="1">
            <a:spLocks noChangeArrowheads="1"/>
          </p:cNvSpPr>
          <p:nvPr/>
        </p:nvSpPr>
        <p:spPr bwMode="auto">
          <a:xfrm>
            <a:off x="179512" y="1142976"/>
            <a:ext cx="892797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kumimoji="0" lang="zh-CN" altLang="en-US" b="0" dirty="0">
                <a:latin typeface="+mn-lt"/>
                <a:ea typeface="+mj-ea"/>
                <a:cs typeface="Arial" panose="020B0604020202020204" pitchFamily="34" charset="0"/>
              </a:rPr>
              <a:t>为了表述体系的混乱度，人们引入了熵的概念</a:t>
            </a:r>
            <a:r>
              <a:rPr kumimoji="0" lang="en-US" altLang="zh-CN" b="0" dirty="0">
                <a:latin typeface="+mn-lt"/>
                <a:ea typeface="+mj-ea"/>
                <a:cs typeface="Arial" panose="020B0604020202020204" pitchFamily="34" charset="0"/>
              </a:rPr>
              <a:t>(</a:t>
            </a:r>
            <a:r>
              <a:rPr kumimoji="0" lang="en-US" altLang="zh-CN" b="0" i="1" dirty="0">
                <a:latin typeface="+mn-lt"/>
                <a:ea typeface="+mj-ea"/>
                <a:cs typeface="Arial" panose="020B0604020202020204" pitchFamily="34" charset="0"/>
              </a:rPr>
              <a:t>S</a:t>
            </a:r>
            <a:r>
              <a:rPr kumimoji="0" lang="en-US" altLang="zh-CN" b="0" dirty="0">
                <a:latin typeface="+mn-lt"/>
                <a:ea typeface="+mj-ea"/>
                <a:cs typeface="Arial" panose="020B0604020202020204" pitchFamily="34" charset="0"/>
              </a:rPr>
              <a:t>, </a:t>
            </a:r>
            <a:r>
              <a:rPr kumimoji="0" lang="zh-CN" altLang="en-US" b="0" dirty="0">
                <a:latin typeface="+mn-lt"/>
                <a:ea typeface="+mj-ea"/>
                <a:cs typeface="Arial" panose="020B0604020202020204" pitchFamily="34" charset="0"/>
              </a:rPr>
              <a:t>由</a:t>
            </a:r>
            <a:r>
              <a:rPr kumimoji="0" lang="en-US" altLang="zh-CN" b="0" dirty="0" err="1">
                <a:latin typeface="+mn-lt"/>
                <a:ea typeface="+mj-ea"/>
                <a:cs typeface="Arial" panose="020B0604020202020204" pitchFamily="34" charset="0"/>
              </a:rPr>
              <a:t>Clausius</a:t>
            </a:r>
            <a:r>
              <a:rPr kumimoji="0" lang="en-US" altLang="zh-CN" b="0" dirty="0">
                <a:latin typeface="+mn-lt"/>
                <a:ea typeface="+mj-ea"/>
                <a:cs typeface="Arial" panose="020B0604020202020204" pitchFamily="34" charset="0"/>
              </a:rPr>
              <a:t> </a:t>
            </a:r>
            <a:r>
              <a:rPr kumimoji="0" lang="zh-CN" altLang="en-US" b="0" dirty="0">
                <a:latin typeface="+mn-lt"/>
                <a:ea typeface="+mj-ea"/>
                <a:cs typeface="Arial" panose="020B0604020202020204" pitchFamily="34" charset="0"/>
              </a:rPr>
              <a:t>提出</a:t>
            </a:r>
            <a:r>
              <a:rPr kumimoji="0" lang="en-US" altLang="zh-CN" b="0" dirty="0">
                <a:latin typeface="+mn-lt"/>
                <a:ea typeface="+mj-ea"/>
                <a:cs typeface="Arial" panose="020B0604020202020204" pitchFamily="34" charset="0"/>
              </a:rPr>
              <a:t>)</a:t>
            </a:r>
            <a:r>
              <a:rPr kumimoji="0" lang="zh-CN" altLang="en-US" b="0" dirty="0">
                <a:latin typeface="+mn-lt"/>
                <a:ea typeface="+mj-ea"/>
                <a:cs typeface="Arial" panose="020B0604020202020204" pitchFamily="34" charset="0"/>
              </a:rPr>
              <a:t>。可以把熵看作是体系混乱度</a:t>
            </a:r>
            <a:r>
              <a:rPr kumimoji="0" lang="en-US" altLang="zh-CN" b="0" dirty="0">
                <a:latin typeface="+mn-lt"/>
                <a:ea typeface="+mj-ea"/>
                <a:cs typeface="Arial" panose="020B0604020202020204" pitchFamily="34" charset="0"/>
              </a:rPr>
              <a:t>(</a:t>
            </a:r>
            <a:r>
              <a:rPr kumimoji="0" lang="zh-CN" altLang="en-US" b="0" dirty="0">
                <a:latin typeface="+mn-lt"/>
                <a:ea typeface="+mj-ea"/>
                <a:cs typeface="Arial" panose="020B0604020202020204" pitchFamily="34" charset="0"/>
              </a:rPr>
              <a:t>或有序度</a:t>
            </a:r>
            <a:r>
              <a:rPr kumimoji="0" lang="en-US" altLang="zh-CN" b="0" dirty="0">
                <a:latin typeface="+mn-lt"/>
                <a:ea typeface="+mj-ea"/>
                <a:cs typeface="Arial" panose="020B0604020202020204" pitchFamily="34" charset="0"/>
              </a:rPr>
              <a:t>)</a:t>
            </a:r>
            <a:r>
              <a:rPr kumimoji="0" lang="zh-CN" altLang="en-US" b="0" dirty="0">
                <a:latin typeface="+mn-lt"/>
                <a:ea typeface="+mj-ea"/>
                <a:cs typeface="Arial" panose="020B0604020202020204" pitchFamily="34" charset="0"/>
              </a:rPr>
              <a:t>的量度，也是一种热力学状态函数。系统混乱度增大有利于反应自发地进行</a:t>
            </a:r>
          </a:p>
        </p:txBody>
      </p:sp>
      <p:sp>
        <p:nvSpPr>
          <p:cNvPr id="16" name="Rectangle 2"/>
          <p:cNvSpPr>
            <a:spLocks noChangeArrowheads="1"/>
          </p:cNvSpPr>
          <p:nvPr/>
        </p:nvSpPr>
        <p:spPr bwMode="auto">
          <a:xfrm>
            <a:off x="827584" y="2770372"/>
            <a:ext cx="41376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a:latin typeface="Times New Roman" pitchFamily="18" charset="0"/>
              </a:rPr>
              <a:t>NH</a:t>
            </a:r>
            <a:r>
              <a:rPr lang="en-US" altLang="zh-CN" i="0" baseline="-25000" dirty="0">
                <a:latin typeface="Times New Roman" pitchFamily="18" charset="0"/>
              </a:rPr>
              <a:t>4</a:t>
            </a:r>
            <a:r>
              <a:rPr lang="en-US" altLang="zh-CN" i="0" dirty="0">
                <a:latin typeface="Times New Roman" pitchFamily="18" charset="0"/>
              </a:rPr>
              <a:t>Cl (</a:t>
            </a:r>
            <a:r>
              <a:rPr lang="en-US" altLang="zh-CN" dirty="0">
                <a:latin typeface="Times New Roman" pitchFamily="18" charset="0"/>
              </a:rPr>
              <a:t>s</a:t>
            </a:r>
            <a:r>
              <a:rPr lang="en-US" altLang="zh-CN" i="0" dirty="0">
                <a:latin typeface="Times New Roman" pitchFamily="18" charset="0"/>
              </a:rPr>
              <a:t>) →NH</a:t>
            </a:r>
            <a:r>
              <a:rPr lang="en-US" altLang="zh-CN" i="0" baseline="-25000" dirty="0">
                <a:latin typeface="Times New Roman" pitchFamily="18" charset="0"/>
              </a:rPr>
              <a:t>4</a:t>
            </a:r>
            <a:r>
              <a:rPr lang="en-US" altLang="zh-CN" i="0" baseline="30000" dirty="0">
                <a:latin typeface="Times New Roman" pitchFamily="18" charset="0"/>
              </a:rPr>
              <a:t>+</a:t>
            </a:r>
            <a:r>
              <a:rPr lang="en-US" altLang="zh-CN" i="0" dirty="0">
                <a:latin typeface="Times New Roman" pitchFamily="18" charset="0"/>
              </a:rPr>
              <a:t>(</a:t>
            </a:r>
            <a:r>
              <a:rPr lang="en-US" altLang="zh-CN" dirty="0" err="1">
                <a:latin typeface="Times New Roman" pitchFamily="18" charset="0"/>
              </a:rPr>
              <a:t>aq</a:t>
            </a:r>
            <a:r>
              <a:rPr lang="en-US" altLang="zh-CN" i="0" dirty="0">
                <a:latin typeface="Times New Roman" pitchFamily="18" charset="0"/>
              </a:rPr>
              <a:t>)+Cl</a:t>
            </a:r>
            <a:r>
              <a:rPr lang="en-US" altLang="zh-CN" i="0" baseline="30000" dirty="0">
                <a:latin typeface="Times New Roman" pitchFamily="18" charset="0"/>
              </a:rPr>
              <a:t>-</a:t>
            </a:r>
            <a:r>
              <a:rPr lang="en-US" altLang="zh-CN" i="0" dirty="0">
                <a:latin typeface="Times New Roman" pitchFamily="18" charset="0"/>
              </a:rPr>
              <a:t>(</a:t>
            </a:r>
            <a:r>
              <a:rPr lang="en-US" altLang="zh-CN" dirty="0" err="1">
                <a:latin typeface="Times New Roman" pitchFamily="18" charset="0"/>
              </a:rPr>
              <a:t>aq</a:t>
            </a:r>
            <a:r>
              <a:rPr lang="en-US" altLang="zh-CN" i="0" dirty="0">
                <a:latin typeface="Times New Roman" pitchFamily="18" charset="0"/>
              </a:rPr>
              <a:t>)</a:t>
            </a:r>
          </a:p>
        </p:txBody>
      </p:sp>
      <p:sp>
        <p:nvSpPr>
          <p:cNvPr id="18" name="Rectangle 4"/>
          <p:cNvSpPr>
            <a:spLocks noChangeArrowheads="1"/>
          </p:cNvSpPr>
          <p:nvPr/>
        </p:nvSpPr>
        <p:spPr bwMode="auto">
          <a:xfrm>
            <a:off x="5994899" y="2771714"/>
            <a:ext cx="2249489"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i="0" dirty="0">
                <a:latin typeface="Times New Roman" pitchFamily="18" charset="0"/>
              </a:rPr>
              <a:t>= 9.76kJ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p>
        </p:txBody>
      </p:sp>
      <p:grpSp>
        <p:nvGrpSpPr>
          <p:cNvPr id="20" name="Group 13"/>
          <p:cNvGrpSpPr>
            <a:grpSpLocks/>
          </p:cNvGrpSpPr>
          <p:nvPr/>
        </p:nvGrpSpPr>
        <p:grpSpPr bwMode="auto">
          <a:xfrm>
            <a:off x="899592" y="3634468"/>
            <a:ext cx="5113338" cy="483910"/>
            <a:chOff x="800" y="2506"/>
            <a:chExt cx="2892" cy="250"/>
          </a:xfrm>
        </p:grpSpPr>
        <p:graphicFrame>
          <p:nvGraphicFramePr>
            <p:cNvPr id="21" name="Object 14"/>
            <p:cNvGraphicFramePr>
              <a:graphicFrameLocks noChangeAspect="1"/>
            </p:cNvGraphicFramePr>
            <p:nvPr/>
          </p:nvGraphicFramePr>
          <p:xfrm>
            <a:off x="1452" y="2506"/>
            <a:ext cx="677" cy="250"/>
          </p:xfrm>
          <a:graphic>
            <a:graphicData uri="http://schemas.openxmlformats.org/presentationml/2006/ole">
              <mc:AlternateContent xmlns:mc="http://schemas.openxmlformats.org/markup-compatibility/2006">
                <mc:Choice xmlns:v="urn:schemas-microsoft-com:vml" Requires="v">
                  <p:oleObj name="公式" r:id="rId4" imgW="787320" imgH="291960" progId="Equation.3">
                    <p:embed/>
                  </p:oleObj>
                </mc:Choice>
                <mc:Fallback>
                  <p:oleObj name="公式" r:id="rId4" imgW="787320" imgH="291960" progId="Equation.3">
                    <p:embed/>
                    <p:pic>
                      <p:nvPicPr>
                        <p:cNvPr id="21"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 y="2506"/>
                          <a:ext cx="677" cy="250"/>
                        </a:xfrm>
                        <a:prstGeom prst="rect">
                          <a:avLst/>
                        </a:prstGeom>
                        <a:noFill/>
                        <a:ln>
                          <a:noFill/>
                        </a:ln>
                        <a:effectLst/>
                      </p:spPr>
                    </p:pic>
                  </p:oleObj>
                </mc:Fallback>
              </mc:AlternateContent>
            </a:graphicData>
          </a:graphic>
        </p:graphicFrame>
        <p:sp>
          <p:nvSpPr>
            <p:cNvPr id="22" name="Rectangle 15"/>
            <p:cNvSpPr>
              <a:spLocks noChangeArrowheads="1"/>
            </p:cNvSpPr>
            <p:nvPr/>
          </p:nvSpPr>
          <p:spPr bwMode="auto">
            <a:xfrm>
              <a:off x="800" y="2507"/>
              <a:ext cx="289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dirty="0">
                  <a:latin typeface="Times New Roman" pitchFamily="18" charset="0"/>
                </a:rPr>
                <a:t>H</a:t>
              </a:r>
              <a:r>
                <a:rPr lang="en-US" altLang="zh-CN" i="0" baseline="-25000" dirty="0">
                  <a:latin typeface="Times New Roman" pitchFamily="18" charset="0"/>
                </a:rPr>
                <a:t>2</a:t>
              </a:r>
              <a:r>
                <a:rPr lang="en-US" altLang="zh-CN" i="0" dirty="0">
                  <a:latin typeface="Times New Roman" pitchFamily="18" charset="0"/>
                </a:rPr>
                <a:t>O(l)		       H</a:t>
              </a:r>
              <a:r>
                <a:rPr lang="en-US" altLang="zh-CN" i="0" baseline="-25000" dirty="0">
                  <a:latin typeface="Times New Roman" pitchFamily="18" charset="0"/>
                </a:rPr>
                <a:t>2</a:t>
              </a:r>
              <a:r>
                <a:rPr lang="en-US" altLang="zh-CN" i="0" dirty="0">
                  <a:latin typeface="Times New Roman" pitchFamily="18" charset="0"/>
                </a:rPr>
                <a:t>O(g)</a:t>
              </a:r>
            </a:p>
          </p:txBody>
        </p:sp>
      </p:grpSp>
      <p:sp>
        <p:nvSpPr>
          <p:cNvPr id="24" name="Rectangle 17"/>
          <p:cNvSpPr>
            <a:spLocks noChangeArrowheads="1"/>
          </p:cNvSpPr>
          <p:nvPr/>
        </p:nvSpPr>
        <p:spPr bwMode="auto">
          <a:xfrm>
            <a:off x="5660180" y="3687117"/>
            <a:ext cx="236820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i="0" dirty="0">
                <a:latin typeface="Times New Roman" pitchFamily="18" charset="0"/>
              </a:rPr>
              <a:t>= 44.0kJ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p>
        </p:txBody>
      </p:sp>
      <p:sp>
        <p:nvSpPr>
          <p:cNvPr id="26"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17</a:t>
            </a:fld>
            <a:endParaRPr lang="en-US" altLang="zh-CN" dirty="0">
              <a:solidFill>
                <a:srgbClr val="000000"/>
              </a:solidFill>
            </a:endParaRPr>
          </a:p>
        </p:txBody>
      </p:sp>
      <p:sp>
        <p:nvSpPr>
          <p:cNvPr id="2" name="矩形 1"/>
          <p:cNvSpPr/>
          <p:nvPr/>
        </p:nvSpPr>
        <p:spPr>
          <a:xfrm>
            <a:off x="5115506" y="2751311"/>
            <a:ext cx="987771" cy="461665"/>
          </a:xfrm>
          <a:prstGeom prst="rect">
            <a:avLst/>
          </a:prstGeom>
        </p:spPr>
        <p:txBody>
          <a:bodyPr wrap="none">
            <a:spAutoFit/>
          </a:bodyPr>
          <a:lstStyle/>
          <a:p>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 </a:t>
            </a:r>
            <a:endParaRPr lang="zh-CN" altLang="en-US" dirty="0"/>
          </a:p>
        </p:txBody>
      </p:sp>
      <p:sp>
        <p:nvSpPr>
          <p:cNvPr id="3" name="矩形 2"/>
          <p:cNvSpPr/>
          <p:nvPr/>
        </p:nvSpPr>
        <p:spPr>
          <a:xfrm>
            <a:off x="4788024" y="3645024"/>
            <a:ext cx="987771" cy="461665"/>
          </a:xfrm>
          <a:prstGeom prst="rect">
            <a:avLst/>
          </a:prstGeom>
        </p:spPr>
        <p:txBody>
          <a:bodyPr wrap="none">
            <a:spAutoFit/>
          </a:bodyPr>
          <a:lstStyle/>
          <a:p>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 </a:t>
            </a:r>
            <a:endParaRPr lang="zh-CN" altLang="en-US" dirty="0"/>
          </a:p>
        </p:txBody>
      </p:sp>
      <p:sp>
        <p:nvSpPr>
          <p:cNvPr id="5" name="文本框 4">
            <a:extLst>
              <a:ext uri="{FF2B5EF4-FFF2-40B4-BE49-F238E27FC236}">
                <a16:creationId xmlns:a16="http://schemas.microsoft.com/office/drawing/2014/main" id="{CA057B8A-A9CF-4990-BE6D-873A5450E08D}"/>
              </a:ext>
            </a:extLst>
          </p:cNvPr>
          <p:cNvSpPr txBox="1"/>
          <p:nvPr/>
        </p:nvSpPr>
        <p:spPr>
          <a:xfrm>
            <a:off x="2105980" y="6309320"/>
            <a:ext cx="4572000" cy="400110"/>
          </a:xfrm>
          <a:prstGeom prst="rect">
            <a:avLst/>
          </a:prstGeom>
          <a:noFill/>
        </p:spPr>
        <p:txBody>
          <a:bodyPr wrap="square">
            <a:spAutoFit/>
          </a:bodyPr>
          <a:lstStyle/>
          <a:p>
            <a:pPr algn="ctr" eaLnBrk="1" hangingPunct="1">
              <a:spcBef>
                <a:spcPts val="0"/>
              </a:spcBef>
            </a:pPr>
            <a:r>
              <a:rPr lang="zh-CN" altLang="en-US" sz="2000" dirty="0">
                <a:solidFill>
                  <a:srgbClr val="FF0000"/>
                </a:solidFill>
              </a:rPr>
              <a:t>由状态</a:t>
            </a:r>
            <a:r>
              <a:rPr lang="en-US" altLang="zh-CN" sz="2000" dirty="0">
                <a:solidFill>
                  <a:srgbClr val="FF0000"/>
                </a:solidFill>
              </a:rPr>
              <a:t>I</a:t>
            </a:r>
            <a:r>
              <a:rPr lang="zh-CN" altLang="en-US" sz="2000" dirty="0">
                <a:solidFill>
                  <a:srgbClr val="FF0000"/>
                </a:solidFill>
              </a:rPr>
              <a:t>变成状态</a:t>
            </a:r>
            <a:r>
              <a:rPr lang="en-US" altLang="zh-CN" sz="2000" dirty="0">
                <a:solidFill>
                  <a:srgbClr val="FF0000"/>
                </a:solidFill>
              </a:rPr>
              <a:t>II</a:t>
            </a:r>
            <a:r>
              <a:rPr lang="zh-CN" altLang="en-US" sz="2000" dirty="0">
                <a:solidFill>
                  <a:srgbClr val="FF0000"/>
                </a:solidFill>
              </a:rPr>
              <a:t>，混乱度增加</a:t>
            </a:r>
          </a:p>
        </p:txBody>
      </p:sp>
    </p:spTree>
    <p:extLst>
      <p:ext uri="{BB962C8B-B14F-4D97-AF65-F5344CB8AC3E}">
        <p14:creationId xmlns:p14="http://schemas.microsoft.com/office/powerpoint/2010/main" val="377636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5B0964F7-4727-4AC6-820D-B129E805F5EE}" type="slidenum">
              <a:rPr lang="zh-CN" altLang="en-US" smtClean="0"/>
              <a:pPr>
                <a:defRPr/>
              </a:pPr>
              <a:t>18</a:t>
            </a:fld>
            <a:endParaRPr lang="en-US" altLang="zh-CN"/>
          </a:p>
        </p:txBody>
      </p:sp>
      <p:sp>
        <p:nvSpPr>
          <p:cNvPr id="3" name="Rectangle 4"/>
          <p:cNvSpPr>
            <a:spLocks noChangeArrowheads="1"/>
          </p:cNvSpPr>
          <p:nvPr/>
        </p:nvSpPr>
        <p:spPr bwMode="auto">
          <a:xfrm>
            <a:off x="-36512" y="1700067"/>
            <a:ext cx="44644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i="0" dirty="0"/>
              <a:t>N</a:t>
            </a:r>
            <a:r>
              <a:rPr lang="en-US" altLang="zh-CN" i="0" baseline="-25000" dirty="0"/>
              <a:t>2</a:t>
            </a:r>
            <a:r>
              <a:rPr lang="en-US" altLang="zh-CN" i="0" dirty="0"/>
              <a:t>O</a:t>
            </a:r>
            <a:r>
              <a:rPr lang="en-US" altLang="zh-CN" i="0" baseline="-25000" dirty="0"/>
              <a:t>5</a:t>
            </a:r>
            <a:r>
              <a:rPr lang="en-US" altLang="zh-CN" i="0" dirty="0"/>
              <a:t>(s) →2NO</a:t>
            </a:r>
            <a:r>
              <a:rPr lang="en-US" altLang="zh-CN" i="0" baseline="-25000" dirty="0"/>
              <a:t>2</a:t>
            </a:r>
            <a:r>
              <a:rPr lang="en-US" altLang="zh-CN" i="0" dirty="0"/>
              <a:t>(g)+</a:t>
            </a:r>
            <a:r>
              <a:rPr lang="en-US" altLang="zh-CN" i="0" dirty="0">
                <a:latin typeface="+mn-lt"/>
                <a:ea typeface="Dotum" pitchFamily="34" charset="-127"/>
              </a:rPr>
              <a:t>½</a:t>
            </a:r>
            <a:r>
              <a:rPr lang="en-US" altLang="zh-CN" i="0" dirty="0"/>
              <a:t>O</a:t>
            </a:r>
            <a:r>
              <a:rPr lang="en-US" altLang="zh-CN" i="0" baseline="-25000" dirty="0"/>
              <a:t>2</a:t>
            </a:r>
            <a:r>
              <a:rPr lang="en-US" altLang="zh-CN" i="0" dirty="0"/>
              <a:t>(g)</a:t>
            </a:r>
          </a:p>
        </p:txBody>
      </p:sp>
      <p:sp>
        <p:nvSpPr>
          <p:cNvPr id="4" name="Rectangle 6"/>
          <p:cNvSpPr>
            <a:spLocks noChangeArrowheads="1"/>
          </p:cNvSpPr>
          <p:nvPr/>
        </p:nvSpPr>
        <p:spPr bwMode="auto">
          <a:xfrm>
            <a:off x="4427984" y="1741779"/>
            <a:ext cx="4680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dirty="0">
                <a:latin typeface="Arial" panose="020B0604020202020204" pitchFamily="34" charset="0"/>
                <a:cs typeface="Arial" panose="020B0604020202020204" pitchFamily="34" charset="0"/>
                <a:sym typeface="Symbol" pitchFamily="18" charset="2"/>
              </a:rPr>
              <a:t> </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 </a:t>
            </a:r>
            <a:r>
              <a:rPr kumimoji="1" lang="en-US" altLang="zh-CN" i="0" dirty="0">
                <a:latin typeface="Times New Roman" pitchFamily="18" charset="0"/>
              </a:rPr>
              <a:t>= 109.5kJ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r>
              <a:rPr kumimoji="1" lang="en-US" altLang="zh-CN" i="0" dirty="0">
                <a:latin typeface="Times New Roman" pitchFamily="18" charset="0"/>
              </a:rPr>
              <a:t>  </a:t>
            </a:r>
            <a:r>
              <a:rPr kumimoji="1" lang="zh-CN" altLang="en-US" i="0" dirty="0">
                <a:latin typeface="Times New Roman" pitchFamily="18" charset="0"/>
              </a:rPr>
              <a:t>爆炸反应</a:t>
            </a:r>
            <a:endParaRPr kumimoji="1" lang="zh-CN" altLang="en-US" i="0" baseline="30000" dirty="0">
              <a:latin typeface="Times New Roman" pitchFamily="18" charset="0"/>
            </a:endParaRPr>
          </a:p>
        </p:txBody>
      </p:sp>
      <p:sp>
        <p:nvSpPr>
          <p:cNvPr id="5" name="Rectangle 2"/>
          <p:cNvSpPr>
            <a:spLocks noChangeArrowheads="1"/>
          </p:cNvSpPr>
          <p:nvPr/>
        </p:nvSpPr>
        <p:spPr bwMode="auto">
          <a:xfrm>
            <a:off x="323548" y="2564163"/>
            <a:ext cx="41376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0" dirty="0">
                <a:latin typeface="Times New Roman" pitchFamily="18" charset="0"/>
              </a:rPr>
              <a:t>NH</a:t>
            </a:r>
            <a:r>
              <a:rPr lang="en-US" altLang="zh-CN" i="0" baseline="-25000" dirty="0">
                <a:latin typeface="Times New Roman" pitchFamily="18" charset="0"/>
              </a:rPr>
              <a:t>4</a:t>
            </a:r>
            <a:r>
              <a:rPr lang="en-US" altLang="zh-CN" i="0" dirty="0">
                <a:latin typeface="Times New Roman" pitchFamily="18" charset="0"/>
              </a:rPr>
              <a:t>Cl (</a:t>
            </a:r>
            <a:r>
              <a:rPr lang="en-US" altLang="zh-CN" dirty="0">
                <a:latin typeface="Times New Roman" pitchFamily="18" charset="0"/>
              </a:rPr>
              <a:t>s</a:t>
            </a:r>
            <a:r>
              <a:rPr lang="en-US" altLang="zh-CN" i="0" dirty="0">
                <a:latin typeface="Times New Roman" pitchFamily="18" charset="0"/>
              </a:rPr>
              <a:t>) →NH</a:t>
            </a:r>
            <a:r>
              <a:rPr lang="en-US" altLang="zh-CN" i="0" baseline="-25000" dirty="0">
                <a:latin typeface="Times New Roman" pitchFamily="18" charset="0"/>
              </a:rPr>
              <a:t>4</a:t>
            </a:r>
            <a:r>
              <a:rPr lang="en-US" altLang="zh-CN" i="0" baseline="30000" dirty="0">
                <a:latin typeface="Times New Roman" pitchFamily="18" charset="0"/>
              </a:rPr>
              <a:t>+</a:t>
            </a:r>
            <a:r>
              <a:rPr lang="en-US" altLang="zh-CN" i="0" dirty="0">
                <a:latin typeface="Times New Roman" pitchFamily="18" charset="0"/>
              </a:rPr>
              <a:t>(</a:t>
            </a:r>
            <a:r>
              <a:rPr lang="en-US" altLang="zh-CN" dirty="0" err="1">
                <a:latin typeface="Times New Roman" pitchFamily="18" charset="0"/>
              </a:rPr>
              <a:t>aq</a:t>
            </a:r>
            <a:r>
              <a:rPr lang="en-US" altLang="zh-CN" i="0" dirty="0">
                <a:latin typeface="Times New Roman" pitchFamily="18" charset="0"/>
              </a:rPr>
              <a:t>)+Cl</a:t>
            </a:r>
            <a:r>
              <a:rPr lang="en-US" altLang="zh-CN" i="0" baseline="30000" dirty="0">
                <a:latin typeface="Times New Roman" pitchFamily="18" charset="0"/>
              </a:rPr>
              <a:t>-</a:t>
            </a:r>
            <a:r>
              <a:rPr lang="en-US" altLang="zh-CN" i="0" dirty="0">
                <a:latin typeface="Times New Roman" pitchFamily="18" charset="0"/>
              </a:rPr>
              <a:t>(</a:t>
            </a:r>
            <a:r>
              <a:rPr lang="en-US" altLang="zh-CN" dirty="0" err="1">
                <a:latin typeface="Times New Roman" pitchFamily="18" charset="0"/>
              </a:rPr>
              <a:t>aq</a:t>
            </a:r>
            <a:r>
              <a:rPr lang="en-US" altLang="zh-CN" i="0" dirty="0">
                <a:latin typeface="Times New Roman" pitchFamily="18" charset="0"/>
              </a:rPr>
              <a:t>)</a:t>
            </a:r>
          </a:p>
        </p:txBody>
      </p:sp>
      <p:sp>
        <p:nvSpPr>
          <p:cNvPr id="6" name="Rectangle 4"/>
          <p:cNvSpPr>
            <a:spLocks noChangeArrowheads="1"/>
          </p:cNvSpPr>
          <p:nvPr/>
        </p:nvSpPr>
        <p:spPr bwMode="auto">
          <a:xfrm>
            <a:off x="4644008" y="2565505"/>
            <a:ext cx="3168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 </a:t>
            </a:r>
            <a:r>
              <a:rPr kumimoji="0" lang="zh-CN" altLang="en-US" spc="-300" baseline="30000" dirty="0">
                <a:latin typeface="Arial" panose="020B0604020202020204" pitchFamily="34" charset="0"/>
                <a:cs typeface="Arial" panose="020B0604020202020204" pitchFamily="34" charset="0"/>
              </a:rPr>
              <a:t>  </a:t>
            </a:r>
            <a:r>
              <a:rPr kumimoji="1" lang="en-US" altLang="zh-CN" i="0" dirty="0">
                <a:latin typeface="Times New Roman" pitchFamily="18" charset="0"/>
              </a:rPr>
              <a:t>= 9.76kJ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p>
        </p:txBody>
      </p:sp>
      <p:grpSp>
        <p:nvGrpSpPr>
          <p:cNvPr id="7" name="Group 13"/>
          <p:cNvGrpSpPr>
            <a:grpSpLocks/>
          </p:cNvGrpSpPr>
          <p:nvPr/>
        </p:nvGrpSpPr>
        <p:grpSpPr bwMode="auto">
          <a:xfrm>
            <a:off x="395556" y="3428259"/>
            <a:ext cx="5113338" cy="483910"/>
            <a:chOff x="800" y="2506"/>
            <a:chExt cx="2892" cy="250"/>
          </a:xfrm>
        </p:grpSpPr>
        <p:graphicFrame>
          <p:nvGraphicFramePr>
            <p:cNvPr id="8" name="Object 14"/>
            <p:cNvGraphicFramePr>
              <a:graphicFrameLocks noChangeAspect="1"/>
            </p:cNvGraphicFramePr>
            <p:nvPr/>
          </p:nvGraphicFramePr>
          <p:xfrm>
            <a:off x="1452" y="2506"/>
            <a:ext cx="677" cy="250"/>
          </p:xfrm>
          <a:graphic>
            <a:graphicData uri="http://schemas.openxmlformats.org/presentationml/2006/ole">
              <mc:AlternateContent xmlns:mc="http://schemas.openxmlformats.org/markup-compatibility/2006">
                <mc:Choice xmlns:v="urn:schemas-microsoft-com:vml" Requires="v">
                  <p:oleObj name="公式" r:id="rId2" imgW="787320" imgH="291960" progId="Equation.3">
                    <p:embed/>
                  </p:oleObj>
                </mc:Choice>
                <mc:Fallback>
                  <p:oleObj name="公式" r:id="rId2" imgW="787320" imgH="291960" progId="Equation.3">
                    <p:embed/>
                    <p:pic>
                      <p:nvPicPr>
                        <p:cNvPr id="8"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 y="2506"/>
                          <a:ext cx="677" cy="250"/>
                        </a:xfrm>
                        <a:prstGeom prst="rect">
                          <a:avLst/>
                        </a:prstGeom>
                        <a:noFill/>
                        <a:ln>
                          <a:noFill/>
                        </a:ln>
                        <a:effectLst/>
                      </p:spPr>
                    </p:pic>
                  </p:oleObj>
                </mc:Fallback>
              </mc:AlternateContent>
            </a:graphicData>
          </a:graphic>
        </p:graphicFrame>
        <p:sp>
          <p:nvSpPr>
            <p:cNvPr id="9" name="Rectangle 15"/>
            <p:cNvSpPr>
              <a:spLocks noChangeArrowheads="1"/>
            </p:cNvSpPr>
            <p:nvPr/>
          </p:nvSpPr>
          <p:spPr bwMode="auto">
            <a:xfrm>
              <a:off x="800" y="2507"/>
              <a:ext cx="289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0" dirty="0">
                  <a:latin typeface="Times New Roman" pitchFamily="18" charset="0"/>
                </a:rPr>
                <a:t>H</a:t>
              </a:r>
              <a:r>
                <a:rPr lang="en-US" altLang="zh-CN" i="0" baseline="-25000" dirty="0">
                  <a:latin typeface="Times New Roman" pitchFamily="18" charset="0"/>
                </a:rPr>
                <a:t>2</a:t>
              </a:r>
              <a:r>
                <a:rPr lang="en-US" altLang="zh-CN" i="0" dirty="0">
                  <a:latin typeface="Times New Roman" pitchFamily="18" charset="0"/>
                </a:rPr>
                <a:t>O(l)		       H</a:t>
              </a:r>
              <a:r>
                <a:rPr lang="en-US" altLang="zh-CN" i="0" baseline="-25000" dirty="0">
                  <a:latin typeface="Times New Roman" pitchFamily="18" charset="0"/>
                </a:rPr>
                <a:t>2</a:t>
              </a:r>
              <a:r>
                <a:rPr lang="en-US" altLang="zh-CN" i="0" dirty="0">
                  <a:latin typeface="Times New Roman" pitchFamily="18" charset="0"/>
                </a:rPr>
                <a:t>O(g)</a:t>
              </a:r>
            </a:p>
          </p:txBody>
        </p:sp>
      </p:grpSp>
      <p:sp>
        <p:nvSpPr>
          <p:cNvPr id="10" name="Rectangle 17"/>
          <p:cNvSpPr>
            <a:spLocks noChangeArrowheads="1"/>
          </p:cNvSpPr>
          <p:nvPr/>
        </p:nvSpPr>
        <p:spPr bwMode="auto">
          <a:xfrm>
            <a:off x="4644008" y="3480908"/>
            <a:ext cx="32403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baseline="-25000" dirty="0" err="1">
                <a:latin typeface="Arial" panose="020B0604020202020204" pitchFamily="34" charset="0"/>
                <a:cs typeface="Arial" panose="020B0604020202020204" pitchFamily="34" charset="0"/>
              </a:rPr>
              <a:t>r</a:t>
            </a:r>
            <a:r>
              <a:rPr kumimoji="0" lang="en-US" altLang="zh-CN" i="1" dirty="0" err="1">
                <a:latin typeface="Arial" panose="020B0604020202020204" pitchFamily="34" charset="0"/>
                <a:cs typeface="Arial" panose="020B0604020202020204" pitchFamily="34" charset="0"/>
              </a:rPr>
              <a:t>H</a:t>
            </a:r>
            <a:r>
              <a:rPr kumimoji="0" lang="en-US" altLang="zh-CN" spc="-1500" baseline="-25000" dirty="0" err="1">
                <a:latin typeface="Arial" panose="020B0604020202020204" pitchFamily="34" charset="0"/>
                <a:cs typeface="Arial" panose="020B0604020202020204" pitchFamily="34" charset="0"/>
              </a:rPr>
              <a:t>m</a:t>
            </a:r>
            <a:r>
              <a:rPr kumimoji="0" lang="en-US" altLang="zh-CN" spc="-300" dirty="0">
                <a:latin typeface="Arial" panose="020B0604020202020204" pitchFamily="34" charset="0"/>
                <a:cs typeface="Arial" panose="020B0604020202020204" pitchFamily="34" charset="0"/>
              </a:rPr>
              <a:t> </a:t>
            </a:r>
            <a:r>
              <a:rPr kumimoji="0" lang="en-US" altLang="zh-CN" spc="-300" baseline="30000" dirty="0">
                <a:latin typeface="Arial" panose="020B0604020202020204" pitchFamily="34" charset="0"/>
                <a:cs typeface="Arial" panose="020B0604020202020204" pitchFamily="34" charset="0"/>
              </a:rPr>
              <a:t>⊖ </a:t>
            </a:r>
            <a:r>
              <a:rPr kumimoji="0" lang="zh-CN" altLang="en-US" spc="-300" baseline="30000" dirty="0">
                <a:latin typeface="Arial" panose="020B0604020202020204" pitchFamily="34" charset="0"/>
                <a:cs typeface="Arial" panose="020B0604020202020204" pitchFamily="34" charset="0"/>
              </a:rPr>
              <a:t>  </a:t>
            </a:r>
            <a:r>
              <a:rPr kumimoji="1" lang="en-US" altLang="zh-CN" i="0" dirty="0">
                <a:latin typeface="Times New Roman" pitchFamily="18" charset="0"/>
              </a:rPr>
              <a:t>= 44.0kJ</a:t>
            </a:r>
            <a:r>
              <a:rPr kumimoji="1" lang="en-US" altLang="zh-CN" i="0" dirty="0">
                <a:latin typeface="Times New Roman" pitchFamily="18" charset="0"/>
                <a:cs typeface="Times New Roman" pitchFamily="18" charset="0"/>
              </a:rPr>
              <a:t>·</a:t>
            </a:r>
            <a:r>
              <a:rPr kumimoji="1" lang="en-US" altLang="zh-CN" i="0" dirty="0">
                <a:latin typeface="Times New Roman" pitchFamily="18" charset="0"/>
              </a:rPr>
              <a:t>mol</a:t>
            </a:r>
            <a:r>
              <a:rPr kumimoji="1" lang="en-US" altLang="zh-CN" i="0" baseline="30000" dirty="0">
                <a:latin typeface="Times New Roman" pitchFamily="18" charset="0"/>
              </a:rPr>
              <a:t>-1</a:t>
            </a:r>
          </a:p>
        </p:txBody>
      </p:sp>
      <p:sp>
        <p:nvSpPr>
          <p:cNvPr id="12" name="矩形 11"/>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 name="Rectangle 6">
            <a:extLst>
              <a:ext uri="{FF2B5EF4-FFF2-40B4-BE49-F238E27FC236}">
                <a16:creationId xmlns:a16="http://schemas.microsoft.com/office/drawing/2014/main" id="{8132F4B7-7F7B-5342-ACBD-39A918480E23}"/>
              </a:ext>
            </a:extLst>
          </p:cNvPr>
          <p:cNvSpPr>
            <a:spLocks noChangeArrowheads="1"/>
          </p:cNvSpPr>
          <p:nvPr/>
        </p:nvSpPr>
        <p:spPr bwMode="auto">
          <a:xfrm>
            <a:off x="827584" y="122531"/>
            <a:ext cx="7772400" cy="762000"/>
          </a:xfrm>
          <a:prstGeom prst="rect">
            <a:avLst/>
          </a:prstGeom>
          <a:noFill/>
          <a:ln w="9525">
            <a:noFill/>
            <a:miter lim="800000"/>
            <a:headEnd/>
            <a:tailEnd/>
          </a:ln>
        </p:spPr>
        <p:txBody>
          <a:bodyPr anchor="ctr"/>
          <a:lstStyle/>
          <a:p>
            <a:pPr algn="ctr">
              <a:defRPr/>
            </a:pPr>
            <a:r>
              <a:rPr lang="zh-CN" altLang="en-US" sz="3200" dirty="0">
                <a:solidFill>
                  <a:srgbClr val="C00000"/>
                </a:solidFill>
                <a:latin typeface="+mj-ea"/>
                <a:ea typeface="+mj-ea"/>
              </a:rPr>
              <a:t>自发过程的判据</a:t>
            </a:r>
            <a:r>
              <a:rPr lang="en-US" altLang="zh-CN" sz="3200" dirty="0">
                <a:solidFill>
                  <a:srgbClr val="C00000"/>
                </a:solidFill>
                <a:latin typeface="+mj-ea"/>
                <a:ea typeface="+mj-ea"/>
              </a:rPr>
              <a:t>–</a:t>
            </a:r>
            <a:r>
              <a:rPr lang="zh-CN" altLang="en-US" sz="3200" dirty="0">
                <a:solidFill>
                  <a:srgbClr val="C00000"/>
                </a:solidFill>
                <a:latin typeface="+mj-ea"/>
                <a:ea typeface="+mj-ea"/>
              </a:rPr>
              <a:t>热力学第二定律</a:t>
            </a:r>
          </a:p>
        </p:txBody>
      </p:sp>
      <p:sp>
        <p:nvSpPr>
          <p:cNvPr id="11" name="文本框 10">
            <a:extLst>
              <a:ext uri="{FF2B5EF4-FFF2-40B4-BE49-F238E27FC236}">
                <a16:creationId xmlns:a16="http://schemas.microsoft.com/office/drawing/2014/main" id="{2D311794-67A7-3844-985B-5104A47348D0}"/>
              </a:ext>
            </a:extLst>
          </p:cNvPr>
          <p:cNvSpPr txBox="1"/>
          <p:nvPr/>
        </p:nvSpPr>
        <p:spPr>
          <a:xfrm>
            <a:off x="2135275" y="4405955"/>
            <a:ext cx="4873450" cy="523220"/>
          </a:xfrm>
          <a:prstGeom prst="rect">
            <a:avLst/>
          </a:prstGeom>
          <a:noFill/>
        </p:spPr>
        <p:txBody>
          <a:bodyPr wrap="none" rtlCol="0">
            <a:spAutoFit/>
          </a:bodyPr>
          <a:lstStyle/>
          <a:p>
            <a:r>
              <a:rPr lang="zh-CN" altLang="en-US" sz="2800" b="0" dirty="0">
                <a:latin typeface="+mj-ea"/>
                <a:ea typeface="+mj-ea"/>
              </a:rPr>
              <a:t>都是</a:t>
            </a:r>
            <a:r>
              <a:rPr lang="zh-CN" altLang="en-US" sz="2800" b="0" dirty="0">
                <a:solidFill>
                  <a:srgbClr val="C00000"/>
                </a:solidFill>
                <a:latin typeface="+mj-ea"/>
                <a:ea typeface="+mj-ea"/>
              </a:rPr>
              <a:t>混乱度（熵）</a:t>
            </a:r>
            <a:r>
              <a:rPr lang="zh-CN" altLang="en-US" sz="2800" b="0" dirty="0">
                <a:latin typeface="+mj-ea"/>
                <a:ea typeface="+mj-ea"/>
              </a:rPr>
              <a:t>增加的反应</a:t>
            </a:r>
            <a:endParaRPr kumimoji="1" lang="zh-CN" altLang="en-US" sz="2800" b="0" dirty="0">
              <a:latin typeface="+mj-ea"/>
              <a:ea typeface="+mj-ea"/>
            </a:endParaRPr>
          </a:p>
        </p:txBody>
      </p:sp>
    </p:spTree>
    <p:extLst>
      <p:ext uri="{BB962C8B-B14F-4D97-AF65-F5344CB8AC3E}">
        <p14:creationId xmlns:p14="http://schemas.microsoft.com/office/powerpoint/2010/main" val="283474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1027"/>
          <p:cNvSpPr>
            <a:spLocks noChangeArrowheads="1"/>
          </p:cNvSpPr>
          <p:nvPr/>
        </p:nvSpPr>
        <p:spPr bwMode="auto">
          <a:xfrm>
            <a:off x="619125" y="1309688"/>
            <a:ext cx="7496175"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spcBef>
                <a:spcPct val="50000"/>
              </a:spcBef>
              <a:buFontTx/>
              <a:buNone/>
            </a:pPr>
            <a:r>
              <a:rPr lang="zh-CN" altLang="en-US" sz="2800">
                <a:latin typeface="Times New Roman" pitchFamily="18" charset="0"/>
                <a:ea typeface="黑体" pitchFamily="2" charset="-122"/>
              </a:rPr>
              <a:t>微观状态：</a:t>
            </a:r>
            <a:r>
              <a:rPr lang="zh-CN" altLang="en-US" sz="2800">
                <a:solidFill>
                  <a:srgbClr val="800000"/>
                </a:solidFill>
                <a:latin typeface="Times New Roman" pitchFamily="18" charset="0"/>
                <a:ea typeface="黑体" pitchFamily="2" charset="-122"/>
              </a:rPr>
              <a:t>微观上可区分的每一种分布</a:t>
            </a:r>
          </a:p>
        </p:txBody>
      </p:sp>
      <p:graphicFrame>
        <p:nvGraphicFramePr>
          <p:cNvPr id="167941" name="Object 1029"/>
          <p:cNvGraphicFramePr>
            <a:graphicFrameLocks noChangeAspect="1"/>
          </p:cNvGraphicFramePr>
          <p:nvPr/>
        </p:nvGraphicFramePr>
        <p:xfrm>
          <a:off x="2267744" y="2132856"/>
          <a:ext cx="3478832" cy="519559"/>
        </p:xfrm>
        <a:graphic>
          <a:graphicData uri="http://schemas.openxmlformats.org/presentationml/2006/ole">
            <mc:AlternateContent xmlns:mc="http://schemas.openxmlformats.org/markup-compatibility/2006">
              <mc:Choice xmlns:v="urn:schemas-microsoft-com:vml" Requires="v">
                <p:oleObj name="Equation" r:id="rId2" imgW="1295280" imgH="228600" progId="Equation.3">
                  <p:embed/>
                </p:oleObj>
              </mc:Choice>
              <mc:Fallback>
                <p:oleObj name="Equation" r:id="rId2" imgW="1295280" imgH="228600" progId="Equation.3">
                  <p:embed/>
                  <p:pic>
                    <p:nvPicPr>
                      <p:cNvPr id="167941"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32856"/>
                        <a:ext cx="3478832" cy="519559"/>
                      </a:xfrm>
                      <a:prstGeom prst="rect">
                        <a:avLst/>
                      </a:prstGeom>
                      <a:noFill/>
                      <a:ln>
                        <a:noFill/>
                      </a:ln>
                      <a:effectLst/>
                    </p:spPr>
                  </p:pic>
                </p:oleObj>
              </mc:Fallback>
            </mc:AlternateContent>
          </a:graphicData>
        </a:graphic>
      </p:graphicFrame>
      <p:sp>
        <p:nvSpPr>
          <p:cNvPr id="167942" name="Text Box 1030"/>
          <p:cNvSpPr txBox="1">
            <a:spLocks noChangeArrowheads="1"/>
          </p:cNvSpPr>
          <p:nvPr/>
        </p:nvSpPr>
        <p:spPr bwMode="auto">
          <a:xfrm>
            <a:off x="395536" y="3068960"/>
            <a:ext cx="4824536" cy="270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lgn="just">
              <a:lnSpc>
                <a:spcPct val="120000"/>
              </a:lnSpc>
              <a:spcBef>
                <a:spcPct val="50000"/>
              </a:spcBef>
              <a:buFont typeface="Monotype Sorts" pitchFamily="2" charset="2"/>
              <a:buNone/>
            </a:pPr>
            <a:r>
              <a:rPr lang="en-US" altLang="zh-CN" dirty="0">
                <a:solidFill>
                  <a:schemeClr val="tx2"/>
                </a:solidFill>
                <a:latin typeface="Times New Roman" pitchFamily="18" charset="0"/>
                <a:ea typeface="黑体" pitchFamily="2" charset="-122"/>
              </a:rPr>
              <a:t>    </a:t>
            </a:r>
            <a:r>
              <a:rPr lang="zh-CN" altLang="en-US" dirty="0">
                <a:solidFill>
                  <a:schemeClr val="tx2"/>
                </a:solidFill>
                <a:latin typeface="Times New Roman" pitchFamily="18" charset="0"/>
                <a:ea typeface="黑体" pitchFamily="2" charset="-122"/>
              </a:rPr>
              <a:t>玻耳兹曼认为：</a:t>
            </a:r>
            <a:r>
              <a:rPr lang="zh-CN" altLang="en-US" dirty="0">
                <a:latin typeface="Times New Roman" pitchFamily="18" charset="0"/>
                <a:ea typeface="黑体" pitchFamily="2" charset="-122"/>
              </a:rPr>
              <a:t>从微观上看，对于一个系统的状态的宏观描述是非常不完善的，</a:t>
            </a:r>
            <a:r>
              <a:rPr lang="zh-CN" altLang="en-US" dirty="0">
                <a:solidFill>
                  <a:srgbClr val="0000FF"/>
                </a:solidFill>
                <a:latin typeface="Times New Roman" pitchFamily="18" charset="0"/>
                <a:ea typeface="黑体" pitchFamily="2" charset="-122"/>
              </a:rPr>
              <a:t>系统的同一个宏观状态实际上可能对应于非常非常多的微观状态</a:t>
            </a:r>
            <a:r>
              <a:rPr lang="zh-CN" altLang="en-US" dirty="0">
                <a:latin typeface="Times New Roman" pitchFamily="18" charset="0"/>
                <a:ea typeface="黑体" pitchFamily="2" charset="-122"/>
              </a:rPr>
              <a:t>，而这些微观状态是粗略的宏观描述所不能加以区别的。</a:t>
            </a:r>
          </a:p>
        </p:txBody>
      </p:sp>
      <p:sp>
        <p:nvSpPr>
          <p:cNvPr id="6" name="矩形 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8" name="组合 7"/>
          <p:cNvGrpSpPr/>
          <p:nvPr/>
        </p:nvGrpSpPr>
        <p:grpSpPr>
          <a:xfrm>
            <a:off x="5822329" y="3278088"/>
            <a:ext cx="2278063" cy="2743200"/>
            <a:chOff x="457200" y="3886200"/>
            <a:chExt cx="2278063" cy="2743200"/>
          </a:xfrm>
        </p:grpSpPr>
        <p:pic>
          <p:nvPicPr>
            <p:cNvPr id="9" name="Picture 59" descr="TEST5_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86200"/>
              <a:ext cx="2278063"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0"/>
            <p:cNvSpPr txBox="1">
              <a:spLocks noChangeArrowheads="1"/>
            </p:cNvSpPr>
            <p:nvPr/>
          </p:nvSpPr>
          <p:spPr bwMode="auto">
            <a:xfrm>
              <a:off x="1600200" y="41910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2800" b="1" dirty="0">
                  <a:latin typeface="楷体_GB2312" pitchFamily="49" charset="-122"/>
                  <a:ea typeface="楷体_GB2312" pitchFamily="49" charset="-122"/>
                </a:rPr>
                <a:t>真空</a:t>
              </a:r>
            </a:p>
          </p:txBody>
        </p:sp>
        <p:sp>
          <p:nvSpPr>
            <p:cNvPr id="11" name="Text Box 60"/>
            <p:cNvSpPr txBox="1">
              <a:spLocks noChangeArrowheads="1"/>
            </p:cNvSpPr>
            <p:nvPr/>
          </p:nvSpPr>
          <p:spPr bwMode="auto">
            <a:xfrm>
              <a:off x="624123" y="5085184"/>
              <a:ext cx="1944216" cy="523220"/>
            </a:xfrm>
            <a:prstGeom prst="rect">
              <a:avLst/>
            </a:prstGeom>
            <a:solidFill>
              <a:srgbClr val="FFC000"/>
            </a:solidFill>
            <a:ln>
              <a:noFill/>
            </a:ln>
            <a:effectLst/>
          </p:spPr>
          <p:txBody>
            <a:bodyPr wrap="square">
              <a:spAutoFit/>
            </a:bodyPr>
            <a:lstStyle/>
            <a:p>
              <a:pPr algn="ctr">
                <a:spcBef>
                  <a:spcPct val="50000"/>
                </a:spcBef>
              </a:pPr>
              <a:r>
                <a:rPr kumimoji="1" lang="zh-CN" altLang="en-US" sz="2800" b="1" dirty="0">
                  <a:latin typeface="楷体_GB2312" pitchFamily="49" charset="-122"/>
                  <a:ea typeface="楷体_GB2312" pitchFamily="49" charset="-122"/>
                </a:rPr>
                <a:t>抽取隔板</a:t>
              </a:r>
            </a:p>
          </p:txBody>
        </p:sp>
      </p:grpSp>
      <p:sp>
        <p:nvSpPr>
          <p:cNvPr id="12" name="Rectangle 6">
            <a:extLst>
              <a:ext uri="{FF2B5EF4-FFF2-40B4-BE49-F238E27FC236}">
                <a16:creationId xmlns:a16="http://schemas.microsoft.com/office/drawing/2014/main" id="{93BB2507-CD0C-554A-A911-340F9AF4389A}"/>
              </a:ext>
            </a:extLst>
          </p:cNvPr>
          <p:cNvSpPr>
            <a:spLocks noChangeArrowheads="1"/>
          </p:cNvSpPr>
          <p:nvPr/>
        </p:nvSpPr>
        <p:spPr bwMode="auto">
          <a:xfrm>
            <a:off x="1043608" y="122531"/>
            <a:ext cx="7128792"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熵的统计热力学定义</a:t>
            </a:r>
          </a:p>
        </p:txBody>
      </p:sp>
    </p:spTree>
    <p:extLst>
      <p:ext uri="{BB962C8B-B14F-4D97-AF65-F5344CB8AC3E}">
        <p14:creationId xmlns:p14="http://schemas.microsoft.com/office/powerpoint/2010/main" val="17731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Text Box 2"/>
          <p:cNvSpPr txBox="1">
            <a:spLocks noChangeArrowheads="1"/>
          </p:cNvSpPr>
          <p:nvPr/>
        </p:nvSpPr>
        <p:spPr bwMode="auto">
          <a:xfrm>
            <a:off x="1040010" y="981075"/>
            <a:ext cx="7564438" cy="646113"/>
          </a:xfrm>
          <a:prstGeom prst="rect">
            <a:avLst/>
          </a:prstGeom>
          <a:noFill/>
          <a:ln w="9525">
            <a:noFill/>
            <a:miter lim="800000"/>
            <a:headEnd/>
            <a:tailEnd/>
          </a:ln>
          <a:effectLst/>
        </p:spPr>
        <p:txBody>
          <a:bodyPr>
            <a:spAutoFit/>
          </a:bodyPr>
          <a:lstStyle/>
          <a:p>
            <a:pPr>
              <a:defRPr/>
            </a:pPr>
            <a:r>
              <a:rPr kumimoji="0" lang="zh-CN" altLang="en-US" sz="3600" dirty="0">
                <a:solidFill>
                  <a:srgbClr val="FF0000"/>
                </a:solidFill>
                <a:latin typeface="+mj-ea"/>
                <a:ea typeface="+mj-ea"/>
              </a:rPr>
              <a:t>第四章   化学热力学−反应的方向</a:t>
            </a:r>
          </a:p>
        </p:txBody>
      </p:sp>
      <p:sp>
        <p:nvSpPr>
          <p:cNvPr id="4" name="Text Box 3">
            <a:extLst>
              <a:ext uri="{FF2B5EF4-FFF2-40B4-BE49-F238E27FC236}">
                <a16:creationId xmlns:a16="http://schemas.microsoft.com/office/drawing/2014/main" id="{5EBBD51D-2955-2B42-9EB9-1F26687AE05A}"/>
              </a:ext>
            </a:extLst>
          </p:cNvPr>
          <p:cNvSpPr txBox="1">
            <a:spLocks noChangeArrowheads="1"/>
          </p:cNvSpPr>
          <p:nvPr/>
        </p:nvSpPr>
        <p:spPr bwMode="auto">
          <a:xfrm>
            <a:off x="1259632" y="1772816"/>
            <a:ext cx="6115824" cy="1943994"/>
          </a:xfrm>
          <a:prstGeom prst="rect">
            <a:avLst/>
          </a:prstGeom>
          <a:noFill/>
          <a:ln w="9525">
            <a:noFill/>
            <a:miter lim="800000"/>
            <a:headEnd/>
            <a:tailEnd/>
          </a:ln>
          <a:effectLst/>
        </p:spPr>
        <p:txBody>
          <a:bodyPr wrap="square" anchor="ctr">
            <a:spAutoFit/>
          </a:bodyPr>
          <a:lstStyle/>
          <a:p>
            <a:pPr marL="457200" indent="-457200" eaLnBrk="0" hangingPunct="0">
              <a:lnSpc>
                <a:spcPct val="130000"/>
              </a:lnSpc>
              <a:defRPr/>
            </a:pPr>
            <a:r>
              <a:rPr lang="en-US" altLang="zh-CN" sz="3200" dirty="0">
                <a:solidFill>
                  <a:schemeClr val="bg1">
                    <a:lumMod val="65000"/>
                  </a:schemeClr>
                </a:solidFill>
                <a:latin typeface="+mn-lt"/>
                <a:ea typeface="+mj-ea"/>
              </a:rPr>
              <a:t>4.1</a:t>
            </a:r>
            <a:r>
              <a:rPr lang="zh-CN" altLang="en-US" sz="3200" dirty="0">
                <a:solidFill>
                  <a:schemeClr val="bg1">
                    <a:lumMod val="65000"/>
                  </a:schemeClr>
                </a:solidFill>
                <a:latin typeface="+mn-lt"/>
                <a:ea typeface="+mj-ea"/>
              </a:rPr>
              <a:t>  热化学第一定律</a:t>
            </a:r>
            <a:endParaRPr lang="en-US" altLang="zh-CN" sz="3200" dirty="0">
              <a:solidFill>
                <a:schemeClr val="bg1">
                  <a:lumMod val="65000"/>
                </a:schemeClr>
              </a:solidFill>
              <a:latin typeface="+mn-lt"/>
              <a:ea typeface="+mj-ea"/>
            </a:endParaRPr>
          </a:p>
          <a:p>
            <a:pPr marL="457200" indent="-457200" eaLnBrk="0" hangingPunct="0">
              <a:lnSpc>
                <a:spcPct val="130000"/>
              </a:lnSpc>
              <a:defRPr/>
            </a:pPr>
            <a:r>
              <a:rPr lang="en-US" altLang="zh-CN" sz="3200" dirty="0">
                <a:solidFill>
                  <a:srgbClr val="0000FF"/>
                </a:solidFill>
                <a:latin typeface="+mn-lt"/>
                <a:ea typeface="+mj-ea"/>
              </a:rPr>
              <a:t>4.3</a:t>
            </a:r>
            <a:r>
              <a:rPr lang="zh-CN" altLang="en-US" sz="3200" dirty="0">
                <a:solidFill>
                  <a:srgbClr val="0000FF"/>
                </a:solidFill>
                <a:latin typeface="+mn-lt"/>
                <a:ea typeface="+mj-ea"/>
              </a:rPr>
              <a:t>  热力学第二定律和第三定律</a:t>
            </a:r>
          </a:p>
          <a:p>
            <a:pPr marL="457200" indent="-457200" eaLnBrk="0" hangingPunct="0">
              <a:lnSpc>
                <a:spcPct val="130000"/>
              </a:lnSpc>
              <a:defRPr/>
            </a:pPr>
            <a:r>
              <a:rPr lang="en-US" altLang="zh-CN" sz="3200" dirty="0">
                <a:solidFill>
                  <a:srgbClr val="0000FF"/>
                </a:solidFill>
                <a:latin typeface="+mn-lt"/>
                <a:ea typeface="+mj-ea"/>
              </a:rPr>
              <a:t>4.3 </a:t>
            </a:r>
            <a:r>
              <a:rPr lang="zh-CN" altLang="en-US" sz="3200" dirty="0">
                <a:solidFill>
                  <a:srgbClr val="0000FF"/>
                </a:solidFill>
                <a:latin typeface="+mn-lt"/>
                <a:ea typeface="+mj-ea"/>
              </a:rPr>
              <a:t> 化学反应的方向</a:t>
            </a:r>
          </a:p>
        </p:txBody>
      </p:sp>
      <p:pic>
        <p:nvPicPr>
          <p:cNvPr id="1028" name="Picture 4">
            <a:extLst>
              <a:ext uri="{FF2B5EF4-FFF2-40B4-BE49-F238E27FC236}">
                <a16:creationId xmlns:a16="http://schemas.microsoft.com/office/drawing/2014/main" id="{81F036D6-0B8C-3E31-A007-20C9A8A16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862438"/>
            <a:ext cx="4232564" cy="261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0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370" name="Group 1410"/>
          <p:cNvGrpSpPr>
            <a:grpSpLocks/>
          </p:cNvGrpSpPr>
          <p:nvPr/>
        </p:nvGrpSpPr>
        <p:grpSpPr bwMode="auto">
          <a:xfrm>
            <a:off x="298325" y="553293"/>
            <a:ext cx="8666163" cy="6188075"/>
            <a:chOff x="110" y="243"/>
            <a:chExt cx="5459" cy="3898"/>
          </a:xfrm>
        </p:grpSpPr>
        <p:grpSp>
          <p:nvGrpSpPr>
            <p:cNvPr id="170335" name="Group 1375"/>
            <p:cNvGrpSpPr>
              <a:grpSpLocks/>
            </p:cNvGrpSpPr>
            <p:nvPr/>
          </p:nvGrpSpPr>
          <p:grpSpPr bwMode="auto">
            <a:xfrm>
              <a:off x="933" y="1259"/>
              <a:ext cx="760" cy="528"/>
              <a:chOff x="1032" y="836"/>
              <a:chExt cx="760" cy="528"/>
            </a:xfrm>
          </p:grpSpPr>
          <p:sp>
            <p:nvSpPr>
              <p:cNvPr id="170150" name="Rectangle 1190"/>
              <p:cNvSpPr>
                <a:spLocks noChangeArrowheads="1"/>
              </p:cNvSpPr>
              <p:nvPr/>
            </p:nvSpPr>
            <p:spPr bwMode="auto">
              <a:xfrm>
                <a:off x="1032" y="840"/>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51" name="Line 1191"/>
              <p:cNvSpPr>
                <a:spLocks noChangeShapeType="1"/>
              </p:cNvSpPr>
              <p:nvPr/>
            </p:nvSpPr>
            <p:spPr bwMode="auto">
              <a:xfrm>
                <a:off x="1412" y="836"/>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52" name="Oval 1192"/>
              <p:cNvSpPr>
                <a:spLocks noChangeArrowheads="1"/>
              </p:cNvSpPr>
              <p:nvPr/>
            </p:nvSpPr>
            <p:spPr bwMode="auto">
              <a:xfrm>
                <a:off x="1094" y="975"/>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53" name="Oval 1193"/>
              <p:cNvSpPr>
                <a:spLocks noChangeArrowheads="1"/>
              </p:cNvSpPr>
              <p:nvPr/>
            </p:nvSpPr>
            <p:spPr bwMode="auto">
              <a:xfrm>
                <a:off x="1262" y="975"/>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54" name="Oval 1194"/>
              <p:cNvSpPr>
                <a:spLocks noChangeArrowheads="1"/>
              </p:cNvSpPr>
              <p:nvPr/>
            </p:nvSpPr>
            <p:spPr bwMode="auto">
              <a:xfrm>
                <a:off x="1268" y="1176"/>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59" name="Oval 1199"/>
              <p:cNvSpPr>
                <a:spLocks noChangeArrowheads="1"/>
              </p:cNvSpPr>
              <p:nvPr/>
            </p:nvSpPr>
            <p:spPr bwMode="auto">
              <a:xfrm>
                <a:off x="1452" y="1163"/>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sp>
          <p:nvSpPr>
            <p:cNvPr id="170193" name="Rectangle 1233"/>
            <p:cNvSpPr>
              <a:spLocks noChangeArrowheads="1"/>
            </p:cNvSpPr>
            <p:nvPr/>
          </p:nvSpPr>
          <p:spPr bwMode="auto">
            <a:xfrm>
              <a:off x="930" y="1845"/>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94" name="Line 1234"/>
            <p:cNvSpPr>
              <a:spLocks noChangeShapeType="1"/>
            </p:cNvSpPr>
            <p:nvPr/>
          </p:nvSpPr>
          <p:spPr bwMode="auto">
            <a:xfrm>
              <a:off x="1310" y="1841"/>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97" name="Oval 1237"/>
            <p:cNvSpPr>
              <a:spLocks noChangeArrowheads="1"/>
            </p:cNvSpPr>
            <p:nvPr/>
          </p:nvSpPr>
          <p:spPr bwMode="auto">
            <a:xfrm>
              <a:off x="1166" y="2181"/>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98" name="Oval 1238"/>
            <p:cNvSpPr>
              <a:spLocks noChangeArrowheads="1"/>
            </p:cNvSpPr>
            <p:nvPr/>
          </p:nvSpPr>
          <p:spPr bwMode="auto">
            <a:xfrm>
              <a:off x="984" y="2172"/>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99" name="Oval 1239"/>
            <p:cNvSpPr>
              <a:spLocks noChangeArrowheads="1"/>
            </p:cNvSpPr>
            <p:nvPr/>
          </p:nvSpPr>
          <p:spPr bwMode="auto">
            <a:xfrm>
              <a:off x="1358" y="1976"/>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00" name="Oval 1240"/>
            <p:cNvSpPr>
              <a:spLocks noChangeArrowheads="1"/>
            </p:cNvSpPr>
            <p:nvPr/>
          </p:nvSpPr>
          <p:spPr bwMode="auto">
            <a:xfrm>
              <a:off x="1526" y="1976"/>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23" name="Rectangle 1263"/>
            <p:cNvSpPr>
              <a:spLocks noChangeArrowheads="1"/>
            </p:cNvSpPr>
            <p:nvPr/>
          </p:nvSpPr>
          <p:spPr bwMode="auto">
            <a:xfrm>
              <a:off x="936" y="2418"/>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24" name="Line 1264"/>
            <p:cNvSpPr>
              <a:spLocks noChangeShapeType="1"/>
            </p:cNvSpPr>
            <p:nvPr/>
          </p:nvSpPr>
          <p:spPr bwMode="auto">
            <a:xfrm>
              <a:off x="1316" y="2414"/>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25" name="Oval 1265"/>
            <p:cNvSpPr>
              <a:spLocks noChangeArrowheads="1"/>
            </p:cNvSpPr>
            <p:nvPr/>
          </p:nvSpPr>
          <p:spPr bwMode="auto">
            <a:xfrm>
              <a:off x="1006" y="2745"/>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27" name="Oval 1267"/>
            <p:cNvSpPr>
              <a:spLocks noChangeArrowheads="1"/>
            </p:cNvSpPr>
            <p:nvPr/>
          </p:nvSpPr>
          <p:spPr bwMode="auto">
            <a:xfrm>
              <a:off x="1172" y="2754"/>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30" name="Oval 1270"/>
            <p:cNvSpPr>
              <a:spLocks noChangeArrowheads="1"/>
            </p:cNvSpPr>
            <p:nvPr/>
          </p:nvSpPr>
          <p:spPr bwMode="auto">
            <a:xfrm>
              <a:off x="1532" y="2549"/>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32" name="Oval 1272"/>
            <p:cNvSpPr>
              <a:spLocks noChangeArrowheads="1"/>
            </p:cNvSpPr>
            <p:nvPr/>
          </p:nvSpPr>
          <p:spPr bwMode="auto">
            <a:xfrm>
              <a:off x="1364" y="2549"/>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93" name="Rectangle 1333"/>
            <p:cNvSpPr>
              <a:spLocks noChangeArrowheads="1"/>
            </p:cNvSpPr>
            <p:nvPr/>
          </p:nvSpPr>
          <p:spPr bwMode="auto">
            <a:xfrm>
              <a:off x="929" y="3000"/>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94" name="Line 1334"/>
            <p:cNvSpPr>
              <a:spLocks noChangeShapeType="1"/>
            </p:cNvSpPr>
            <p:nvPr/>
          </p:nvSpPr>
          <p:spPr bwMode="auto">
            <a:xfrm>
              <a:off x="1309" y="2996"/>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98" name="Oval 1338"/>
            <p:cNvSpPr>
              <a:spLocks noChangeArrowheads="1"/>
            </p:cNvSpPr>
            <p:nvPr/>
          </p:nvSpPr>
          <p:spPr bwMode="auto">
            <a:xfrm>
              <a:off x="1193" y="3337"/>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99" name="Oval 1339"/>
            <p:cNvSpPr>
              <a:spLocks noChangeArrowheads="1"/>
            </p:cNvSpPr>
            <p:nvPr/>
          </p:nvSpPr>
          <p:spPr bwMode="auto">
            <a:xfrm>
              <a:off x="1357" y="3131"/>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00" name="Oval 1340"/>
            <p:cNvSpPr>
              <a:spLocks noChangeArrowheads="1"/>
            </p:cNvSpPr>
            <p:nvPr/>
          </p:nvSpPr>
          <p:spPr bwMode="auto">
            <a:xfrm>
              <a:off x="1525" y="3131"/>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01" name="Oval 1341"/>
            <p:cNvSpPr>
              <a:spLocks noChangeArrowheads="1"/>
            </p:cNvSpPr>
            <p:nvPr/>
          </p:nvSpPr>
          <p:spPr bwMode="auto">
            <a:xfrm>
              <a:off x="1531" y="3332"/>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62" name="Rectangle 1202"/>
            <p:cNvSpPr>
              <a:spLocks noChangeArrowheads="1"/>
            </p:cNvSpPr>
            <p:nvPr/>
          </p:nvSpPr>
          <p:spPr bwMode="auto">
            <a:xfrm>
              <a:off x="1725" y="1267"/>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63" name="Line 1203"/>
            <p:cNvSpPr>
              <a:spLocks noChangeShapeType="1"/>
            </p:cNvSpPr>
            <p:nvPr/>
          </p:nvSpPr>
          <p:spPr bwMode="auto">
            <a:xfrm>
              <a:off x="2105" y="1263"/>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64" name="Oval 1204"/>
            <p:cNvSpPr>
              <a:spLocks noChangeArrowheads="1"/>
            </p:cNvSpPr>
            <p:nvPr/>
          </p:nvSpPr>
          <p:spPr bwMode="auto">
            <a:xfrm>
              <a:off x="1787" y="1402"/>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66" name="Oval 1206"/>
            <p:cNvSpPr>
              <a:spLocks noChangeArrowheads="1"/>
            </p:cNvSpPr>
            <p:nvPr/>
          </p:nvSpPr>
          <p:spPr bwMode="auto">
            <a:xfrm>
              <a:off x="1961" y="1603"/>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67" name="Oval 1207"/>
            <p:cNvSpPr>
              <a:spLocks noChangeArrowheads="1"/>
            </p:cNvSpPr>
            <p:nvPr/>
          </p:nvSpPr>
          <p:spPr bwMode="auto">
            <a:xfrm>
              <a:off x="1779" y="1594"/>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69" name="Oval 1209"/>
            <p:cNvSpPr>
              <a:spLocks noChangeArrowheads="1"/>
            </p:cNvSpPr>
            <p:nvPr/>
          </p:nvSpPr>
          <p:spPr bwMode="auto">
            <a:xfrm>
              <a:off x="2168" y="1605"/>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03" name="Rectangle 1243"/>
            <p:cNvSpPr>
              <a:spLocks noChangeArrowheads="1"/>
            </p:cNvSpPr>
            <p:nvPr/>
          </p:nvSpPr>
          <p:spPr bwMode="auto">
            <a:xfrm>
              <a:off x="1722" y="1849"/>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04" name="Line 1244"/>
            <p:cNvSpPr>
              <a:spLocks noChangeShapeType="1"/>
            </p:cNvSpPr>
            <p:nvPr/>
          </p:nvSpPr>
          <p:spPr bwMode="auto">
            <a:xfrm>
              <a:off x="2102" y="1845"/>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05" name="Oval 1245"/>
            <p:cNvSpPr>
              <a:spLocks noChangeArrowheads="1"/>
            </p:cNvSpPr>
            <p:nvPr/>
          </p:nvSpPr>
          <p:spPr bwMode="auto">
            <a:xfrm>
              <a:off x="1784" y="1984"/>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08" name="Oval 1248"/>
            <p:cNvSpPr>
              <a:spLocks noChangeArrowheads="1"/>
            </p:cNvSpPr>
            <p:nvPr/>
          </p:nvSpPr>
          <p:spPr bwMode="auto">
            <a:xfrm>
              <a:off x="1776" y="2176"/>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10" name="Oval 1250"/>
            <p:cNvSpPr>
              <a:spLocks noChangeArrowheads="1"/>
            </p:cNvSpPr>
            <p:nvPr/>
          </p:nvSpPr>
          <p:spPr bwMode="auto">
            <a:xfrm>
              <a:off x="2318" y="1980"/>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11" name="Oval 1251"/>
            <p:cNvSpPr>
              <a:spLocks noChangeArrowheads="1"/>
            </p:cNvSpPr>
            <p:nvPr/>
          </p:nvSpPr>
          <p:spPr bwMode="auto">
            <a:xfrm>
              <a:off x="2324" y="2181"/>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33" name="Rectangle 1273"/>
            <p:cNvSpPr>
              <a:spLocks noChangeArrowheads="1"/>
            </p:cNvSpPr>
            <p:nvPr/>
          </p:nvSpPr>
          <p:spPr bwMode="auto">
            <a:xfrm>
              <a:off x="1728" y="2422"/>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34" name="Line 1274"/>
            <p:cNvSpPr>
              <a:spLocks noChangeShapeType="1"/>
            </p:cNvSpPr>
            <p:nvPr/>
          </p:nvSpPr>
          <p:spPr bwMode="auto">
            <a:xfrm>
              <a:off x="2108" y="2418"/>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36" name="Oval 1276"/>
            <p:cNvSpPr>
              <a:spLocks noChangeArrowheads="1"/>
            </p:cNvSpPr>
            <p:nvPr/>
          </p:nvSpPr>
          <p:spPr bwMode="auto">
            <a:xfrm>
              <a:off x="1790" y="2557"/>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38" name="Oval 1278"/>
            <p:cNvSpPr>
              <a:spLocks noChangeArrowheads="1"/>
            </p:cNvSpPr>
            <p:nvPr/>
          </p:nvSpPr>
          <p:spPr bwMode="auto">
            <a:xfrm>
              <a:off x="1782" y="2749"/>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39" name="Oval 1279"/>
            <p:cNvSpPr>
              <a:spLocks noChangeArrowheads="1"/>
            </p:cNvSpPr>
            <p:nvPr/>
          </p:nvSpPr>
          <p:spPr bwMode="auto">
            <a:xfrm>
              <a:off x="2316" y="2553"/>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41" name="Oval 1281"/>
            <p:cNvSpPr>
              <a:spLocks noChangeArrowheads="1"/>
            </p:cNvSpPr>
            <p:nvPr/>
          </p:nvSpPr>
          <p:spPr bwMode="auto">
            <a:xfrm>
              <a:off x="2330" y="2754"/>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03" name="Rectangle 1343"/>
            <p:cNvSpPr>
              <a:spLocks noChangeArrowheads="1"/>
            </p:cNvSpPr>
            <p:nvPr/>
          </p:nvSpPr>
          <p:spPr bwMode="auto">
            <a:xfrm>
              <a:off x="1721" y="3004"/>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04" name="Line 1344"/>
            <p:cNvSpPr>
              <a:spLocks noChangeShapeType="1"/>
            </p:cNvSpPr>
            <p:nvPr/>
          </p:nvSpPr>
          <p:spPr bwMode="auto">
            <a:xfrm>
              <a:off x="2101" y="3000"/>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06" name="Oval 1346"/>
            <p:cNvSpPr>
              <a:spLocks noChangeArrowheads="1"/>
            </p:cNvSpPr>
            <p:nvPr/>
          </p:nvSpPr>
          <p:spPr bwMode="auto">
            <a:xfrm>
              <a:off x="1970" y="3340"/>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09" name="Oval 1349"/>
            <p:cNvSpPr>
              <a:spLocks noChangeArrowheads="1"/>
            </p:cNvSpPr>
            <p:nvPr/>
          </p:nvSpPr>
          <p:spPr bwMode="auto">
            <a:xfrm>
              <a:off x="2149" y="3135"/>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11" name="Oval 1351"/>
            <p:cNvSpPr>
              <a:spLocks noChangeArrowheads="1"/>
            </p:cNvSpPr>
            <p:nvPr/>
          </p:nvSpPr>
          <p:spPr bwMode="auto">
            <a:xfrm>
              <a:off x="2323" y="3336"/>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12" name="Oval 1352"/>
            <p:cNvSpPr>
              <a:spLocks noChangeArrowheads="1"/>
            </p:cNvSpPr>
            <p:nvPr/>
          </p:nvSpPr>
          <p:spPr bwMode="auto">
            <a:xfrm>
              <a:off x="2141" y="3327"/>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73" name="Rectangle 1213"/>
            <p:cNvSpPr>
              <a:spLocks noChangeArrowheads="1"/>
            </p:cNvSpPr>
            <p:nvPr/>
          </p:nvSpPr>
          <p:spPr bwMode="auto">
            <a:xfrm>
              <a:off x="2521" y="1267"/>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74" name="Line 1214"/>
            <p:cNvSpPr>
              <a:spLocks noChangeShapeType="1"/>
            </p:cNvSpPr>
            <p:nvPr/>
          </p:nvSpPr>
          <p:spPr bwMode="auto">
            <a:xfrm>
              <a:off x="2901" y="1263"/>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76" name="Oval 1216"/>
            <p:cNvSpPr>
              <a:spLocks noChangeArrowheads="1"/>
            </p:cNvSpPr>
            <p:nvPr/>
          </p:nvSpPr>
          <p:spPr bwMode="auto">
            <a:xfrm>
              <a:off x="2751" y="1402"/>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77" name="Oval 1217"/>
            <p:cNvSpPr>
              <a:spLocks noChangeArrowheads="1"/>
            </p:cNvSpPr>
            <p:nvPr/>
          </p:nvSpPr>
          <p:spPr bwMode="auto">
            <a:xfrm>
              <a:off x="2757" y="1603"/>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78" name="Oval 1218"/>
            <p:cNvSpPr>
              <a:spLocks noChangeArrowheads="1"/>
            </p:cNvSpPr>
            <p:nvPr/>
          </p:nvSpPr>
          <p:spPr bwMode="auto">
            <a:xfrm>
              <a:off x="2575" y="1594"/>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79" name="Oval 1219"/>
            <p:cNvSpPr>
              <a:spLocks noChangeArrowheads="1"/>
            </p:cNvSpPr>
            <p:nvPr/>
          </p:nvSpPr>
          <p:spPr bwMode="auto">
            <a:xfrm>
              <a:off x="2949" y="1596"/>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13" name="Rectangle 1353"/>
            <p:cNvSpPr>
              <a:spLocks noChangeArrowheads="1"/>
            </p:cNvSpPr>
            <p:nvPr/>
          </p:nvSpPr>
          <p:spPr bwMode="auto">
            <a:xfrm>
              <a:off x="2517" y="3004"/>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14" name="Line 1354"/>
            <p:cNvSpPr>
              <a:spLocks noChangeShapeType="1"/>
            </p:cNvSpPr>
            <p:nvPr/>
          </p:nvSpPr>
          <p:spPr bwMode="auto">
            <a:xfrm>
              <a:off x="2897" y="3000"/>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15" name="Oval 1355"/>
            <p:cNvSpPr>
              <a:spLocks noChangeArrowheads="1"/>
            </p:cNvSpPr>
            <p:nvPr/>
          </p:nvSpPr>
          <p:spPr bwMode="auto">
            <a:xfrm>
              <a:off x="2732" y="3328"/>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20" name="Oval 1360"/>
            <p:cNvSpPr>
              <a:spLocks noChangeArrowheads="1"/>
            </p:cNvSpPr>
            <p:nvPr/>
          </p:nvSpPr>
          <p:spPr bwMode="auto">
            <a:xfrm>
              <a:off x="3113" y="3135"/>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21" name="Oval 1361"/>
            <p:cNvSpPr>
              <a:spLocks noChangeArrowheads="1"/>
            </p:cNvSpPr>
            <p:nvPr/>
          </p:nvSpPr>
          <p:spPr bwMode="auto">
            <a:xfrm>
              <a:off x="3119" y="3336"/>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22" name="Oval 1362"/>
            <p:cNvSpPr>
              <a:spLocks noChangeArrowheads="1"/>
            </p:cNvSpPr>
            <p:nvPr/>
          </p:nvSpPr>
          <p:spPr bwMode="auto">
            <a:xfrm>
              <a:off x="2937" y="3327"/>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69989" name="Rectangle 1029"/>
            <p:cNvSpPr>
              <a:spLocks noChangeArrowheads="1"/>
            </p:cNvSpPr>
            <p:nvPr/>
          </p:nvSpPr>
          <p:spPr bwMode="auto">
            <a:xfrm>
              <a:off x="154" y="697"/>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69990" name="Line 1030"/>
            <p:cNvSpPr>
              <a:spLocks noChangeShapeType="1"/>
            </p:cNvSpPr>
            <p:nvPr/>
          </p:nvSpPr>
          <p:spPr bwMode="auto">
            <a:xfrm>
              <a:off x="534" y="693"/>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69991" name="Oval 1031"/>
            <p:cNvSpPr>
              <a:spLocks noChangeArrowheads="1"/>
            </p:cNvSpPr>
            <p:nvPr/>
          </p:nvSpPr>
          <p:spPr bwMode="auto">
            <a:xfrm>
              <a:off x="216" y="832"/>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69992" name="Oval 1032"/>
            <p:cNvSpPr>
              <a:spLocks noChangeArrowheads="1"/>
            </p:cNvSpPr>
            <p:nvPr/>
          </p:nvSpPr>
          <p:spPr bwMode="auto">
            <a:xfrm>
              <a:off x="384" y="832"/>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69993" name="Oval 1033"/>
            <p:cNvSpPr>
              <a:spLocks noChangeArrowheads="1"/>
            </p:cNvSpPr>
            <p:nvPr/>
          </p:nvSpPr>
          <p:spPr bwMode="auto">
            <a:xfrm>
              <a:off x="390" y="1033"/>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69994" name="Oval 1034"/>
            <p:cNvSpPr>
              <a:spLocks noChangeArrowheads="1"/>
            </p:cNvSpPr>
            <p:nvPr/>
          </p:nvSpPr>
          <p:spPr bwMode="auto">
            <a:xfrm>
              <a:off x="208" y="1024"/>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nvGrpSpPr>
            <p:cNvPr id="170334" name="Group 1374"/>
            <p:cNvGrpSpPr>
              <a:grpSpLocks/>
            </p:cNvGrpSpPr>
            <p:nvPr/>
          </p:nvGrpSpPr>
          <p:grpSpPr bwMode="auto">
            <a:xfrm>
              <a:off x="144" y="1262"/>
              <a:ext cx="760" cy="528"/>
              <a:chOff x="216" y="839"/>
              <a:chExt cx="760" cy="528"/>
            </a:xfrm>
          </p:grpSpPr>
          <p:sp>
            <p:nvSpPr>
              <p:cNvPr id="170140" name="Rectangle 1180"/>
              <p:cNvSpPr>
                <a:spLocks noChangeArrowheads="1"/>
              </p:cNvSpPr>
              <p:nvPr/>
            </p:nvSpPr>
            <p:spPr bwMode="auto">
              <a:xfrm>
                <a:off x="216" y="843"/>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41" name="Line 1181"/>
              <p:cNvSpPr>
                <a:spLocks noChangeShapeType="1"/>
              </p:cNvSpPr>
              <p:nvPr/>
            </p:nvSpPr>
            <p:spPr bwMode="auto">
              <a:xfrm>
                <a:off x="596" y="839"/>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42" name="Oval 1182"/>
              <p:cNvSpPr>
                <a:spLocks noChangeArrowheads="1"/>
              </p:cNvSpPr>
              <p:nvPr/>
            </p:nvSpPr>
            <p:spPr bwMode="auto">
              <a:xfrm>
                <a:off x="278" y="978"/>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43" name="Oval 1183"/>
              <p:cNvSpPr>
                <a:spLocks noChangeArrowheads="1"/>
              </p:cNvSpPr>
              <p:nvPr/>
            </p:nvSpPr>
            <p:spPr bwMode="auto">
              <a:xfrm>
                <a:off x="446" y="978"/>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45" name="Oval 1185"/>
              <p:cNvSpPr>
                <a:spLocks noChangeArrowheads="1"/>
              </p:cNvSpPr>
              <p:nvPr/>
            </p:nvSpPr>
            <p:spPr bwMode="auto">
              <a:xfrm>
                <a:off x="270" y="1170"/>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48" name="Oval 1188"/>
              <p:cNvSpPr>
                <a:spLocks noChangeArrowheads="1"/>
              </p:cNvSpPr>
              <p:nvPr/>
            </p:nvSpPr>
            <p:spPr bwMode="auto">
              <a:xfrm>
                <a:off x="647" y="1175"/>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sp>
          <p:nvSpPr>
            <p:cNvPr id="170183" name="Rectangle 1223"/>
            <p:cNvSpPr>
              <a:spLocks noChangeArrowheads="1"/>
            </p:cNvSpPr>
            <p:nvPr/>
          </p:nvSpPr>
          <p:spPr bwMode="auto">
            <a:xfrm>
              <a:off x="141" y="1848"/>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84" name="Line 1224"/>
            <p:cNvSpPr>
              <a:spLocks noChangeShapeType="1"/>
            </p:cNvSpPr>
            <p:nvPr/>
          </p:nvSpPr>
          <p:spPr bwMode="auto">
            <a:xfrm>
              <a:off x="521" y="1844"/>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85" name="Oval 1225"/>
            <p:cNvSpPr>
              <a:spLocks noChangeArrowheads="1"/>
            </p:cNvSpPr>
            <p:nvPr/>
          </p:nvSpPr>
          <p:spPr bwMode="auto">
            <a:xfrm>
              <a:off x="203" y="1983"/>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86" name="Oval 1226"/>
            <p:cNvSpPr>
              <a:spLocks noChangeArrowheads="1"/>
            </p:cNvSpPr>
            <p:nvPr/>
          </p:nvSpPr>
          <p:spPr bwMode="auto">
            <a:xfrm>
              <a:off x="371" y="1983"/>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91" name="Oval 1231"/>
            <p:cNvSpPr>
              <a:spLocks noChangeArrowheads="1"/>
            </p:cNvSpPr>
            <p:nvPr/>
          </p:nvSpPr>
          <p:spPr bwMode="auto">
            <a:xfrm>
              <a:off x="743" y="2180"/>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192" name="Oval 1232"/>
            <p:cNvSpPr>
              <a:spLocks noChangeArrowheads="1"/>
            </p:cNvSpPr>
            <p:nvPr/>
          </p:nvSpPr>
          <p:spPr bwMode="auto">
            <a:xfrm>
              <a:off x="561" y="2171"/>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13" name="Rectangle 1253"/>
            <p:cNvSpPr>
              <a:spLocks noChangeArrowheads="1"/>
            </p:cNvSpPr>
            <p:nvPr/>
          </p:nvSpPr>
          <p:spPr bwMode="auto">
            <a:xfrm>
              <a:off x="147" y="2421"/>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14" name="Line 1254"/>
            <p:cNvSpPr>
              <a:spLocks noChangeShapeType="1"/>
            </p:cNvSpPr>
            <p:nvPr/>
          </p:nvSpPr>
          <p:spPr bwMode="auto">
            <a:xfrm>
              <a:off x="527" y="2417"/>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16" name="Oval 1256"/>
            <p:cNvSpPr>
              <a:spLocks noChangeArrowheads="1"/>
            </p:cNvSpPr>
            <p:nvPr/>
          </p:nvSpPr>
          <p:spPr bwMode="auto">
            <a:xfrm>
              <a:off x="377" y="2556"/>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17" name="Oval 1257"/>
            <p:cNvSpPr>
              <a:spLocks noChangeArrowheads="1"/>
            </p:cNvSpPr>
            <p:nvPr/>
          </p:nvSpPr>
          <p:spPr bwMode="auto">
            <a:xfrm>
              <a:off x="218" y="2555"/>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19" name="Oval 1259"/>
            <p:cNvSpPr>
              <a:spLocks noChangeArrowheads="1"/>
            </p:cNvSpPr>
            <p:nvPr/>
          </p:nvSpPr>
          <p:spPr bwMode="auto">
            <a:xfrm>
              <a:off x="734" y="2745"/>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22" name="Oval 1262"/>
            <p:cNvSpPr>
              <a:spLocks noChangeArrowheads="1"/>
            </p:cNvSpPr>
            <p:nvPr/>
          </p:nvSpPr>
          <p:spPr bwMode="auto">
            <a:xfrm>
              <a:off x="567" y="2744"/>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83" name="Rectangle 1323"/>
            <p:cNvSpPr>
              <a:spLocks noChangeArrowheads="1"/>
            </p:cNvSpPr>
            <p:nvPr/>
          </p:nvSpPr>
          <p:spPr bwMode="auto">
            <a:xfrm>
              <a:off x="140" y="3003"/>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84" name="Line 1324"/>
            <p:cNvSpPr>
              <a:spLocks noChangeShapeType="1"/>
            </p:cNvSpPr>
            <p:nvPr/>
          </p:nvSpPr>
          <p:spPr bwMode="auto">
            <a:xfrm>
              <a:off x="520" y="2999"/>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87" name="Oval 1327"/>
            <p:cNvSpPr>
              <a:spLocks noChangeArrowheads="1"/>
            </p:cNvSpPr>
            <p:nvPr/>
          </p:nvSpPr>
          <p:spPr bwMode="auto">
            <a:xfrm>
              <a:off x="376" y="3339"/>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89" name="Oval 1329"/>
            <p:cNvSpPr>
              <a:spLocks noChangeArrowheads="1"/>
            </p:cNvSpPr>
            <p:nvPr/>
          </p:nvSpPr>
          <p:spPr bwMode="auto">
            <a:xfrm>
              <a:off x="568" y="3134"/>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90" name="Oval 1330"/>
            <p:cNvSpPr>
              <a:spLocks noChangeArrowheads="1"/>
            </p:cNvSpPr>
            <p:nvPr/>
          </p:nvSpPr>
          <p:spPr bwMode="auto">
            <a:xfrm>
              <a:off x="736" y="3134"/>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292" name="Oval 1332"/>
            <p:cNvSpPr>
              <a:spLocks noChangeArrowheads="1"/>
            </p:cNvSpPr>
            <p:nvPr/>
          </p:nvSpPr>
          <p:spPr bwMode="auto">
            <a:xfrm>
              <a:off x="560" y="3326"/>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23" name="Rectangle 1363"/>
            <p:cNvSpPr>
              <a:spLocks noChangeArrowheads="1"/>
            </p:cNvSpPr>
            <p:nvPr/>
          </p:nvSpPr>
          <p:spPr bwMode="auto">
            <a:xfrm>
              <a:off x="135" y="3594"/>
              <a:ext cx="760" cy="5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24" name="Line 1364"/>
            <p:cNvSpPr>
              <a:spLocks noChangeShapeType="1"/>
            </p:cNvSpPr>
            <p:nvPr/>
          </p:nvSpPr>
          <p:spPr bwMode="auto">
            <a:xfrm>
              <a:off x="515" y="3590"/>
              <a:ext cx="0" cy="528"/>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29" name="Oval 1369"/>
            <p:cNvSpPr>
              <a:spLocks noChangeArrowheads="1"/>
            </p:cNvSpPr>
            <p:nvPr/>
          </p:nvSpPr>
          <p:spPr bwMode="auto">
            <a:xfrm>
              <a:off x="563" y="3725"/>
              <a:ext cx="109" cy="9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30" name="Oval 1370"/>
            <p:cNvSpPr>
              <a:spLocks noChangeArrowheads="1"/>
            </p:cNvSpPr>
            <p:nvPr/>
          </p:nvSpPr>
          <p:spPr bwMode="auto">
            <a:xfrm>
              <a:off x="731" y="3725"/>
              <a:ext cx="106" cy="97"/>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31" name="Oval 1371"/>
            <p:cNvSpPr>
              <a:spLocks noChangeArrowheads="1"/>
            </p:cNvSpPr>
            <p:nvPr/>
          </p:nvSpPr>
          <p:spPr bwMode="auto">
            <a:xfrm>
              <a:off x="737" y="3926"/>
              <a:ext cx="87" cy="88"/>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32" name="Oval 1372"/>
            <p:cNvSpPr>
              <a:spLocks noChangeArrowheads="1"/>
            </p:cNvSpPr>
            <p:nvPr/>
          </p:nvSpPr>
          <p:spPr bwMode="auto">
            <a:xfrm>
              <a:off x="555" y="3917"/>
              <a:ext cx="106" cy="106"/>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70340" name="Line 1380"/>
            <p:cNvSpPr>
              <a:spLocks noChangeShapeType="1"/>
            </p:cNvSpPr>
            <p:nvPr/>
          </p:nvSpPr>
          <p:spPr bwMode="auto">
            <a:xfrm>
              <a:off x="110" y="1232"/>
              <a:ext cx="544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70341" name="Line 1381"/>
            <p:cNvSpPr>
              <a:spLocks noChangeShapeType="1"/>
            </p:cNvSpPr>
            <p:nvPr/>
          </p:nvSpPr>
          <p:spPr bwMode="auto">
            <a:xfrm>
              <a:off x="124" y="1804"/>
              <a:ext cx="544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70342" name="Line 1382"/>
            <p:cNvSpPr>
              <a:spLocks noChangeShapeType="1"/>
            </p:cNvSpPr>
            <p:nvPr/>
          </p:nvSpPr>
          <p:spPr bwMode="auto">
            <a:xfrm>
              <a:off x="111" y="2970"/>
              <a:ext cx="544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70343" name="Line 1383"/>
            <p:cNvSpPr>
              <a:spLocks noChangeShapeType="1"/>
            </p:cNvSpPr>
            <p:nvPr/>
          </p:nvSpPr>
          <p:spPr bwMode="auto">
            <a:xfrm>
              <a:off x="129" y="3555"/>
              <a:ext cx="544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70344" name="Line 1384"/>
            <p:cNvSpPr>
              <a:spLocks noChangeShapeType="1"/>
            </p:cNvSpPr>
            <p:nvPr/>
          </p:nvSpPr>
          <p:spPr bwMode="auto">
            <a:xfrm>
              <a:off x="110" y="657"/>
              <a:ext cx="544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70345" name="Line 1385"/>
            <p:cNvSpPr>
              <a:spLocks noChangeShapeType="1"/>
            </p:cNvSpPr>
            <p:nvPr/>
          </p:nvSpPr>
          <p:spPr bwMode="auto">
            <a:xfrm>
              <a:off x="129" y="4141"/>
              <a:ext cx="544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70350" name="Text Box 1390"/>
            <p:cNvSpPr txBox="1">
              <a:spLocks noChangeArrowheads="1"/>
            </p:cNvSpPr>
            <p:nvPr/>
          </p:nvSpPr>
          <p:spPr bwMode="auto">
            <a:xfrm>
              <a:off x="958" y="264"/>
              <a:ext cx="216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spcBef>
                  <a:spcPct val="50000"/>
                </a:spcBef>
                <a:buFont typeface="Monotype Sorts" pitchFamily="2" charset="2"/>
                <a:buNone/>
              </a:pPr>
              <a:r>
                <a:rPr lang="zh-CN" altLang="en-US" sz="2800" dirty="0">
                  <a:latin typeface="Times New Roman" pitchFamily="18" charset="0"/>
                  <a:ea typeface="黑体" pitchFamily="2" charset="-122"/>
                </a:rPr>
                <a:t>微观状态（位置）</a:t>
              </a:r>
            </a:p>
          </p:txBody>
        </p:sp>
        <p:sp>
          <p:nvSpPr>
            <p:cNvPr id="170355" name="Text Box 1395"/>
            <p:cNvSpPr txBox="1">
              <a:spLocks noChangeArrowheads="1"/>
            </p:cNvSpPr>
            <p:nvPr/>
          </p:nvSpPr>
          <p:spPr bwMode="auto">
            <a:xfrm>
              <a:off x="3170" y="243"/>
              <a:ext cx="118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spcBef>
                  <a:spcPct val="50000"/>
                </a:spcBef>
                <a:buFont typeface="Monotype Sorts" pitchFamily="2" charset="2"/>
                <a:buNone/>
              </a:pPr>
              <a:r>
                <a:rPr lang="zh-CN" altLang="en-US" sz="2800">
                  <a:latin typeface="Times New Roman" pitchFamily="18" charset="0"/>
                  <a:ea typeface="黑体" pitchFamily="2" charset="-122"/>
                </a:rPr>
                <a:t>宏观状态</a:t>
              </a:r>
            </a:p>
          </p:txBody>
        </p:sp>
        <p:sp>
          <p:nvSpPr>
            <p:cNvPr id="170356" name="Text Box 1396"/>
            <p:cNvSpPr txBox="1">
              <a:spLocks noChangeArrowheads="1"/>
            </p:cNvSpPr>
            <p:nvPr/>
          </p:nvSpPr>
          <p:spPr bwMode="auto">
            <a:xfrm>
              <a:off x="4373" y="251"/>
              <a:ext cx="118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spcBef>
                  <a:spcPct val="50000"/>
                </a:spcBef>
                <a:buFont typeface="Monotype Sorts" pitchFamily="2" charset="2"/>
                <a:buNone/>
              </a:pPr>
              <a:r>
                <a:rPr lang="zh-CN" altLang="en-US" sz="2800">
                  <a:solidFill>
                    <a:srgbClr val="800000"/>
                  </a:solidFill>
                  <a:latin typeface="Times New Roman" pitchFamily="18" charset="0"/>
                  <a:ea typeface="黑体" pitchFamily="2" charset="-122"/>
                </a:rPr>
                <a:t>微观态数</a:t>
              </a:r>
              <a:r>
                <a:rPr lang="zh-CN" altLang="en-US" sz="2800">
                  <a:solidFill>
                    <a:srgbClr val="800000"/>
                  </a:solidFill>
                  <a:latin typeface="Times New Roman" pitchFamily="18" charset="0"/>
                  <a:ea typeface="黑体" pitchFamily="2" charset="-122"/>
                  <a:sym typeface="Symbol" pitchFamily="18" charset="2"/>
                </a:rPr>
                <a:t></a:t>
              </a:r>
              <a:endParaRPr lang="zh-CN" altLang="en-US" sz="2800">
                <a:solidFill>
                  <a:srgbClr val="800000"/>
                </a:solidFill>
                <a:latin typeface="Times New Roman" pitchFamily="18" charset="0"/>
                <a:ea typeface="黑体" pitchFamily="2" charset="-122"/>
              </a:endParaRPr>
            </a:p>
          </p:txBody>
        </p:sp>
        <p:sp>
          <p:nvSpPr>
            <p:cNvPr id="170357" name="Rectangle 1397"/>
            <p:cNvSpPr>
              <a:spLocks noChangeArrowheads="1"/>
            </p:cNvSpPr>
            <p:nvPr/>
          </p:nvSpPr>
          <p:spPr bwMode="auto">
            <a:xfrm>
              <a:off x="3222" y="790"/>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4</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0</a:t>
              </a:r>
            </a:p>
          </p:txBody>
        </p:sp>
        <p:sp>
          <p:nvSpPr>
            <p:cNvPr id="170358" name="Rectangle 1398"/>
            <p:cNvSpPr>
              <a:spLocks noChangeArrowheads="1"/>
            </p:cNvSpPr>
            <p:nvPr/>
          </p:nvSpPr>
          <p:spPr bwMode="auto">
            <a:xfrm>
              <a:off x="3264" y="1363"/>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3</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1</a:t>
              </a:r>
            </a:p>
          </p:txBody>
        </p:sp>
        <p:sp>
          <p:nvSpPr>
            <p:cNvPr id="170359" name="Rectangle 1399"/>
            <p:cNvSpPr>
              <a:spLocks noChangeArrowheads="1"/>
            </p:cNvSpPr>
            <p:nvPr/>
          </p:nvSpPr>
          <p:spPr bwMode="auto">
            <a:xfrm>
              <a:off x="3255" y="2229"/>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solidFill>
                    <a:srgbClr val="800000"/>
                  </a:solidFill>
                  <a:latin typeface="Times New Roman" pitchFamily="18" charset="0"/>
                  <a:ea typeface="黑体" pitchFamily="2" charset="-122"/>
                </a:rPr>
                <a:t>左</a:t>
              </a:r>
              <a:r>
                <a:rPr lang="en-US" altLang="zh-CN" sz="2800">
                  <a:solidFill>
                    <a:srgbClr val="800000"/>
                  </a:solidFill>
                  <a:latin typeface="Times New Roman" pitchFamily="18" charset="0"/>
                  <a:ea typeface="黑体" pitchFamily="2" charset="-122"/>
                </a:rPr>
                <a:t>2</a:t>
              </a:r>
              <a:r>
                <a:rPr lang="zh-CN" altLang="en-US" sz="2800">
                  <a:solidFill>
                    <a:srgbClr val="800000"/>
                  </a:solidFill>
                  <a:latin typeface="Times New Roman" pitchFamily="18" charset="0"/>
                  <a:ea typeface="黑体" pitchFamily="2" charset="-122"/>
                </a:rPr>
                <a:t>，右</a:t>
              </a:r>
              <a:r>
                <a:rPr lang="en-US" altLang="zh-CN" sz="2800">
                  <a:solidFill>
                    <a:srgbClr val="800000"/>
                  </a:solidFill>
                  <a:latin typeface="Times New Roman" pitchFamily="18" charset="0"/>
                  <a:ea typeface="黑体" pitchFamily="2" charset="-122"/>
                </a:rPr>
                <a:t>2</a:t>
              </a:r>
            </a:p>
          </p:txBody>
        </p:sp>
        <p:sp>
          <p:nvSpPr>
            <p:cNvPr id="170360" name="Rectangle 1400"/>
            <p:cNvSpPr>
              <a:spLocks noChangeArrowheads="1"/>
            </p:cNvSpPr>
            <p:nvPr/>
          </p:nvSpPr>
          <p:spPr bwMode="auto">
            <a:xfrm>
              <a:off x="3273" y="3108"/>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1</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3</a:t>
              </a:r>
            </a:p>
          </p:txBody>
        </p:sp>
        <p:sp>
          <p:nvSpPr>
            <p:cNvPr id="170361" name="Rectangle 1401"/>
            <p:cNvSpPr>
              <a:spLocks noChangeArrowheads="1"/>
            </p:cNvSpPr>
            <p:nvPr/>
          </p:nvSpPr>
          <p:spPr bwMode="auto">
            <a:xfrm>
              <a:off x="3256" y="3694"/>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0</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4</a:t>
              </a:r>
            </a:p>
          </p:txBody>
        </p:sp>
        <p:sp>
          <p:nvSpPr>
            <p:cNvPr id="170362" name="Rectangle 1402"/>
            <p:cNvSpPr>
              <a:spLocks noChangeArrowheads="1"/>
            </p:cNvSpPr>
            <p:nvPr/>
          </p:nvSpPr>
          <p:spPr bwMode="auto">
            <a:xfrm>
              <a:off x="4896" y="78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800000"/>
                  </a:solidFill>
                  <a:latin typeface="Times New Roman" pitchFamily="18" charset="0"/>
                  <a:ea typeface="黑体" pitchFamily="2" charset="-122"/>
                </a:rPr>
                <a:t>1</a:t>
              </a:r>
            </a:p>
          </p:txBody>
        </p:sp>
        <p:sp>
          <p:nvSpPr>
            <p:cNvPr id="170363" name="Rectangle 1403"/>
            <p:cNvSpPr>
              <a:spLocks noChangeArrowheads="1"/>
            </p:cNvSpPr>
            <p:nvPr/>
          </p:nvSpPr>
          <p:spPr bwMode="auto">
            <a:xfrm>
              <a:off x="4955" y="371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800000"/>
                  </a:solidFill>
                  <a:latin typeface="Times New Roman" pitchFamily="18" charset="0"/>
                  <a:ea typeface="黑体" pitchFamily="2" charset="-122"/>
                </a:rPr>
                <a:t>1</a:t>
              </a:r>
            </a:p>
          </p:txBody>
        </p:sp>
        <p:sp>
          <p:nvSpPr>
            <p:cNvPr id="170364" name="Rectangle 1404"/>
            <p:cNvSpPr>
              <a:spLocks noChangeArrowheads="1"/>
            </p:cNvSpPr>
            <p:nvPr/>
          </p:nvSpPr>
          <p:spPr bwMode="auto">
            <a:xfrm>
              <a:off x="4942" y="3112"/>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800000"/>
                  </a:solidFill>
                  <a:latin typeface="Times New Roman" pitchFamily="18" charset="0"/>
                  <a:ea typeface="黑体" pitchFamily="2" charset="-122"/>
                </a:rPr>
                <a:t>4</a:t>
              </a:r>
            </a:p>
          </p:txBody>
        </p:sp>
        <p:sp>
          <p:nvSpPr>
            <p:cNvPr id="170365" name="Rectangle 1405"/>
            <p:cNvSpPr>
              <a:spLocks noChangeArrowheads="1"/>
            </p:cNvSpPr>
            <p:nvPr/>
          </p:nvSpPr>
          <p:spPr bwMode="auto">
            <a:xfrm>
              <a:off x="4929" y="2212"/>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800000"/>
                  </a:solidFill>
                  <a:latin typeface="Times New Roman" pitchFamily="18" charset="0"/>
                  <a:ea typeface="黑体" pitchFamily="2" charset="-122"/>
                </a:rPr>
                <a:t>6</a:t>
              </a:r>
            </a:p>
          </p:txBody>
        </p:sp>
        <p:sp>
          <p:nvSpPr>
            <p:cNvPr id="170366" name="Rectangle 1406"/>
            <p:cNvSpPr>
              <a:spLocks noChangeArrowheads="1"/>
            </p:cNvSpPr>
            <p:nvPr/>
          </p:nvSpPr>
          <p:spPr bwMode="auto">
            <a:xfrm>
              <a:off x="4897" y="1357"/>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800000"/>
                  </a:solidFill>
                  <a:latin typeface="Times New Roman" pitchFamily="18" charset="0"/>
                  <a:ea typeface="黑体" pitchFamily="2" charset="-122"/>
                </a:rPr>
                <a:t>4</a:t>
              </a:r>
            </a:p>
          </p:txBody>
        </p:sp>
      </p:grpSp>
    </p:spTree>
    <p:extLst>
      <p:ext uri="{BB962C8B-B14F-4D97-AF65-F5344CB8AC3E}">
        <p14:creationId xmlns:p14="http://schemas.microsoft.com/office/powerpoint/2010/main" val="4033189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122" name="Group 1114"/>
          <p:cNvGrpSpPr>
            <a:grpSpLocks/>
          </p:cNvGrpSpPr>
          <p:nvPr/>
        </p:nvGrpSpPr>
        <p:grpSpPr bwMode="auto">
          <a:xfrm>
            <a:off x="821506" y="1124744"/>
            <a:ext cx="7854950" cy="5335587"/>
            <a:chOff x="362" y="565"/>
            <a:chExt cx="4948" cy="3361"/>
          </a:xfrm>
        </p:grpSpPr>
        <p:sp>
          <p:nvSpPr>
            <p:cNvPr id="172035" name="Freeform 1027"/>
            <p:cNvSpPr>
              <a:spLocks/>
            </p:cNvSpPr>
            <p:nvPr/>
          </p:nvSpPr>
          <p:spPr bwMode="auto">
            <a:xfrm>
              <a:off x="520" y="3442"/>
              <a:ext cx="3344" cy="109"/>
            </a:xfrm>
            <a:custGeom>
              <a:avLst/>
              <a:gdLst>
                <a:gd name="T0" fmla="*/ 0 w 3344"/>
                <a:gd name="T1" fmla="*/ 109 h 109"/>
                <a:gd name="T2" fmla="*/ 186 w 3344"/>
                <a:gd name="T3" fmla="*/ 0 h 109"/>
                <a:gd name="T4" fmla="*/ 3344 w 3344"/>
                <a:gd name="T5" fmla="*/ 0 h 109"/>
                <a:gd name="T6" fmla="*/ 3158 w 3344"/>
                <a:gd name="T7" fmla="*/ 109 h 109"/>
                <a:gd name="T8" fmla="*/ 0 w 3344"/>
                <a:gd name="T9" fmla="*/ 109 h 109"/>
              </a:gdLst>
              <a:ahLst/>
              <a:cxnLst>
                <a:cxn ang="0">
                  <a:pos x="T0" y="T1"/>
                </a:cxn>
                <a:cxn ang="0">
                  <a:pos x="T2" y="T3"/>
                </a:cxn>
                <a:cxn ang="0">
                  <a:pos x="T4" y="T5"/>
                </a:cxn>
                <a:cxn ang="0">
                  <a:pos x="T6" y="T7"/>
                </a:cxn>
                <a:cxn ang="0">
                  <a:pos x="T8" y="T9"/>
                </a:cxn>
              </a:cxnLst>
              <a:rect l="0" t="0" r="r" b="b"/>
              <a:pathLst>
                <a:path w="3344" h="109">
                  <a:moveTo>
                    <a:pt x="0" y="109"/>
                  </a:moveTo>
                  <a:lnTo>
                    <a:pt x="186" y="0"/>
                  </a:lnTo>
                  <a:lnTo>
                    <a:pt x="3344" y="0"/>
                  </a:lnTo>
                  <a:lnTo>
                    <a:pt x="3158" y="109"/>
                  </a:lnTo>
                  <a:lnTo>
                    <a:pt x="0" y="1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72036" name="Freeform 1028"/>
            <p:cNvSpPr>
              <a:spLocks/>
            </p:cNvSpPr>
            <p:nvPr/>
          </p:nvSpPr>
          <p:spPr bwMode="auto">
            <a:xfrm>
              <a:off x="520" y="696"/>
              <a:ext cx="186" cy="2855"/>
            </a:xfrm>
            <a:custGeom>
              <a:avLst/>
              <a:gdLst>
                <a:gd name="T0" fmla="*/ 0 w 186"/>
                <a:gd name="T1" fmla="*/ 2855 h 2855"/>
                <a:gd name="T2" fmla="*/ 0 w 186"/>
                <a:gd name="T3" fmla="*/ 109 h 2855"/>
                <a:gd name="T4" fmla="*/ 186 w 186"/>
                <a:gd name="T5" fmla="*/ 0 h 2855"/>
                <a:gd name="T6" fmla="*/ 186 w 186"/>
                <a:gd name="T7" fmla="*/ 2746 h 2855"/>
                <a:gd name="T8" fmla="*/ 0 w 186"/>
                <a:gd name="T9" fmla="*/ 2855 h 2855"/>
              </a:gdLst>
              <a:ahLst/>
              <a:cxnLst>
                <a:cxn ang="0">
                  <a:pos x="T0" y="T1"/>
                </a:cxn>
                <a:cxn ang="0">
                  <a:pos x="T2" y="T3"/>
                </a:cxn>
                <a:cxn ang="0">
                  <a:pos x="T4" y="T5"/>
                </a:cxn>
                <a:cxn ang="0">
                  <a:pos x="T6" y="T7"/>
                </a:cxn>
                <a:cxn ang="0">
                  <a:pos x="T8" y="T9"/>
                </a:cxn>
              </a:cxnLst>
              <a:rect l="0" t="0" r="r" b="b"/>
              <a:pathLst>
                <a:path w="186" h="2855">
                  <a:moveTo>
                    <a:pt x="0" y="2855"/>
                  </a:moveTo>
                  <a:lnTo>
                    <a:pt x="0" y="109"/>
                  </a:lnTo>
                  <a:lnTo>
                    <a:pt x="186" y="0"/>
                  </a:lnTo>
                  <a:lnTo>
                    <a:pt x="186" y="2746"/>
                  </a:lnTo>
                  <a:lnTo>
                    <a:pt x="0" y="285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72037" name="Rectangle 1029"/>
            <p:cNvSpPr>
              <a:spLocks noChangeArrowheads="1"/>
            </p:cNvSpPr>
            <p:nvPr/>
          </p:nvSpPr>
          <p:spPr bwMode="auto">
            <a:xfrm>
              <a:off x="706" y="696"/>
              <a:ext cx="3158" cy="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p>
          </p:txBody>
        </p:sp>
        <p:sp>
          <p:nvSpPr>
            <p:cNvPr id="172038" name="Freeform 1030"/>
            <p:cNvSpPr>
              <a:spLocks/>
            </p:cNvSpPr>
            <p:nvPr/>
          </p:nvSpPr>
          <p:spPr bwMode="auto">
            <a:xfrm>
              <a:off x="520" y="3442"/>
              <a:ext cx="3344" cy="109"/>
            </a:xfrm>
            <a:custGeom>
              <a:avLst/>
              <a:gdLst>
                <a:gd name="T0" fmla="*/ 0 w 360"/>
                <a:gd name="T1" fmla="*/ 13 h 13"/>
                <a:gd name="T2" fmla="*/ 20 w 360"/>
                <a:gd name="T3" fmla="*/ 0 h 13"/>
                <a:gd name="T4" fmla="*/ 360 w 360"/>
                <a:gd name="T5" fmla="*/ 0 h 13"/>
              </a:gdLst>
              <a:ahLst/>
              <a:cxnLst>
                <a:cxn ang="0">
                  <a:pos x="T0" y="T1"/>
                </a:cxn>
                <a:cxn ang="0">
                  <a:pos x="T2" y="T3"/>
                </a:cxn>
                <a:cxn ang="0">
                  <a:pos x="T4" y="T5"/>
                </a:cxn>
              </a:cxnLst>
              <a:rect l="0" t="0" r="r" b="b"/>
              <a:pathLst>
                <a:path w="360" h="13">
                  <a:moveTo>
                    <a:pt x="0" y="13"/>
                  </a:moveTo>
                  <a:lnTo>
                    <a:pt x="20" y="0"/>
                  </a:lnTo>
                  <a:lnTo>
                    <a:pt x="360" y="0"/>
                  </a:lnTo>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39" name="Freeform 1031"/>
            <p:cNvSpPr>
              <a:spLocks/>
            </p:cNvSpPr>
            <p:nvPr/>
          </p:nvSpPr>
          <p:spPr bwMode="auto">
            <a:xfrm>
              <a:off x="520" y="2980"/>
              <a:ext cx="3344" cy="109"/>
            </a:xfrm>
            <a:custGeom>
              <a:avLst/>
              <a:gdLst>
                <a:gd name="T0" fmla="*/ 0 w 360"/>
                <a:gd name="T1" fmla="*/ 13 h 13"/>
                <a:gd name="T2" fmla="*/ 20 w 360"/>
                <a:gd name="T3" fmla="*/ 0 h 13"/>
                <a:gd name="T4" fmla="*/ 360 w 360"/>
                <a:gd name="T5" fmla="*/ 0 h 13"/>
              </a:gdLst>
              <a:ahLst/>
              <a:cxnLst>
                <a:cxn ang="0">
                  <a:pos x="T0" y="T1"/>
                </a:cxn>
                <a:cxn ang="0">
                  <a:pos x="T2" y="T3"/>
                </a:cxn>
                <a:cxn ang="0">
                  <a:pos x="T4" y="T5"/>
                </a:cxn>
              </a:cxnLst>
              <a:rect l="0" t="0" r="r" b="b"/>
              <a:pathLst>
                <a:path w="360" h="13">
                  <a:moveTo>
                    <a:pt x="0" y="13"/>
                  </a:moveTo>
                  <a:lnTo>
                    <a:pt x="20" y="0"/>
                  </a:lnTo>
                  <a:lnTo>
                    <a:pt x="360" y="0"/>
                  </a:lnTo>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40" name="Freeform 1032"/>
            <p:cNvSpPr>
              <a:spLocks/>
            </p:cNvSpPr>
            <p:nvPr/>
          </p:nvSpPr>
          <p:spPr bwMode="auto">
            <a:xfrm>
              <a:off x="520" y="2527"/>
              <a:ext cx="3344" cy="109"/>
            </a:xfrm>
            <a:custGeom>
              <a:avLst/>
              <a:gdLst>
                <a:gd name="T0" fmla="*/ 0 w 360"/>
                <a:gd name="T1" fmla="*/ 13 h 13"/>
                <a:gd name="T2" fmla="*/ 20 w 360"/>
                <a:gd name="T3" fmla="*/ 0 h 13"/>
                <a:gd name="T4" fmla="*/ 360 w 360"/>
                <a:gd name="T5" fmla="*/ 0 h 13"/>
              </a:gdLst>
              <a:ahLst/>
              <a:cxnLst>
                <a:cxn ang="0">
                  <a:pos x="T0" y="T1"/>
                </a:cxn>
                <a:cxn ang="0">
                  <a:pos x="T2" y="T3"/>
                </a:cxn>
                <a:cxn ang="0">
                  <a:pos x="T4" y="T5"/>
                </a:cxn>
              </a:cxnLst>
              <a:rect l="0" t="0" r="r" b="b"/>
              <a:pathLst>
                <a:path w="360" h="13">
                  <a:moveTo>
                    <a:pt x="0" y="13"/>
                  </a:moveTo>
                  <a:lnTo>
                    <a:pt x="20" y="0"/>
                  </a:lnTo>
                  <a:lnTo>
                    <a:pt x="360" y="0"/>
                  </a:lnTo>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41" name="Freeform 1033"/>
            <p:cNvSpPr>
              <a:spLocks/>
            </p:cNvSpPr>
            <p:nvPr/>
          </p:nvSpPr>
          <p:spPr bwMode="auto">
            <a:xfrm>
              <a:off x="520" y="2073"/>
              <a:ext cx="3344" cy="101"/>
            </a:xfrm>
            <a:custGeom>
              <a:avLst/>
              <a:gdLst>
                <a:gd name="T0" fmla="*/ 0 w 360"/>
                <a:gd name="T1" fmla="*/ 12 h 12"/>
                <a:gd name="T2" fmla="*/ 20 w 360"/>
                <a:gd name="T3" fmla="*/ 0 h 12"/>
                <a:gd name="T4" fmla="*/ 360 w 360"/>
                <a:gd name="T5" fmla="*/ 0 h 12"/>
              </a:gdLst>
              <a:ahLst/>
              <a:cxnLst>
                <a:cxn ang="0">
                  <a:pos x="T0" y="T1"/>
                </a:cxn>
                <a:cxn ang="0">
                  <a:pos x="T2" y="T3"/>
                </a:cxn>
                <a:cxn ang="0">
                  <a:pos x="T4" y="T5"/>
                </a:cxn>
              </a:cxnLst>
              <a:rect l="0" t="0" r="r" b="b"/>
              <a:pathLst>
                <a:path w="360" h="12">
                  <a:moveTo>
                    <a:pt x="0" y="12"/>
                  </a:moveTo>
                  <a:lnTo>
                    <a:pt x="20" y="0"/>
                  </a:lnTo>
                  <a:lnTo>
                    <a:pt x="360" y="0"/>
                  </a:lnTo>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42" name="Freeform 1034"/>
            <p:cNvSpPr>
              <a:spLocks/>
            </p:cNvSpPr>
            <p:nvPr/>
          </p:nvSpPr>
          <p:spPr bwMode="auto">
            <a:xfrm>
              <a:off x="520" y="1611"/>
              <a:ext cx="3344" cy="110"/>
            </a:xfrm>
            <a:custGeom>
              <a:avLst/>
              <a:gdLst>
                <a:gd name="T0" fmla="*/ 0 w 360"/>
                <a:gd name="T1" fmla="*/ 13 h 13"/>
                <a:gd name="T2" fmla="*/ 20 w 360"/>
                <a:gd name="T3" fmla="*/ 0 h 13"/>
                <a:gd name="T4" fmla="*/ 360 w 360"/>
                <a:gd name="T5" fmla="*/ 0 h 13"/>
              </a:gdLst>
              <a:ahLst/>
              <a:cxnLst>
                <a:cxn ang="0">
                  <a:pos x="T0" y="T1"/>
                </a:cxn>
                <a:cxn ang="0">
                  <a:pos x="T2" y="T3"/>
                </a:cxn>
                <a:cxn ang="0">
                  <a:pos x="T4" y="T5"/>
                </a:cxn>
              </a:cxnLst>
              <a:rect l="0" t="0" r="r" b="b"/>
              <a:pathLst>
                <a:path w="360" h="13">
                  <a:moveTo>
                    <a:pt x="0" y="13"/>
                  </a:moveTo>
                  <a:lnTo>
                    <a:pt x="20" y="0"/>
                  </a:lnTo>
                  <a:lnTo>
                    <a:pt x="360" y="0"/>
                  </a:lnTo>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43" name="Freeform 1035"/>
            <p:cNvSpPr>
              <a:spLocks/>
            </p:cNvSpPr>
            <p:nvPr/>
          </p:nvSpPr>
          <p:spPr bwMode="auto">
            <a:xfrm>
              <a:off x="520" y="1158"/>
              <a:ext cx="3344" cy="109"/>
            </a:xfrm>
            <a:custGeom>
              <a:avLst/>
              <a:gdLst>
                <a:gd name="T0" fmla="*/ 0 w 360"/>
                <a:gd name="T1" fmla="*/ 13 h 13"/>
                <a:gd name="T2" fmla="*/ 20 w 360"/>
                <a:gd name="T3" fmla="*/ 0 h 13"/>
                <a:gd name="T4" fmla="*/ 360 w 360"/>
                <a:gd name="T5" fmla="*/ 0 h 13"/>
              </a:gdLst>
              <a:ahLst/>
              <a:cxnLst>
                <a:cxn ang="0">
                  <a:pos x="T0" y="T1"/>
                </a:cxn>
                <a:cxn ang="0">
                  <a:pos x="T2" y="T3"/>
                </a:cxn>
                <a:cxn ang="0">
                  <a:pos x="T4" y="T5"/>
                </a:cxn>
              </a:cxnLst>
              <a:rect l="0" t="0" r="r" b="b"/>
              <a:pathLst>
                <a:path w="360" h="13">
                  <a:moveTo>
                    <a:pt x="0" y="13"/>
                  </a:moveTo>
                  <a:lnTo>
                    <a:pt x="20" y="0"/>
                  </a:lnTo>
                  <a:lnTo>
                    <a:pt x="360" y="0"/>
                  </a:lnTo>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44" name="Freeform 1036"/>
            <p:cNvSpPr>
              <a:spLocks/>
            </p:cNvSpPr>
            <p:nvPr/>
          </p:nvSpPr>
          <p:spPr bwMode="auto">
            <a:xfrm>
              <a:off x="520" y="696"/>
              <a:ext cx="3344" cy="109"/>
            </a:xfrm>
            <a:custGeom>
              <a:avLst/>
              <a:gdLst>
                <a:gd name="T0" fmla="*/ 0 w 360"/>
                <a:gd name="T1" fmla="*/ 13 h 13"/>
                <a:gd name="T2" fmla="*/ 20 w 360"/>
                <a:gd name="T3" fmla="*/ 0 h 13"/>
                <a:gd name="T4" fmla="*/ 360 w 360"/>
                <a:gd name="T5" fmla="*/ 0 h 13"/>
              </a:gdLst>
              <a:ahLst/>
              <a:cxnLst>
                <a:cxn ang="0">
                  <a:pos x="T0" y="T1"/>
                </a:cxn>
                <a:cxn ang="0">
                  <a:pos x="T2" y="T3"/>
                </a:cxn>
                <a:cxn ang="0">
                  <a:pos x="T4" y="T5"/>
                </a:cxn>
              </a:cxnLst>
              <a:rect l="0" t="0" r="r" b="b"/>
              <a:pathLst>
                <a:path w="360" h="13">
                  <a:moveTo>
                    <a:pt x="0" y="13"/>
                  </a:moveTo>
                  <a:lnTo>
                    <a:pt x="20" y="0"/>
                  </a:lnTo>
                  <a:lnTo>
                    <a:pt x="360" y="0"/>
                  </a:lnTo>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45" name="Freeform 1037"/>
            <p:cNvSpPr>
              <a:spLocks/>
            </p:cNvSpPr>
            <p:nvPr/>
          </p:nvSpPr>
          <p:spPr bwMode="auto">
            <a:xfrm>
              <a:off x="520" y="3442"/>
              <a:ext cx="3344" cy="109"/>
            </a:xfrm>
            <a:custGeom>
              <a:avLst/>
              <a:gdLst>
                <a:gd name="T0" fmla="*/ 3344 w 3344"/>
                <a:gd name="T1" fmla="*/ 0 h 109"/>
                <a:gd name="T2" fmla="*/ 3158 w 3344"/>
                <a:gd name="T3" fmla="*/ 109 h 109"/>
                <a:gd name="T4" fmla="*/ 0 w 3344"/>
                <a:gd name="T5" fmla="*/ 109 h 109"/>
                <a:gd name="T6" fmla="*/ 186 w 3344"/>
                <a:gd name="T7" fmla="*/ 0 h 109"/>
                <a:gd name="T8" fmla="*/ 3344 w 3344"/>
                <a:gd name="T9" fmla="*/ 0 h 109"/>
              </a:gdLst>
              <a:ahLst/>
              <a:cxnLst>
                <a:cxn ang="0">
                  <a:pos x="T0" y="T1"/>
                </a:cxn>
                <a:cxn ang="0">
                  <a:pos x="T2" y="T3"/>
                </a:cxn>
                <a:cxn ang="0">
                  <a:pos x="T4" y="T5"/>
                </a:cxn>
                <a:cxn ang="0">
                  <a:pos x="T6" y="T7"/>
                </a:cxn>
                <a:cxn ang="0">
                  <a:pos x="T8" y="T9"/>
                </a:cxn>
              </a:cxnLst>
              <a:rect l="0" t="0" r="r" b="b"/>
              <a:pathLst>
                <a:path w="3344" h="109">
                  <a:moveTo>
                    <a:pt x="3344" y="0"/>
                  </a:moveTo>
                  <a:lnTo>
                    <a:pt x="3158" y="109"/>
                  </a:lnTo>
                  <a:lnTo>
                    <a:pt x="0" y="109"/>
                  </a:lnTo>
                  <a:lnTo>
                    <a:pt x="186" y="0"/>
                  </a:lnTo>
                  <a:lnTo>
                    <a:pt x="3344" y="0"/>
                  </a:lnTo>
                  <a:close/>
                </a:path>
              </a:pathLst>
            </a:custGeom>
            <a:noFill/>
            <a:ln w="14288">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p>
          </p:txBody>
        </p:sp>
        <p:sp>
          <p:nvSpPr>
            <p:cNvPr id="172046" name="Freeform 1038"/>
            <p:cNvSpPr>
              <a:spLocks/>
            </p:cNvSpPr>
            <p:nvPr/>
          </p:nvSpPr>
          <p:spPr bwMode="auto">
            <a:xfrm>
              <a:off x="520" y="696"/>
              <a:ext cx="186" cy="2855"/>
            </a:xfrm>
            <a:custGeom>
              <a:avLst/>
              <a:gdLst>
                <a:gd name="T0" fmla="*/ 0 w 186"/>
                <a:gd name="T1" fmla="*/ 2855 h 2855"/>
                <a:gd name="T2" fmla="*/ 0 w 186"/>
                <a:gd name="T3" fmla="*/ 109 h 2855"/>
                <a:gd name="T4" fmla="*/ 186 w 186"/>
                <a:gd name="T5" fmla="*/ 0 h 2855"/>
                <a:gd name="T6" fmla="*/ 186 w 186"/>
                <a:gd name="T7" fmla="*/ 2746 h 2855"/>
                <a:gd name="T8" fmla="*/ 0 w 186"/>
                <a:gd name="T9" fmla="*/ 2855 h 2855"/>
              </a:gdLst>
              <a:ahLst/>
              <a:cxnLst>
                <a:cxn ang="0">
                  <a:pos x="T0" y="T1"/>
                </a:cxn>
                <a:cxn ang="0">
                  <a:pos x="T2" y="T3"/>
                </a:cxn>
                <a:cxn ang="0">
                  <a:pos x="T4" y="T5"/>
                </a:cxn>
                <a:cxn ang="0">
                  <a:pos x="T6" y="T7"/>
                </a:cxn>
                <a:cxn ang="0">
                  <a:pos x="T8" y="T9"/>
                </a:cxn>
              </a:cxnLst>
              <a:rect l="0" t="0" r="r" b="b"/>
              <a:pathLst>
                <a:path w="186" h="2855">
                  <a:moveTo>
                    <a:pt x="0" y="2855"/>
                  </a:moveTo>
                  <a:lnTo>
                    <a:pt x="0" y="109"/>
                  </a:lnTo>
                  <a:lnTo>
                    <a:pt x="186" y="0"/>
                  </a:lnTo>
                  <a:lnTo>
                    <a:pt x="186" y="2746"/>
                  </a:lnTo>
                  <a:lnTo>
                    <a:pt x="0" y="285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72047" name="Rectangle 1039"/>
            <p:cNvSpPr>
              <a:spLocks noChangeArrowheads="1"/>
            </p:cNvSpPr>
            <p:nvPr/>
          </p:nvSpPr>
          <p:spPr bwMode="auto">
            <a:xfrm>
              <a:off x="706" y="696"/>
              <a:ext cx="3158" cy="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p>
          </p:txBody>
        </p:sp>
        <p:sp>
          <p:nvSpPr>
            <p:cNvPr id="172048" name="Freeform 1040"/>
            <p:cNvSpPr>
              <a:spLocks/>
            </p:cNvSpPr>
            <p:nvPr/>
          </p:nvSpPr>
          <p:spPr bwMode="auto">
            <a:xfrm>
              <a:off x="1374" y="2980"/>
              <a:ext cx="186" cy="571"/>
            </a:xfrm>
            <a:custGeom>
              <a:avLst/>
              <a:gdLst>
                <a:gd name="T0" fmla="*/ 0 w 186"/>
                <a:gd name="T1" fmla="*/ 571 h 571"/>
                <a:gd name="T2" fmla="*/ 0 w 186"/>
                <a:gd name="T3" fmla="*/ 109 h 571"/>
                <a:gd name="T4" fmla="*/ 186 w 186"/>
                <a:gd name="T5" fmla="*/ 0 h 571"/>
                <a:gd name="T6" fmla="*/ 186 w 186"/>
                <a:gd name="T7" fmla="*/ 462 h 571"/>
                <a:gd name="T8" fmla="*/ 0 w 186"/>
                <a:gd name="T9" fmla="*/ 571 h 571"/>
              </a:gdLst>
              <a:ahLst/>
              <a:cxnLst>
                <a:cxn ang="0">
                  <a:pos x="T0" y="T1"/>
                </a:cxn>
                <a:cxn ang="0">
                  <a:pos x="T2" y="T3"/>
                </a:cxn>
                <a:cxn ang="0">
                  <a:pos x="T4" y="T5"/>
                </a:cxn>
                <a:cxn ang="0">
                  <a:pos x="T6" y="T7"/>
                </a:cxn>
                <a:cxn ang="0">
                  <a:pos x="T8" y="T9"/>
                </a:cxn>
              </a:cxnLst>
              <a:rect l="0" t="0" r="r" b="b"/>
              <a:pathLst>
                <a:path w="186" h="571">
                  <a:moveTo>
                    <a:pt x="0" y="571"/>
                  </a:moveTo>
                  <a:lnTo>
                    <a:pt x="0" y="109"/>
                  </a:lnTo>
                  <a:lnTo>
                    <a:pt x="186" y="0"/>
                  </a:lnTo>
                  <a:lnTo>
                    <a:pt x="186" y="462"/>
                  </a:lnTo>
                  <a:lnTo>
                    <a:pt x="0" y="571"/>
                  </a:lnTo>
                  <a:close/>
                </a:path>
              </a:pathLst>
            </a:custGeom>
            <a:solidFill>
              <a:srgbClr val="00664D"/>
            </a:solidFill>
            <a:ln w="14288">
              <a:solidFill>
                <a:srgbClr val="000000"/>
              </a:solidFill>
              <a:prstDash val="solid"/>
              <a:round/>
              <a:headEnd/>
              <a:tailEnd/>
            </a:ln>
          </p:spPr>
          <p:txBody>
            <a:bodyPr/>
            <a:lstStyle/>
            <a:p>
              <a:endParaRPr lang="zh-CN" altLang="en-US" sz="2800"/>
            </a:p>
          </p:txBody>
        </p:sp>
        <p:sp>
          <p:nvSpPr>
            <p:cNvPr id="172049" name="Rectangle 1041"/>
            <p:cNvSpPr>
              <a:spLocks noChangeArrowheads="1"/>
            </p:cNvSpPr>
            <p:nvPr/>
          </p:nvSpPr>
          <p:spPr bwMode="auto">
            <a:xfrm>
              <a:off x="882" y="3089"/>
              <a:ext cx="492" cy="462"/>
            </a:xfrm>
            <a:prstGeom prst="rect">
              <a:avLst/>
            </a:prstGeom>
            <a:solidFill>
              <a:srgbClr val="00CC99"/>
            </a:solidFill>
            <a:ln w="14288">
              <a:solidFill>
                <a:srgbClr val="000000"/>
              </a:solidFill>
              <a:miter lim="800000"/>
              <a:headEnd/>
              <a:tailEnd/>
            </a:ln>
          </p:spPr>
          <p:txBody>
            <a:bodyPr/>
            <a:lstStyle/>
            <a:p>
              <a:endParaRPr lang="zh-CN" altLang="en-US" sz="2800"/>
            </a:p>
          </p:txBody>
        </p:sp>
        <p:sp>
          <p:nvSpPr>
            <p:cNvPr id="172050" name="Freeform 1042"/>
            <p:cNvSpPr>
              <a:spLocks/>
            </p:cNvSpPr>
            <p:nvPr/>
          </p:nvSpPr>
          <p:spPr bwMode="auto">
            <a:xfrm>
              <a:off x="882" y="2980"/>
              <a:ext cx="678" cy="109"/>
            </a:xfrm>
            <a:custGeom>
              <a:avLst/>
              <a:gdLst>
                <a:gd name="T0" fmla="*/ 492 w 678"/>
                <a:gd name="T1" fmla="*/ 109 h 109"/>
                <a:gd name="T2" fmla="*/ 678 w 678"/>
                <a:gd name="T3" fmla="*/ 0 h 109"/>
                <a:gd name="T4" fmla="*/ 186 w 678"/>
                <a:gd name="T5" fmla="*/ 0 h 109"/>
                <a:gd name="T6" fmla="*/ 0 w 678"/>
                <a:gd name="T7" fmla="*/ 109 h 109"/>
                <a:gd name="T8" fmla="*/ 492 w 678"/>
                <a:gd name="T9" fmla="*/ 109 h 109"/>
              </a:gdLst>
              <a:ahLst/>
              <a:cxnLst>
                <a:cxn ang="0">
                  <a:pos x="T0" y="T1"/>
                </a:cxn>
                <a:cxn ang="0">
                  <a:pos x="T2" y="T3"/>
                </a:cxn>
                <a:cxn ang="0">
                  <a:pos x="T4" y="T5"/>
                </a:cxn>
                <a:cxn ang="0">
                  <a:pos x="T6" y="T7"/>
                </a:cxn>
                <a:cxn ang="0">
                  <a:pos x="T8" y="T9"/>
                </a:cxn>
              </a:cxnLst>
              <a:rect l="0" t="0" r="r" b="b"/>
              <a:pathLst>
                <a:path w="678" h="109">
                  <a:moveTo>
                    <a:pt x="492" y="109"/>
                  </a:moveTo>
                  <a:lnTo>
                    <a:pt x="678" y="0"/>
                  </a:lnTo>
                  <a:lnTo>
                    <a:pt x="186" y="0"/>
                  </a:lnTo>
                  <a:lnTo>
                    <a:pt x="0" y="109"/>
                  </a:lnTo>
                  <a:lnTo>
                    <a:pt x="492" y="109"/>
                  </a:lnTo>
                  <a:close/>
                </a:path>
              </a:pathLst>
            </a:custGeom>
            <a:solidFill>
              <a:srgbClr val="009973"/>
            </a:solidFill>
            <a:ln w="14288">
              <a:solidFill>
                <a:srgbClr val="000000"/>
              </a:solidFill>
              <a:prstDash val="solid"/>
              <a:round/>
              <a:headEnd/>
              <a:tailEnd/>
            </a:ln>
          </p:spPr>
          <p:txBody>
            <a:bodyPr/>
            <a:lstStyle/>
            <a:p>
              <a:endParaRPr lang="zh-CN" altLang="en-US" sz="2800"/>
            </a:p>
          </p:txBody>
        </p:sp>
        <p:sp>
          <p:nvSpPr>
            <p:cNvPr id="172051" name="Freeform 1043"/>
            <p:cNvSpPr>
              <a:spLocks/>
            </p:cNvSpPr>
            <p:nvPr/>
          </p:nvSpPr>
          <p:spPr bwMode="auto">
            <a:xfrm>
              <a:off x="1858" y="1611"/>
              <a:ext cx="185" cy="1940"/>
            </a:xfrm>
            <a:custGeom>
              <a:avLst/>
              <a:gdLst>
                <a:gd name="T0" fmla="*/ 0 w 185"/>
                <a:gd name="T1" fmla="*/ 1940 h 1940"/>
                <a:gd name="T2" fmla="*/ 0 w 185"/>
                <a:gd name="T3" fmla="*/ 110 h 1940"/>
                <a:gd name="T4" fmla="*/ 185 w 185"/>
                <a:gd name="T5" fmla="*/ 0 h 1940"/>
                <a:gd name="T6" fmla="*/ 185 w 185"/>
                <a:gd name="T7" fmla="*/ 1831 h 1940"/>
                <a:gd name="T8" fmla="*/ 0 w 185"/>
                <a:gd name="T9" fmla="*/ 1940 h 1940"/>
              </a:gdLst>
              <a:ahLst/>
              <a:cxnLst>
                <a:cxn ang="0">
                  <a:pos x="T0" y="T1"/>
                </a:cxn>
                <a:cxn ang="0">
                  <a:pos x="T2" y="T3"/>
                </a:cxn>
                <a:cxn ang="0">
                  <a:pos x="T4" y="T5"/>
                </a:cxn>
                <a:cxn ang="0">
                  <a:pos x="T6" y="T7"/>
                </a:cxn>
                <a:cxn ang="0">
                  <a:pos x="T8" y="T9"/>
                </a:cxn>
              </a:cxnLst>
              <a:rect l="0" t="0" r="r" b="b"/>
              <a:pathLst>
                <a:path w="185" h="1940">
                  <a:moveTo>
                    <a:pt x="0" y="1940"/>
                  </a:moveTo>
                  <a:lnTo>
                    <a:pt x="0" y="110"/>
                  </a:lnTo>
                  <a:lnTo>
                    <a:pt x="185" y="0"/>
                  </a:lnTo>
                  <a:lnTo>
                    <a:pt x="185" y="1831"/>
                  </a:lnTo>
                  <a:lnTo>
                    <a:pt x="0" y="1940"/>
                  </a:lnTo>
                  <a:close/>
                </a:path>
              </a:pathLst>
            </a:custGeom>
            <a:solidFill>
              <a:srgbClr val="1A1A66"/>
            </a:solidFill>
            <a:ln w="14288">
              <a:solidFill>
                <a:srgbClr val="000000"/>
              </a:solidFill>
              <a:prstDash val="solid"/>
              <a:round/>
              <a:headEnd/>
              <a:tailEnd/>
            </a:ln>
          </p:spPr>
          <p:txBody>
            <a:bodyPr/>
            <a:lstStyle/>
            <a:p>
              <a:endParaRPr lang="zh-CN" altLang="en-US" sz="2800"/>
            </a:p>
          </p:txBody>
        </p:sp>
        <p:sp>
          <p:nvSpPr>
            <p:cNvPr id="172052" name="Rectangle 1044"/>
            <p:cNvSpPr>
              <a:spLocks noChangeArrowheads="1"/>
            </p:cNvSpPr>
            <p:nvPr/>
          </p:nvSpPr>
          <p:spPr bwMode="auto">
            <a:xfrm>
              <a:off x="1374" y="1721"/>
              <a:ext cx="484" cy="1830"/>
            </a:xfrm>
            <a:prstGeom prst="rect">
              <a:avLst/>
            </a:prstGeom>
            <a:solidFill>
              <a:srgbClr val="0066FF"/>
            </a:solidFill>
            <a:ln w="14288">
              <a:solidFill>
                <a:schemeClr val="tx1"/>
              </a:solidFill>
              <a:miter lim="800000"/>
              <a:headEnd/>
              <a:tailEnd/>
            </a:ln>
          </p:spPr>
          <p:txBody>
            <a:bodyPr/>
            <a:lstStyle/>
            <a:p>
              <a:endParaRPr lang="zh-CN" altLang="en-US" sz="2800"/>
            </a:p>
          </p:txBody>
        </p:sp>
        <p:sp>
          <p:nvSpPr>
            <p:cNvPr id="172053" name="Freeform 1045"/>
            <p:cNvSpPr>
              <a:spLocks/>
            </p:cNvSpPr>
            <p:nvPr/>
          </p:nvSpPr>
          <p:spPr bwMode="auto">
            <a:xfrm>
              <a:off x="1374" y="1611"/>
              <a:ext cx="669" cy="110"/>
            </a:xfrm>
            <a:custGeom>
              <a:avLst/>
              <a:gdLst>
                <a:gd name="T0" fmla="*/ 484 w 669"/>
                <a:gd name="T1" fmla="*/ 110 h 110"/>
                <a:gd name="T2" fmla="*/ 669 w 669"/>
                <a:gd name="T3" fmla="*/ 0 h 110"/>
                <a:gd name="T4" fmla="*/ 186 w 669"/>
                <a:gd name="T5" fmla="*/ 0 h 110"/>
                <a:gd name="T6" fmla="*/ 0 w 669"/>
                <a:gd name="T7" fmla="*/ 110 h 110"/>
                <a:gd name="T8" fmla="*/ 484 w 669"/>
                <a:gd name="T9" fmla="*/ 110 h 110"/>
              </a:gdLst>
              <a:ahLst/>
              <a:cxnLst>
                <a:cxn ang="0">
                  <a:pos x="T0" y="T1"/>
                </a:cxn>
                <a:cxn ang="0">
                  <a:pos x="T2" y="T3"/>
                </a:cxn>
                <a:cxn ang="0">
                  <a:pos x="T4" y="T5"/>
                </a:cxn>
                <a:cxn ang="0">
                  <a:pos x="T6" y="T7"/>
                </a:cxn>
                <a:cxn ang="0">
                  <a:pos x="T8" y="T9"/>
                </a:cxn>
              </a:cxnLst>
              <a:rect l="0" t="0" r="r" b="b"/>
              <a:pathLst>
                <a:path w="669" h="110">
                  <a:moveTo>
                    <a:pt x="484" y="110"/>
                  </a:moveTo>
                  <a:lnTo>
                    <a:pt x="669" y="0"/>
                  </a:lnTo>
                  <a:lnTo>
                    <a:pt x="186" y="0"/>
                  </a:lnTo>
                  <a:lnTo>
                    <a:pt x="0" y="110"/>
                  </a:lnTo>
                  <a:lnTo>
                    <a:pt x="484" y="110"/>
                  </a:lnTo>
                  <a:close/>
                </a:path>
              </a:pathLst>
            </a:custGeom>
            <a:solidFill>
              <a:srgbClr val="0066FF"/>
            </a:solidFill>
            <a:ln w="14288">
              <a:solidFill>
                <a:srgbClr val="000000"/>
              </a:solidFill>
              <a:prstDash val="solid"/>
              <a:round/>
              <a:headEnd/>
              <a:tailEnd/>
            </a:ln>
          </p:spPr>
          <p:txBody>
            <a:bodyPr/>
            <a:lstStyle/>
            <a:p>
              <a:endParaRPr lang="zh-CN" altLang="en-US" sz="2800"/>
            </a:p>
          </p:txBody>
        </p:sp>
        <p:sp>
          <p:nvSpPr>
            <p:cNvPr id="172054" name="Freeform 1046"/>
            <p:cNvSpPr>
              <a:spLocks/>
            </p:cNvSpPr>
            <p:nvPr/>
          </p:nvSpPr>
          <p:spPr bwMode="auto">
            <a:xfrm>
              <a:off x="2341" y="696"/>
              <a:ext cx="185" cy="2855"/>
            </a:xfrm>
            <a:custGeom>
              <a:avLst/>
              <a:gdLst>
                <a:gd name="T0" fmla="*/ 0 w 185"/>
                <a:gd name="T1" fmla="*/ 2855 h 2855"/>
                <a:gd name="T2" fmla="*/ 0 w 185"/>
                <a:gd name="T3" fmla="*/ 109 h 2855"/>
                <a:gd name="T4" fmla="*/ 185 w 185"/>
                <a:gd name="T5" fmla="*/ 0 h 2855"/>
                <a:gd name="T6" fmla="*/ 185 w 185"/>
                <a:gd name="T7" fmla="*/ 2746 h 2855"/>
                <a:gd name="T8" fmla="*/ 0 w 185"/>
                <a:gd name="T9" fmla="*/ 2855 h 2855"/>
              </a:gdLst>
              <a:ahLst/>
              <a:cxnLst>
                <a:cxn ang="0">
                  <a:pos x="T0" y="T1"/>
                </a:cxn>
                <a:cxn ang="0">
                  <a:pos x="T2" y="T3"/>
                </a:cxn>
                <a:cxn ang="0">
                  <a:pos x="T4" y="T5"/>
                </a:cxn>
                <a:cxn ang="0">
                  <a:pos x="T6" y="T7"/>
                </a:cxn>
                <a:cxn ang="0">
                  <a:pos x="T8" y="T9"/>
                </a:cxn>
              </a:cxnLst>
              <a:rect l="0" t="0" r="r" b="b"/>
              <a:pathLst>
                <a:path w="185" h="2855">
                  <a:moveTo>
                    <a:pt x="0" y="2855"/>
                  </a:moveTo>
                  <a:lnTo>
                    <a:pt x="0" y="109"/>
                  </a:lnTo>
                  <a:lnTo>
                    <a:pt x="185" y="0"/>
                  </a:lnTo>
                  <a:lnTo>
                    <a:pt x="185" y="2746"/>
                  </a:lnTo>
                  <a:lnTo>
                    <a:pt x="0" y="2855"/>
                  </a:lnTo>
                  <a:close/>
                </a:path>
              </a:pathLst>
            </a:custGeom>
            <a:solidFill>
              <a:srgbClr val="800000"/>
            </a:solidFill>
            <a:ln w="14288">
              <a:solidFill>
                <a:srgbClr val="000000"/>
              </a:solidFill>
              <a:prstDash val="solid"/>
              <a:round/>
              <a:headEnd/>
              <a:tailEnd/>
            </a:ln>
          </p:spPr>
          <p:txBody>
            <a:bodyPr/>
            <a:lstStyle/>
            <a:p>
              <a:endParaRPr lang="zh-CN" altLang="en-US" sz="2800"/>
            </a:p>
          </p:txBody>
        </p:sp>
        <p:sp>
          <p:nvSpPr>
            <p:cNvPr id="172055" name="Rectangle 1047"/>
            <p:cNvSpPr>
              <a:spLocks noChangeArrowheads="1"/>
            </p:cNvSpPr>
            <p:nvPr/>
          </p:nvSpPr>
          <p:spPr bwMode="auto">
            <a:xfrm>
              <a:off x="1858" y="805"/>
              <a:ext cx="483" cy="2746"/>
            </a:xfrm>
            <a:prstGeom prst="rect">
              <a:avLst/>
            </a:prstGeom>
            <a:solidFill>
              <a:srgbClr val="800000"/>
            </a:solidFill>
            <a:ln w="14288">
              <a:solidFill>
                <a:srgbClr val="000000"/>
              </a:solidFill>
              <a:miter lim="800000"/>
              <a:headEnd/>
              <a:tailEnd/>
            </a:ln>
          </p:spPr>
          <p:txBody>
            <a:bodyPr/>
            <a:lstStyle/>
            <a:p>
              <a:endParaRPr lang="zh-CN" altLang="en-US" sz="2800"/>
            </a:p>
          </p:txBody>
        </p:sp>
        <p:sp>
          <p:nvSpPr>
            <p:cNvPr id="172056" name="Freeform 1048"/>
            <p:cNvSpPr>
              <a:spLocks/>
            </p:cNvSpPr>
            <p:nvPr/>
          </p:nvSpPr>
          <p:spPr bwMode="auto">
            <a:xfrm>
              <a:off x="1858" y="696"/>
              <a:ext cx="668" cy="109"/>
            </a:xfrm>
            <a:custGeom>
              <a:avLst/>
              <a:gdLst>
                <a:gd name="T0" fmla="*/ 483 w 668"/>
                <a:gd name="T1" fmla="*/ 109 h 109"/>
                <a:gd name="T2" fmla="*/ 668 w 668"/>
                <a:gd name="T3" fmla="*/ 0 h 109"/>
                <a:gd name="T4" fmla="*/ 185 w 668"/>
                <a:gd name="T5" fmla="*/ 0 h 109"/>
                <a:gd name="T6" fmla="*/ 0 w 668"/>
                <a:gd name="T7" fmla="*/ 109 h 109"/>
                <a:gd name="T8" fmla="*/ 483 w 668"/>
                <a:gd name="T9" fmla="*/ 109 h 109"/>
              </a:gdLst>
              <a:ahLst/>
              <a:cxnLst>
                <a:cxn ang="0">
                  <a:pos x="T0" y="T1"/>
                </a:cxn>
                <a:cxn ang="0">
                  <a:pos x="T2" y="T3"/>
                </a:cxn>
                <a:cxn ang="0">
                  <a:pos x="T4" y="T5"/>
                </a:cxn>
                <a:cxn ang="0">
                  <a:pos x="T6" y="T7"/>
                </a:cxn>
                <a:cxn ang="0">
                  <a:pos x="T8" y="T9"/>
                </a:cxn>
              </a:cxnLst>
              <a:rect l="0" t="0" r="r" b="b"/>
              <a:pathLst>
                <a:path w="668" h="109">
                  <a:moveTo>
                    <a:pt x="483" y="109"/>
                  </a:moveTo>
                  <a:lnTo>
                    <a:pt x="668" y="0"/>
                  </a:lnTo>
                  <a:lnTo>
                    <a:pt x="185" y="0"/>
                  </a:lnTo>
                  <a:lnTo>
                    <a:pt x="0" y="109"/>
                  </a:lnTo>
                  <a:lnTo>
                    <a:pt x="483" y="109"/>
                  </a:lnTo>
                  <a:close/>
                </a:path>
              </a:pathLst>
            </a:custGeom>
            <a:solidFill>
              <a:srgbClr val="800000"/>
            </a:solidFill>
            <a:ln w="14288">
              <a:solidFill>
                <a:srgbClr val="000000"/>
              </a:solidFill>
              <a:prstDash val="solid"/>
              <a:round/>
              <a:headEnd/>
              <a:tailEnd/>
            </a:ln>
          </p:spPr>
          <p:txBody>
            <a:bodyPr/>
            <a:lstStyle/>
            <a:p>
              <a:endParaRPr lang="zh-CN" altLang="en-US" sz="2800"/>
            </a:p>
          </p:txBody>
        </p:sp>
        <p:sp>
          <p:nvSpPr>
            <p:cNvPr id="172057" name="Freeform 1049"/>
            <p:cNvSpPr>
              <a:spLocks/>
            </p:cNvSpPr>
            <p:nvPr/>
          </p:nvSpPr>
          <p:spPr bwMode="auto">
            <a:xfrm>
              <a:off x="2824" y="1611"/>
              <a:ext cx="186" cy="1940"/>
            </a:xfrm>
            <a:custGeom>
              <a:avLst/>
              <a:gdLst>
                <a:gd name="T0" fmla="*/ 0 w 186"/>
                <a:gd name="T1" fmla="*/ 1940 h 1940"/>
                <a:gd name="T2" fmla="*/ 0 w 186"/>
                <a:gd name="T3" fmla="*/ 110 h 1940"/>
                <a:gd name="T4" fmla="*/ 186 w 186"/>
                <a:gd name="T5" fmla="*/ 0 h 1940"/>
                <a:gd name="T6" fmla="*/ 186 w 186"/>
                <a:gd name="T7" fmla="*/ 1831 h 1940"/>
                <a:gd name="T8" fmla="*/ 0 w 186"/>
                <a:gd name="T9" fmla="*/ 1940 h 1940"/>
              </a:gdLst>
              <a:ahLst/>
              <a:cxnLst>
                <a:cxn ang="0">
                  <a:pos x="T0" y="T1"/>
                </a:cxn>
                <a:cxn ang="0">
                  <a:pos x="T2" y="T3"/>
                </a:cxn>
                <a:cxn ang="0">
                  <a:pos x="T4" y="T5"/>
                </a:cxn>
                <a:cxn ang="0">
                  <a:pos x="T6" y="T7"/>
                </a:cxn>
                <a:cxn ang="0">
                  <a:pos x="T8" y="T9"/>
                </a:cxn>
              </a:cxnLst>
              <a:rect l="0" t="0" r="r" b="b"/>
              <a:pathLst>
                <a:path w="186" h="1940">
                  <a:moveTo>
                    <a:pt x="0" y="1940"/>
                  </a:moveTo>
                  <a:lnTo>
                    <a:pt x="0" y="110"/>
                  </a:lnTo>
                  <a:lnTo>
                    <a:pt x="186" y="0"/>
                  </a:lnTo>
                  <a:lnTo>
                    <a:pt x="186" y="1831"/>
                  </a:lnTo>
                  <a:lnTo>
                    <a:pt x="0" y="1940"/>
                  </a:lnTo>
                  <a:close/>
                </a:path>
              </a:pathLst>
            </a:custGeom>
            <a:solidFill>
              <a:schemeClr val="folHlink"/>
            </a:solidFill>
            <a:ln w="14288">
              <a:solidFill>
                <a:srgbClr val="000000"/>
              </a:solidFill>
              <a:prstDash val="solid"/>
              <a:round/>
              <a:headEnd/>
              <a:tailEnd/>
            </a:ln>
          </p:spPr>
          <p:txBody>
            <a:bodyPr/>
            <a:lstStyle/>
            <a:p>
              <a:endParaRPr lang="zh-CN" altLang="en-US" sz="2800"/>
            </a:p>
          </p:txBody>
        </p:sp>
        <p:sp>
          <p:nvSpPr>
            <p:cNvPr id="172058" name="Rectangle 1050"/>
            <p:cNvSpPr>
              <a:spLocks noChangeArrowheads="1"/>
            </p:cNvSpPr>
            <p:nvPr/>
          </p:nvSpPr>
          <p:spPr bwMode="auto">
            <a:xfrm>
              <a:off x="2341" y="1721"/>
              <a:ext cx="483" cy="1830"/>
            </a:xfrm>
            <a:prstGeom prst="rect">
              <a:avLst/>
            </a:prstGeom>
            <a:solidFill>
              <a:schemeClr val="folHlink"/>
            </a:solidFill>
            <a:ln w="14288">
              <a:solidFill>
                <a:srgbClr val="000000"/>
              </a:solidFill>
              <a:miter lim="800000"/>
              <a:headEnd/>
              <a:tailEnd/>
            </a:ln>
          </p:spPr>
          <p:txBody>
            <a:bodyPr/>
            <a:lstStyle/>
            <a:p>
              <a:endParaRPr lang="zh-CN" altLang="en-US" sz="2800"/>
            </a:p>
          </p:txBody>
        </p:sp>
        <p:sp>
          <p:nvSpPr>
            <p:cNvPr id="172059" name="Freeform 1051"/>
            <p:cNvSpPr>
              <a:spLocks/>
            </p:cNvSpPr>
            <p:nvPr/>
          </p:nvSpPr>
          <p:spPr bwMode="auto">
            <a:xfrm>
              <a:off x="2341" y="1611"/>
              <a:ext cx="669" cy="110"/>
            </a:xfrm>
            <a:custGeom>
              <a:avLst/>
              <a:gdLst>
                <a:gd name="T0" fmla="*/ 483 w 669"/>
                <a:gd name="T1" fmla="*/ 110 h 110"/>
                <a:gd name="T2" fmla="*/ 669 w 669"/>
                <a:gd name="T3" fmla="*/ 0 h 110"/>
                <a:gd name="T4" fmla="*/ 185 w 669"/>
                <a:gd name="T5" fmla="*/ 0 h 110"/>
                <a:gd name="T6" fmla="*/ 0 w 669"/>
                <a:gd name="T7" fmla="*/ 110 h 110"/>
                <a:gd name="T8" fmla="*/ 483 w 669"/>
                <a:gd name="T9" fmla="*/ 110 h 110"/>
              </a:gdLst>
              <a:ahLst/>
              <a:cxnLst>
                <a:cxn ang="0">
                  <a:pos x="T0" y="T1"/>
                </a:cxn>
                <a:cxn ang="0">
                  <a:pos x="T2" y="T3"/>
                </a:cxn>
                <a:cxn ang="0">
                  <a:pos x="T4" y="T5"/>
                </a:cxn>
                <a:cxn ang="0">
                  <a:pos x="T6" y="T7"/>
                </a:cxn>
                <a:cxn ang="0">
                  <a:pos x="T8" y="T9"/>
                </a:cxn>
              </a:cxnLst>
              <a:rect l="0" t="0" r="r" b="b"/>
              <a:pathLst>
                <a:path w="669" h="110">
                  <a:moveTo>
                    <a:pt x="483" y="110"/>
                  </a:moveTo>
                  <a:lnTo>
                    <a:pt x="669" y="0"/>
                  </a:lnTo>
                  <a:lnTo>
                    <a:pt x="185" y="0"/>
                  </a:lnTo>
                  <a:lnTo>
                    <a:pt x="0" y="110"/>
                  </a:lnTo>
                  <a:lnTo>
                    <a:pt x="483" y="110"/>
                  </a:lnTo>
                  <a:close/>
                </a:path>
              </a:pathLst>
            </a:custGeom>
            <a:solidFill>
              <a:schemeClr val="folHlink"/>
            </a:solidFill>
            <a:ln w="14288">
              <a:solidFill>
                <a:srgbClr val="000000"/>
              </a:solidFill>
              <a:prstDash val="solid"/>
              <a:round/>
              <a:headEnd/>
              <a:tailEnd/>
            </a:ln>
          </p:spPr>
          <p:txBody>
            <a:bodyPr/>
            <a:lstStyle/>
            <a:p>
              <a:endParaRPr lang="zh-CN" altLang="en-US" sz="2800"/>
            </a:p>
          </p:txBody>
        </p:sp>
        <p:sp>
          <p:nvSpPr>
            <p:cNvPr id="172060" name="Freeform 1052"/>
            <p:cNvSpPr>
              <a:spLocks/>
            </p:cNvSpPr>
            <p:nvPr/>
          </p:nvSpPr>
          <p:spPr bwMode="auto">
            <a:xfrm>
              <a:off x="3316" y="2980"/>
              <a:ext cx="186" cy="571"/>
            </a:xfrm>
            <a:custGeom>
              <a:avLst/>
              <a:gdLst>
                <a:gd name="T0" fmla="*/ 0 w 186"/>
                <a:gd name="T1" fmla="*/ 571 h 571"/>
                <a:gd name="T2" fmla="*/ 0 w 186"/>
                <a:gd name="T3" fmla="*/ 109 h 571"/>
                <a:gd name="T4" fmla="*/ 186 w 186"/>
                <a:gd name="T5" fmla="*/ 0 h 571"/>
                <a:gd name="T6" fmla="*/ 186 w 186"/>
                <a:gd name="T7" fmla="*/ 462 h 571"/>
                <a:gd name="T8" fmla="*/ 0 w 186"/>
                <a:gd name="T9" fmla="*/ 571 h 571"/>
              </a:gdLst>
              <a:ahLst/>
              <a:cxnLst>
                <a:cxn ang="0">
                  <a:pos x="T0" y="T1"/>
                </a:cxn>
                <a:cxn ang="0">
                  <a:pos x="T2" y="T3"/>
                </a:cxn>
                <a:cxn ang="0">
                  <a:pos x="T4" y="T5"/>
                </a:cxn>
                <a:cxn ang="0">
                  <a:pos x="T6" y="T7"/>
                </a:cxn>
                <a:cxn ang="0">
                  <a:pos x="T8" y="T9"/>
                </a:cxn>
              </a:cxnLst>
              <a:rect l="0" t="0" r="r" b="b"/>
              <a:pathLst>
                <a:path w="186" h="571">
                  <a:moveTo>
                    <a:pt x="0" y="571"/>
                  </a:moveTo>
                  <a:lnTo>
                    <a:pt x="0" y="109"/>
                  </a:lnTo>
                  <a:lnTo>
                    <a:pt x="186" y="0"/>
                  </a:lnTo>
                  <a:lnTo>
                    <a:pt x="186" y="462"/>
                  </a:lnTo>
                  <a:lnTo>
                    <a:pt x="0" y="571"/>
                  </a:lnTo>
                  <a:close/>
                </a:path>
              </a:pathLst>
            </a:custGeom>
            <a:solidFill>
              <a:schemeClr val="bg2"/>
            </a:solidFill>
            <a:ln w="14288">
              <a:solidFill>
                <a:srgbClr val="000000"/>
              </a:solidFill>
              <a:prstDash val="solid"/>
              <a:round/>
              <a:headEnd/>
              <a:tailEnd/>
            </a:ln>
          </p:spPr>
          <p:txBody>
            <a:bodyPr/>
            <a:lstStyle/>
            <a:p>
              <a:endParaRPr lang="zh-CN" altLang="en-US" sz="2800"/>
            </a:p>
          </p:txBody>
        </p:sp>
        <p:sp>
          <p:nvSpPr>
            <p:cNvPr id="172061" name="Rectangle 1053"/>
            <p:cNvSpPr>
              <a:spLocks noChangeArrowheads="1"/>
            </p:cNvSpPr>
            <p:nvPr/>
          </p:nvSpPr>
          <p:spPr bwMode="auto">
            <a:xfrm>
              <a:off x="2824" y="3089"/>
              <a:ext cx="492" cy="462"/>
            </a:xfrm>
            <a:prstGeom prst="rect">
              <a:avLst/>
            </a:prstGeom>
            <a:solidFill>
              <a:schemeClr val="bg2"/>
            </a:solidFill>
            <a:ln w="14288">
              <a:solidFill>
                <a:srgbClr val="000000"/>
              </a:solidFill>
              <a:miter lim="800000"/>
              <a:headEnd/>
              <a:tailEnd/>
            </a:ln>
          </p:spPr>
          <p:txBody>
            <a:bodyPr/>
            <a:lstStyle/>
            <a:p>
              <a:endParaRPr lang="zh-CN" altLang="en-US" sz="2800"/>
            </a:p>
          </p:txBody>
        </p:sp>
        <p:sp>
          <p:nvSpPr>
            <p:cNvPr id="172062" name="Freeform 1054"/>
            <p:cNvSpPr>
              <a:spLocks/>
            </p:cNvSpPr>
            <p:nvPr/>
          </p:nvSpPr>
          <p:spPr bwMode="auto">
            <a:xfrm>
              <a:off x="2824" y="2980"/>
              <a:ext cx="678" cy="109"/>
            </a:xfrm>
            <a:custGeom>
              <a:avLst/>
              <a:gdLst>
                <a:gd name="T0" fmla="*/ 492 w 678"/>
                <a:gd name="T1" fmla="*/ 109 h 109"/>
                <a:gd name="T2" fmla="*/ 678 w 678"/>
                <a:gd name="T3" fmla="*/ 0 h 109"/>
                <a:gd name="T4" fmla="*/ 186 w 678"/>
                <a:gd name="T5" fmla="*/ 0 h 109"/>
                <a:gd name="T6" fmla="*/ 0 w 678"/>
                <a:gd name="T7" fmla="*/ 109 h 109"/>
                <a:gd name="T8" fmla="*/ 492 w 678"/>
                <a:gd name="T9" fmla="*/ 109 h 109"/>
              </a:gdLst>
              <a:ahLst/>
              <a:cxnLst>
                <a:cxn ang="0">
                  <a:pos x="T0" y="T1"/>
                </a:cxn>
                <a:cxn ang="0">
                  <a:pos x="T2" y="T3"/>
                </a:cxn>
                <a:cxn ang="0">
                  <a:pos x="T4" y="T5"/>
                </a:cxn>
                <a:cxn ang="0">
                  <a:pos x="T6" y="T7"/>
                </a:cxn>
                <a:cxn ang="0">
                  <a:pos x="T8" y="T9"/>
                </a:cxn>
              </a:cxnLst>
              <a:rect l="0" t="0" r="r" b="b"/>
              <a:pathLst>
                <a:path w="678" h="109">
                  <a:moveTo>
                    <a:pt x="492" y="109"/>
                  </a:moveTo>
                  <a:lnTo>
                    <a:pt x="678" y="0"/>
                  </a:lnTo>
                  <a:lnTo>
                    <a:pt x="186" y="0"/>
                  </a:lnTo>
                  <a:lnTo>
                    <a:pt x="0" y="109"/>
                  </a:lnTo>
                  <a:lnTo>
                    <a:pt x="492" y="109"/>
                  </a:lnTo>
                  <a:close/>
                </a:path>
              </a:pathLst>
            </a:custGeom>
            <a:solidFill>
              <a:schemeClr val="bg2"/>
            </a:solidFill>
            <a:ln w="14288">
              <a:solidFill>
                <a:srgbClr val="000000"/>
              </a:solidFill>
              <a:prstDash val="solid"/>
              <a:round/>
              <a:headEnd/>
              <a:tailEnd/>
            </a:ln>
          </p:spPr>
          <p:txBody>
            <a:bodyPr/>
            <a:lstStyle/>
            <a:p>
              <a:endParaRPr lang="zh-CN" altLang="en-US" sz="2800"/>
            </a:p>
          </p:txBody>
        </p:sp>
        <p:sp>
          <p:nvSpPr>
            <p:cNvPr id="172063" name="Line 1055"/>
            <p:cNvSpPr>
              <a:spLocks noChangeShapeType="1"/>
            </p:cNvSpPr>
            <p:nvPr/>
          </p:nvSpPr>
          <p:spPr bwMode="auto">
            <a:xfrm flipV="1">
              <a:off x="520" y="805"/>
              <a:ext cx="1" cy="2746"/>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64" name="Line 1056"/>
            <p:cNvSpPr>
              <a:spLocks noChangeShapeType="1"/>
            </p:cNvSpPr>
            <p:nvPr/>
          </p:nvSpPr>
          <p:spPr bwMode="auto">
            <a:xfrm flipH="1">
              <a:off x="520" y="3551"/>
              <a:ext cx="46"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65" name="Line 1057"/>
            <p:cNvSpPr>
              <a:spLocks noChangeShapeType="1"/>
            </p:cNvSpPr>
            <p:nvPr/>
          </p:nvSpPr>
          <p:spPr bwMode="auto">
            <a:xfrm flipH="1">
              <a:off x="520" y="3089"/>
              <a:ext cx="46"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66" name="Line 1058"/>
            <p:cNvSpPr>
              <a:spLocks noChangeShapeType="1"/>
            </p:cNvSpPr>
            <p:nvPr/>
          </p:nvSpPr>
          <p:spPr bwMode="auto">
            <a:xfrm flipH="1">
              <a:off x="520" y="2636"/>
              <a:ext cx="46"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67" name="Line 1059"/>
            <p:cNvSpPr>
              <a:spLocks noChangeShapeType="1"/>
            </p:cNvSpPr>
            <p:nvPr/>
          </p:nvSpPr>
          <p:spPr bwMode="auto">
            <a:xfrm flipH="1">
              <a:off x="520" y="2174"/>
              <a:ext cx="46"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68" name="Line 1060"/>
            <p:cNvSpPr>
              <a:spLocks noChangeShapeType="1"/>
            </p:cNvSpPr>
            <p:nvPr/>
          </p:nvSpPr>
          <p:spPr bwMode="auto">
            <a:xfrm flipH="1">
              <a:off x="520" y="1721"/>
              <a:ext cx="46"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69" name="Line 1061"/>
            <p:cNvSpPr>
              <a:spLocks noChangeShapeType="1"/>
            </p:cNvSpPr>
            <p:nvPr/>
          </p:nvSpPr>
          <p:spPr bwMode="auto">
            <a:xfrm flipH="1">
              <a:off x="520" y="1267"/>
              <a:ext cx="46"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70" name="Line 1062"/>
            <p:cNvSpPr>
              <a:spLocks noChangeShapeType="1"/>
            </p:cNvSpPr>
            <p:nvPr/>
          </p:nvSpPr>
          <p:spPr bwMode="auto">
            <a:xfrm flipH="1">
              <a:off x="520" y="805"/>
              <a:ext cx="46"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71" name="Rectangle 1063"/>
            <p:cNvSpPr>
              <a:spLocks noChangeArrowheads="1"/>
            </p:cNvSpPr>
            <p:nvPr/>
          </p:nvSpPr>
          <p:spPr bwMode="auto">
            <a:xfrm>
              <a:off x="362" y="3433"/>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0</a:t>
              </a:r>
              <a:endParaRPr lang="en-US" altLang="zh-CN" sz="2800" baseline="30000">
                <a:latin typeface="Times New Roman" pitchFamily="18" charset="0"/>
                <a:ea typeface="黑体" pitchFamily="2" charset="-122"/>
              </a:endParaRPr>
            </a:p>
          </p:txBody>
        </p:sp>
        <p:sp>
          <p:nvSpPr>
            <p:cNvPr id="172072" name="Rectangle 1064"/>
            <p:cNvSpPr>
              <a:spLocks noChangeArrowheads="1"/>
            </p:cNvSpPr>
            <p:nvPr/>
          </p:nvSpPr>
          <p:spPr bwMode="auto">
            <a:xfrm>
              <a:off x="362" y="2972"/>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1</a:t>
              </a:r>
              <a:endParaRPr lang="en-US" altLang="zh-CN" sz="2800" baseline="30000">
                <a:latin typeface="Times New Roman" pitchFamily="18" charset="0"/>
                <a:ea typeface="黑体" pitchFamily="2" charset="-122"/>
              </a:endParaRPr>
            </a:p>
          </p:txBody>
        </p:sp>
        <p:sp>
          <p:nvSpPr>
            <p:cNvPr id="172073" name="Rectangle 1065"/>
            <p:cNvSpPr>
              <a:spLocks noChangeArrowheads="1"/>
            </p:cNvSpPr>
            <p:nvPr/>
          </p:nvSpPr>
          <p:spPr bwMode="auto">
            <a:xfrm>
              <a:off x="362" y="2518"/>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2</a:t>
              </a:r>
              <a:endParaRPr lang="en-US" altLang="zh-CN" sz="2800" baseline="30000">
                <a:latin typeface="Times New Roman" pitchFamily="18" charset="0"/>
                <a:ea typeface="黑体" pitchFamily="2" charset="-122"/>
              </a:endParaRPr>
            </a:p>
          </p:txBody>
        </p:sp>
        <p:sp>
          <p:nvSpPr>
            <p:cNvPr id="172074" name="Rectangle 1066"/>
            <p:cNvSpPr>
              <a:spLocks noChangeArrowheads="1"/>
            </p:cNvSpPr>
            <p:nvPr/>
          </p:nvSpPr>
          <p:spPr bwMode="auto">
            <a:xfrm>
              <a:off x="362" y="2056"/>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3</a:t>
              </a:r>
              <a:endParaRPr lang="en-US" altLang="zh-CN" sz="2800" baseline="30000">
                <a:latin typeface="Times New Roman" pitchFamily="18" charset="0"/>
                <a:ea typeface="黑体" pitchFamily="2" charset="-122"/>
              </a:endParaRPr>
            </a:p>
          </p:txBody>
        </p:sp>
        <p:sp>
          <p:nvSpPr>
            <p:cNvPr id="172075" name="Rectangle 1067"/>
            <p:cNvSpPr>
              <a:spLocks noChangeArrowheads="1"/>
            </p:cNvSpPr>
            <p:nvPr/>
          </p:nvSpPr>
          <p:spPr bwMode="auto">
            <a:xfrm>
              <a:off x="362" y="1603"/>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4</a:t>
              </a:r>
              <a:endParaRPr lang="en-US" altLang="zh-CN" sz="2800" baseline="30000">
                <a:latin typeface="Times New Roman" pitchFamily="18" charset="0"/>
                <a:ea typeface="黑体" pitchFamily="2" charset="-122"/>
              </a:endParaRPr>
            </a:p>
          </p:txBody>
        </p:sp>
        <p:sp>
          <p:nvSpPr>
            <p:cNvPr id="172076" name="Rectangle 1068"/>
            <p:cNvSpPr>
              <a:spLocks noChangeArrowheads="1"/>
            </p:cNvSpPr>
            <p:nvPr/>
          </p:nvSpPr>
          <p:spPr bwMode="auto">
            <a:xfrm>
              <a:off x="362" y="1150"/>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5</a:t>
              </a:r>
              <a:endParaRPr lang="en-US" altLang="zh-CN" sz="2800" baseline="30000">
                <a:latin typeface="Times New Roman" pitchFamily="18" charset="0"/>
                <a:ea typeface="黑体" pitchFamily="2" charset="-122"/>
              </a:endParaRPr>
            </a:p>
          </p:txBody>
        </p:sp>
        <p:sp>
          <p:nvSpPr>
            <p:cNvPr id="172077" name="Rectangle 1069"/>
            <p:cNvSpPr>
              <a:spLocks noChangeArrowheads="1"/>
            </p:cNvSpPr>
            <p:nvPr/>
          </p:nvSpPr>
          <p:spPr bwMode="auto">
            <a:xfrm>
              <a:off x="362" y="688"/>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6</a:t>
              </a:r>
              <a:endParaRPr lang="en-US" altLang="zh-CN" sz="2800" baseline="30000">
                <a:latin typeface="Times New Roman" pitchFamily="18" charset="0"/>
                <a:ea typeface="黑体" pitchFamily="2" charset="-122"/>
              </a:endParaRPr>
            </a:p>
          </p:txBody>
        </p:sp>
        <p:sp>
          <p:nvSpPr>
            <p:cNvPr id="172078" name="Line 1070"/>
            <p:cNvSpPr>
              <a:spLocks noChangeShapeType="1"/>
            </p:cNvSpPr>
            <p:nvPr/>
          </p:nvSpPr>
          <p:spPr bwMode="auto">
            <a:xfrm>
              <a:off x="520" y="3551"/>
              <a:ext cx="3158" cy="1"/>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79" name="Line 1071"/>
            <p:cNvSpPr>
              <a:spLocks noChangeShapeType="1"/>
            </p:cNvSpPr>
            <p:nvPr/>
          </p:nvSpPr>
          <p:spPr bwMode="auto">
            <a:xfrm>
              <a:off x="520" y="3509"/>
              <a:ext cx="1" cy="42"/>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80" name="Line 1072"/>
            <p:cNvSpPr>
              <a:spLocks noChangeShapeType="1"/>
            </p:cNvSpPr>
            <p:nvPr/>
          </p:nvSpPr>
          <p:spPr bwMode="auto">
            <a:xfrm>
              <a:off x="3678" y="3509"/>
              <a:ext cx="1" cy="42"/>
            </a:xfrm>
            <a:prstGeom prst="line">
              <a:avLst/>
            </a:prstGeom>
            <a:noFill/>
            <a:ln w="14288">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172082" name="Rectangle 1074"/>
            <p:cNvSpPr>
              <a:spLocks noChangeArrowheads="1"/>
            </p:cNvSpPr>
            <p:nvPr/>
          </p:nvSpPr>
          <p:spPr bwMode="auto">
            <a:xfrm>
              <a:off x="1458" y="3655"/>
              <a:ext cx="14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en-US" altLang="zh-CN" sz="2800">
                  <a:solidFill>
                    <a:srgbClr val="003399"/>
                  </a:solidFill>
                  <a:latin typeface="Times New Roman" pitchFamily="18" charset="0"/>
                  <a:ea typeface="黑体" pitchFamily="2" charset="-122"/>
                </a:rPr>
                <a:t>4</a:t>
              </a:r>
              <a:r>
                <a:rPr lang="zh-CN" altLang="en-US" sz="2800">
                  <a:solidFill>
                    <a:srgbClr val="003399"/>
                  </a:solidFill>
                  <a:latin typeface="Times New Roman" pitchFamily="18" charset="0"/>
                  <a:ea typeface="黑体" pitchFamily="2" charset="-122"/>
                </a:rPr>
                <a:t>个粒子的分布</a:t>
              </a:r>
              <a:endParaRPr lang="zh-CN" altLang="en-US" sz="2800" baseline="30000">
                <a:latin typeface="Times New Roman" pitchFamily="18" charset="0"/>
                <a:ea typeface="黑体" pitchFamily="2" charset="-122"/>
              </a:endParaRPr>
            </a:p>
          </p:txBody>
        </p:sp>
        <p:sp>
          <p:nvSpPr>
            <p:cNvPr id="172114" name="Rectangle 1106"/>
            <p:cNvSpPr>
              <a:spLocks noChangeArrowheads="1"/>
            </p:cNvSpPr>
            <p:nvPr/>
          </p:nvSpPr>
          <p:spPr bwMode="auto">
            <a:xfrm>
              <a:off x="2740" y="2056"/>
              <a:ext cx="7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p>
          </p:txBody>
        </p:sp>
        <p:sp>
          <p:nvSpPr>
            <p:cNvPr id="172083" name="Rectangle 1075"/>
            <p:cNvSpPr>
              <a:spLocks noChangeArrowheads="1"/>
            </p:cNvSpPr>
            <p:nvPr/>
          </p:nvSpPr>
          <p:spPr bwMode="auto">
            <a:xfrm>
              <a:off x="3880" y="565"/>
              <a:ext cx="1430" cy="1486"/>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4351">
                  <a:solidFill>
                    <a:srgbClr val="003399"/>
                  </a:solidFill>
                  <a:miter lim="800000"/>
                  <a:headEnd/>
                  <a:tailEnd/>
                </a14:hiddenLine>
              </a:ext>
            </a:extLst>
          </p:spPr>
          <p:txBody>
            <a:bodyPr/>
            <a:lstStyle/>
            <a:p>
              <a:endParaRPr lang="zh-CN" altLang="en-US" sz="2800"/>
            </a:p>
          </p:txBody>
        </p:sp>
        <p:sp>
          <p:nvSpPr>
            <p:cNvPr id="172084" name="Rectangle 1076"/>
            <p:cNvSpPr>
              <a:spLocks noChangeArrowheads="1"/>
            </p:cNvSpPr>
            <p:nvPr/>
          </p:nvSpPr>
          <p:spPr bwMode="auto">
            <a:xfrm>
              <a:off x="4038" y="682"/>
              <a:ext cx="139" cy="126"/>
            </a:xfrm>
            <a:prstGeom prst="rect">
              <a:avLst/>
            </a:prstGeom>
            <a:solidFill>
              <a:srgbClr val="00CC99"/>
            </a:solidFill>
            <a:ln w="14288">
              <a:solidFill>
                <a:srgbClr val="000000"/>
              </a:solidFill>
              <a:miter lim="800000"/>
              <a:headEnd/>
              <a:tailEnd/>
            </a:ln>
          </p:spPr>
          <p:txBody>
            <a:bodyPr/>
            <a:lstStyle/>
            <a:p>
              <a:endParaRPr lang="zh-CN" altLang="en-US" sz="2800"/>
            </a:p>
          </p:txBody>
        </p:sp>
        <p:sp>
          <p:nvSpPr>
            <p:cNvPr id="172090" name="Rectangle 1082"/>
            <p:cNvSpPr>
              <a:spLocks noChangeArrowheads="1"/>
            </p:cNvSpPr>
            <p:nvPr/>
          </p:nvSpPr>
          <p:spPr bwMode="auto">
            <a:xfrm>
              <a:off x="4038" y="1030"/>
              <a:ext cx="139" cy="126"/>
            </a:xfrm>
            <a:prstGeom prst="rect">
              <a:avLst/>
            </a:prstGeom>
            <a:solidFill>
              <a:srgbClr val="0066FF"/>
            </a:solidFill>
            <a:ln w="14288">
              <a:solidFill>
                <a:srgbClr val="000000"/>
              </a:solidFill>
              <a:miter lim="800000"/>
              <a:headEnd/>
              <a:tailEnd/>
            </a:ln>
          </p:spPr>
          <p:txBody>
            <a:bodyPr/>
            <a:lstStyle/>
            <a:p>
              <a:endParaRPr lang="zh-CN" altLang="en-US" sz="2800"/>
            </a:p>
          </p:txBody>
        </p:sp>
        <p:sp>
          <p:nvSpPr>
            <p:cNvPr id="172096" name="Rectangle 1088"/>
            <p:cNvSpPr>
              <a:spLocks noChangeArrowheads="1"/>
            </p:cNvSpPr>
            <p:nvPr/>
          </p:nvSpPr>
          <p:spPr bwMode="auto">
            <a:xfrm>
              <a:off x="4038" y="1378"/>
              <a:ext cx="139" cy="126"/>
            </a:xfrm>
            <a:prstGeom prst="rect">
              <a:avLst/>
            </a:prstGeom>
            <a:solidFill>
              <a:srgbClr val="CCCCFF"/>
            </a:solidFill>
            <a:ln w="14288">
              <a:solidFill>
                <a:srgbClr val="000000"/>
              </a:solidFill>
              <a:miter lim="800000"/>
              <a:headEnd/>
              <a:tailEnd/>
            </a:ln>
          </p:spPr>
          <p:txBody>
            <a:bodyPr/>
            <a:lstStyle/>
            <a:p>
              <a:endParaRPr lang="zh-CN" altLang="en-US" sz="2800"/>
            </a:p>
          </p:txBody>
        </p:sp>
        <p:sp>
          <p:nvSpPr>
            <p:cNvPr id="172102" name="Rectangle 1094"/>
            <p:cNvSpPr>
              <a:spLocks noChangeArrowheads="1"/>
            </p:cNvSpPr>
            <p:nvPr/>
          </p:nvSpPr>
          <p:spPr bwMode="auto">
            <a:xfrm>
              <a:off x="4038" y="1717"/>
              <a:ext cx="139" cy="126"/>
            </a:xfrm>
            <a:prstGeom prst="rect">
              <a:avLst/>
            </a:prstGeom>
            <a:solidFill>
              <a:schemeClr val="folHlink"/>
            </a:solidFill>
            <a:ln w="14288">
              <a:solidFill>
                <a:srgbClr val="000000"/>
              </a:solidFill>
              <a:miter lim="800000"/>
              <a:headEnd/>
              <a:tailEnd/>
            </a:ln>
          </p:spPr>
          <p:txBody>
            <a:bodyPr/>
            <a:lstStyle/>
            <a:p>
              <a:endParaRPr lang="zh-CN" altLang="en-US" sz="2800"/>
            </a:p>
          </p:txBody>
        </p:sp>
        <p:sp>
          <p:nvSpPr>
            <p:cNvPr id="172108" name="Rectangle 1100"/>
            <p:cNvSpPr>
              <a:spLocks noChangeArrowheads="1"/>
            </p:cNvSpPr>
            <p:nvPr/>
          </p:nvSpPr>
          <p:spPr bwMode="auto">
            <a:xfrm>
              <a:off x="4038" y="2065"/>
              <a:ext cx="139" cy="126"/>
            </a:xfrm>
            <a:prstGeom prst="rect">
              <a:avLst/>
            </a:prstGeom>
            <a:solidFill>
              <a:schemeClr val="bg2"/>
            </a:solidFill>
            <a:ln w="14288">
              <a:solidFill>
                <a:srgbClr val="000000"/>
              </a:solidFill>
              <a:miter lim="800000"/>
              <a:headEnd/>
              <a:tailEnd/>
            </a:ln>
          </p:spPr>
          <p:txBody>
            <a:bodyPr/>
            <a:lstStyle/>
            <a:p>
              <a:endParaRPr lang="zh-CN" altLang="en-US" sz="2800"/>
            </a:p>
          </p:txBody>
        </p:sp>
        <p:sp>
          <p:nvSpPr>
            <p:cNvPr id="172115" name="Rectangle 1107"/>
            <p:cNvSpPr>
              <a:spLocks noChangeArrowheads="1"/>
            </p:cNvSpPr>
            <p:nvPr/>
          </p:nvSpPr>
          <p:spPr bwMode="auto">
            <a:xfrm>
              <a:off x="4212" y="571"/>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4</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0</a:t>
              </a:r>
            </a:p>
          </p:txBody>
        </p:sp>
        <p:sp>
          <p:nvSpPr>
            <p:cNvPr id="172116" name="Rectangle 1108"/>
            <p:cNvSpPr>
              <a:spLocks noChangeArrowheads="1"/>
            </p:cNvSpPr>
            <p:nvPr/>
          </p:nvSpPr>
          <p:spPr bwMode="auto">
            <a:xfrm>
              <a:off x="4226" y="932"/>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3</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1</a:t>
              </a:r>
            </a:p>
          </p:txBody>
        </p:sp>
        <p:sp>
          <p:nvSpPr>
            <p:cNvPr id="172117" name="Rectangle 1109"/>
            <p:cNvSpPr>
              <a:spLocks noChangeArrowheads="1"/>
            </p:cNvSpPr>
            <p:nvPr/>
          </p:nvSpPr>
          <p:spPr bwMode="auto">
            <a:xfrm>
              <a:off x="4235" y="1262"/>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solidFill>
                    <a:srgbClr val="800000"/>
                  </a:solidFill>
                  <a:latin typeface="Times New Roman" pitchFamily="18" charset="0"/>
                  <a:ea typeface="黑体" pitchFamily="2" charset="-122"/>
                </a:rPr>
                <a:t>左</a:t>
              </a:r>
              <a:r>
                <a:rPr lang="en-US" altLang="zh-CN" sz="2800">
                  <a:solidFill>
                    <a:srgbClr val="800000"/>
                  </a:solidFill>
                  <a:latin typeface="Times New Roman" pitchFamily="18" charset="0"/>
                  <a:ea typeface="黑体" pitchFamily="2" charset="-122"/>
                </a:rPr>
                <a:t>2</a:t>
              </a:r>
              <a:r>
                <a:rPr lang="zh-CN" altLang="en-US" sz="2800">
                  <a:solidFill>
                    <a:srgbClr val="800000"/>
                  </a:solidFill>
                  <a:latin typeface="Times New Roman" pitchFamily="18" charset="0"/>
                  <a:ea typeface="黑体" pitchFamily="2" charset="-122"/>
                </a:rPr>
                <a:t>，右</a:t>
              </a:r>
              <a:r>
                <a:rPr lang="en-US" altLang="zh-CN" sz="2800">
                  <a:solidFill>
                    <a:srgbClr val="800000"/>
                  </a:solidFill>
                  <a:latin typeface="Times New Roman" pitchFamily="18" charset="0"/>
                  <a:ea typeface="黑体" pitchFamily="2" charset="-122"/>
                </a:rPr>
                <a:t>2</a:t>
              </a:r>
            </a:p>
          </p:txBody>
        </p:sp>
        <p:sp>
          <p:nvSpPr>
            <p:cNvPr id="172118" name="Rectangle 1110"/>
            <p:cNvSpPr>
              <a:spLocks noChangeArrowheads="1"/>
            </p:cNvSpPr>
            <p:nvPr/>
          </p:nvSpPr>
          <p:spPr bwMode="auto">
            <a:xfrm>
              <a:off x="4239" y="1613"/>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1</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3</a:t>
              </a:r>
            </a:p>
          </p:txBody>
        </p:sp>
        <p:sp>
          <p:nvSpPr>
            <p:cNvPr id="172119" name="Rectangle 1111"/>
            <p:cNvSpPr>
              <a:spLocks noChangeArrowheads="1"/>
            </p:cNvSpPr>
            <p:nvPr/>
          </p:nvSpPr>
          <p:spPr bwMode="auto">
            <a:xfrm>
              <a:off x="4254" y="1961"/>
              <a:ext cx="10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sz="2800">
                  <a:latin typeface="Times New Roman" pitchFamily="18" charset="0"/>
                  <a:ea typeface="黑体" pitchFamily="2" charset="-122"/>
                </a:rPr>
                <a:t>左</a:t>
              </a:r>
              <a:r>
                <a:rPr lang="en-US" altLang="zh-CN" sz="2800">
                  <a:latin typeface="Times New Roman" pitchFamily="18" charset="0"/>
                  <a:ea typeface="黑体" pitchFamily="2" charset="-122"/>
                </a:rPr>
                <a:t>0</a:t>
              </a:r>
              <a:r>
                <a:rPr lang="zh-CN" altLang="en-US" sz="2800">
                  <a:latin typeface="Times New Roman" pitchFamily="18" charset="0"/>
                  <a:ea typeface="黑体" pitchFamily="2" charset="-122"/>
                </a:rPr>
                <a:t>，右</a:t>
              </a:r>
              <a:r>
                <a:rPr lang="en-US" altLang="zh-CN" sz="2800">
                  <a:latin typeface="Times New Roman" pitchFamily="18" charset="0"/>
                  <a:ea typeface="黑体" pitchFamily="2" charset="-122"/>
                </a:rPr>
                <a:t>4</a:t>
              </a:r>
            </a:p>
          </p:txBody>
        </p:sp>
      </p:grpSp>
    </p:spTree>
    <p:extLst>
      <p:ext uri="{BB962C8B-B14F-4D97-AF65-F5344CB8AC3E}">
        <p14:creationId xmlns:p14="http://schemas.microsoft.com/office/powerpoint/2010/main" val="123777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58" name="Object 1026"/>
          <p:cNvGraphicFramePr>
            <a:graphicFrameLocks/>
          </p:cNvGraphicFramePr>
          <p:nvPr/>
        </p:nvGraphicFramePr>
        <p:xfrm>
          <a:off x="251520" y="1347291"/>
          <a:ext cx="8540750" cy="5466085"/>
        </p:xfrm>
        <a:graphic>
          <a:graphicData uri="http://schemas.openxmlformats.org/presentationml/2006/ole">
            <mc:AlternateContent xmlns:mc="http://schemas.openxmlformats.org/markup-compatibility/2006">
              <mc:Choice xmlns:v="urn:schemas-microsoft-com:vml" Requires="v">
                <p:oleObj name="Chart" r:id="rId2" imgW="5966460" imgH="4076700" progId="MSGraph.Chart.8">
                  <p:embed followColorScheme="full"/>
                </p:oleObj>
              </mc:Choice>
              <mc:Fallback>
                <p:oleObj name="Chart" r:id="rId2" imgW="5966460" imgH="4076700" progId="MSGraph.Chart.8">
                  <p:embed followColorScheme="full"/>
                  <p:pic>
                    <p:nvPicPr>
                      <p:cNvPr id="173058" name="Object 1026"/>
                      <p:cNvPicPr>
                        <a:picLocks noChangeArrowheads="1"/>
                      </p:cNvPicPr>
                      <p:nvPr/>
                    </p:nvPicPr>
                    <p:blipFill>
                      <a:blip r:embed="rId3"/>
                      <a:srcRect/>
                      <a:stretch>
                        <a:fillRect/>
                      </a:stretch>
                    </p:blipFill>
                    <p:spPr bwMode="auto">
                      <a:xfrm>
                        <a:off x="251520" y="1347291"/>
                        <a:ext cx="8540750" cy="54660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22948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37" name="Group 57"/>
          <p:cNvGrpSpPr>
            <a:grpSpLocks/>
          </p:cNvGrpSpPr>
          <p:nvPr/>
        </p:nvGrpSpPr>
        <p:grpSpPr bwMode="auto">
          <a:xfrm>
            <a:off x="3162102" y="485231"/>
            <a:ext cx="2844800" cy="1050478"/>
            <a:chOff x="712" y="124"/>
            <a:chExt cx="1792" cy="889"/>
          </a:xfrm>
        </p:grpSpPr>
        <p:sp>
          <p:nvSpPr>
            <p:cNvPr id="174085" name="Rectangle 5" descr="5%"/>
            <p:cNvSpPr>
              <a:spLocks noChangeArrowheads="1"/>
            </p:cNvSpPr>
            <p:nvPr/>
          </p:nvSpPr>
          <p:spPr bwMode="auto">
            <a:xfrm>
              <a:off x="712" y="538"/>
              <a:ext cx="1792" cy="475"/>
            </a:xfrm>
            <a:prstGeom prst="rect">
              <a:avLst/>
            </a:prstGeom>
            <a:pattFill prst="pct5">
              <a:fgClr>
                <a:schemeClr val="bg2"/>
              </a:fgClr>
              <a:bgClr>
                <a:srgbClr val="FFFFFF"/>
              </a:bgClr>
            </a:pattFill>
            <a:ln w="50800">
              <a:solidFill>
                <a:srgbClr val="66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6" name="Line 6"/>
            <p:cNvSpPr>
              <a:spLocks noChangeShapeType="1"/>
            </p:cNvSpPr>
            <p:nvPr/>
          </p:nvSpPr>
          <p:spPr bwMode="auto">
            <a:xfrm>
              <a:off x="1608" y="585"/>
              <a:ext cx="0" cy="349"/>
            </a:xfrm>
            <a:prstGeom prst="line">
              <a:avLst/>
            </a:prstGeom>
            <a:noFill/>
            <a:ln w="50800">
              <a:solidFill>
                <a:srgbClr val="66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7" name="Rectangle 7"/>
            <p:cNvSpPr>
              <a:spLocks noChangeArrowheads="1"/>
            </p:cNvSpPr>
            <p:nvPr/>
          </p:nvSpPr>
          <p:spPr bwMode="auto">
            <a:xfrm>
              <a:off x="1031" y="551"/>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Tx/>
                <a:buNone/>
              </a:pPr>
              <a:r>
                <a:rPr lang="en-US" altLang="zh-CN" i="1" dirty="0">
                  <a:latin typeface="Times New Roman" pitchFamily="18" charset="0"/>
                </a:rPr>
                <a:t>n</a:t>
              </a:r>
            </a:p>
          </p:txBody>
        </p:sp>
        <p:sp>
          <p:nvSpPr>
            <p:cNvPr id="174089" name="Rectangle 9"/>
            <p:cNvSpPr>
              <a:spLocks noChangeArrowheads="1"/>
            </p:cNvSpPr>
            <p:nvPr/>
          </p:nvSpPr>
          <p:spPr bwMode="auto">
            <a:xfrm>
              <a:off x="1262" y="124"/>
              <a:ext cx="7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Tx/>
                <a:buNone/>
              </a:pPr>
              <a:r>
                <a:rPr lang="en-US" altLang="zh-CN" i="1" dirty="0">
                  <a:latin typeface="Times New Roman" pitchFamily="18" charset="0"/>
                </a:rPr>
                <a:t>N=</a:t>
              </a:r>
              <a:r>
                <a:rPr lang="en-US" altLang="zh-CN" dirty="0">
                  <a:latin typeface="Times New Roman" pitchFamily="18" charset="0"/>
                </a:rPr>
                <a:t>10</a:t>
              </a:r>
              <a:r>
                <a:rPr lang="en-US" altLang="zh-CN" baseline="30000" dirty="0">
                  <a:latin typeface="Times New Roman" pitchFamily="18" charset="0"/>
                </a:rPr>
                <a:t>23 </a:t>
              </a:r>
            </a:p>
          </p:txBody>
        </p:sp>
        <p:sp>
          <p:nvSpPr>
            <p:cNvPr id="174117" name="Text Box 37"/>
            <p:cNvSpPr txBox="1">
              <a:spLocks noChangeArrowheads="1"/>
            </p:cNvSpPr>
            <p:nvPr/>
          </p:nvSpPr>
          <p:spPr bwMode="auto">
            <a:xfrm>
              <a:off x="1825" y="586"/>
              <a:ext cx="611"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spcBef>
                  <a:spcPct val="50000"/>
                </a:spcBef>
                <a:buFont typeface="Monotype Sorts" pitchFamily="2" charset="2"/>
                <a:buNone/>
              </a:pPr>
              <a:r>
                <a:rPr lang="en-US" altLang="zh-CN" i="1" dirty="0">
                  <a:latin typeface="Times New Roman" pitchFamily="18" charset="0"/>
                  <a:ea typeface="黑体" pitchFamily="2" charset="-122"/>
                </a:rPr>
                <a:t>N-n</a:t>
              </a:r>
            </a:p>
          </p:txBody>
        </p:sp>
      </p:grpSp>
      <p:sp>
        <p:nvSpPr>
          <p:cNvPr id="174121" name="Rectangle 41"/>
          <p:cNvSpPr>
            <a:spLocks noChangeArrowheads="1"/>
          </p:cNvSpPr>
          <p:nvPr/>
        </p:nvSpPr>
        <p:spPr bwMode="auto">
          <a:xfrm>
            <a:off x="306388" y="1836315"/>
            <a:ext cx="32337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Tx/>
              <a:buNone/>
            </a:pPr>
            <a:r>
              <a:rPr lang="zh-CN" altLang="en-US">
                <a:latin typeface="Times New Roman" pitchFamily="18" charset="0"/>
                <a:ea typeface="黑体" pitchFamily="2" charset="-122"/>
              </a:rPr>
              <a:t>微观态总数：</a:t>
            </a:r>
          </a:p>
        </p:txBody>
      </p:sp>
      <p:graphicFrame>
        <p:nvGraphicFramePr>
          <p:cNvPr id="174122" name="Object 42"/>
          <p:cNvGraphicFramePr>
            <a:graphicFrameLocks noChangeAspect="1"/>
          </p:cNvGraphicFramePr>
          <p:nvPr/>
        </p:nvGraphicFramePr>
        <p:xfrm>
          <a:off x="2483768" y="1772816"/>
          <a:ext cx="1546088" cy="525806"/>
        </p:xfrm>
        <a:graphic>
          <a:graphicData uri="http://schemas.openxmlformats.org/presentationml/2006/ole">
            <mc:AlternateContent xmlns:mc="http://schemas.openxmlformats.org/markup-compatibility/2006">
              <mc:Choice xmlns:v="urn:schemas-microsoft-com:vml" Requires="v">
                <p:oleObj name="Equation" r:id="rId3" imgW="634680" imgH="215640" progId="Equation.3">
                  <p:embed/>
                </p:oleObj>
              </mc:Choice>
              <mc:Fallback>
                <p:oleObj name="Equation" r:id="rId3" imgW="634680" imgH="215640" progId="Equation.3">
                  <p:embed/>
                  <p:pic>
                    <p:nvPicPr>
                      <p:cNvPr id="174122"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772816"/>
                        <a:ext cx="1546088" cy="525806"/>
                      </a:xfrm>
                      <a:prstGeom prst="rect">
                        <a:avLst/>
                      </a:prstGeom>
                      <a:noFill/>
                      <a:ln>
                        <a:noFill/>
                      </a:ln>
                      <a:effectLst/>
                    </p:spPr>
                  </p:pic>
                </p:oleObj>
              </mc:Fallback>
            </mc:AlternateContent>
          </a:graphicData>
        </a:graphic>
      </p:graphicFrame>
      <p:graphicFrame>
        <p:nvGraphicFramePr>
          <p:cNvPr id="174124" name="Object 44"/>
          <p:cNvGraphicFramePr>
            <a:graphicFrameLocks noChangeAspect="1"/>
          </p:cNvGraphicFramePr>
          <p:nvPr/>
        </p:nvGraphicFramePr>
        <p:xfrm>
          <a:off x="4392763" y="2364943"/>
          <a:ext cx="2627509" cy="848033"/>
        </p:xfrm>
        <a:graphic>
          <a:graphicData uri="http://schemas.openxmlformats.org/presentationml/2006/ole">
            <mc:AlternateContent xmlns:mc="http://schemas.openxmlformats.org/markup-compatibility/2006">
              <mc:Choice xmlns:v="urn:schemas-microsoft-com:vml" Requires="v">
                <p:oleObj name="公式" r:id="rId5" imgW="1358640" imgH="419040" progId="Equation.3">
                  <p:embed/>
                </p:oleObj>
              </mc:Choice>
              <mc:Fallback>
                <p:oleObj name="公式" r:id="rId5" imgW="1358640" imgH="419040" progId="Equation.3">
                  <p:embed/>
                  <p:pic>
                    <p:nvPicPr>
                      <p:cNvPr id="174124"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763" y="2364943"/>
                        <a:ext cx="2627509" cy="848033"/>
                      </a:xfrm>
                      <a:prstGeom prst="rect">
                        <a:avLst/>
                      </a:prstGeom>
                      <a:noFill/>
                      <a:ln>
                        <a:noFill/>
                      </a:ln>
                      <a:effectLst/>
                    </p:spPr>
                  </p:pic>
                </p:oleObj>
              </mc:Fallback>
            </mc:AlternateContent>
          </a:graphicData>
        </a:graphic>
      </p:graphicFrame>
      <p:sp>
        <p:nvSpPr>
          <p:cNvPr id="174088" name="Rectangle 8"/>
          <p:cNvSpPr>
            <a:spLocks noChangeArrowheads="1"/>
          </p:cNvSpPr>
          <p:nvPr/>
        </p:nvSpPr>
        <p:spPr bwMode="auto">
          <a:xfrm>
            <a:off x="279400" y="2610224"/>
            <a:ext cx="420788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Tx/>
              <a:buNone/>
            </a:pPr>
            <a:r>
              <a:rPr lang="zh-CN" altLang="en-US">
                <a:solidFill>
                  <a:srgbClr val="800000"/>
                </a:solidFill>
                <a:latin typeface="Times New Roman" pitchFamily="18" charset="0"/>
                <a:ea typeface="黑体" pitchFamily="2" charset="-122"/>
              </a:rPr>
              <a:t>左右分子数相等的微观态数：</a:t>
            </a:r>
          </a:p>
        </p:txBody>
      </p:sp>
      <p:graphicFrame>
        <p:nvGraphicFramePr>
          <p:cNvPr id="174127" name="Object 47"/>
          <p:cNvGraphicFramePr>
            <a:graphicFrameLocks noChangeAspect="1"/>
          </p:cNvGraphicFramePr>
          <p:nvPr/>
        </p:nvGraphicFramePr>
        <p:xfrm>
          <a:off x="1043608" y="5877272"/>
          <a:ext cx="2279237" cy="630908"/>
        </p:xfrm>
        <a:graphic>
          <a:graphicData uri="http://schemas.openxmlformats.org/presentationml/2006/ole">
            <mc:AlternateContent xmlns:mc="http://schemas.openxmlformats.org/markup-compatibility/2006">
              <mc:Choice xmlns:v="urn:schemas-microsoft-com:vml" Requires="v">
                <p:oleObj name="公式" r:id="rId7" imgW="952200" imgH="279360" progId="Equation.3">
                  <p:embed/>
                </p:oleObj>
              </mc:Choice>
              <mc:Fallback>
                <p:oleObj name="公式" r:id="rId7" imgW="952200" imgH="279360" progId="Equation.3">
                  <p:embed/>
                  <p:pic>
                    <p:nvPicPr>
                      <p:cNvPr id="174127"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5877272"/>
                        <a:ext cx="2279237" cy="630908"/>
                      </a:xfrm>
                      <a:prstGeom prst="rect">
                        <a:avLst/>
                      </a:prstGeom>
                      <a:noFill/>
                      <a:ln w="28575">
                        <a:solidFill>
                          <a:schemeClr val="tx2"/>
                        </a:solidFill>
                        <a:miter lim="800000"/>
                        <a:headEnd/>
                        <a:tailEnd/>
                      </a:ln>
                      <a:effectLst/>
                    </p:spPr>
                  </p:pic>
                </p:oleObj>
              </mc:Fallback>
            </mc:AlternateContent>
          </a:graphicData>
        </a:graphic>
      </p:graphicFrame>
      <p:grpSp>
        <p:nvGrpSpPr>
          <p:cNvPr id="174138" name="Group 58"/>
          <p:cNvGrpSpPr>
            <a:grpSpLocks/>
          </p:cNvGrpSpPr>
          <p:nvPr/>
        </p:nvGrpSpPr>
        <p:grpSpPr bwMode="auto">
          <a:xfrm>
            <a:off x="346075" y="4221092"/>
            <a:ext cx="4840289" cy="1295401"/>
            <a:chOff x="207" y="3347"/>
            <a:chExt cx="3049" cy="816"/>
          </a:xfrm>
        </p:grpSpPr>
        <p:graphicFrame>
          <p:nvGraphicFramePr>
            <p:cNvPr id="174132" name="Object 52"/>
            <p:cNvGraphicFramePr>
              <a:graphicFrameLocks noChangeAspect="1"/>
            </p:cNvGraphicFramePr>
            <p:nvPr/>
          </p:nvGraphicFramePr>
          <p:xfrm>
            <a:off x="601" y="3886"/>
            <a:ext cx="2655" cy="277"/>
          </p:xfrm>
          <a:graphic>
            <a:graphicData uri="http://schemas.openxmlformats.org/presentationml/2006/ole">
              <mc:AlternateContent xmlns:mc="http://schemas.openxmlformats.org/markup-compatibility/2006">
                <mc:Choice xmlns:v="urn:schemas-microsoft-com:vml" Requires="v">
                  <p:oleObj name="Equation" r:id="rId9" imgW="1968480" imgH="203040" progId="Equation.3">
                    <p:embed/>
                  </p:oleObj>
                </mc:Choice>
                <mc:Fallback>
                  <p:oleObj name="Equation" r:id="rId9" imgW="1968480" imgH="203040" progId="Equation.3">
                    <p:embed/>
                    <p:pic>
                      <p:nvPicPr>
                        <p:cNvPr id="174132"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 y="3886"/>
                          <a:ext cx="2655" cy="277"/>
                        </a:xfrm>
                        <a:prstGeom prst="rect">
                          <a:avLst/>
                        </a:prstGeom>
                        <a:noFill/>
                        <a:ln>
                          <a:noFill/>
                        </a:ln>
                        <a:effectLst/>
                      </p:spPr>
                    </p:pic>
                  </p:oleObj>
                </mc:Fallback>
              </mc:AlternateContent>
            </a:graphicData>
          </a:graphic>
        </p:graphicFrame>
        <p:sp>
          <p:nvSpPr>
            <p:cNvPr id="174133" name="Rectangle 53"/>
            <p:cNvSpPr>
              <a:spLocks noChangeArrowheads="1"/>
            </p:cNvSpPr>
            <p:nvPr/>
          </p:nvSpPr>
          <p:spPr bwMode="auto">
            <a:xfrm>
              <a:off x="207" y="3347"/>
              <a:ext cx="17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仿宋_GB2312" pitchFamily="49" charset="-122"/>
                  <a:ea typeface="宋体" charset="-122"/>
                </a:defRPr>
              </a:lvl1pPr>
              <a:lvl2pPr marL="571500" defTabSz="762000">
                <a:defRPr kumimoji="1" sz="2400">
                  <a:solidFill>
                    <a:schemeClr val="tx1"/>
                  </a:solidFill>
                  <a:latin typeface="仿宋_GB2312" pitchFamily="49" charset="-122"/>
                  <a:ea typeface="宋体" charset="-122"/>
                </a:defRPr>
              </a:lvl2pPr>
              <a:lvl3pPr marL="1143000" defTabSz="762000">
                <a:defRPr kumimoji="1" sz="2400">
                  <a:solidFill>
                    <a:schemeClr val="tx1"/>
                  </a:solidFill>
                  <a:latin typeface="仿宋_GB2312" pitchFamily="49" charset="-122"/>
                  <a:ea typeface="宋体" charset="-122"/>
                </a:defRPr>
              </a:lvl3pPr>
              <a:lvl4pPr marL="1714500" defTabSz="762000">
                <a:defRPr kumimoji="1" sz="2400">
                  <a:solidFill>
                    <a:schemeClr val="tx1"/>
                  </a:solidFill>
                  <a:latin typeface="仿宋_GB2312" pitchFamily="49" charset="-122"/>
                  <a:ea typeface="宋体" charset="-122"/>
                </a:defRPr>
              </a:lvl4pPr>
              <a:lvl5pPr marL="2286000" defTabSz="762000">
                <a:defRPr kumimoji="1" sz="2400">
                  <a:solidFill>
                    <a:schemeClr val="tx1"/>
                  </a:solidFill>
                  <a:latin typeface="仿宋_GB2312" pitchFamily="49" charset="-122"/>
                  <a:ea typeface="宋体" charset="-122"/>
                </a:defRPr>
              </a:lvl5pPr>
              <a:lvl6pPr marL="2743200" defTabSz="762000" fontAlgn="base">
                <a:spcBef>
                  <a:spcPct val="0"/>
                </a:spcBef>
                <a:spcAft>
                  <a:spcPct val="0"/>
                </a:spcAft>
                <a:defRPr kumimoji="1" sz="2400">
                  <a:solidFill>
                    <a:schemeClr val="tx1"/>
                  </a:solidFill>
                  <a:latin typeface="仿宋_GB2312" pitchFamily="49" charset="-122"/>
                  <a:ea typeface="宋体" charset="-122"/>
                </a:defRPr>
              </a:lvl6pPr>
              <a:lvl7pPr marL="3200400" defTabSz="762000" fontAlgn="base">
                <a:spcBef>
                  <a:spcPct val="0"/>
                </a:spcBef>
                <a:spcAft>
                  <a:spcPct val="0"/>
                </a:spcAft>
                <a:defRPr kumimoji="1" sz="2400">
                  <a:solidFill>
                    <a:schemeClr val="tx1"/>
                  </a:solidFill>
                  <a:latin typeface="仿宋_GB2312" pitchFamily="49" charset="-122"/>
                  <a:ea typeface="宋体" charset="-122"/>
                </a:defRPr>
              </a:lvl7pPr>
              <a:lvl8pPr marL="3657600" defTabSz="762000" fontAlgn="base">
                <a:spcBef>
                  <a:spcPct val="0"/>
                </a:spcBef>
                <a:spcAft>
                  <a:spcPct val="0"/>
                </a:spcAft>
                <a:defRPr kumimoji="1" sz="2400">
                  <a:solidFill>
                    <a:schemeClr val="tx1"/>
                  </a:solidFill>
                  <a:latin typeface="仿宋_GB2312" pitchFamily="49" charset="-122"/>
                  <a:ea typeface="宋体" charset="-122"/>
                </a:defRPr>
              </a:lvl8pPr>
              <a:lvl9pPr marL="4114800" defTabSz="762000" fontAlgn="base">
                <a:spcBef>
                  <a:spcPct val="0"/>
                </a:spcBef>
                <a:spcAft>
                  <a:spcPct val="0"/>
                </a:spcAft>
                <a:defRPr kumimoji="1" sz="2400">
                  <a:solidFill>
                    <a:schemeClr val="tx1"/>
                  </a:solidFill>
                  <a:latin typeface="仿宋_GB2312" pitchFamily="49" charset="-122"/>
                  <a:ea typeface="宋体" charset="-122"/>
                </a:defRPr>
              </a:lvl9pPr>
            </a:lstStyle>
            <a:p>
              <a:pPr>
                <a:buFont typeface="Monotype Sorts" pitchFamily="2" charset="2"/>
                <a:buNone/>
              </a:pPr>
              <a:r>
                <a:rPr lang="zh-CN" altLang="en-US" dirty="0">
                  <a:latin typeface="Times New Roman" pitchFamily="18" charset="0"/>
                  <a:ea typeface="黑体" pitchFamily="2" charset="-122"/>
                </a:rPr>
                <a:t>应用</a:t>
              </a:r>
              <a:r>
                <a:rPr lang="en-US" altLang="zh-CN" dirty="0" err="1">
                  <a:latin typeface="Times New Roman" pitchFamily="18" charset="0"/>
                  <a:ea typeface="黑体" pitchFamily="2" charset="-122"/>
                </a:rPr>
                <a:t>Stirling</a:t>
              </a:r>
              <a:r>
                <a:rPr lang="en-US" altLang="zh-CN" dirty="0">
                  <a:latin typeface="Times New Roman" pitchFamily="18" charset="0"/>
                  <a:ea typeface="黑体" pitchFamily="2" charset="-122"/>
                </a:rPr>
                <a:t> </a:t>
              </a:r>
              <a:r>
                <a:rPr lang="zh-CN" altLang="en-US" dirty="0">
                  <a:latin typeface="Times New Roman" pitchFamily="18" charset="0"/>
                  <a:ea typeface="黑体" pitchFamily="2" charset="-122"/>
                </a:rPr>
                <a:t>公式：</a:t>
              </a:r>
            </a:p>
          </p:txBody>
        </p:sp>
      </p:grpSp>
      <p:graphicFrame>
        <p:nvGraphicFramePr>
          <p:cNvPr id="174157" name="Object 77"/>
          <p:cNvGraphicFramePr>
            <a:graphicFrameLocks noChangeAspect="1"/>
          </p:cNvGraphicFramePr>
          <p:nvPr/>
        </p:nvGraphicFramePr>
        <p:xfrm>
          <a:off x="2483768" y="3367853"/>
          <a:ext cx="3089895" cy="853235"/>
        </p:xfrm>
        <a:graphic>
          <a:graphicData uri="http://schemas.openxmlformats.org/presentationml/2006/ole">
            <mc:AlternateContent xmlns:mc="http://schemas.openxmlformats.org/markup-compatibility/2006">
              <mc:Choice xmlns:v="urn:schemas-microsoft-com:vml" Requires="v">
                <p:oleObj name="公式" r:id="rId11" imgW="1562040" imgH="431640" progId="Equation.3">
                  <p:embed/>
                </p:oleObj>
              </mc:Choice>
              <mc:Fallback>
                <p:oleObj name="公式" r:id="rId11" imgW="1562040" imgH="431640" progId="Equation.3">
                  <p:embed/>
                  <p:pic>
                    <p:nvPicPr>
                      <p:cNvPr id="174157"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3768" y="3367853"/>
                        <a:ext cx="3089895" cy="853235"/>
                      </a:xfrm>
                      <a:prstGeom prst="rect">
                        <a:avLst/>
                      </a:prstGeom>
                      <a:noFill/>
                      <a:ln>
                        <a:noFill/>
                      </a:ln>
                      <a:effectLst/>
                    </p:spPr>
                  </p:pic>
                </p:oleObj>
              </mc:Fallback>
            </mc:AlternateContent>
          </a:graphicData>
        </a:graphic>
      </p:graphicFrame>
      <p:pic>
        <p:nvPicPr>
          <p:cNvPr id="352270" name="Picture 14"/>
          <p:cNvPicPr>
            <a:picLocks noChangeAspect="1" noChangeArrowheads="1"/>
          </p:cNvPicPr>
          <p:nvPr/>
        </p:nvPicPr>
        <p:blipFill rotWithShape="1">
          <a:blip r:embed="rId13">
            <a:extLst>
              <a:ext uri="{28A0092B-C50C-407E-A947-70E740481C1C}">
                <a14:useLocalDpi xmlns:a14="http://schemas.microsoft.com/office/drawing/2010/main" val="0"/>
              </a:ext>
            </a:extLst>
          </a:blip>
          <a:srcRect t="3630" r="5293" b="8375"/>
          <a:stretch/>
        </p:blipFill>
        <p:spPr bwMode="auto">
          <a:xfrm>
            <a:off x="6154943" y="4689746"/>
            <a:ext cx="2890986" cy="190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51">
            <a:extLst>
              <a:ext uri="{FF2B5EF4-FFF2-40B4-BE49-F238E27FC236}">
                <a16:creationId xmlns:a16="http://schemas.microsoft.com/office/drawing/2014/main" id="{1FB1BCC2-687A-2040-BD14-C97A92842781}"/>
              </a:ext>
            </a:extLst>
          </p:cNvPr>
          <p:cNvSpPr>
            <a:spLocks noChangeArrowheads="1"/>
          </p:cNvSpPr>
          <p:nvPr/>
        </p:nvSpPr>
        <p:spPr bwMode="auto">
          <a:xfrm>
            <a:off x="3708750" y="5715672"/>
            <a:ext cx="261481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rgbClr val="FF00FF"/>
                </a:solidFill>
                <a:effectLst/>
                <a:latin typeface="Times New Roman" panose="02020603050405020304" pitchFamily="18" charset="0"/>
                <a:ea typeface="宋体" panose="02010600030101010101" pitchFamily="2" charset="-122"/>
                <a:cs typeface="+mn-cs"/>
              </a:rPr>
              <a:t>2</a:t>
            </a:r>
            <a:r>
              <a:rPr kumimoji="0" lang="en-US" altLang="zh-CN" sz="2800" i="0" u="none" strike="noStrike" cap="none" normalizeH="0" baseline="30000" dirty="0">
                <a:ln>
                  <a:noFill/>
                </a:ln>
                <a:solidFill>
                  <a:srgbClr val="FF00FF"/>
                </a:solidFill>
                <a:effectLst/>
                <a:latin typeface="Times New Roman" panose="02020603050405020304" pitchFamily="18" charset="0"/>
                <a:ea typeface="宋体" panose="02010600030101010101" pitchFamily="2" charset="-122"/>
                <a:cs typeface="+mn-cs"/>
              </a:rPr>
              <a:t>168</a:t>
            </a:r>
            <a:r>
              <a:rPr kumimoji="0" lang="zh-CN" altLang="en-US" sz="2800" i="0" u="none" strike="noStrike" cap="none" normalizeH="0" baseline="30000" dirty="0">
                <a:ln>
                  <a:noFill/>
                </a:ln>
                <a:solidFill>
                  <a:srgbClr val="FF00FF"/>
                </a:solidFill>
                <a:effectLst/>
                <a:latin typeface="Times New Roman" panose="02020603050405020304" pitchFamily="18" charset="0"/>
                <a:ea typeface="宋体" panose="02010600030101010101" pitchFamily="2" charset="-122"/>
                <a:cs typeface="+mn-cs"/>
              </a:rPr>
              <a:t> </a:t>
            </a:r>
            <a:r>
              <a:rPr kumimoji="0" lang="zh-CN" altLang="zh-CN" sz="2800" i="0" u="none" strike="noStrike" cap="none" normalizeH="0" baseline="0" dirty="0">
                <a:ln>
                  <a:noFill/>
                </a:ln>
                <a:solidFill>
                  <a:srgbClr val="FF00FF"/>
                </a:solidFill>
                <a:effectLst/>
                <a:latin typeface="Times New Roman" panose="02020603050405020304" pitchFamily="18" charset="0"/>
                <a:ea typeface="宋体" panose="02010600030101010101" pitchFamily="2" charset="-122"/>
                <a:cs typeface="+mn-cs"/>
              </a:rPr>
              <a:t>≈</a:t>
            </a:r>
            <a:r>
              <a:rPr kumimoji="0" lang="zh-CN" altLang="en-US" sz="2800" i="0" u="none" strike="noStrike" cap="none" normalizeH="0" baseline="0" dirty="0">
                <a:ln>
                  <a:noFill/>
                </a:ln>
                <a:solidFill>
                  <a:srgbClr val="FF00FF"/>
                </a:solidFill>
                <a:effectLst/>
                <a:latin typeface="Times New Roman" panose="02020603050405020304" pitchFamily="18" charset="0"/>
                <a:ea typeface="宋体" panose="02010600030101010101" pitchFamily="2" charset="-122"/>
                <a:cs typeface="+mn-cs"/>
              </a:rPr>
              <a:t> </a:t>
            </a:r>
            <a:r>
              <a:rPr kumimoji="0" lang="en-US" altLang="zh-CN" sz="2800" i="0" u="none" strike="noStrike" cap="none" normalizeH="0" baseline="0" dirty="0">
                <a:ln>
                  <a:noFill/>
                </a:ln>
                <a:solidFill>
                  <a:srgbClr val="FF00FF"/>
                </a:solidFill>
                <a:effectLst/>
                <a:latin typeface="Times New Roman" panose="02020603050405020304" pitchFamily="18" charset="0"/>
                <a:ea typeface="宋体" panose="02010600030101010101" pitchFamily="2" charset="-122"/>
                <a:cs typeface="+mn-cs"/>
              </a:rPr>
              <a:t>3.7×</a:t>
            </a:r>
            <a:r>
              <a:rPr kumimoji="0" lang="en-US" altLang="zh-CN" sz="2800" dirty="0">
                <a:solidFill>
                  <a:srgbClr val="FF00FF"/>
                </a:solidFill>
              </a:rPr>
              <a:t>10</a:t>
            </a:r>
            <a:r>
              <a:rPr kumimoji="0" lang="en-US" altLang="zh-CN" sz="2800" baseline="30000" dirty="0">
                <a:solidFill>
                  <a:srgbClr val="FF00FF"/>
                </a:solidFill>
              </a:rPr>
              <a:t>50</a:t>
            </a:r>
          </a:p>
          <a:p>
            <a:pPr eaLnBrk="0" hangingPunct="0"/>
            <a:r>
              <a:rPr kumimoji="0" lang="zh-CN" altLang="zh-CN" sz="1400" i="0" u="none" strike="noStrike" cap="none" normalizeH="0" baseline="0" dirty="0">
                <a:ln>
                  <a:noFill/>
                </a:ln>
                <a:solidFill>
                  <a:srgbClr val="FF00FF"/>
                </a:solidFill>
                <a:effectLst/>
              </a:rPr>
              <a:t> </a:t>
            </a:r>
            <a:r>
              <a:rPr kumimoji="0" lang="en-US" altLang="zh-CN" sz="2800" dirty="0">
                <a:solidFill>
                  <a:srgbClr val="FF00FF"/>
                </a:solidFill>
              </a:rPr>
              <a:t>2</a:t>
            </a:r>
            <a:r>
              <a:rPr kumimoji="0" lang="en-US" altLang="zh-CN" sz="2800" baseline="30000" dirty="0">
                <a:solidFill>
                  <a:srgbClr val="FF00FF"/>
                </a:solidFill>
              </a:rPr>
              <a:t>266</a:t>
            </a:r>
            <a:r>
              <a:rPr kumimoji="0" lang="zh-CN" altLang="en-US" sz="2800" baseline="30000" dirty="0">
                <a:solidFill>
                  <a:srgbClr val="FF00FF"/>
                </a:solidFill>
              </a:rPr>
              <a:t> </a:t>
            </a:r>
            <a:r>
              <a:rPr kumimoji="0" lang="zh-CN" altLang="zh-CN" sz="2800" dirty="0">
                <a:solidFill>
                  <a:srgbClr val="FF00FF"/>
                </a:solidFill>
              </a:rPr>
              <a:t>≈</a:t>
            </a:r>
            <a:r>
              <a:rPr kumimoji="0" lang="zh-CN" altLang="en-US" sz="2800" dirty="0">
                <a:solidFill>
                  <a:srgbClr val="FF00FF"/>
                </a:solidFill>
              </a:rPr>
              <a:t> </a:t>
            </a:r>
            <a:r>
              <a:rPr kumimoji="0" lang="en-US" altLang="zh-CN" sz="2800" dirty="0">
                <a:solidFill>
                  <a:srgbClr val="FF00FF"/>
                </a:solidFill>
              </a:rPr>
              <a:t>1.2×10</a:t>
            </a:r>
            <a:r>
              <a:rPr kumimoji="0" lang="en-US" altLang="zh-CN" sz="2800" baseline="30000" dirty="0">
                <a:solidFill>
                  <a:srgbClr val="FF00FF"/>
                </a:solidFill>
              </a:rPr>
              <a:t>80</a:t>
            </a:r>
            <a:r>
              <a:rPr kumimoji="0" lang="zh-CN" altLang="zh-CN" sz="2800" dirty="0">
                <a:solidFill>
                  <a:srgbClr val="FF00FF"/>
                </a:solidFill>
              </a:rPr>
              <a:t> </a:t>
            </a:r>
            <a:endParaRPr kumimoji="0" lang="zh-CN" altLang="zh-CN" sz="2800" dirty="0">
              <a:solidFill>
                <a:srgbClr val="FF00FF"/>
              </a:solidFill>
              <a:latin typeface="Arial" panose="020B0604020202020204" pitchFamily="34" charset="0"/>
            </a:endParaRPr>
          </a:p>
        </p:txBody>
      </p:sp>
    </p:spTree>
    <p:extLst>
      <p:ext uri="{BB962C8B-B14F-4D97-AF65-F5344CB8AC3E}">
        <p14:creationId xmlns:p14="http://schemas.microsoft.com/office/powerpoint/2010/main" val="50699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5B0964F7-4727-4AC6-820D-B129E805F5EE}" type="slidenum">
              <a:rPr lang="zh-CN" altLang="en-US" smtClean="0"/>
              <a:pPr>
                <a:defRPr/>
              </a:pPr>
              <a:t>24</a:t>
            </a:fld>
            <a:endParaRPr lang="en-US" altLang="zh-CN"/>
          </a:p>
        </p:txBody>
      </p:sp>
      <p:sp>
        <p:nvSpPr>
          <p:cNvPr id="3" name="Text Box 4"/>
          <p:cNvSpPr txBox="1">
            <a:spLocks noChangeArrowheads="1"/>
          </p:cNvSpPr>
          <p:nvPr/>
        </p:nvSpPr>
        <p:spPr bwMode="auto">
          <a:xfrm>
            <a:off x="251288" y="1410544"/>
            <a:ext cx="6120912" cy="93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kumimoji="0" lang="zh-CN" altLang="en-US" dirty="0">
                <a:latin typeface="Arial" panose="020B0604020202020204" pitchFamily="34" charset="0"/>
                <a:ea typeface="+mj-ea"/>
                <a:cs typeface="Arial" panose="020B0604020202020204" pitchFamily="34" charset="0"/>
              </a:rPr>
              <a:t>显然，混乱度与体系中可能存在的微观状态数目</a:t>
            </a:r>
            <a:r>
              <a:rPr kumimoji="0" lang="en-US" altLang="zh-CN" dirty="0">
                <a:latin typeface="Arial" panose="020B0604020202020204" pitchFamily="34" charset="0"/>
                <a:ea typeface="+mj-ea"/>
                <a:cs typeface="Arial" panose="020B0604020202020204" pitchFamily="34" charset="0"/>
              </a:rPr>
              <a:t>(</a:t>
            </a:r>
            <a:r>
              <a:rPr kumimoji="0" lang="en-US" altLang="zh-CN" i="1"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zh-CN" altLang="en-US" i="1" dirty="0">
                <a:solidFill>
                  <a:srgbClr val="0000FF"/>
                </a:solidFill>
                <a:latin typeface="Arial" panose="020B0604020202020204" pitchFamily="34" charset="0"/>
                <a:ea typeface="+mj-ea"/>
                <a:cs typeface="Arial" panose="020B0604020202020204" pitchFamily="34" charset="0"/>
                <a:sym typeface="Symbol" pitchFamily="18" charset="2"/>
              </a:rPr>
              <a:t> </a:t>
            </a:r>
            <a:r>
              <a:rPr kumimoji="0" lang="en-US" altLang="zh-CN" dirty="0">
                <a:latin typeface="Arial" panose="020B0604020202020204" pitchFamily="34" charset="0"/>
                <a:ea typeface="+mj-ea"/>
                <a:cs typeface="Arial" panose="020B0604020202020204" pitchFamily="34" charset="0"/>
                <a:sym typeface="Symbol" pitchFamily="18" charset="2"/>
              </a:rPr>
              <a:t>) </a:t>
            </a:r>
            <a:r>
              <a:rPr kumimoji="0" lang="zh-CN" altLang="en-US" dirty="0">
                <a:latin typeface="Arial" panose="020B0604020202020204" pitchFamily="34" charset="0"/>
                <a:ea typeface="+mj-ea"/>
                <a:cs typeface="Arial" panose="020B0604020202020204" pitchFamily="34" charset="0"/>
              </a:rPr>
              <a:t>有关，即有：</a:t>
            </a:r>
            <a:endParaRPr kumimoji="0" lang="zh-CN" altLang="en-US" sz="2000" dirty="0">
              <a:latin typeface="Arial" panose="020B0604020202020204" pitchFamily="34" charset="0"/>
              <a:ea typeface="+mj-ea"/>
              <a:cs typeface="Arial" panose="020B0604020202020204" pitchFamily="34" charset="0"/>
            </a:endParaRPr>
          </a:p>
        </p:txBody>
      </p:sp>
      <p:sp>
        <p:nvSpPr>
          <p:cNvPr id="4" name="Text Box 5"/>
          <p:cNvSpPr txBox="1">
            <a:spLocks noChangeArrowheads="1"/>
          </p:cNvSpPr>
          <p:nvPr/>
        </p:nvSpPr>
        <p:spPr bwMode="auto">
          <a:xfrm>
            <a:off x="2123583" y="2463279"/>
            <a:ext cx="2016369" cy="461665"/>
          </a:xfrm>
          <a:prstGeom prst="rect">
            <a:avLst/>
          </a:prstGeom>
          <a:noFill/>
          <a:ln w="9525">
            <a:noFill/>
            <a:miter lim="800000"/>
            <a:headEnd/>
            <a:tailEnd/>
          </a:ln>
          <a:effectLst/>
        </p:spPr>
        <p:txBody>
          <a:bodyPr>
            <a:spAutoFit/>
          </a:bodyPr>
          <a:lstStyle/>
          <a:p>
            <a:pPr>
              <a:spcBef>
                <a:spcPct val="50000"/>
              </a:spcBef>
              <a:defRPr/>
            </a:pPr>
            <a:r>
              <a:rPr kumimoji="0" lang="en-US" altLang="zh-CN" dirty="0">
                <a:solidFill>
                  <a:srgbClr val="0000FF"/>
                </a:solidFill>
                <a:latin typeface="Arial" panose="020B0604020202020204" pitchFamily="34" charset="0"/>
                <a:cs typeface="Arial" panose="020B0604020202020204" pitchFamily="34" charset="0"/>
              </a:rPr>
              <a:t> </a:t>
            </a:r>
            <a:r>
              <a:rPr kumimoji="0" lang="en-US" altLang="zh-CN" i="1" dirty="0">
                <a:solidFill>
                  <a:srgbClr val="0000FF"/>
                </a:solidFill>
                <a:latin typeface="Arial" panose="020B0604020202020204" pitchFamily="34" charset="0"/>
                <a:cs typeface="Arial" panose="020B0604020202020204" pitchFamily="34" charset="0"/>
              </a:rPr>
              <a:t>S</a:t>
            </a:r>
            <a:r>
              <a:rPr kumimoji="0" lang="en-US" altLang="zh-CN" dirty="0">
                <a:solidFill>
                  <a:srgbClr val="0000FF"/>
                </a:solidFill>
                <a:latin typeface="Arial" panose="020B0604020202020204" pitchFamily="34" charset="0"/>
                <a:cs typeface="Arial" panose="020B0604020202020204" pitchFamily="34" charset="0"/>
              </a:rPr>
              <a:t> = </a:t>
            </a:r>
            <a:r>
              <a:rPr kumimoji="0" lang="en-US" altLang="zh-CN" i="1" dirty="0">
                <a:solidFill>
                  <a:srgbClr val="0000FF"/>
                </a:solidFill>
                <a:latin typeface="Arial" panose="020B0604020202020204" pitchFamily="34" charset="0"/>
                <a:cs typeface="Arial" panose="020B0604020202020204" pitchFamily="34" charset="0"/>
              </a:rPr>
              <a:t>f</a:t>
            </a:r>
            <a:r>
              <a:rPr kumimoji="0" lang="zh-CN" altLang="en-US" i="1" dirty="0">
                <a:solidFill>
                  <a:srgbClr val="0000FF"/>
                </a:solidFill>
                <a:latin typeface="Arial" panose="020B0604020202020204" pitchFamily="34" charset="0"/>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a:t>
            </a:r>
            <a:r>
              <a:rPr kumimoji="0" lang="en-US" altLang="zh-CN" i="1" dirty="0">
                <a:solidFill>
                  <a:srgbClr val="0000FF"/>
                </a:solidFill>
                <a:latin typeface="Arial" panose="020B0604020202020204" pitchFamily="34" charset="0"/>
                <a:cs typeface="Arial" panose="020B0604020202020204" pitchFamily="34" charset="0"/>
                <a:sym typeface="Symbol" pitchFamily="18" charset="2"/>
              </a:rPr>
              <a:t></a:t>
            </a:r>
            <a:r>
              <a:rPr kumimoji="0" lang="zh-CN" altLang="en-US" i="1" dirty="0">
                <a:solidFill>
                  <a:srgbClr val="0000FF"/>
                </a:solidFill>
                <a:latin typeface="Arial" panose="020B0604020202020204" pitchFamily="34" charset="0"/>
                <a:cs typeface="Arial" panose="020B0604020202020204" pitchFamily="34" charset="0"/>
                <a:sym typeface="Symbol" pitchFamily="18" charset="2"/>
              </a:rPr>
              <a:t> </a:t>
            </a:r>
            <a:r>
              <a:rPr kumimoji="0" lang="en-US" altLang="zh-CN" dirty="0">
                <a:solidFill>
                  <a:srgbClr val="0000FF"/>
                </a:solidFill>
                <a:latin typeface="Arial" panose="020B0604020202020204" pitchFamily="34" charset="0"/>
                <a:cs typeface="Arial" panose="020B0604020202020204" pitchFamily="34" charset="0"/>
              </a:rPr>
              <a:t>)</a:t>
            </a:r>
          </a:p>
        </p:txBody>
      </p:sp>
      <p:sp>
        <p:nvSpPr>
          <p:cNvPr id="5" name="Text Box 6"/>
          <p:cNvSpPr txBox="1">
            <a:spLocks noChangeArrowheads="1"/>
          </p:cNvSpPr>
          <p:nvPr/>
        </p:nvSpPr>
        <p:spPr bwMode="auto">
          <a:xfrm>
            <a:off x="356766" y="3043510"/>
            <a:ext cx="6264696"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20000"/>
              </a:spcBef>
            </a:pPr>
            <a:r>
              <a:rPr kumimoji="0" lang="zh-CN" altLang="en-US" dirty="0">
                <a:latin typeface="Arial" panose="020B0604020202020204" pitchFamily="34" charset="0"/>
                <a:ea typeface="+mj-ea"/>
                <a:cs typeface="Arial" panose="020B0604020202020204" pitchFamily="34" charset="0"/>
              </a:rPr>
              <a:t>体系中可能存在的微观状态数越多，体系的外在表现就越混乱，熵也就越大。</a:t>
            </a:r>
          </a:p>
          <a:p>
            <a:pPr eaLnBrk="1" hangingPunct="1">
              <a:lnSpc>
                <a:spcPct val="120000"/>
              </a:lnSpc>
              <a:spcBef>
                <a:spcPct val="20000"/>
              </a:spcBef>
            </a:pPr>
            <a:r>
              <a:rPr kumimoji="0" lang="zh-CN" altLang="en-US" dirty="0">
                <a:latin typeface="Arial" panose="020B0604020202020204" pitchFamily="34" charset="0"/>
                <a:ea typeface="+mj-ea"/>
                <a:cs typeface="Arial" panose="020B0604020202020204" pitchFamily="34" charset="0"/>
              </a:rPr>
              <a:t>        </a:t>
            </a:r>
            <a:r>
              <a:rPr kumimoji="0" lang="en-US" altLang="zh-CN" dirty="0">
                <a:latin typeface="Arial" panose="020B0604020202020204" pitchFamily="34" charset="0"/>
                <a:ea typeface="+mj-ea"/>
                <a:cs typeface="Arial" panose="020B0604020202020204" pitchFamily="34" charset="0"/>
              </a:rPr>
              <a:t>Boltzmann(1877)</a:t>
            </a:r>
            <a:r>
              <a:rPr kumimoji="0" lang="zh-CN" altLang="en-US" dirty="0">
                <a:latin typeface="Arial" panose="020B0604020202020204" pitchFamily="34" charset="0"/>
                <a:ea typeface="+mj-ea"/>
                <a:cs typeface="Arial" panose="020B0604020202020204" pitchFamily="34" charset="0"/>
              </a:rPr>
              <a:t>用统计热力学方法证明 </a:t>
            </a:r>
            <a:r>
              <a:rPr kumimoji="0" lang="en-US" altLang="zh-CN" i="1" dirty="0">
                <a:latin typeface="Arial" panose="020B0604020202020204" pitchFamily="34" charset="0"/>
                <a:ea typeface="+mj-ea"/>
                <a:cs typeface="Arial" panose="020B0604020202020204" pitchFamily="34" charset="0"/>
              </a:rPr>
              <a:t>S</a:t>
            </a:r>
            <a:r>
              <a:rPr kumimoji="0" lang="zh-CN" altLang="en-US" i="1"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和</a:t>
            </a:r>
            <a:r>
              <a:rPr kumimoji="0" lang="zh-CN" altLang="en-US" i="1" dirty="0">
                <a:latin typeface="Arial" panose="020B0604020202020204" pitchFamily="34" charset="0"/>
                <a:ea typeface="+mj-ea"/>
                <a:cs typeface="Arial" panose="020B0604020202020204" pitchFamily="34" charset="0"/>
                <a:sym typeface="Symbol" pitchFamily="18" charset="2"/>
              </a:rPr>
              <a:t> </a:t>
            </a:r>
            <a:r>
              <a:rPr kumimoji="0" lang="zh-CN" altLang="en-US" dirty="0">
                <a:latin typeface="Arial" panose="020B0604020202020204" pitchFamily="34" charset="0"/>
                <a:ea typeface="+mj-ea"/>
                <a:cs typeface="Arial" panose="020B0604020202020204" pitchFamily="34" charset="0"/>
              </a:rPr>
              <a:t>呈以下对数关系，即</a:t>
            </a:r>
          </a:p>
          <a:p>
            <a:pPr eaLnBrk="1" hangingPunct="1">
              <a:lnSpc>
                <a:spcPct val="120000"/>
              </a:lnSpc>
              <a:spcBef>
                <a:spcPct val="20000"/>
              </a:spcBef>
            </a:pPr>
            <a:r>
              <a:rPr kumimoji="0" lang="zh-CN" altLang="en-US" dirty="0">
                <a:latin typeface="Arial" panose="020B0604020202020204" pitchFamily="34" charset="0"/>
                <a:ea typeface="+mj-ea"/>
                <a:cs typeface="Arial" panose="020B0604020202020204" pitchFamily="34" charset="0"/>
              </a:rPr>
              <a:t>	      </a:t>
            </a:r>
            <a:r>
              <a:rPr kumimoji="0" lang="zh-CN" altLang="en-US" dirty="0">
                <a:solidFill>
                  <a:srgbClr val="0000FF"/>
                </a:solidFill>
                <a:latin typeface="Arial" panose="020B0604020202020204" pitchFamily="34" charset="0"/>
                <a:ea typeface="+mj-ea"/>
                <a:cs typeface="Arial" panose="020B0604020202020204" pitchFamily="34" charset="0"/>
              </a:rPr>
              <a:t> </a:t>
            </a:r>
            <a:r>
              <a:rPr kumimoji="0" lang="en-US" altLang="zh-CN" i="1" dirty="0">
                <a:solidFill>
                  <a:srgbClr val="0000FF"/>
                </a:solidFill>
                <a:latin typeface="Arial" panose="020B0604020202020204" pitchFamily="34" charset="0"/>
                <a:ea typeface="+mj-ea"/>
                <a:cs typeface="Arial" panose="020B0604020202020204" pitchFamily="34" charset="0"/>
              </a:rPr>
              <a:t>S</a:t>
            </a:r>
            <a:r>
              <a:rPr kumimoji="0" lang="en-US" altLang="zh-CN" dirty="0">
                <a:solidFill>
                  <a:srgbClr val="0000FF"/>
                </a:solidFill>
                <a:latin typeface="Arial" panose="020B0604020202020204" pitchFamily="34" charset="0"/>
                <a:ea typeface="+mj-ea"/>
                <a:cs typeface="Arial" panose="020B0604020202020204" pitchFamily="34" charset="0"/>
              </a:rPr>
              <a:t> = </a:t>
            </a:r>
            <a:r>
              <a:rPr kumimoji="0" lang="en-US" altLang="zh-CN" i="1" dirty="0">
                <a:solidFill>
                  <a:srgbClr val="0000FF"/>
                </a:solidFill>
                <a:latin typeface="Arial" panose="020B0604020202020204" pitchFamily="34" charset="0"/>
                <a:ea typeface="+mj-ea"/>
                <a:cs typeface="Arial" panose="020B0604020202020204" pitchFamily="34" charset="0"/>
              </a:rPr>
              <a:t>k </a:t>
            </a:r>
            <a:r>
              <a:rPr kumimoji="0" lang="en-US" altLang="zh-CN" dirty="0" err="1">
                <a:solidFill>
                  <a:srgbClr val="0000FF"/>
                </a:solidFill>
                <a:latin typeface="Arial" panose="020B0604020202020204" pitchFamily="34" charset="0"/>
                <a:ea typeface="+mj-ea"/>
                <a:cs typeface="Arial" panose="020B0604020202020204" pitchFamily="34" charset="0"/>
              </a:rPr>
              <a:t>ln</a:t>
            </a:r>
            <a:r>
              <a:rPr kumimoji="0" lang="en-US" altLang="zh-CN" i="1" dirty="0">
                <a:solidFill>
                  <a:srgbClr val="0000FF"/>
                </a:solidFill>
                <a:latin typeface="Arial" panose="020B0604020202020204" pitchFamily="34" charset="0"/>
                <a:ea typeface="+mj-ea"/>
                <a:cs typeface="Arial" panose="020B0604020202020204" pitchFamily="34" charset="0"/>
                <a:sym typeface="Symbol" pitchFamily="18" charset="2"/>
              </a:rPr>
              <a:t></a:t>
            </a:r>
            <a:endParaRPr kumimoji="0" lang="en-US" altLang="zh-CN" i="1" dirty="0">
              <a:solidFill>
                <a:srgbClr val="0000FF"/>
              </a:solidFill>
              <a:latin typeface="Arial" panose="020B0604020202020204" pitchFamily="34" charset="0"/>
              <a:ea typeface="+mj-ea"/>
              <a:cs typeface="Arial" panose="020B0604020202020204" pitchFamily="34" charset="0"/>
            </a:endParaRPr>
          </a:p>
          <a:p>
            <a:pPr eaLnBrk="1" hangingPunct="1">
              <a:lnSpc>
                <a:spcPct val="120000"/>
              </a:lnSpc>
              <a:spcBef>
                <a:spcPct val="20000"/>
              </a:spcBef>
            </a:pPr>
            <a:r>
              <a:rPr kumimoji="0" lang="zh-CN" altLang="en-US" dirty="0">
                <a:latin typeface="Arial" panose="020B0604020202020204" pitchFamily="34" charset="0"/>
                <a:ea typeface="+mj-ea"/>
                <a:cs typeface="Arial" panose="020B0604020202020204" pitchFamily="34" charset="0"/>
              </a:rPr>
              <a:t>式中</a:t>
            </a:r>
            <a:r>
              <a:rPr kumimoji="0" lang="en-US" altLang="zh-CN" i="1" dirty="0">
                <a:solidFill>
                  <a:srgbClr val="0000FF"/>
                </a:solidFill>
                <a:latin typeface="Arial" panose="020B0604020202020204" pitchFamily="34" charset="0"/>
                <a:ea typeface="+mj-ea"/>
                <a:cs typeface="Arial" panose="020B0604020202020204" pitchFamily="34" charset="0"/>
              </a:rPr>
              <a:t>k</a:t>
            </a:r>
            <a:r>
              <a:rPr kumimoji="0" lang="zh-CN" altLang="en-US" dirty="0">
                <a:solidFill>
                  <a:srgbClr val="0000FF"/>
                </a:solidFill>
                <a:latin typeface="Arial" panose="020B0604020202020204" pitchFamily="34" charset="0"/>
                <a:ea typeface="+mj-ea"/>
                <a:cs typeface="Arial" panose="020B0604020202020204" pitchFamily="34" charset="0"/>
              </a:rPr>
              <a:t>是</a:t>
            </a:r>
            <a:r>
              <a:rPr kumimoji="0" lang="en-US" altLang="zh-CN" dirty="0">
                <a:solidFill>
                  <a:srgbClr val="0000FF"/>
                </a:solidFill>
                <a:latin typeface="Arial" panose="020B0604020202020204" pitchFamily="34" charset="0"/>
                <a:ea typeface="+mj-ea"/>
                <a:cs typeface="Arial" panose="020B0604020202020204" pitchFamily="34" charset="0"/>
              </a:rPr>
              <a:t>Boltzmann</a:t>
            </a:r>
            <a:r>
              <a:rPr kumimoji="0" lang="zh-CN" altLang="en-US" dirty="0">
                <a:solidFill>
                  <a:srgbClr val="0000FF"/>
                </a:solidFill>
                <a:latin typeface="Arial" panose="020B0604020202020204" pitchFamily="34" charset="0"/>
                <a:ea typeface="+mj-ea"/>
                <a:cs typeface="Arial" panose="020B0604020202020204" pitchFamily="34" charset="0"/>
              </a:rPr>
              <a:t>常数</a:t>
            </a:r>
            <a:r>
              <a:rPr kumimoji="0" lang="zh-CN" altLang="en-US" dirty="0">
                <a:latin typeface="Arial" panose="020B0604020202020204" pitchFamily="34" charset="0"/>
                <a:ea typeface="+mj-ea"/>
                <a:cs typeface="Arial" panose="020B0604020202020204" pitchFamily="34" charset="0"/>
              </a:rPr>
              <a:t>，且</a:t>
            </a:r>
            <a:r>
              <a:rPr kumimoji="0" lang="en-US" altLang="zh-CN" i="1" dirty="0">
                <a:solidFill>
                  <a:srgbClr val="0000FF"/>
                </a:solidFill>
                <a:latin typeface="Arial" panose="020B0604020202020204" pitchFamily="34" charset="0"/>
                <a:ea typeface="+mj-ea"/>
                <a:cs typeface="Arial" panose="020B0604020202020204" pitchFamily="34" charset="0"/>
              </a:rPr>
              <a:t>k</a:t>
            </a:r>
            <a:r>
              <a:rPr kumimoji="0" lang="en-US" altLang="zh-CN" dirty="0">
                <a:solidFill>
                  <a:srgbClr val="0000FF"/>
                </a:solidFill>
                <a:latin typeface="Arial" panose="020B0604020202020204" pitchFamily="34" charset="0"/>
                <a:ea typeface="+mj-ea"/>
                <a:cs typeface="Arial" panose="020B0604020202020204" pitchFamily="34" charset="0"/>
              </a:rPr>
              <a:t> = </a:t>
            </a:r>
            <a:r>
              <a:rPr kumimoji="0" lang="en-US" altLang="zh-CN" i="1" dirty="0">
                <a:solidFill>
                  <a:srgbClr val="0000FF"/>
                </a:solidFill>
                <a:latin typeface="Arial" panose="020B0604020202020204" pitchFamily="34" charset="0"/>
                <a:ea typeface="+mj-ea"/>
                <a:cs typeface="Arial" panose="020B0604020202020204" pitchFamily="34" charset="0"/>
              </a:rPr>
              <a:t>R</a:t>
            </a:r>
            <a:r>
              <a:rPr kumimoji="0" lang="en-US" altLang="zh-CN" dirty="0">
                <a:solidFill>
                  <a:srgbClr val="0000FF"/>
                </a:solidFill>
                <a:latin typeface="Arial" panose="020B0604020202020204" pitchFamily="34" charset="0"/>
                <a:ea typeface="+mj-ea"/>
                <a:cs typeface="Arial" panose="020B0604020202020204" pitchFamily="34" charset="0"/>
              </a:rPr>
              <a:t>/</a:t>
            </a:r>
            <a:r>
              <a:rPr kumimoji="0" lang="en-US" altLang="zh-CN" i="1" dirty="0">
                <a:solidFill>
                  <a:srgbClr val="0000FF"/>
                </a:solidFill>
                <a:latin typeface="Arial" panose="020B0604020202020204" pitchFamily="34" charset="0"/>
                <a:ea typeface="+mj-ea"/>
                <a:cs typeface="Arial" panose="020B0604020202020204" pitchFamily="34" charset="0"/>
              </a:rPr>
              <a:t>N</a:t>
            </a:r>
            <a:r>
              <a:rPr kumimoji="0" lang="en-US" altLang="zh-CN" baseline="-25000" dirty="0">
                <a:solidFill>
                  <a:srgbClr val="0000FF"/>
                </a:solidFill>
                <a:latin typeface="Arial" panose="020B0604020202020204" pitchFamily="34" charset="0"/>
                <a:ea typeface="+mj-ea"/>
                <a:cs typeface="Arial" panose="020B0604020202020204" pitchFamily="34" charset="0"/>
              </a:rPr>
              <a:t>A</a:t>
            </a:r>
            <a:r>
              <a:rPr kumimoji="0" lang="zh-CN" altLang="en-US" dirty="0">
                <a:latin typeface="Arial" panose="020B0604020202020204" pitchFamily="34" charset="0"/>
                <a:ea typeface="+mj-ea"/>
                <a:cs typeface="Arial" panose="020B0604020202020204" pitchFamily="34" charset="0"/>
              </a:rPr>
              <a:t>。</a:t>
            </a:r>
          </a:p>
        </p:txBody>
      </p:sp>
      <p:sp>
        <p:nvSpPr>
          <p:cNvPr id="6" name="Text Box 8"/>
          <p:cNvSpPr txBox="1">
            <a:spLocks noChangeArrowheads="1"/>
          </p:cNvSpPr>
          <p:nvPr/>
        </p:nvSpPr>
        <p:spPr bwMode="auto">
          <a:xfrm>
            <a:off x="6876256" y="4653136"/>
            <a:ext cx="2076209" cy="923330"/>
          </a:xfrm>
          <a:prstGeom prst="rect">
            <a:avLst/>
          </a:prstGeom>
          <a:noFill/>
          <a:ln w="9525">
            <a:noFill/>
            <a:miter lim="800000"/>
            <a:headEnd/>
            <a:tailEnd/>
          </a:ln>
          <a:effectLst/>
        </p:spPr>
        <p:txBody>
          <a:bodyPr wrap="none">
            <a:spAutoFit/>
          </a:bodyPr>
          <a:lstStyle/>
          <a:p>
            <a:pPr algn="ctr">
              <a:defRPr/>
            </a:pPr>
            <a:r>
              <a:rPr kumimoji="0" lang="en-US" altLang="zh-CN" sz="1800" dirty="0">
                <a:solidFill>
                  <a:schemeClr val="accent2">
                    <a:lumMod val="50000"/>
                  </a:schemeClr>
                </a:solidFill>
                <a:latin typeface="+mn-lt"/>
                <a:ea typeface="+mn-ea"/>
              </a:rPr>
              <a:t>Ludwig Boltzmann</a:t>
            </a:r>
          </a:p>
          <a:p>
            <a:pPr algn="ctr">
              <a:defRPr/>
            </a:pPr>
            <a:r>
              <a:rPr kumimoji="0" lang="en-US" altLang="zh-CN" sz="1800" dirty="0">
                <a:solidFill>
                  <a:schemeClr val="accent2">
                    <a:lumMod val="50000"/>
                  </a:schemeClr>
                </a:solidFill>
                <a:latin typeface="+mn-lt"/>
                <a:ea typeface="+mn-ea"/>
              </a:rPr>
              <a:t>(1844-1906) </a:t>
            </a:r>
          </a:p>
          <a:p>
            <a:pPr algn="ctr">
              <a:defRPr/>
            </a:pPr>
            <a:r>
              <a:rPr kumimoji="0" lang="zh-CN" altLang="en-US" sz="1800" dirty="0">
                <a:solidFill>
                  <a:schemeClr val="accent2">
                    <a:lumMod val="50000"/>
                  </a:schemeClr>
                </a:solidFill>
                <a:latin typeface="+mn-lt"/>
                <a:ea typeface="+mn-ea"/>
              </a:rPr>
              <a:t>奥地利物理学家</a:t>
            </a:r>
          </a:p>
        </p:txBody>
      </p:sp>
      <p:pic>
        <p:nvPicPr>
          <p:cNvPr id="7" name="Picture 11" descr="E:\普通化学-2005\纯华讲稿\第三章\Boltzma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703" y="1355987"/>
            <a:ext cx="2016369"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0" name="对象 9"/>
          <p:cNvGraphicFramePr>
            <a:graphicFrameLocks noChangeAspect="1"/>
          </p:cNvGraphicFramePr>
          <p:nvPr/>
        </p:nvGraphicFramePr>
        <p:xfrm>
          <a:off x="6156176" y="5661248"/>
          <a:ext cx="2808312" cy="1027490"/>
        </p:xfrm>
        <a:graphic>
          <a:graphicData uri="http://schemas.openxmlformats.org/presentationml/2006/ole">
            <mc:AlternateContent xmlns:mc="http://schemas.openxmlformats.org/markup-compatibility/2006">
              <mc:Choice xmlns:v="urn:schemas-microsoft-com:vml" Requires="v">
                <p:oleObj name="Equation" r:id="rId3" imgW="1803400" imgH="660400" progId="Equation.3">
                  <p:embed/>
                </p:oleObj>
              </mc:Choice>
              <mc:Fallback>
                <p:oleObj name="Equation" r:id="rId3" imgW="1803400" imgH="660400" progId="Equation.3">
                  <p:embed/>
                  <p:pic>
                    <p:nvPicPr>
                      <p:cNvPr id="1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5661248"/>
                        <a:ext cx="2808312" cy="1027490"/>
                      </a:xfrm>
                      <a:prstGeom prst="rect">
                        <a:avLst/>
                      </a:prstGeom>
                      <a:noFill/>
                      <a:ln>
                        <a:noFill/>
                      </a:ln>
                      <a:effectLst/>
                    </p:spPr>
                  </p:pic>
                </p:oleObj>
              </mc:Fallback>
            </mc:AlternateContent>
          </a:graphicData>
        </a:graphic>
      </p:graphicFrame>
      <p:sp>
        <p:nvSpPr>
          <p:cNvPr id="11" name="Rectangle 6">
            <a:extLst>
              <a:ext uri="{FF2B5EF4-FFF2-40B4-BE49-F238E27FC236}">
                <a16:creationId xmlns:a16="http://schemas.microsoft.com/office/drawing/2014/main" id="{AA8B4B71-AC53-B442-A433-547A8EC1DED2}"/>
              </a:ext>
            </a:extLst>
          </p:cNvPr>
          <p:cNvSpPr>
            <a:spLocks noChangeArrowheads="1"/>
          </p:cNvSpPr>
          <p:nvPr/>
        </p:nvSpPr>
        <p:spPr bwMode="auto">
          <a:xfrm>
            <a:off x="1043608" y="122531"/>
            <a:ext cx="7128792"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熵的统计热力学定义</a:t>
            </a:r>
          </a:p>
        </p:txBody>
      </p:sp>
    </p:spTree>
    <p:extLst>
      <p:ext uri="{BB962C8B-B14F-4D97-AF65-F5344CB8AC3E}">
        <p14:creationId xmlns:p14="http://schemas.microsoft.com/office/powerpoint/2010/main" val="72046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Text Box 2"/>
          <p:cNvSpPr txBox="1">
            <a:spLocks noChangeArrowheads="1"/>
          </p:cNvSpPr>
          <p:nvPr/>
        </p:nvSpPr>
        <p:spPr bwMode="auto">
          <a:xfrm>
            <a:off x="323528" y="1124744"/>
            <a:ext cx="8568952" cy="519181"/>
          </a:xfrm>
          <a:prstGeom prst="rect">
            <a:avLst/>
          </a:prstGeom>
          <a:noFill/>
          <a:ln w="9525">
            <a:noFill/>
            <a:miter lim="800000"/>
            <a:headEnd/>
            <a:tailEnd/>
          </a:ln>
          <a:effectLst/>
        </p:spPr>
        <p:txBody>
          <a:bodyPr wrap="square">
            <a:spAutoFit/>
          </a:bodyPr>
          <a:lstStyle/>
          <a:p>
            <a:pPr>
              <a:lnSpc>
                <a:spcPct val="130000"/>
              </a:lnSpc>
              <a:spcBef>
                <a:spcPts val="0"/>
              </a:spcBef>
              <a:defRPr/>
            </a:pPr>
            <a:r>
              <a:rPr kumimoji="0" lang="zh-CN" altLang="en-US" dirty="0">
                <a:latin typeface="Arial" panose="020B0604020202020204" pitchFamily="34" charset="0"/>
                <a:ea typeface="+mj-ea"/>
                <a:cs typeface="Arial" panose="020B0604020202020204" pitchFamily="34" charset="0"/>
              </a:rPr>
              <a:t>熵的宏观热力学定义</a:t>
            </a: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 </a:t>
            </a:r>
            <a:r>
              <a:rPr kumimoji="0" lang="en-GB" altLang="zh-CN" dirty="0">
                <a:latin typeface="Arial" panose="020B0604020202020204" pitchFamily="34" charset="0"/>
                <a:ea typeface="+mj-ea"/>
                <a:cs typeface="Arial" panose="020B0604020202020204" pitchFamily="34" charset="0"/>
              </a:rPr>
              <a:t>(</a:t>
            </a:r>
            <a:r>
              <a:rPr kumimoji="0" lang="en-US" altLang="zh-CN" dirty="0">
                <a:latin typeface="Arial" panose="020B0604020202020204" pitchFamily="34" charset="0"/>
                <a:ea typeface="+mj-ea"/>
                <a:cs typeface="Arial" panose="020B0604020202020204" pitchFamily="34" charset="0"/>
              </a:rPr>
              <a:t>Clausius</a:t>
            </a:r>
            <a:r>
              <a:rPr kumimoji="0" lang="en-GB" altLang="zh-CN" dirty="0">
                <a:latin typeface="Arial" panose="020B0604020202020204" pitchFamily="34" charset="0"/>
                <a:ea typeface="+mj-ea"/>
                <a:cs typeface="Arial" panose="020B0604020202020204" pitchFamily="34" charset="0"/>
              </a:rPr>
              <a:t>, </a:t>
            </a:r>
            <a:r>
              <a:rPr kumimoji="0" lang="en-US" altLang="zh-CN" dirty="0">
                <a:latin typeface="Arial" panose="020B0604020202020204" pitchFamily="34" charset="0"/>
                <a:ea typeface="+mj-ea"/>
                <a:cs typeface="Arial" panose="020B0604020202020204" pitchFamily="34" charset="0"/>
              </a:rPr>
              <a:t>1854)</a:t>
            </a:r>
            <a:endParaRPr kumimoji="0" lang="zh-CN" altLang="en-US" dirty="0">
              <a:latin typeface="Arial" panose="020B0604020202020204" pitchFamily="34" charset="0"/>
              <a:ea typeface="+mj-ea"/>
              <a:cs typeface="Arial" panose="020B0604020202020204" pitchFamily="34" charset="0"/>
            </a:endParaRPr>
          </a:p>
        </p:txBody>
      </p:sp>
      <p:grpSp>
        <p:nvGrpSpPr>
          <p:cNvPr id="2" name="Group 14"/>
          <p:cNvGrpSpPr>
            <a:grpSpLocks/>
          </p:cNvGrpSpPr>
          <p:nvPr/>
        </p:nvGrpSpPr>
        <p:grpSpPr bwMode="auto">
          <a:xfrm>
            <a:off x="1331640" y="1873363"/>
            <a:ext cx="6192549" cy="531588"/>
            <a:chOff x="1056" y="2247"/>
            <a:chExt cx="2980" cy="602"/>
          </a:xfrm>
        </p:grpSpPr>
        <p:sp>
          <p:nvSpPr>
            <p:cNvPr id="826374" name="Text Box 6"/>
            <p:cNvSpPr txBox="1">
              <a:spLocks noChangeArrowheads="1"/>
            </p:cNvSpPr>
            <p:nvPr/>
          </p:nvSpPr>
          <p:spPr bwMode="auto">
            <a:xfrm>
              <a:off x="2496" y="2247"/>
              <a:ext cx="1540" cy="593"/>
            </a:xfrm>
            <a:prstGeom prst="rect">
              <a:avLst/>
            </a:prstGeom>
            <a:noFill/>
            <a:ln w="9525">
              <a:noFill/>
              <a:miter lim="800000"/>
              <a:headEnd/>
              <a:tailEnd/>
            </a:ln>
            <a:effectLst/>
          </p:spPr>
          <p:txBody>
            <a:bodyPr wrap="square">
              <a:spAutoFit/>
            </a:bodyPr>
            <a:lstStyle/>
            <a:p>
              <a:pPr>
                <a:spcBef>
                  <a:spcPct val="50000"/>
                </a:spcBef>
                <a:defRPr/>
              </a:pPr>
              <a:r>
                <a:rPr kumimoji="0" lang="zh-CN" altLang="en-US" sz="2800" dirty="0">
                  <a:latin typeface="Arial" panose="020B0604020202020204" pitchFamily="34" charset="0"/>
                  <a:ea typeface="+mj-ea"/>
                  <a:cs typeface="Arial" panose="020B0604020202020204" pitchFamily="34" charset="0"/>
                </a:rPr>
                <a:t>或     </a:t>
              </a:r>
              <a:r>
                <a:rPr kumimoji="0" lang="zh-CN" altLang="en-US" sz="2800" dirty="0">
                  <a:latin typeface="Arial" panose="020B0604020202020204" pitchFamily="34" charset="0"/>
                  <a:ea typeface="+mj-ea"/>
                  <a:cs typeface="Arial" panose="020B0604020202020204" pitchFamily="34" charset="0"/>
                  <a:sym typeface="Symbol" pitchFamily="18" charset="2"/>
                </a:rPr>
                <a:t></a:t>
              </a:r>
              <a:r>
                <a:rPr kumimoji="0" lang="en-US" altLang="zh-CN" sz="2800" i="1" dirty="0" err="1">
                  <a:latin typeface="Arial" panose="020B0604020202020204" pitchFamily="34" charset="0"/>
                  <a:ea typeface="+mj-ea"/>
                  <a:cs typeface="Arial" panose="020B0604020202020204" pitchFamily="34" charset="0"/>
                </a:rPr>
                <a:t>Q</a:t>
              </a:r>
              <a:r>
                <a:rPr kumimoji="0" lang="en-US" altLang="zh-CN" sz="2800" baseline="-25000" dirty="0" err="1">
                  <a:latin typeface="Arial" panose="020B0604020202020204" pitchFamily="34" charset="0"/>
                  <a:ea typeface="+mj-ea"/>
                  <a:cs typeface="Arial" panose="020B0604020202020204" pitchFamily="34" charset="0"/>
                </a:rPr>
                <a:t>r</a:t>
              </a:r>
              <a:r>
                <a:rPr kumimoji="0" lang="en-US" altLang="zh-CN" sz="2800" baseline="30000" dirty="0">
                  <a:latin typeface="Arial" panose="020B0604020202020204" pitchFamily="34" charset="0"/>
                  <a:ea typeface="+mj-ea"/>
                  <a:cs typeface="Arial" panose="020B0604020202020204" pitchFamily="34" charset="0"/>
                </a:rPr>
                <a:t> </a:t>
              </a:r>
              <a:r>
                <a:rPr kumimoji="0" lang="zh-CN" altLang="en-US" sz="2800" dirty="0">
                  <a:latin typeface="Arial" panose="020B0604020202020204" pitchFamily="34" charset="0"/>
                  <a:ea typeface="+mj-ea"/>
                  <a:cs typeface="Arial" panose="020B0604020202020204" pitchFamily="34" charset="0"/>
                </a:rPr>
                <a:t>＝ </a:t>
              </a:r>
              <a:r>
                <a:rPr kumimoji="0" lang="en-US" altLang="zh-CN" sz="2800" i="1" dirty="0" err="1">
                  <a:latin typeface="Arial" panose="020B0604020202020204" pitchFamily="34" charset="0"/>
                  <a:ea typeface="+mj-ea"/>
                  <a:cs typeface="Arial" panose="020B0604020202020204" pitchFamily="34" charset="0"/>
                </a:rPr>
                <a:t>T</a:t>
              </a:r>
              <a:r>
                <a:rPr kumimoji="0" lang="en-US" altLang="zh-CN" sz="2800" dirty="0" err="1">
                  <a:latin typeface="Arial" panose="020B0604020202020204" pitchFamily="34" charset="0"/>
                  <a:ea typeface="+mj-ea"/>
                  <a:cs typeface="Arial" panose="020B0604020202020204" pitchFamily="34" charset="0"/>
                </a:rPr>
                <a:t>d</a:t>
              </a:r>
              <a:r>
                <a:rPr kumimoji="0" lang="en-US" altLang="zh-CN" sz="2800" i="1" dirty="0" err="1">
                  <a:latin typeface="Arial" panose="020B0604020202020204" pitchFamily="34" charset="0"/>
                  <a:ea typeface="+mj-ea"/>
                  <a:cs typeface="Arial" panose="020B0604020202020204" pitchFamily="34" charset="0"/>
                </a:rPr>
                <a:t>S</a:t>
              </a:r>
              <a:endParaRPr kumimoji="0" lang="en-US" altLang="zh-CN" sz="2800" i="1" dirty="0">
                <a:latin typeface="Arial" panose="020B0604020202020204" pitchFamily="34" charset="0"/>
                <a:ea typeface="+mj-ea"/>
                <a:cs typeface="Arial" panose="020B0604020202020204" pitchFamily="34" charset="0"/>
              </a:endParaRPr>
            </a:p>
          </p:txBody>
        </p:sp>
        <p:sp>
          <p:nvSpPr>
            <p:cNvPr id="826376" name="Text Box 8"/>
            <p:cNvSpPr txBox="1">
              <a:spLocks noChangeArrowheads="1"/>
            </p:cNvSpPr>
            <p:nvPr/>
          </p:nvSpPr>
          <p:spPr bwMode="auto">
            <a:xfrm>
              <a:off x="1056" y="2256"/>
              <a:ext cx="1317" cy="593"/>
            </a:xfrm>
            <a:prstGeom prst="rect">
              <a:avLst/>
            </a:prstGeom>
            <a:noFill/>
            <a:ln w="9525">
              <a:noFill/>
              <a:miter lim="800000"/>
              <a:headEnd/>
              <a:tailEnd/>
            </a:ln>
            <a:effectLst/>
          </p:spPr>
          <p:txBody>
            <a:bodyPr wrap="square">
              <a:spAutoFit/>
            </a:bodyPr>
            <a:lstStyle/>
            <a:p>
              <a:pPr>
                <a:spcBef>
                  <a:spcPct val="50000"/>
                </a:spcBef>
                <a:defRPr/>
              </a:pPr>
              <a:r>
                <a:rPr kumimoji="0" lang="en-US" altLang="zh-CN" sz="1800" dirty="0">
                  <a:latin typeface="Arial" panose="020B0604020202020204" pitchFamily="34" charset="0"/>
                  <a:ea typeface="+mj-ea"/>
                  <a:cs typeface="Arial" panose="020B0604020202020204" pitchFamily="34" charset="0"/>
                </a:rPr>
                <a:t> </a:t>
              </a:r>
              <a:r>
                <a:rPr kumimoji="0" lang="en-US" altLang="zh-CN" sz="2800" dirty="0" err="1">
                  <a:latin typeface="Arial" panose="020B0604020202020204" pitchFamily="34" charset="0"/>
                  <a:ea typeface="+mj-ea"/>
                  <a:cs typeface="Arial" panose="020B0604020202020204" pitchFamily="34" charset="0"/>
                </a:rPr>
                <a:t>d</a:t>
              </a:r>
              <a:r>
                <a:rPr kumimoji="0" lang="en-US" altLang="zh-CN" sz="2800" i="1" dirty="0" err="1">
                  <a:latin typeface="Arial" panose="020B0604020202020204" pitchFamily="34" charset="0"/>
                  <a:ea typeface="+mj-ea"/>
                  <a:cs typeface="Arial" panose="020B0604020202020204" pitchFamily="34" charset="0"/>
                </a:rPr>
                <a:t>S</a:t>
              </a:r>
              <a:r>
                <a:rPr kumimoji="0" lang="en-US" altLang="zh-CN" sz="2800" dirty="0">
                  <a:latin typeface="Arial" panose="020B0604020202020204" pitchFamily="34" charset="0"/>
                  <a:ea typeface="+mj-ea"/>
                  <a:cs typeface="Arial" panose="020B0604020202020204" pitchFamily="34" charset="0"/>
                </a:rPr>
                <a:t> </a:t>
              </a:r>
              <a:r>
                <a:rPr kumimoji="0" lang="zh-CN" altLang="en-US" sz="2800" dirty="0">
                  <a:latin typeface="Arial" panose="020B0604020202020204" pitchFamily="34" charset="0"/>
                  <a:ea typeface="+mj-ea"/>
                  <a:cs typeface="Arial" panose="020B0604020202020204" pitchFamily="34" charset="0"/>
                </a:rPr>
                <a:t>＝ </a:t>
              </a:r>
              <a:r>
                <a:rPr kumimoji="0" lang="zh-CN" altLang="en-US" sz="2800" dirty="0">
                  <a:latin typeface="Arial" panose="020B0604020202020204" pitchFamily="34" charset="0"/>
                  <a:ea typeface="+mj-ea"/>
                  <a:cs typeface="Arial" panose="020B0604020202020204" pitchFamily="34" charset="0"/>
                  <a:sym typeface="Symbol" pitchFamily="18" charset="2"/>
                </a:rPr>
                <a:t></a:t>
              </a:r>
              <a:r>
                <a:rPr kumimoji="0" lang="en-US" altLang="zh-CN" sz="2800" i="1" dirty="0" err="1">
                  <a:latin typeface="Arial" panose="020B0604020202020204" pitchFamily="34" charset="0"/>
                  <a:ea typeface="+mj-ea"/>
                  <a:cs typeface="Arial" panose="020B0604020202020204" pitchFamily="34" charset="0"/>
                </a:rPr>
                <a:t>Q</a:t>
              </a:r>
              <a:r>
                <a:rPr kumimoji="0" lang="en-US" altLang="zh-CN" sz="2800" baseline="-25000" dirty="0" err="1">
                  <a:latin typeface="Arial" panose="020B0604020202020204" pitchFamily="34" charset="0"/>
                  <a:ea typeface="+mj-ea"/>
                  <a:cs typeface="Arial" panose="020B0604020202020204" pitchFamily="34" charset="0"/>
                </a:rPr>
                <a:t>r</a:t>
              </a:r>
              <a:r>
                <a:rPr kumimoji="0" lang="en-US" altLang="zh-CN" sz="2800" baseline="-25000" dirty="0">
                  <a:latin typeface="Arial" panose="020B0604020202020204" pitchFamily="34" charset="0"/>
                  <a:ea typeface="+mj-ea"/>
                  <a:cs typeface="Arial" panose="020B0604020202020204" pitchFamily="34" charset="0"/>
                </a:rPr>
                <a:t> </a:t>
              </a:r>
              <a:r>
                <a:rPr kumimoji="0" lang="en-US" altLang="zh-CN" sz="2800" dirty="0">
                  <a:latin typeface="Arial" panose="020B0604020202020204" pitchFamily="34" charset="0"/>
                  <a:ea typeface="+mj-ea"/>
                  <a:cs typeface="Arial" panose="020B0604020202020204" pitchFamily="34" charset="0"/>
                </a:rPr>
                <a:t>/ </a:t>
              </a:r>
              <a:r>
                <a:rPr kumimoji="0" lang="en-US" altLang="zh-CN" sz="2800" i="1" dirty="0">
                  <a:latin typeface="Arial" panose="020B0604020202020204" pitchFamily="34" charset="0"/>
                  <a:ea typeface="+mj-ea"/>
                  <a:cs typeface="Arial" panose="020B0604020202020204" pitchFamily="34" charset="0"/>
                </a:rPr>
                <a:t>T</a:t>
              </a:r>
            </a:p>
          </p:txBody>
        </p:sp>
      </p:grpSp>
      <p:sp>
        <p:nvSpPr>
          <p:cNvPr id="826378" name="Text Box 10"/>
          <p:cNvSpPr txBox="1">
            <a:spLocks noChangeArrowheads="1"/>
          </p:cNvSpPr>
          <p:nvPr/>
        </p:nvSpPr>
        <p:spPr bwMode="auto">
          <a:xfrm>
            <a:off x="240822" y="3474240"/>
            <a:ext cx="8662355" cy="2439707"/>
          </a:xfrm>
          <a:prstGeom prst="rect">
            <a:avLst/>
          </a:prstGeom>
          <a:noFill/>
          <a:ln w="9525">
            <a:noFill/>
            <a:miter lim="800000"/>
            <a:headEnd/>
            <a:tailEnd/>
          </a:ln>
          <a:effectLst/>
        </p:spPr>
        <p:txBody>
          <a:bodyPr wrap="square">
            <a:spAutoFit/>
          </a:bodyPr>
          <a:lstStyle/>
          <a:p>
            <a:pPr>
              <a:lnSpc>
                <a:spcPct val="130000"/>
              </a:lnSpc>
              <a:spcBef>
                <a:spcPct val="50000"/>
              </a:spcBef>
              <a:defRPr/>
            </a:pPr>
            <a:r>
              <a:rPr kumimoji="0" lang="zh-CN" altLang="en-US" dirty="0">
                <a:latin typeface="Arial" panose="020B0604020202020204" pitchFamily="34" charset="0"/>
                <a:ea typeface="+mj-ea"/>
                <a:cs typeface="Arial" panose="020B0604020202020204" pitchFamily="34" charset="0"/>
              </a:rPr>
              <a:t>上式是熵差的定义式，其中</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err="1">
                <a:latin typeface="Arial" panose="020B0604020202020204" pitchFamily="34" charset="0"/>
                <a:ea typeface="+mj-ea"/>
                <a:cs typeface="Arial" panose="020B0604020202020204" pitchFamily="34" charset="0"/>
              </a:rPr>
              <a:t>Q</a:t>
            </a:r>
            <a:r>
              <a:rPr kumimoji="0" lang="en-US" altLang="zh-CN" baseline="-25000" dirty="0" err="1">
                <a:latin typeface="Arial" panose="020B0604020202020204" pitchFamily="34" charset="0"/>
                <a:ea typeface="+mj-ea"/>
                <a:cs typeface="Arial" panose="020B0604020202020204" pitchFamily="34" charset="0"/>
              </a:rPr>
              <a:t>r</a:t>
            </a:r>
            <a:r>
              <a:rPr kumimoji="0" lang="zh-CN" altLang="en-US" dirty="0">
                <a:latin typeface="Arial" panose="020B0604020202020204" pitchFamily="34" charset="0"/>
                <a:ea typeface="+mj-ea"/>
                <a:cs typeface="Arial" panose="020B0604020202020204" pitchFamily="34" charset="0"/>
              </a:rPr>
              <a:t>为可逆过程所吸收的热量，体系的熵变等于该可逆过程所吸收的热除以温度，熵的中文含义即由其定义“热温商”而得名，而其英文原名的含义是“转变”，指热量可以转变为功的程度。</a:t>
            </a:r>
            <a:r>
              <a:rPr kumimoji="0" lang="en-US" altLang="zh-CN" i="1" dirty="0" err="1">
                <a:latin typeface="Arial" panose="020B0604020202020204" pitchFamily="34" charset="0"/>
                <a:ea typeface="+mj-ea"/>
                <a:cs typeface="Arial" panose="020B0604020202020204" pitchFamily="34" charset="0"/>
              </a:rPr>
              <a:t>T</a:t>
            </a:r>
            <a:r>
              <a:rPr kumimoji="0" lang="en-US" altLang="zh-CN" dirty="0" err="1">
                <a:latin typeface="Arial" panose="020B0604020202020204" pitchFamily="34" charset="0"/>
                <a:ea typeface="+mj-ea"/>
                <a:cs typeface="Arial" panose="020B0604020202020204" pitchFamily="34" charset="0"/>
              </a:rPr>
              <a:t>d</a:t>
            </a:r>
            <a:r>
              <a:rPr kumimoji="0" lang="en-US" altLang="zh-CN" i="1" dirty="0" err="1">
                <a:latin typeface="Arial" panose="020B0604020202020204" pitchFamily="34" charset="0"/>
                <a:ea typeface="+mj-ea"/>
                <a:cs typeface="Arial" panose="020B0604020202020204" pitchFamily="34" charset="0"/>
              </a:rPr>
              <a:t>S</a:t>
            </a:r>
            <a:r>
              <a:rPr kumimoji="0" lang="zh-CN" altLang="en-US" dirty="0">
                <a:latin typeface="Arial" panose="020B0604020202020204" pitchFamily="34" charset="0"/>
                <a:ea typeface="+mj-ea"/>
                <a:cs typeface="Arial" panose="020B0604020202020204" pitchFamily="34" charset="0"/>
              </a:rPr>
              <a:t>也可看作是功的一种形式。熵</a:t>
            </a:r>
            <a:r>
              <a:rPr kumimoji="0" lang="en-GB" altLang="zh-CN" dirty="0">
                <a:latin typeface="Arial" panose="020B0604020202020204" pitchFamily="34" charset="0"/>
                <a:ea typeface="+mj-ea"/>
                <a:cs typeface="Arial" panose="020B0604020202020204" pitchFamily="34" charset="0"/>
              </a:rPr>
              <a:t>S</a:t>
            </a:r>
            <a:r>
              <a:rPr kumimoji="0" lang="zh-CN" altLang="en-US" dirty="0">
                <a:latin typeface="Arial" panose="020B0604020202020204" pitchFamily="34" charset="0"/>
                <a:ea typeface="+mj-ea"/>
                <a:cs typeface="Arial" panose="020B0604020202020204" pitchFamily="34" charset="0"/>
              </a:rPr>
              <a:t>是状态函数，具有容量性质。</a:t>
            </a:r>
          </a:p>
        </p:txBody>
      </p:sp>
      <p:sp>
        <p:nvSpPr>
          <p:cNvPr id="12" name="矩形 11"/>
          <p:cNvSpPr/>
          <p:nvPr/>
        </p:nvSpPr>
        <p:spPr bwMode="auto">
          <a:xfrm>
            <a:off x="0" y="902821"/>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25</a:t>
            </a:fld>
            <a:endParaRPr lang="en-US" altLang="zh-CN" dirty="0">
              <a:solidFill>
                <a:srgbClr val="000000"/>
              </a:solidFill>
            </a:endParaRPr>
          </a:p>
        </p:txBody>
      </p:sp>
      <p:sp>
        <p:nvSpPr>
          <p:cNvPr id="10" name="Rectangle 6">
            <a:extLst>
              <a:ext uri="{FF2B5EF4-FFF2-40B4-BE49-F238E27FC236}">
                <a16:creationId xmlns:a16="http://schemas.microsoft.com/office/drawing/2014/main" id="{A457A9EE-689F-B545-A280-FB30C54064DD}"/>
              </a:ext>
            </a:extLst>
          </p:cNvPr>
          <p:cNvSpPr>
            <a:spLocks noChangeArrowheads="1"/>
          </p:cNvSpPr>
          <p:nvPr/>
        </p:nvSpPr>
        <p:spPr bwMode="auto">
          <a:xfrm>
            <a:off x="1043608" y="116632"/>
            <a:ext cx="7128792"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熵的经典热力学定义</a:t>
            </a:r>
          </a:p>
        </p:txBody>
      </p:sp>
      <p:sp>
        <p:nvSpPr>
          <p:cNvPr id="3" name="文本框 2">
            <a:extLst>
              <a:ext uri="{FF2B5EF4-FFF2-40B4-BE49-F238E27FC236}">
                <a16:creationId xmlns:a16="http://schemas.microsoft.com/office/drawing/2014/main" id="{0A760788-BD12-BF47-B635-9D916E0BEE50}"/>
              </a:ext>
            </a:extLst>
          </p:cNvPr>
          <p:cNvSpPr txBox="1"/>
          <p:nvPr/>
        </p:nvSpPr>
        <p:spPr>
          <a:xfrm>
            <a:off x="7650249" y="231031"/>
            <a:ext cx="1112805" cy="461665"/>
          </a:xfrm>
          <a:prstGeom prst="rect">
            <a:avLst/>
          </a:prstGeom>
          <a:noFill/>
        </p:spPr>
        <p:txBody>
          <a:bodyPr wrap="none" rtlCol="0">
            <a:spAutoFit/>
          </a:bodyPr>
          <a:lstStyle/>
          <a:p>
            <a:r>
              <a:rPr kumimoji="1" lang="zh-CN" altLang="en-US" dirty="0">
                <a:solidFill>
                  <a:srgbClr val="FF0000"/>
                </a:solidFill>
                <a:latin typeface="+mj-ea"/>
                <a:ea typeface="+mj-ea"/>
              </a:rPr>
              <a:t>不要求</a:t>
            </a:r>
          </a:p>
        </p:txBody>
      </p:sp>
      <p:sp>
        <p:nvSpPr>
          <p:cNvPr id="4" name="矩形 3">
            <a:extLst>
              <a:ext uri="{FF2B5EF4-FFF2-40B4-BE49-F238E27FC236}">
                <a16:creationId xmlns:a16="http://schemas.microsoft.com/office/drawing/2014/main" id="{24BA6C4B-2558-E94C-9CAA-8DFE92E9D9E3}"/>
              </a:ext>
            </a:extLst>
          </p:cNvPr>
          <p:cNvSpPr/>
          <p:nvPr/>
        </p:nvSpPr>
        <p:spPr>
          <a:xfrm>
            <a:off x="3144117" y="2772217"/>
            <a:ext cx="1931939" cy="584775"/>
          </a:xfrm>
          <a:prstGeom prst="rect">
            <a:avLst/>
          </a:prstGeom>
        </p:spPr>
        <p:txBody>
          <a:bodyPr wrap="none">
            <a:spAutoFit/>
          </a:bodyPr>
          <a:lstStyle/>
          <a:p>
            <a:pPr>
              <a:spcBef>
                <a:spcPct val="50000"/>
              </a:spcBef>
              <a:defRPr/>
            </a:pPr>
            <a:r>
              <a:rPr kumimoji="0" lang="zh-CN" altLang="en-US" sz="3200" dirty="0">
                <a:solidFill>
                  <a:srgbClr val="0000FF"/>
                </a:solidFill>
                <a:sym typeface="Symbol" pitchFamily="2" charset="2"/>
              </a:rPr>
              <a:t></a:t>
            </a:r>
            <a:r>
              <a:rPr kumimoji="0" lang="en-US" altLang="zh-CN" sz="3200" dirty="0">
                <a:solidFill>
                  <a:srgbClr val="0000FF"/>
                </a:solidFill>
              </a:rPr>
              <a:t>S = </a:t>
            </a:r>
            <a:r>
              <a:rPr kumimoji="0" lang="en-US" altLang="zh-CN" sz="3200" dirty="0" err="1">
                <a:solidFill>
                  <a:srgbClr val="0000FF"/>
                </a:solidFill>
              </a:rPr>
              <a:t>Q</a:t>
            </a:r>
            <a:r>
              <a:rPr kumimoji="0" lang="en-US" altLang="zh-CN" sz="3200" baseline="-25000" dirty="0" err="1">
                <a:solidFill>
                  <a:srgbClr val="0000FF"/>
                </a:solidFill>
              </a:rPr>
              <a:t>r</a:t>
            </a:r>
            <a:r>
              <a:rPr kumimoji="0" lang="en-US" altLang="zh-CN" sz="3200" dirty="0">
                <a:solidFill>
                  <a:srgbClr val="0000FF"/>
                </a:solidFill>
              </a:rPr>
              <a:t>/T</a:t>
            </a:r>
            <a:endParaRPr kumimoji="0" lang="en-US" altLang="zh-CN" sz="4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618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CB80AD7-8A4E-1E42-9DC4-951D7CEA3B99}"/>
              </a:ext>
            </a:extLst>
          </p:cNvPr>
          <p:cNvSpPr>
            <a:spLocks noGrp="1"/>
          </p:cNvSpPr>
          <p:nvPr>
            <p:ph type="ftr" sz="quarter" idx="10"/>
          </p:nvPr>
        </p:nvSpPr>
        <p:spPr/>
        <p:txBody>
          <a:bodyPr/>
          <a:lstStyle/>
          <a:p>
            <a:pPr>
              <a:defRPr/>
            </a:pPr>
            <a:fld id="{5B0964F7-4727-4AC6-820D-B129E805F5EE}" type="slidenum">
              <a:rPr lang="zh-CN" altLang="en-US" smtClean="0"/>
              <a:pPr>
                <a:defRPr/>
              </a:pPr>
              <a:t>26</a:t>
            </a:fld>
            <a:endParaRPr lang="en-US" altLang="zh-CN"/>
          </a:p>
        </p:txBody>
      </p:sp>
      <p:sp>
        <p:nvSpPr>
          <p:cNvPr id="3" name="矩形 2">
            <a:extLst>
              <a:ext uri="{FF2B5EF4-FFF2-40B4-BE49-F238E27FC236}">
                <a16:creationId xmlns:a16="http://schemas.microsoft.com/office/drawing/2014/main" id="{C09B3C5D-47BA-984F-9061-0C1D451C19E9}"/>
              </a:ext>
            </a:extLst>
          </p:cNvPr>
          <p:cNvSpPr/>
          <p:nvPr/>
        </p:nvSpPr>
        <p:spPr bwMode="auto">
          <a:xfrm>
            <a:off x="0" y="902821"/>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 name="Rectangle 6">
            <a:extLst>
              <a:ext uri="{FF2B5EF4-FFF2-40B4-BE49-F238E27FC236}">
                <a16:creationId xmlns:a16="http://schemas.microsoft.com/office/drawing/2014/main" id="{141EE7C1-2840-B141-AECA-6068F283EAA4}"/>
              </a:ext>
            </a:extLst>
          </p:cNvPr>
          <p:cNvSpPr>
            <a:spLocks noChangeArrowheads="1"/>
          </p:cNvSpPr>
          <p:nvPr/>
        </p:nvSpPr>
        <p:spPr bwMode="auto">
          <a:xfrm>
            <a:off x="1043608" y="116632"/>
            <a:ext cx="7128792"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熵的经典热力学定义</a:t>
            </a:r>
          </a:p>
        </p:txBody>
      </p:sp>
      <p:grpSp>
        <p:nvGrpSpPr>
          <p:cNvPr id="5" name="Group 12">
            <a:extLst>
              <a:ext uri="{FF2B5EF4-FFF2-40B4-BE49-F238E27FC236}">
                <a16:creationId xmlns:a16="http://schemas.microsoft.com/office/drawing/2014/main" id="{0F44E0F8-8C3A-C642-A6D0-AC1675FDF528}"/>
              </a:ext>
            </a:extLst>
          </p:cNvPr>
          <p:cNvGrpSpPr>
            <a:grpSpLocks/>
          </p:cNvGrpSpPr>
          <p:nvPr/>
        </p:nvGrpSpPr>
        <p:grpSpPr bwMode="auto">
          <a:xfrm>
            <a:off x="2700287" y="2035695"/>
            <a:ext cx="5472113" cy="957263"/>
            <a:chOff x="748" y="3113"/>
            <a:chExt cx="3447" cy="603"/>
          </a:xfrm>
        </p:grpSpPr>
        <p:sp>
          <p:nvSpPr>
            <p:cNvPr id="6" name="Rectangle 7">
              <a:extLst>
                <a:ext uri="{FF2B5EF4-FFF2-40B4-BE49-F238E27FC236}">
                  <a16:creationId xmlns:a16="http://schemas.microsoft.com/office/drawing/2014/main" id="{0E8CAA4B-1EE6-7E46-9DE9-1184CA47FBEF}"/>
                </a:ext>
              </a:extLst>
            </p:cNvPr>
            <p:cNvSpPr>
              <a:spLocks noChangeArrowheads="1"/>
            </p:cNvSpPr>
            <p:nvPr/>
          </p:nvSpPr>
          <p:spPr bwMode="auto">
            <a:xfrm>
              <a:off x="748" y="3113"/>
              <a:ext cx="3447" cy="589"/>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p>
          </p:txBody>
        </p:sp>
        <p:sp>
          <p:nvSpPr>
            <p:cNvPr id="7" name="Rectangle 8">
              <a:extLst>
                <a:ext uri="{FF2B5EF4-FFF2-40B4-BE49-F238E27FC236}">
                  <a16:creationId xmlns:a16="http://schemas.microsoft.com/office/drawing/2014/main" id="{E9FCBC21-7730-F647-8D4E-9AF540C8912D}"/>
                </a:ext>
              </a:extLst>
            </p:cNvPr>
            <p:cNvSpPr>
              <a:spLocks noChangeArrowheads="1"/>
            </p:cNvSpPr>
            <p:nvPr/>
          </p:nvSpPr>
          <p:spPr bwMode="auto">
            <a:xfrm>
              <a:off x="940" y="3249"/>
              <a:ext cx="151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600" b="1" dirty="0">
                  <a:solidFill>
                    <a:schemeClr val="bg1"/>
                  </a:solidFill>
                  <a:ea typeface="华文楷体" panose="02010600040101010101" pitchFamily="2" charset="-122"/>
                </a:rPr>
                <a:t>Clausius</a:t>
              </a:r>
              <a:r>
                <a:rPr lang="zh-CN" altLang="en-US" sz="2600" b="1" dirty="0">
                  <a:solidFill>
                    <a:schemeClr val="bg1"/>
                  </a:solidFill>
                  <a:ea typeface="华文楷体" panose="02010600040101010101" pitchFamily="2" charset="-122"/>
                </a:rPr>
                <a:t>不等式</a:t>
              </a:r>
            </a:p>
          </p:txBody>
        </p:sp>
        <p:graphicFrame>
          <p:nvGraphicFramePr>
            <p:cNvPr id="8" name="Object 9">
              <a:extLst>
                <a:ext uri="{FF2B5EF4-FFF2-40B4-BE49-F238E27FC236}">
                  <a16:creationId xmlns:a16="http://schemas.microsoft.com/office/drawing/2014/main" id="{A83935DB-E902-B74B-A6CF-7ECC72E1D107}"/>
                </a:ext>
              </a:extLst>
            </p:cNvPr>
            <p:cNvGraphicFramePr>
              <a:graphicFrameLocks noChangeAspect="1"/>
            </p:cNvGraphicFramePr>
            <p:nvPr/>
          </p:nvGraphicFramePr>
          <p:xfrm>
            <a:off x="2744" y="3158"/>
            <a:ext cx="1231" cy="558"/>
          </p:xfrm>
          <a:graphic>
            <a:graphicData uri="http://schemas.openxmlformats.org/presentationml/2006/ole">
              <mc:AlternateContent xmlns:mc="http://schemas.openxmlformats.org/markup-compatibility/2006">
                <mc:Choice xmlns:v="urn:schemas-microsoft-com:vml" Requires="v">
                  <p:oleObj name="公式" r:id="rId2" imgW="22529800" imgH="10236200" progId="Equation.3">
                    <p:embed/>
                  </p:oleObj>
                </mc:Choice>
                <mc:Fallback>
                  <p:oleObj name="公式" r:id="rId2" imgW="22529800" imgH="10236200" progId="Equation.3">
                    <p:embed/>
                    <p:pic>
                      <p:nvPicPr>
                        <p:cNvPr id="8" name="Object 9">
                          <a:extLst>
                            <a:ext uri="{FF2B5EF4-FFF2-40B4-BE49-F238E27FC236}">
                              <a16:creationId xmlns:a16="http://schemas.microsoft.com/office/drawing/2014/main" id="{A83935DB-E902-B74B-A6CF-7ECC72E1D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 y="3158"/>
                          <a:ext cx="1231"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Text Box 11">
            <a:extLst>
              <a:ext uri="{FF2B5EF4-FFF2-40B4-BE49-F238E27FC236}">
                <a16:creationId xmlns:a16="http://schemas.microsoft.com/office/drawing/2014/main" id="{F17B617D-6B6E-7849-B197-966A2D9C54E5}"/>
              </a:ext>
            </a:extLst>
          </p:cNvPr>
          <p:cNvSpPr txBox="1">
            <a:spLocks noChangeArrowheads="1"/>
          </p:cNvSpPr>
          <p:nvPr/>
        </p:nvSpPr>
        <p:spPr bwMode="auto">
          <a:xfrm>
            <a:off x="373111" y="2260975"/>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0" dirty="0">
                <a:solidFill>
                  <a:srgbClr val="0000FF"/>
                </a:solidFill>
                <a:latin typeface="+mj-ea"/>
                <a:ea typeface="+mj-ea"/>
              </a:rPr>
              <a:t>熵增加原理</a:t>
            </a:r>
          </a:p>
        </p:txBody>
      </p:sp>
      <p:sp>
        <p:nvSpPr>
          <p:cNvPr id="10" name="Text Box 13">
            <a:extLst>
              <a:ext uri="{FF2B5EF4-FFF2-40B4-BE49-F238E27FC236}">
                <a16:creationId xmlns:a16="http://schemas.microsoft.com/office/drawing/2014/main" id="{2AAD8332-2CFF-5248-ACA5-9914FF6609F6}"/>
              </a:ext>
            </a:extLst>
          </p:cNvPr>
          <p:cNvSpPr txBox="1">
            <a:spLocks noChangeArrowheads="1"/>
          </p:cNvSpPr>
          <p:nvPr/>
        </p:nvSpPr>
        <p:spPr bwMode="auto">
          <a:xfrm>
            <a:off x="6444208" y="3435210"/>
            <a:ext cx="2349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00"/>
                </a:solidFill>
                <a:ea typeface="华文仿宋" panose="02010600040101010101" pitchFamily="2" charset="-122"/>
              </a:rPr>
              <a:t>不可逆（自发）</a:t>
            </a:r>
          </a:p>
          <a:p>
            <a:r>
              <a:rPr lang="zh-CN" altLang="en-US" sz="2400" dirty="0">
                <a:solidFill>
                  <a:srgbClr val="000000"/>
                </a:solidFill>
                <a:ea typeface="华文仿宋" panose="02010600040101010101" pitchFamily="2" charset="-122"/>
              </a:rPr>
              <a:t>可逆    （平衡）</a:t>
            </a:r>
          </a:p>
        </p:txBody>
      </p:sp>
      <p:grpSp>
        <p:nvGrpSpPr>
          <p:cNvPr id="11" name="Group 14">
            <a:extLst>
              <a:ext uri="{FF2B5EF4-FFF2-40B4-BE49-F238E27FC236}">
                <a16:creationId xmlns:a16="http://schemas.microsoft.com/office/drawing/2014/main" id="{96A1CF85-DBDE-6442-B8D5-436D2DC1D038}"/>
              </a:ext>
            </a:extLst>
          </p:cNvPr>
          <p:cNvGrpSpPr>
            <a:grpSpLocks/>
          </p:cNvGrpSpPr>
          <p:nvPr/>
        </p:nvGrpSpPr>
        <p:grpSpPr bwMode="auto">
          <a:xfrm>
            <a:off x="782695" y="3517242"/>
            <a:ext cx="5544616" cy="569913"/>
            <a:chOff x="1218" y="3211"/>
            <a:chExt cx="2169" cy="359"/>
          </a:xfrm>
        </p:grpSpPr>
        <p:graphicFrame>
          <p:nvGraphicFramePr>
            <p:cNvPr id="12" name="Object 15">
              <a:extLst>
                <a:ext uri="{FF2B5EF4-FFF2-40B4-BE49-F238E27FC236}">
                  <a16:creationId xmlns:a16="http://schemas.microsoft.com/office/drawing/2014/main" id="{3E4316ED-23BC-2B44-B083-66F5C7561B12}"/>
                </a:ext>
              </a:extLst>
            </p:cNvPr>
            <p:cNvGraphicFramePr>
              <a:graphicFrameLocks noChangeAspect="1"/>
            </p:cNvGraphicFramePr>
            <p:nvPr/>
          </p:nvGraphicFramePr>
          <p:xfrm>
            <a:off x="1218" y="3211"/>
            <a:ext cx="2169" cy="300"/>
          </p:xfrm>
          <a:graphic>
            <a:graphicData uri="http://schemas.openxmlformats.org/presentationml/2006/ole">
              <mc:AlternateContent xmlns:mc="http://schemas.openxmlformats.org/markup-compatibility/2006">
                <mc:Choice xmlns:v="urn:schemas-microsoft-com:vml" Requires="v">
                  <p:oleObj name="公式" r:id="rId4" imgW="35991800" imgH="4978400" progId="Equation.3">
                    <p:embed/>
                  </p:oleObj>
                </mc:Choice>
                <mc:Fallback>
                  <p:oleObj name="公式" r:id="rId4" imgW="35991800" imgH="4978400" progId="Equation.3">
                    <p:embed/>
                    <p:pic>
                      <p:nvPicPr>
                        <p:cNvPr id="12" name="Object 15">
                          <a:extLst>
                            <a:ext uri="{FF2B5EF4-FFF2-40B4-BE49-F238E27FC236}">
                              <a16:creationId xmlns:a16="http://schemas.microsoft.com/office/drawing/2014/main" id="{3E4316ED-23BC-2B44-B083-66F5C7561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 y="3211"/>
                          <a:ext cx="2169"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6">
              <a:extLst>
                <a:ext uri="{FF2B5EF4-FFF2-40B4-BE49-F238E27FC236}">
                  <a16:creationId xmlns:a16="http://schemas.microsoft.com/office/drawing/2014/main" id="{9CEBF048-4EFE-E449-93E1-321505AD22C5}"/>
                </a:ext>
              </a:extLst>
            </p:cNvPr>
            <p:cNvSpPr txBox="1">
              <a:spLocks noChangeArrowheads="1"/>
            </p:cNvSpPr>
            <p:nvPr/>
          </p:nvSpPr>
          <p:spPr bwMode="auto">
            <a:xfrm>
              <a:off x="1462" y="3339"/>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孤立</a:t>
              </a:r>
            </a:p>
          </p:txBody>
        </p:sp>
        <p:sp>
          <p:nvSpPr>
            <p:cNvPr id="14" name="Text Box 17">
              <a:extLst>
                <a:ext uri="{FF2B5EF4-FFF2-40B4-BE49-F238E27FC236}">
                  <a16:creationId xmlns:a16="http://schemas.microsoft.com/office/drawing/2014/main" id="{16630EE4-254F-524C-A34F-B25DFC7D175D}"/>
                </a:ext>
              </a:extLst>
            </p:cNvPr>
            <p:cNvSpPr txBox="1">
              <a:spLocks noChangeArrowheads="1"/>
            </p:cNvSpPr>
            <p:nvPr/>
          </p:nvSpPr>
          <p:spPr bwMode="auto">
            <a:xfrm>
              <a:off x="2110" y="3335"/>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0000"/>
                  </a:solidFill>
                </a:rPr>
                <a:t>体系</a:t>
              </a:r>
            </a:p>
          </p:txBody>
        </p:sp>
        <p:sp>
          <p:nvSpPr>
            <p:cNvPr id="15" name="Text Box 18">
              <a:extLst>
                <a:ext uri="{FF2B5EF4-FFF2-40B4-BE49-F238E27FC236}">
                  <a16:creationId xmlns:a16="http://schemas.microsoft.com/office/drawing/2014/main" id="{70327C63-57A7-124E-80B3-A0B9F71C3A7F}"/>
                </a:ext>
              </a:extLst>
            </p:cNvPr>
            <p:cNvSpPr txBox="1">
              <a:spLocks noChangeArrowheads="1"/>
            </p:cNvSpPr>
            <p:nvPr/>
          </p:nvSpPr>
          <p:spPr bwMode="auto">
            <a:xfrm>
              <a:off x="2767" y="3335"/>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0000"/>
                  </a:solidFill>
                </a:rPr>
                <a:t>环境</a:t>
              </a:r>
            </a:p>
          </p:txBody>
        </p:sp>
      </p:grpSp>
      <p:sp>
        <p:nvSpPr>
          <p:cNvPr id="16" name="文本框 15">
            <a:extLst>
              <a:ext uri="{FF2B5EF4-FFF2-40B4-BE49-F238E27FC236}">
                <a16:creationId xmlns:a16="http://schemas.microsoft.com/office/drawing/2014/main" id="{FD335096-FF8B-B142-A8C2-36DEFEC86762}"/>
              </a:ext>
            </a:extLst>
          </p:cNvPr>
          <p:cNvSpPr txBox="1"/>
          <p:nvPr/>
        </p:nvSpPr>
        <p:spPr>
          <a:xfrm>
            <a:off x="373111" y="1101507"/>
            <a:ext cx="2709396" cy="523220"/>
          </a:xfrm>
          <a:prstGeom prst="rect">
            <a:avLst/>
          </a:prstGeom>
          <a:noFill/>
        </p:spPr>
        <p:txBody>
          <a:bodyPr wrap="none" rtlCol="0">
            <a:spAutoFit/>
          </a:bodyPr>
          <a:lstStyle/>
          <a:p>
            <a:r>
              <a:rPr lang="zh-CN" altLang="en-GB" sz="2800" dirty="0">
                <a:latin typeface="+mj-ea"/>
                <a:ea typeface="+mj-ea"/>
              </a:rPr>
              <a:t>对于</a:t>
            </a:r>
            <a:r>
              <a:rPr lang="zh-CN" altLang="en-US" sz="2800" dirty="0">
                <a:latin typeface="+mj-ea"/>
                <a:ea typeface="+mj-ea"/>
              </a:rPr>
              <a:t>不可逆过程</a:t>
            </a:r>
            <a:endParaRPr kumimoji="1" lang="zh-CN" altLang="en-US" sz="2800" dirty="0">
              <a:latin typeface="+mj-ea"/>
              <a:ea typeface="+mj-ea"/>
            </a:endParaRPr>
          </a:p>
        </p:txBody>
      </p:sp>
      <p:sp>
        <p:nvSpPr>
          <p:cNvPr id="17" name="矩形 16">
            <a:extLst>
              <a:ext uri="{FF2B5EF4-FFF2-40B4-BE49-F238E27FC236}">
                <a16:creationId xmlns:a16="http://schemas.microsoft.com/office/drawing/2014/main" id="{7D01122A-BA47-9647-BCDA-CEBEA65AA380}"/>
              </a:ext>
            </a:extLst>
          </p:cNvPr>
          <p:cNvSpPr/>
          <p:nvPr/>
        </p:nvSpPr>
        <p:spPr>
          <a:xfrm>
            <a:off x="746753" y="4460735"/>
            <a:ext cx="7650494" cy="1284006"/>
          </a:xfrm>
          <a:prstGeom prst="rect">
            <a:avLst/>
          </a:prstGeom>
        </p:spPr>
        <p:txBody>
          <a:bodyPr wrap="square">
            <a:spAutoFit/>
          </a:bodyPr>
          <a:lstStyle/>
          <a:p>
            <a:pPr>
              <a:lnSpc>
                <a:spcPct val="150000"/>
              </a:lnSpc>
            </a:pPr>
            <a:r>
              <a:rPr lang="zh-CN" altLang="en-US" sz="2800" dirty="0">
                <a:latin typeface="+mj-ea"/>
                <a:ea typeface="+mj-ea"/>
                <a:cs typeface="Arial" panose="020B0604020202020204" pitchFamily="34" charset="0"/>
              </a:rPr>
              <a:t>在任何自发过程中，体系和环境的熵变化的总和是增加的</a:t>
            </a:r>
            <a:r>
              <a:rPr lang="en-US" altLang="zh-CN" sz="2800" dirty="0">
                <a:latin typeface="+mj-ea"/>
                <a:ea typeface="+mj-ea"/>
                <a:cs typeface="Arial" panose="020B0604020202020204" pitchFamily="34" charset="0"/>
              </a:rPr>
              <a:t>——</a:t>
            </a:r>
            <a:r>
              <a:rPr lang="zh-CN" altLang="en-US" sz="2800" dirty="0">
                <a:solidFill>
                  <a:srgbClr val="FF0000"/>
                </a:solidFill>
                <a:latin typeface="+mj-ea"/>
                <a:ea typeface="+mj-ea"/>
                <a:cs typeface="Arial" panose="020B0604020202020204" pitchFamily="34" charset="0"/>
              </a:rPr>
              <a:t>熵增加原理</a:t>
            </a:r>
            <a:r>
              <a:rPr lang="zh-CN" altLang="en-US" sz="2800" dirty="0">
                <a:latin typeface="+mj-ea"/>
                <a:ea typeface="+mj-ea"/>
                <a:cs typeface="Arial" panose="020B0604020202020204" pitchFamily="34" charset="0"/>
              </a:rPr>
              <a:t>（热力学第二定律）</a:t>
            </a:r>
            <a:endParaRPr lang="zh-CN" altLang="en-US" sz="2800" dirty="0">
              <a:latin typeface="+mj-ea"/>
              <a:ea typeface="+mj-ea"/>
            </a:endParaRPr>
          </a:p>
        </p:txBody>
      </p:sp>
      <p:sp>
        <p:nvSpPr>
          <p:cNvPr id="18" name="文本框 17">
            <a:extLst>
              <a:ext uri="{FF2B5EF4-FFF2-40B4-BE49-F238E27FC236}">
                <a16:creationId xmlns:a16="http://schemas.microsoft.com/office/drawing/2014/main" id="{C0822896-0F6E-C44B-9BF8-341B754BCDAB}"/>
              </a:ext>
            </a:extLst>
          </p:cNvPr>
          <p:cNvSpPr txBox="1"/>
          <p:nvPr/>
        </p:nvSpPr>
        <p:spPr>
          <a:xfrm>
            <a:off x="7650249" y="189020"/>
            <a:ext cx="1112805" cy="461665"/>
          </a:xfrm>
          <a:prstGeom prst="rect">
            <a:avLst/>
          </a:prstGeom>
          <a:noFill/>
        </p:spPr>
        <p:txBody>
          <a:bodyPr wrap="none" rtlCol="0">
            <a:spAutoFit/>
          </a:bodyPr>
          <a:lstStyle/>
          <a:p>
            <a:r>
              <a:rPr kumimoji="1" lang="zh-CN" altLang="en-US" dirty="0">
                <a:solidFill>
                  <a:srgbClr val="FF0000"/>
                </a:solidFill>
                <a:latin typeface="+mj-ea"/>
                <a:ea typeface="+mj-ea"/>
              </a:rPr>
              <a:t>不要求</a:t>
            </a:r>
          </a:p>
        </p:txBody>
      </p:sp>
      <p:sp>
        <p:nvSpPr>
          <p:cNvPr id="19" name="TextBox 1">
            <a:extLst>
              <a:ext uri="{FF2B5EF4-FFF2-40B4-BE49-F238E27FC236}">
                <a16:creationId xmlns:a16="http://schemas.microsoft.com/office/drawing/2014/main" id="{E3612D9F-15B4-3C48-B6BD-D62FC790D35D}"/>
              </a:ext>
            </a:extLst>
          </p:cNvPr>
          <p:cNvSpPr txBox="1"/>
          <p:nvPr/>
        </p:nvSpPr>
        <p:spPr>
          <a:xfrm>
            <a:off x="1406432" y="6106944"/>
            <a:ext cx="6696744" cy="523220"/>
          </a:xfrm>
          <a:prstGeom prst="rect">
            <a:avLst/>
          </a:prstGeom>
          <a:noFill/>
        </p:spPr>
        <p:txBody>
          <a:bodyPr wrap="square" rtlCol="0">
            <a:spAutoFit/>
          </a:bodyPr>
          <a:lstStyle/>
          <a:p>
            <a:pPr algn="ctr"/>
            <a:r>
              <a:rPr lang="zh-CN" altLang="en-US" sz="2800" dirty="0">
                <a:solidFill>
                  <a:srgbClr val="C00000"/>
                </a:solidFill>
                <a:latin typeface="Arial" panose="020B0604020202020204" pitchFamily="34" charset="0"/>
                <a:ea typeface="+mj-ea"/>
                <a:cs typeface="Arial" panose="020B0604020202020204" pitchFamily="34" charset="0"/>
              </a:rPr>
              <a:t>为什么 </a:t>
            </a:r>
            <a:r>
              <a:rPr lang="en-US" altLang="zh-CN" sz="2800" dirty="0">
                <a:solidFill>
                  <a:srgbClr val="C00000"/>
                </a:solidFill>
                <a:latin typeface="Arial" panose="020B0604020202020204" pitchFamily="34" charset="0"/>
                <a:ea typeface="+mj-ea"/>
                <a:cs typeface="Arial" panose="020B0604020202020204" pitchFamily="34" charset="0"/>
              </a:rPr>
              <a:t>-10℃</a:t>
            </a:r>
            <a:r>
              <a:rPr lang="zh-CN" altLang="en-US" sz="2800" dirty="0">
                <a:solidFill>
                  <a:srgbClr val="C00000"/>
                </a:solidFill>
                <a:latin typeface="Arial" panose="020B0604020202020204" pitchFamily="34" charset="0"/>
                <a:ea typeface="+mj-ea"/>
                <a:cs typeface="Arial" panose="020B0604020202020204" pitchFamily="34" charset="0"/>
              </a:rPr>
              <a:t> 的液态水会自动结冰？</a:t>
            </a:r>
          </a:p>
        </p:txBody>
      </p:sp>
    </p:spTree>
    <p:extLst>
      <p:ext uri="{BB962C8B-B14F-4D97-AF65-F5344CB8AC3E}">
        <p14:creationId xmlns:p14="http://schemas.microsoft.com/office/powerpoint/2010/main" val="3355425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5706D48-E507-014B-B896-38B7C30D94F6}"/>
              </a:ext>
            </a:extLst>
          </p:cNvPr>
          <p:cNvSpPr>
            <a:spLocks noGrp="1"/>
          </p:cNvSpPr>
          <p:nvPr>
            <p:ph type="ftr" sz="quarter" idx="10"/>
          </p:nvPr>
        </p:nvSpPr>
        <p:spPr/>
        <p:txBody>
          <a:bodyPr/>
          <a:lstStyle/>
          <a:p>
            <a:pPr>
              <a:defRPr/>
            </a:pPr>
            <a:fld id="{5B0964F7-4727-4AC6-820D-B129E805F5EE}" type="slidenum">
              <a:rPr lang="zh-CN" altLang="en-US" smtClean="0"/>
              <a:pPr>
                <a:defRPr/>
              </a:pPr>
              <a:t>27</a:t>
            </a:fld>
            <a:endParaRPr lang="en-US" altLang="zh-CN"/>
          </a:p>
        </p:txBody>
      </p:sp>
      <p:sp>
        <p:nvSpPr>
          <p:cNvPr id="3" name="object 2">
            <a:extLst>
              <a:ext uri="{FF2B5EF4-FFF2-40B4-BE49-F238E27FC236}">
                <a16:creationId xmlns:a16="http://schemas.microsoft.com/office/drawing/2014/main" id="{6ECEFA9F-AED5-8C4D-9603-D715718C8308}"/>
              </a:ext>
            </a:extLst>
          </p:cNvPr>
          <p:cNvSpPr txBox="1">
            <a:spLocks/>
          </p:cNvSpPr>
          <p:nvPr/>
        </p:nvSpPr>
        <p:spPr>
          <a:xfrm>
            <a:off x="228600" y="273003"/>
            <a:ext cx="9001000" cy="505267"/>
          </a:xfrm>
          <a:prstGeom prst="rect">
            <a:avLst/>
          </a:prstGeom>
        </p:spPr>
        <p:txBody>
          <a:bodyPr vert="horz" wrap="square" lIns="0" tIns="12700" rIns="0" bIns="0" rtlCol="0">
            <a:spAutoFit/>
          </a:bodyPr>
          <a:lstStyle>
            <a:lvl1pPr algn="ctr" rtl="0" eaLnBrk="0" fontAlgn="base" hangingPunct="0">
              <a:spcBef>
                <a:spcPct val="0"/>
              </a:spcBef>
              <a:spcAft>
                <a:spcPct val="0"/>
              </a:spcAft>
              <a:defRPr kumimoji="1" sz="3600" b="1">
                <a:solidFill>
                  <a:srgbClr val="990000"/>
                </a:solidFill>
                <a:latin typeface="+mj-lt"/>
                <a:ea typeface="+mj-ea"/>
                <a:cs typeface="+mj-cs"/>
              </a:defRPr>
            </a:lvl1pPr>
            <a:lvl2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2pPr>
            <a:lvl3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3pPr>
            <a:lvl4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4pPr>
            <a:lvl5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5pPr>
            <a:lvl6pPr marL="4572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6pPr>
            <a:lvl7pPr marL="9144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7pPr>
            <a:lvl8pPr marL="13716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8pPr>
            <a:lvl9pPr marL="18288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9pPr>
          </a:lstStyle>
          <a:p>
            <a:pPr marL="12700">
              <a:spcBef>
                <a:spcPts val="100"/>
              </a:spcBef>
            </a:pPr>
            <a:r>
              <a:rPr lang="zh-CN" altLang="en-US" sz="3200" kern="0" dirty="0"/>
              <a:t>热力学第二定律的本质和熵的统计意义</a:t>
            </a:r>
          </a:p>
        </p:txBody>
      </p:sp>
      <p:sp>
        <p:nvSpPr>
          <p:cNvPr id="4" name="object 3">
            <a:extLst>
              <a:ext uri="{FF2B5EF4-FFF2-40B4-BE49-F238E27FC236}">
                <a16:creationId xmlns:a16="http://schemas.microsoft.com/office/drawing/2014/main" id="{D64AC560-0B1D-B74F-B222-C85BF5FCE8B8}"/>
              </a:ext>
            </a:extLst>
          </p:cNvPr>
          <p:cNvSpPr txBox="1"/>
          <p:nvPr/>
        </p:nvSpPr>
        <p:spPr>
          <a:xfrm>
            <a:off x="206620" y="1904321"/>
            <a:ext cx="8686800" cy="4037965"/>
          </a:xfrm>
          <a:prstGeom prst="rect">
            <a:avLst/>
          </a:prstGeom>
        </p:spPr>
        <p:txBody>
          <a:bodyPr vert="horz" wrap="square" lIns="0" tIns="258445" rIns="0" bIns="0" rtlCol="0">
            <a:spAutoFit/>
          </a:bodyPr>
          <a:lstStyle/>
          <a:p>
            <a:pPr marL="571500" indent="-571500">
              <a:lnSpc>
                <a:spcPct val="150000"/>
              </a:lnSpc>
              <a:spcBef>
                <a:spcPts val="0"/>
              </a:spcBef>
              <a:buFont typeface="Wingdings" pitchFamily="2" charset="2"/>
              <a:buChar char="ü"/>
            </a:pPr>
            <a:r>
              <a:rPr lang="zh-CN" altLang="en-US" sz="2800" dirty="0">
                <a:latin typeface="+mj-ea"/>
                <a:ea typeface="+mj-ea"/>
                <a:cs typeface="楷体"/>
              </a:rPr>
              <a:t>热是分子</a:t>
            </a:r>
            <a:r>
              <a:rPr lang="zh-CN" altLang="en-US" sz="2800" dirty="0">
                <a:solidFill>
                  <a:srgbClr val="FF0000"/>
                </a:solidFill>
                <a:latin typeface="+mj-ea"/>
                <a:ea typeface="+mj-ea"/>
                <a:cs typeface="楷体"/>
              </a:rPr>
              <a:t>混乱</a:t>
            </a:r>
            <a:r>
              <a:rPr lang="zh-CN" altLang="en-US" sz="2800" dirty="0">
                <a:latin typeface="+mj-ea"/>
                <a:ea typeface="+mj-ea"/>
                <a:cs typeface="楷体"/>
              </a:rPr>
              <a:t>运动的一种表现，</a:t>
            </a:r>
          </a:p>
          <a:p>
            <a:pPr marL="571500" indent="-571500">
              <a:lnSpc>
                <a:spcPct val="150000"/>
              </a:lnSpc>
              <a:spcBef>
                <a:spcPts val="0"/>
              </a:spcBef>
              <a:buFont typeface="Wingdings" pitchFamily="2" charset="2"/>
              <a:buChar char="ü"/>
            </a:pPr>
            <a:r>
              <a:rPr lang="zh-CN" altLang="en-US" sz="2800" dirty="0">
                <a:latin typeface="+mj-ea"/>
                <a:ea typeface="+mj-ea"/>
                <a:cs typeface="楷体"/>
              </a:rPr>
              <a:t>而功是分子</a:t>
            </a:r>
            <a:r>
              <a:rPr lang="zh-CN" altLang="en-US" sz="2800" dirty="0">
                <a:solidFill>
                  <a:srgbClr val="0000FF"/>
                </a:solidFill>
                <a:latin typeface="+mj-ea"/>
                <a:ea typeface="+mj-ea"/>
                <a:cs typeface="楷体"/>
              </a:rPr>
              <a:t>有序</a:t>
            </a:r>
            <a:r>
              <a:rPr lang="zh-CN" altLang="en-US" sz="2800" dirty="0">
                <a:latin typeface="+mj-ea"/>
                <a:ea typeface="+mj-ea"/>
                <a:cs typeface="楷体"/>
              </a:rPr>
              <a:t>运动的结果。</a:t>
            </a:r>
          </a:p>
          <a:p>
            <a:pPr marL="571500" indent="-571500">
              <a:lnSpc>
                <a:spcPct val="150000"/>
              </a:lnSpc>
              <a:spcBef>
                <a:spcPts val="0"/>
              </a:spcBef>
              <a:buFont typeface="Wingdings" pitchFamily="2" charset="2"/>
              <a:buChar char="ü"/>
            </a:pPr>
            <a:r>
              <a:rPr lang="zh-CN" altLang="en-US" sz="2800" dirty="0">
                <a:latin typeface="+mj-ea"/>
                <a:ea typeface="+mj-ea"/>
                <a:cs typeface="楷体"/>
              </a:rPr>
              <a:t>功转变成热是</a:t>
            </a:r>
            <a:r>
              <a:rPr lang="zh-CN" altLang="en-US" sz="2800" dirty="0">
                <a:solidFill>
                  <a:srgbClr val="0000FF"/>
                </a:solidFill>
                <a:latin typeface="+mj-ea"/>
                <a:ea typeface="+mj-ea"/>
                <a:cs typeface="楷体"/>
              </a:rPr>
              <a:t>从规则运动转化为不规则运动</a:t>
            </a:r>
            <a:r>
              <a:rPr lang="zh-CN" altLang="en-US" sz="2800" dirty="0">
                <a:latin typeface="+mj-ea"/>
                <a:ea typeface="+mj-ea"/>
                <a:cs typeface="楷体"/>
              </a:rPr>
              <a:t>，混乱度增加，是自发的过程；而要将</a:t>
            </a:r>
            <a:r>
              <a:rPr lang="zh-CN" altLang="en-US" sz="2800" dirty="0">
                <a:solidFill>
                  <a:srgbClr val="FF0000"/>
                </a:solidFill>
                <a:latin typeface="+mj-ea"/>
                <a:ea typeface="+mj-ea"/>
                <a:cs typeface="楷体"/>
              </a:rPr>
              <a:t>无序运动的热转化为有序运动的功</a:t>
            </a:r>
            <a:r>
              <a:rPr lang="zh-CN" altLang="en-US" sz="2800" dirty="0">
                <a:latin typeface="+mj-ea"/>
                <a:ea typeface="+mj-ea"/>
                <a:cs typeface="楷体"/>
              </a:rPr>
              <a:t>就不可能自动发生。</a:t>
            </a:r>
          </a:p>
          <a:p>
            <a:pPr marL="571500" indent="-571500">
              <a:lnSpc>
                <a:spcPct val="150000"/>
              </a:lnSpc>
              <a:spcBef>
                <a:spcPts val="0"/>
              </a:spcBef>
              <a:buFont typeface="Wingdings" pitchFamily="2" charset="2"/>
              <a:buChar char="ü"/>
            </a:pPr>
            <a:endParaRPr lang="zh-CN" altLang="en-US" sz="2800" dirty="0">
              <a:latin typeface="+mj-ea"/>
              <a:ea typeface="+mj-ea"/>
              <a:cs typeface="楷体"/>
            </a:endParaRPr>
          </a:p>
        </p:txBody>
      </p:sp>
      <p:sp>
        <p:nvSpPr>
          <p:cNvPr id="5" name="矩形 4">
            <a:extLst>
              <a:ext uri="{FF2B5EF4-FFF2-40B4-BE49-F238E27FC236}">
                <a16:creationId xmlns:a16="http://schemas.microsoft.com/office/drawing/2014/main" id="{1E63D2B7-B51A-4B46-88D2-E7E4B3BADE64}"/>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20567482-B53E-CB49-AA65-1882DCEA5944}"/>
              </a:ext>
            </a:extLst>
          </p:cNvPr>
          <p:cNvSpPr/>
          <p:nvPr/>
        </p:nvSpPr>
        <p:spPr>
          <a:xfrm>
            <a:off x="2576267" y="1279254"/>
            <a:ext cx="4305666" cy="604781"/>
          </a:xfrm>
          <a:prstGeom prst="rect">
            <a:avLst/>
          </a:prstGeom>
        </p:spPr>
        <p:txBody>
          <a:bodyPr wrap="none">
            <a:spAutoFit/>
          </a:bodyPr>
          <a:lstStyle/>
          <a:p>
            <a:pPr>
              <a:lnSpc>
                <a:spcPct val="120000"/>
              </a:lnSpc>
              <a:spcBef>
                <a:spcPts val="0"/>
              </a:spcBef>
            </a:pPr>
            <a:r>
              <a:rPr lang="zh-CN" altLang="en-US" sz="3200" spc="5" dirty="0">
                <a:solidFill>
                  <a:srgbClr val="FF0000"/>
                </a:solidFill>
                <a:latin typeface="+mj-ea"/>
                <a:ea typeface="+mj-ea"/>
                <a:cs typeface="楷体"/>
              </a:rPr>
              <a:t>热</a:t>
            </a:r>
            <a:r>
              <a:rPr lang="zh-CN" altLang="en-US" sz="3200" spc="5" dirty="0">
                <a:latin typeface="+mj-ea"/>
                <a:ea typeface="+mj-ea"/>
                <a:cs typeface="楷体"/>
              </a:rPr>
              <a:t>与</a:t>
            </a:r>
            <a:r>
              <a:rPr lang="zh-CN" altLang="en-US" sz="3200" spc="5" dirty="0">
                <a:solidFill>
                  <a:srgbClr val="0000FF"/>
                </a:solidFill>
                <a:latin typeface="+mj-ea"/>
                <a:ea typeface="+mj-ea"/>
                <a:cs typeface="楷体"/>
              </a:rPr>
              <a:t>功</a:t>
            </a:r>
            <a:r>
              <a:rPr lang="zh-CN" altLang="en-US" sz="3200" spc="5" dirty="0">
                <a:latin typeface="+mj-ea"/>
                <a:ea typeface="+mj-ea"/>
                <a:cs typeface="楷体"/>
              </a:rPr>
              <a:t>转换</a:t>
            </a:r>
            <a:r>
              <a:rPr lang="zh-CN" altLang="en-US" sz="3200" spc="-5" dirty="0">
                <a:latin typeface="+mj-ea"/>
                <a:ea typeface="+mj-ea"/>
                <a:cs typeface="楷体"/>
              </a:rPr>
              <a:t>的不</a:t>
            </a:r>
            <a:r>
              <a:rPr lang="zh-CN" altLang="en-US" sz="3200" spc="5" dirty="0">
                <a:latin typeface="+mj-ea"/>
                <a:ea typeface="+mj-ea"/>
                <a:cs typeface="楷体"/>
              </a:rPr>
              <a:t>可</a:t>
            </a:r>
            <a:r>
              <a:rPr lang="zh-CN" altLang="en-US" sz="3200" spc="-5" dirty="0">
                <a:latin typeface="+mj-ea"/>
                <a:ea typeface="+mj-ea"/>
                <a:cs typeface="楷体"/>
              </a:rPr>
              <a:t>逆性</a:t>
            </a:r>
            <a:endParaRPr lang="zh-CN" altLang="en-US" sz="3200" dirty="0">
              <a:latin typeface="+mj-ea"/>
              <a:ea typeface="+mj-ea"/>
              <a:cs typeface="楷体"/>
            </a:endParaRPr>
          </a:p>
        </p:txBody>
      </p:sp>
    </p:spTree>
    <p:extLst>
      <p:ext uri="{BB962C8B-B14F-4D97-AF65-F5344CB8AC3E}">
        <p14:creationId xmlns:p14="http://schemas.microsoft.com/office/powerpoint/2010/main" val="49972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BE303DA-47CB-B44F-9FE9-C3512E6F2883}"/>
              </a:ext>
            </a:extLst>
          </p:cNvPr>
          <p:cNvSpPr>
            <a:spLocks noGrp="1"/>
          </p:cNvSpPr>
          <p:nvPr>
            <p:ph type="ftr" sz="quarter" idx="10"/>
          </p:nvPr>
        </p:nvSpPr>
        <p:spPr/>
        <p:txBody>
          <a:bodyPr/>
          <a:lstStyle/>
          <a:p>
            <a:pPr>
              <a:defRPr/>
            </a:pPr>
            <a:fld id="{5B0964F7-4727-4AC6-820D-B129E805F5EE}" type="slidenum">
              <a:rPr lang="zh-CN" altLang="en-US" smtClean="0"/>
              <a:pPr>
                <a:defRPr/>
              </a:pPr>
              <a:t>28</a:t>
            </a:fld>
            <a:endParaRPr lang="en-US" altLang="zh-CN"/>
          </a:p>
        </p:txBody>
      </p:sp>
      <p:sp>
        <p:nvSpPr>
          <p:cNvPr id="3" name="矩形 2">
            <a:extLst>
              <a:ext uri="{FF2B5EF4-FFF2-40B4-BE49-F238E27FC236}">
                <a16:creationId xmlns:a16="http://schemas.microsoft.com/office/drawing/2014/main" id="{1EC923A9-FB2B-A244-ACDF-271F0A8C8416}"/>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 name="Rectangle 6">
            <a:extLst>
              <a:ext uri="{FF2B5EF4-FFF2-40B4-BE49-F238E27FC236}">
                <a16:creationId xmlns:a16="http://schemas.microsoft.com/office/drawing/2014/main" id="{6BEB6F86-63C0-4D4C-93ED-772B06A24185}"/>
              </a:ext>
            </a:extLst>
          </p:cNvPr>
          <p:cNvSpPr>
            <a:spLocks noChangeArrowheads="1"/>
          </p:cNvSpPr>
          <p:nvPr/>
        </p:nvSpPr>
        <p:spPr bwMode="auto">
          <a:xfrm>
            <a:off x="1619672"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熵的计算</a:t>
            </a:r>
          </a:p>
        </p:txBody>
      </p:sp>
      <p:sp>
        <p:nvSpPr>
          <p:cNvPr id="5" name="文本框 4">
            <a:extLst>
              <a:ext uri="{FF2B5EF4-FFF2-40B4-BE49-F238E27FC236}">
                <a16:creationId xmlns:a16="http://schemas.microsoft.com/office/drawing/2014/main" id="{DB561E2C-8344-924C-A392-9C3F29CA2AC4}"/>
              </a:ext>
            </a:extLst>
          </p:cNvPr>
          <p:cNvSpPr txBox="1"/>
          <p:nvPr/>
        </p:nvSpPr>
        <p:spPr>
          <a:xfrm>
            <a:off x="457200" y="1484784"/>
            <a:ext cx="4978896" cy="715581"/>
          </a:xfrm>
          <a:prstGeom prst="rect">
            <a:avLst/>
          </a:prstGeom>
          <a:noFill/>
        </p:spPr>
        <p:txBody>
          <a:bodyPr wrap="square" rtlCol="0">
            <a:spAutoFit/>
          </a:bodyPr>
          <a:lstStyle/>
          <a:p>
            <a:pPr marL="457200" indent="-457200" algn="ctr">
              <a:lnSpc>
                <a:spcPct val="150000"/>
              </a:lnSpc>
              <a:buFont typeface="Wingdings" pitchFamily="2" charset="2"/>
              <a:buChar char="l"/>
            </a:pPr>
            <a:r>
              <a:rPr lang="zh-CN" altLang="en-US" sz="3200" dirty="0">
                <a:latin typeface="+mj-ea"/>
                <a:ea typeface="+mj-ea"/>
              </a:rPr>
              <a:t>经典热力学定义</a:t>
            </a:r>
            <a:endParaRPr lang="en-US" altLang="zh-CN" sz="3200" dirty="0">
              <a:latin typeface="+mj-ea"/>
              <a:ea typeface="+mj-ea"/>
            </a:endParaRPr>
          </a:p>
        </p:txBody>
      </p:sp>
      <p:sp>
        <p:nvSpPr>
          <p:cNvPr id="6" name="矩形 5">
            <a:extLst>
              <a:ext uri="{FF2B5EF4-FFF2-40B4-BE49-F238E27FC236}">
                <a16:creationId xmlns:a16="http://schemas.microsoft.com/office/drawing/2014/main" id="{13080A90-C21E-DB4B-8129-E4F59F7AFA97}"/>
              </a:ext>
            </a:extLst>
          </p:cNvPr>
          <p:cNvSpPr/>
          <p:nvPr/>
        </p:nvSpPr>
        <p:spPr>
          <a:xfrm>
            <a:off x="1682372" y="4646475"/>
            <a:ext cx="1726755" cy="561051"/>
          </a:xfrm>
          <a:prstGeom prst="rect">
            <a:avLst/>
          </a:prstGeom>
        </p:spPr>
        <p:txBody>
          <a:bodyPr wrap="none">
            <a:spAutoFit/>
          </a:bodyPr>
          <a:lstStyle/>
          <a:p>
            <a:pPr eaLnBrk="1" hangingPunct="1">
              <a:lnSpc>
                <a:spcPct val="120000"/>
              </a:lnSpc>
              <a:spcBef>
                <a:spcPct val="20000"/>
              </a:spcBef>
            </a:pPr>
            <a:r>
              <a:rPr kumimoji="0" lang="en-US" altLang="zh-CN" sz="2800" i="1" dirty="0">
                <a:solidFill>
                  <a:srgbClr val="0000FF"/>
                </a:solidFill>
                <a:latin typeface="Arial" panose="020B0604020202020204" pitchFamily="34" charset="0"/>
                <a:cs typeface="Arial" panose="020B0604020202020204" pitchFamily="34" charset="0"/>
              </a:rPr>
              <a:t>S</a:t>
            </a:r>
            <a:r>
              <a:rPr kumimoji="0" lang="en-US" altLang="zh-CN" sz="2800" dirty="0">
                <a:solidFill>
                  <a:srgbClr val="0000FF"/>
                </a:solidFill>
                <a:latin typeface="Arial" panose="020B0604020202020204" pitchFamily="34" charset="0"/>
                <a:cs typeface="Arial" panose="020B0604020202020204" pitchFamily="34" charset="0"/>
              </a:rPr>
              <a:t> = </a:t>
            </a:r>
            <a:r>
              <a:rPr kumimoji="0" lang="en-US" altLang="zh-CN" sz="2800" i="1" dirty="0">
                <a:solidFill>
                  <a:srgbClr val="0000FF"/>
                </a:solidFill>
                <a:latin typeface="Arial" panose="020B0604020202020204" pitchFamily="34" charset="0"/>
                <a:cs typeface="Arial" panose="020B0604020202020204" pitchFamily="34" charset="0"/>
              </a:rPr>
              <a:t>k </a:t>
            </a:r>
            <a:r>
              <a:rPr kumimoji="0" lang="en-US" altLang="zh-CN" sz="2800" dirty="0">
                <a:solidFill>
                  <a:srgbClr val="0000FF"/>
                </a:solidFill>
                <a:latin typeface="Arial" panose="020B0604020202020204" pitchFamily="34" charset="0"/>
                <a:cs typeface="Arial" panose="020B0604020202020204" pitchFamily="34" charset="0"/>
              </a:rPr>
              <a:t>ln</a:t>
            </a:r>
            <a:r>
              <a:rPr kumimoji="0" lang="en-US" altLang="zh-CN" sz="2800" i="1" dirty="0">
                <a:solidFill>
                  <a:srgbClr val="0000FF"/>
                </a:solidFill>
                <a:latin typeface="Arial" panose="020B0604020202020204" pitchFamily="34" charset="0"/>
                <a:cs typeface="Arial" panose="020B0604020202020204" pitchFamily="34" charset="0"/>
                <a:sym typeface="Symbol" pitchFamily="18" charset="2"/>
              </a:rPr>
              <a:t></a:t>
            </a:r>
            <a:endParaRPr kumimoji="0" lang="en-US" altLang="zh-CN" sz="2800" i="1" dirty="0">
              <a:solidFill>
                <a:srgbClr val="0000FF"/>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C89F51A7-3CB5-334A-8211-CB37D00A05C8}"/>
              </a:ext>
            </a:extLst>
          </p:cNvPr>
          <p:cNvSpPr/>
          <p:nvPr/>
        </p:nvSpPr>
        <p:spPr>
          <a:xfrm>
            <a:off x="1259632" y="3739107"/>
            <a:ext cx="2694970" cy="637675"/>
          </a:xfrm>
          <a:prstGeom prst="rect">
            <a:avLst/>
          </a:prstGeom>
        </p:spPr>
        <p:txBody>
          <a:bodyPr wrap="none">
            <a:spAutoFit/>
          </a:bodyPr>
          <a:lstStyle/>
          <a:p>
            <a:pPr marL="342900" indent="-342900" algn="ctr">
              <a:lnSpc>
                <a:spcPct val="150000"/>
              </a:lnSpc>
              <a:buFont typeface="Wingdings" pitchFamily="2" charset="2"/>
              <a:buChar char="l"/>
            </a:pPr>
            <a:r>
              <a:rPr lang="zh-CN" altLang="en-US" sz="2800" dirty="0">
                <a:latin typeface="+mj-ea"/>
                <a:ea typeface="+mj-ea"/>
              </a:rPr>
              <a:t>玻尔兹曼关系</a:t>
            </a:r>
          </a:p>
        </p:txBody>
      </p:sp>
      <p:sp>
        <p:nvSpPr>
          <p:cNvPr id="9" name="文本框 8">
            <a:extLst>
              <a:ext uri="{FF2B5EF4-FFF2-40B4-BE49-F238E27FC236}">
                <a16:creationId xmlns:a16="http://schemas.microsoft.com/office/drawing/2014/main" id="{7B10A646-7112-C34C-9A6A-C952D2BE4D39}"/>
              </a:ext>
            </a:extLst>
          </p:cNvPr>
          <p:cNvSpPr txBox="1"/>
          <p:nvPr/>
        </p:nvSpPr>
        <p:spPr>
          <a:xfrm>
            <a:off x="3038325" y="5623134"/>
            <a:ext cx="1832553" cy="584775"/>
          </a:xfrm>
          <a:prstGeom prst="rect">
            <a:avLst/>
          </a:prstGeom>
          <a:noFill/>
        </p:spPr>
        <p:txBody>
          <a:bodyPr wrap="none" rtlCol="0">
            <a:spAutoFit/>
          </a:bodyPr>
          <a:lstStyle/>
          <a:p>
            <a:pPr algn="ctr"/>
            <a:r>
              <a:rPr lang="zh-CN" altLang="en-GB" sz="3200" dirty="0">
                <a:solidFill>
                  <a:srgbClr val="FF0000"/>
                </a:solidFill>
                <a:latin typeface="SimHei" panose="02010609060101010101" pitchFamily="49" charset="-122"/>
                <a:ea typeface="SimHei" panose="02010609060101010101" pitchFamily="49" charset="-122"/>
              </a:rPr>
              <a:t>最小值</a:t>
            </a:r>
            <a:r>
              <a:rPr lang="zh-CN" altLang="en-US" sz="3200" dirty="0">
                <a:solidFill>
                  <a:srgbClr val="FF0000"/>
                </a:solidFill>
                <a:latin typeface="SimHei" panose="02010609060101010101" pitchFamily="49" charset="-122"/>
                <a:ea typeface="SimHei" panose="02010609060101010101" pitchFamily="49" charset="-122"/>
              </a:rPr>
              <a:t>？</a:t>
            </a:r>
            <a:endParaRPr kumimoji="1" lang="zh-CN" altLang="en-US" sz="3200" dirty="0">
              <a:solidFill>
                <a:srgbClr val="FF0000"/>
              </a:solidFill>
              <a:latin typeface="SimHei" panose="02010609060101010101" pitchFamily="49" charset="-122"/>
              <a:ea typeface="SimHei" panose="02010609060101010101" pitchFamily="49" charset="-122"/>
            </a:endParaRPr>
          </a:p>
        </p:txBody>
      </p:sp>
      <p:pic>
        <p:nvPicPr>
          <p:cNvPr id="11" name="图片 10">
            <a:extLst>
              <a:ext uri="{FF2B5EF4-FFF2-40B4-BE49-F238E27FC236}">
                <a16:creationId xmlns:a16="http://schemas.microsoft.com/office/drawing/2014/main" id="{4F497DA6-0836-8A44-AFBD-72BD99D2C138}"/>
              </a:ext>
            </a:extLst>
          </p:cNvPr>
          <p:cNvPicPr>
            <a:picLocks noChangeAspect="1"/>
          </p:cNvPicPr>
          <p:nvPr/>
        </p:nvPicPr>
        <p:blipFill>
          <a:blip r:embed="rId2"/>
          <a:stretch>
            <a:fillRect/>
          </a:stretch>
        </p:blipFill>
        <p:spPr>
          <a:xfrm>
            <a:off x="5022247" y="5368651"/>
            <a:ext cx="827698" cy="1093743"/>
          </a:xfrm>
          <a:prstGeom prst="rect">
            <a:avLst/>
          </a:prstGeom>
        </p:spPr>
      </p:pic>
      <p:sp>
        <p:nvSpPr>
          <p:cNvPr id="10" name="文本框 9">
            <a:extLst>
              <a:ext uri="{FF2B5EF4-FFF2-40B4-BE49-F238E27FC236}">
                <a16:creationId xmlns:a16="http://schemas.microsoft.com/office/drawing/2014/main" id="{52799607-8E72-0A44-B390-02DF4924A6BF}"/>
              </a:ext>
            </a:extLst>
          </p:cNvPr>
          <p:cNvSpPr txBox="1"/>
          <p:nvPr/>
        </p:nvSpPr>
        <p:spPr>
          <a:xfrm>
            <a:off x="4529443" y="2469100"/>
            <a:ext cx="1266693" cy="523220"/>
          </a:xfrm>
          <a:prstGeom prst="rect">
            <a:avLst/>
          </a:prstGeom>
          <a:noFill/>
        </p:spPr>
        <p:txBody>
          <a:bodyPr wrap="none" rtlCol="0">
            <a:spAutoFit/>
          </a:bodyPr>
          <a:lstStyle/>
          <a:p>
            <a:r>
              <a:rPr kumimoji="1" lang="zh-CN" altLang="en-US" sz="2800" b="0" dirty="0">
                <a:latin typeface="+mj-ea"/>
                <a:ea typeface="+mj-ea"/>
              </a:rPr>
              <a:t>变化量</a:t>
            </a:r>
          </a:p>
        </p:txBody>
      </p:sp>
      <p:sp>
        <p:nvSpPr>
          <p:cNvPr id="12" name="文本框 11">
            <a:extLst>
              <a:ext uri="{FF2B5EF4-FFF2-40B4-BE49-F238E27FC236}">
                <a16:creationId xmlns:a16="http://schemas.microsoft.com/office/drawing/2014/main" id="{650192F5-1B44-604D-855B-667736B3CB43}"/>
              </a:ext>
            </a:extLst>
          </p:cNvPr>
          <p:cNvSpPr txBox="1"/>
          <p:nvPr/>
        </p:nvSpPr>
        <p:spPr>
          <a:xfrm>
            <a:off x="4583252" y="4630500"/>
            <a:ext cx="1261884" cy="523220"/>
          </a:xfrm>
          <a:prstGeom prst="rect">
            <a:avLst/>
          </a:prstGeom>
          <a:noFill/>
        </p:spPr>
        <p:txBody>
          <a:bodyPr wrap="none" rtlCol="0">
            <a:spAutoFit/>
          </a:bodyPr>
          <a:lstStyle/>
          <a:p>
            <a:r>
              <a:rPr kumimoji="1" lang="zh-CN" altLang="en-US" sz="2800" b="0" dirty="0">
                <a:latin typeface="+mj-ea"/>
                <a:ea typeface="+mj-ea"/>
              </a:rPr>
              <a:t>绝对值</a:t>
            </a:r>
          </a:p>
        </p:txBody>
      </p:sp>
      <p:sp>
        <p:nvSpPr>
          <p:cNvPr id="13" name="矩形 12">
            <a:extLst>
              <a:ext uri="{FF2B5EF4-FFF2-40B4-BE49-F238E27FC236}">
                <a16:creationId xmlns:a16="http://schemas.microsoft.com/office/drawing/2014/main" id="{1AC7B8C0-046C-534F-9EB1-8EDDDE155CF8}"/>
              </a:ext>
            </a:extLst>
          </p:cNvPr>
          <p:cNvSpPr/>
          <p:nvPr/>
        </p:nvSpPr>
        <p:spPr>
          <a:xfrm>
            <a:off x="1691680" y="2438322"/>
            <a:ext cx="1931939" cy="584775"/>
          </a:xfrm>
          <a:prstGeom prst="rect">
            <a:avLst/>
          </a:prstGeom>
        </p:spPr>
        <p:txBody>
          <a:bodyPr wrap="none">
            <a:spAutoFit/>
          </a:bodyPr>
          <a:lstStyle/>
          <a:p>
            <a:pPr>
              <a:spcBef>
                <a:spcPct val="50000"/>
              </a:spcBef>
              <a:defRPr/>
            </a:pPr>
            <a:r>
              <a:rPr kumimoji="0" lang="zh-CN" altLang="en-US" sz="3200" dirty="0">
                <a:solidFill>
                  <a:srgbClr val="0000FF"/>
                </a:solidFill>
                <a:sym typeface="Symbol" pitchFamily="2" charset="2"/>
              </a:rPr>
              <a:t></a:t>
            </a:r>
            <a:r>
              <a:rPr kumimoji="0" lang="en-US" altLang="zh-CN" sz="3200" dirty="0">
                <a:solidFill>
                  <a:srgbClr val="0000FF"/>
                </a:solidFill>
              </a:rPr>
              <a:t>S = </a:t>
            </a:r>
            <a:r>
              <a:rPr kumimoji="0" lang="en-US" altLang="zh-CN" sz="3200" dirty="0" err="1">
                <a:solidFill>
                  <a:srgbClr val="0000FF"/>
                </a:solidFill>
              </a:rPr>
              <a:t>Q</a:t>
            </a:r>
            <a:r>
              <a:rPr kumimoji="0" lang="en-US" altLang="zh-CN" sz="3200" baseline="-25000" dirty="0" err="1">
                <a:solidFill>
                  <a:srgbClr val="0000FF"/>
                </a:solidFill>
              </a:rPr>
              <a:t>r</a:t>
            </a:r>
            <a:r>
              <a:rPr kumimoji="0" lang="en-US" altLang="zh-CN" sz="3200" dirty="0">
                <a:solidFill>
                  <a:srgbClr val="0000FF"/>
                </a:solidFill>
              </a:rPr>
              <a:t>/T</a:t>
            </a:r>
            <a:endParaRPr kumimoji="0" lang="en-US" altLang="zh-CN" sz="4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209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7" name="Text Box 3"/>
          <p:cNvSpPr txBox="1">
            <a:spLocks noChangeArrowheads="1"/>
          </p:cNvSpPr>
          <p:nvPr/>
        </p:nvSpPr>
        <p:spPr bwMode="auto">
          <a:xfrm>
            <a:off x="215521" y="1186408"/>
            <a:ext cx="8820975" cy="1574855"/>
          </a:xfrm>
          <a:prstGeom prst="rect">
            <a:avLst/>
          </a:prstGeom>
          <a:noFill/>
          <a:ln w="9525">
            <a:noFill/>
            <a:miter lim="800000"/>
            <a:headEnd/>
            <a:tailEnd/>
          </a:ln>
          <a:effectLst/>
        </p:spPr>
        <p:txBody>
          <a:bodyPr wrap="square">
            <a:spAutoFit/>
          </a:bodyPr>
          <a:lstStyle/>
          <a:p>
            <a:pPr>
              <a:lnSpc>
                <a:spcPct val="120000"/>
              </a:lnSpc>
              <a:spcBef>
                <a:spcPct val="50000"/>
              </a:spcBef>
              <a:defRPr/>
            </a:pPr>
            <a:r>
              <a:rPr kumimoji="0" lang="zh-CN" altLang="en-US" sz="2800" dirty="0">
                <a:latin typeface="+mj-ea"/>
                <a:ea typeface="+mj-ea"/>
              </a:rPr>
              <a:t>    热力学第三定律是在低温实验的基础上，结合统计理论提出的。它的一种说法是：</a:t>
            </a:r>
            <a:r>
              <a:rPr kumimoji="0" lang="zh-CN" altLang="en-US" sz="2800" dirty="0">
                <a:solidFill>
                  <a:schemeClr val="accent2">
                    <a:lumMod val="50000"/>
                  </a:schemeClr>
                </a:solidFill>
                <a:latin typeface="+mj-ea"/>
                <a:ea typeface="+mj-ea"/>
              </a:rPr>
              <a:t>“在绝对零度时，完整晶体的纯物质，其熵值</a:t>
            </a:r>
            <a:r>
              <a:rPr kumimoji="0" lang="zh-CN" altLang="en-US" sz="2800" dirty="0">
                <a:solidFill>
                  <a:srgbClr val="FF0000"/>
                </a:solidFill>
                <a:latin typeface="+mj-ea"/>
                <a:ea typeface="+mj-ea"/>
              </a:rPr>
              <a:t>规定</a:t>
            </a:r>
            <a:r>
              <a:rPr kumimoji="0" lang="zh-CN" altLang="en-US" sz="2800" dirty="0">
                <a:solidFill>
                  <a:schemeClr val="accent2">
                    <a:lumMod val="50000"/>
                  </a:schemeClr>
                </a:solidFill>
                <a:latin typeface="+mj-ea"/>
                <a:ea typeface="+mj-ea"/>
              </a:rPr>
              <a:t>为零”</a:t>
            </a:r>
            <a:r>
              <a:rPr kumimoji="0" lang="zh-CN" altLang="en-US" sz="2800" dirty="0">
                <a:latin typeface="+mj-ea"/>
                <a:ea typeface="+mj-ea"/>
              </a:rPr>
              <a:t>。即：</a:t>
            </a:r>
          </a:p>
        </p:txBody>
      </p:sp>
      <p:sp>
        <p:nvSpPr>
          <p:cNvPr id="815108" name="Rectangle 4"/>
          <p:cNvSpPr>
            <a:spLocks noChangeArrowheads="1"/>
          </p:cNvSpPr>
          <p:nvPr/>
        </p:nvSpPr>
        <p:spPr bwMode="auto">
          <a:xfrm>
            <a:off x="3330575" y="2884662"/>
            <a:ext cx="2482850" cy="579438"/>
          </a:xfrm>
          <a:prstGeom prst="rect">
            <a:avLst/>
          </a:prstGeom>
          <a:noFill/>
          <a:ln w="9525">
            <a:noFill/>
            <a:miter lim="800000"/>
            <a:headEnd/>
            <a:tailEnd/>
          </a:ln>
          <a:effectLst/>
        </p:spPr>
        <p:txBody>
          <a:bodyPr>
            <a:spAutoFit/>
          </a:bodyPr>
          <a:lstStyle/>
          <a:p>
            <a:pPr algn="ctr">
              <a:spcBef>
                <a:spcPct val="50000"/>
              </a:spcBef>
              <a:defRPr/>
            </a:pPr>
            <a:r>
              <a:rPr kumimoji="0" lang="en-US" altLang="zh-CN" sz="3200" i="1" dirty="0">
                <a:solidFill>
                  <a:srgbClr val="0000FF"/>
                </a:solidFill>
              </a:rPr>
              <a:t>S</a:t>
            </a:r>
            <a:r>
              <a:rPr kumimoji="0" lang="en-US" altLang="zh-CN" sz="3200" baseline="-25000" dirty="0">
                <a:solidFill>
                  <a:srgbClr val="0000FF"/>
                </a:solidFill>
              </a:rPr>
              <a:t>0</a:t>
            </a:r>
            <a:r>
              <a:rPr kumimoji="0" lang="en-US" altLang="zh-CN" sz="3200" dirty="0">
                <a:solidFill>
                  <a:srgbClr val="0000FF"/>
                </a:solidFill>
              </a:rPr>
              <a:t> = 0 </a:t>
            </a:r>
          </a:p>
        </p:txBody>
      </p:sp>
      <p:sp>
        <p:nvSpPr>
          <p:cNvPr id="6" name="矩形 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Rectangle 6"/>
          <p:cNvSpPr>
            <a:spLocks noChangeArrowheads="1"/>
          </p:cNvSpPr>
          <p:nvPr/>
        </p:nvSpPr>
        <p:spPr bwMode="auto">
          <a:xfrm>
            <a:off x="1907704" y="74712"/>
            <a:ext cx="511256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热力学第三定律</a:t>
            </a:r>
          </a:p>
        </p:txBody>
      </p:sp>
      <p:sp>
        <p:nvSpPr>
          <p:cNvPr id="8"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29</a:t>
            </a:fld>
            <a:endParaRPr lang="en-US" altLang="zh-CN" dirty="0">
              <a:solidFill>
                <a:srgbClr val="000000"/>
              </a:solidFill>
            </a:endParaRPr>
          </a:p>
        </p:txBody>
      </p:sp>
      <p:sp>
        <p:nvSpPr>
          <p:cNvPr id="9" name="Rectangle 4">
            <a:extLst>
              <a:ext uri="{FF2B5EF4-FFF2-40B4-BE49-F238E27FC236}">
                <a16:creationId xmlns:a16="http://schemas.microsoft.com/office/drawing/2014/main" id="{65266230-BEE4-7D4B-A89A-BCB802AAAFA1}"/>
              </a:ext>
            </a:extLst>
          </p:cNvPr>
          <p:cNvSpPr>
            <a:spLocks noChangeArrowheads="1"/>
          </p:cNvSpPr>
          <p:nvPr/>
        </p:nvSpPr>
        <p:spPr bwMode="auto">
          <a:xfrm>
            <a:off x="143513" y="3988791"/>
            <a:ext cx="864094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200" dirty="0">
                <a:latin typeface="华文中宋" panose="02010600040101010101" pitchFamily="2" charset="-122"/>
                <a:ea typeface="华文中宋" panose="02010600040101010101" pitchFamily="2" charset="-122"/>
              </a:rPr>
              <a:t>完美晶体：组成晶体的粒子完全整齐地排列在晶格上，无任何缺陷，质点形成完全有规律的点阵结构，而且质点均处于最低能级。完美晶体只有一种排列构型（晶型一般不只一种）。</a:t>
            </a:r>
          </a:p>
        </p:txBody>
      </p:sp>
      <p:sp>
        <p:nvSpPr>
          <p:cNvPr id="10" name="Rectangle 9">
            <a:extLst>
              <a:ext uri="{FF2B5EF4-FFF2-40B4-BE49-F238E27FC236}">
                <a16:creationId xmlns:a16="http://schemas.microsoft.com/office/drawing/2014/main" id="{27A3400D-BF94-A246-8075-18516125EE54}"/>
              </a:ext>
            </a:extLst>
          </p:cNvPr>
          <p:cNvSpPr>
            <a:spLocks noChangeArrowheads="1"/>
          </p:cNvSpPr>
          <p:nvPr/>
        </p:nvSpPr>
        <p:spPr bwMode="auto">
          <a:xfrm>
            <a:off x="1379331" y="5604169"/>
            <a:ext cx="409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latin typeface="Times New Roman" panose="02020603050405020304" pitchFamily="18" charset="0"/>
              </a:rPr>
              <a:t>S</a:t>
            </a:r>
            <a:r>
              <a:rPr kumimoji="1" lang="en-US" altLang="zh-CN" sz="2400" i="1" dirty="0">
                <a:latin typeface="Times New Roman" panose="02020603050405020304" pitchFamily="18" charset="0"/>
              </a:rPr>
              <a:t>* </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完美晶体，</a:t>
            </a:r>
            <a:r>
              <a:rPr kumimoji="1" lang="en-US" altLang="zh-CN" sz="2400" b="1" dirty="0">
                <a:latin typeface="Times New Roman" panose="02020603050405020304" pitchFamily="18" charset="0"/>
              </a:rPr>
              <a:t>0 K)</a:t>
            </a:r>
            <a:r>
              <a:rPr kumimoji="1" lang="zh-CN" altLang="en-US" sz="2400" b="1" dirty="0">
                <a:latin typeface="Times New Roman" panose="02020603050405020304" pitchFamily="18" charset="0"/>
              </a:rPr>
              <a:t>＝０Ｊ</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Ｋ</a:t>
            </a:r>
            <a:endParaRPr kumimoji="1" lang="zh-CN" altLang="en-US" sz="2400" baseline="30000" dirty="0">
              <a:latin typeface="Times New Roman" panose="02020603050405020304" pitchFamily="18" charset="0"/>
            </a:endParaRPr>
          </a:p>
        </p:txBody>
      </p:sp>
      <p:pic>
        <p:nvPicPr>
          <p:cNvPr id="99330" name="Picture 2" descr="See the source image">
            <a:extLst>
              <a:ext uri="{FF2B5EF4-FFF2-40B4-BE49-F238E27FC236}">
                <a16:creationId xmlns:a16="http://schemas.microsoft.com/office/drawing/2014/main" id="{53F24A67-7E20-E041-936C-C334100A3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5022508"/>
            <a:ext cx="2307403" cy="184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6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6" name="Text Box 4"/>
          <p:cNvSpPr txBox="1">
            <a:spLocks noChangeArrowheads="1"/>
          </p:cNvSpPr>
          <p:nvPr/>
        </p:nvSpPr>
        <p:spPr bwMode="auto">
          <a:xfrm>
            <a:off x="321766" y="908720"/>
            <a:ext cx="3386138" cy="3933384"/>
          </a:xfrm>
          <a:prstGeom prst="rect">
            <a:avLst/>
          </a:prstGeom>
          <a:noFill/>
          <a:ln w="9525">
            <a:noFill/>
            <a:miter lim="800000"/>
            <a:headEnd/>
            <a:tailEnd/>
          </a:ln>
          <a:effectLst/>
        </p:spPr>
        <p:txBody>
          <a:bodyPr>
            <a:spAutoFit/>
          </a:bodyPr>
          <a:lstStyle/>
          <a:p>
            <a:pPr>
              <a:lnSpc>
                <a:spcPct val="130000"/>
              </a:lnSpc>
              <a:defRPr/>
            </a:pPr>
            <a:r>
              <a:rPr kumimoji="0" lang="zh-CN" altLang="en-US" dirty="0">
                <a:latin typeface="+mj-ea"/>
                <a:ea typeface="+mj-ea"/>
              </a:rPr>
              <a:t>绝大多数化合物的生成焓是负值，即单质形成化合物时是放热的。只有少数化合物的生成焓为正值，如</a:t>
            </a:r>
            <a:r>
              <a:rPr kumimoji="0" lang="en-US" altLang="zh-CN" dirty="0" err="1">
                <a:latin typeface="+mn-lt"/>
                <a:ea typeface="+mj-ea"/>
              </a:rPr>
              <a:t>NO</a:t>
            </a:r>
            <a:r>
              <a:rPr kumimoji="0" lang="en-US" altLang="zh-CN" baseline="-25000" dirty="0" err="1">
                <a:latin typeface="+mn-lt"/>
                <a:ea typeface="+mj-ea"/>
              </a:rPr>
              <a:t>2</a:t>
            </a:r>
            <a:r>
              <a:rPr kumimoji="0" lang="zh-CN" altLang="en-US" dirty="0">
                <a:latin typeface="+mn-lt"/>
                <a:ea typeface="+mj-ea"/>
              </a:rPr>
              <a:t>，</a:t>
            </a:r>
            <a:r>
              <a:rPr kumimoji="0" lang="en-US" altLang="zh-CN" dirty="0">
                <a:latin typeface="+mn-lt"/>
                <a:ea typeface="+mj-ea"/>
              </a:rPr>
              <a:t>HI</a:t>
            </a:r>
            <a:r>
              <a:rPr kumimoji="0" lang="zh-CN" altLang="en-US" dirty="0">
                <a:latin typeface="+mj-ea"/>
                <a:ea typeface="+mj-ea"/>
              </a:rPr>
              <a:t>等，由单质形成化合物时是吸热的，这类化合物都不稳定。</a:t>
            </a:r>
          </a:p>
        </p:txBody>
      </p:sp>
      <p:sp>
        <p:nvSpPr>
          <p:cNvPr id="7" name="页脚占位符 1"/>
          <p:cNvSpPr>
            <a:spLocks noGrp="1"/>
          </p:cNvSpPr>
          <p:nvPr>
            <p:ph type="ftr" sz="quarter" idx="10"/>
          </p:nvPr>
        </p:nvSpPr>
        <p:spPr>
          <a:xfrm>
            <a:off x="0" y="6553200"/>
            <a:ext cx="457200" cy="228600"/>
          </a:xfrm>
        </p:spPr>
        <p:txBody>
          <a:bodyPr/>
          <a:lstStyle/>
          <a:p>
            <a:pPr>
              <a:defRPr/>
            </a:pPr>
            <a:fld id="{5B0964F7-4727-4AC6-820D-B129E805F5EE}" type="slidenum">
              <a:rPr lang="zh-CN" altLang="en-US" smtClean="0"/>
              <a:pPr>
                <a:defRPr/>
              </a:pPr>
              <a:t>3</a:t>
            </a:fld>
            <a:endParaRPr lang="en-US" altLang="zh-CN" dirty="0"/>
          </a:p>
        </p:txBody>
      </p:sp>
      <p:sp>
        <p:nvSpPr>
          <p:cNvPr id="3" name="文本框 2">
            <a:extLst>
              <a:ext uri="{FF2B5EF4-FFF2-40B4-BE49-F238E27FC236}">
                <a16:creationId xmlns:a16="http://schemas.microsoft.com/office/drawing/2014/main" id="{64A9E85D-B682-524F-BE87-1C6F331DF6DE}"/>
              </a:ext>
            </a:extLst>
          </p:cNvPr>
          <p:cNvSpPr txBox="1"/>
          <p:nvPr/>
        </p:nvSpPr>
        <p:spPr>
          <a:xfrm>
            <a:off x="1024470" y="5586469"/>
            <a:ext cx="8119530" cy="523220"/>
          </a:xfrm>
          <a:prstGeom prst="rect">
            <a:avLst/>
          </a:prstGeom>
          <a:noFill/>
        </p:spPr>
        <p:txBody>
          <a:bodyPr wrap="none" rtlCol="0">
            <a:spAutoFit/>
          </a:bodyPr>
          <a:lstStyle/>
          <a:p>
            <a:r>
              <a:rPr lang="zh-CN" altLang="en-GB" sz="2800" dirty="0">
                <a:solidFill>
                  <a:srgbClr val="FF0000"/>
                </a:solidFill>
                <a:latin typeface="+mj-ea"/>
                <a:ea typeface="+mj-ea"/>
              </a:rPr>
              <a:t>生成</a:t>
            </a:r>
            <a:r>
              <a:rPr lang="zh-CN" altLang="en-US" sz="2800" dirty="0">
                <a:solidFill>
                  <a:srgbClr val="FF0000"/>
                </a:solidFill>
                <a:latin typeface="+mj-ea"/>
                <a:ea typeface="+mj-ea"/>
              </a:rPr>
              <a:t>焓反映了化合物的稳定性，跟成键有何关系？</a:t>
            </a:r>
            <a:endParaRPr kumimoji="1" lang="zh-CN" altLang="en-US" sz="2800" dirty="0">
              <a:solidFill>
                <a:srgbClr val="FF0000"/>
              </a:solidFill>
              <a:latin typeface="+mj-ea"/>
              <a:ea typeface="+mj-ea"/>
            </a:endParaRPr>
          </a:p>
        </p:txBody>
      </p:sp>
      <p:pic>
        <p:nvPicPr>
          <p:cNvPr id="9" name="图片 8">
            <a:extLst>
              <a:ext uri="{FF2B5EF4-FFF2-40B4-BE49-F238E27FC236}">
                <a16:creationId xmlns:a16="http://schemas.microsoft.com/office/drawing/2014/main" id="{C49DB79E-47A0-6940-9F54-044C278883C8}"/>
              </a:ext>
            </a:extLst>
          </p:cNvPr>
          <p:cNvPicPr>
            <a:picLocks noChangeAspect="1"/>
          </p:cNvPicPr>
          <p:nvPr/>
        </p:nvPicPr>
        <p:blipFill>
          <a:blip r:embed="rId3"/>
          <a:stretch>
            <a:fillRect/>
          </a:stretch>
        </p:blipFill>
        <p:spPr>
          <a:xfrm>
            <a:off x="196772" y="5039597"/>
            <a:ext cx="827698" cy="1093743"/>
          </a:xfrm>
          <a:prstGeom prst="rect">
            <a:avLst/>
          </a:prstGeom>
        </p:spPr>
      </p:pic>
      <p:pic>
        <p:nvPicPr>
          <p:cNvPr id="8" name="Picture 3" descr="FG07_16">
            <a:extLst>
              <a:ext uri="{FF2B5EF4-FFF2-40B4-BE49-F238E27FC236}">
                <a16:creationId xmlns:a16="http://schemas.microsoft.com/office/drawing/2014/main" id="{66901ED5-66F9-3D45-8EF1-3A0A81DC1FF4}"/>
              </a:ext>
            </a:extLst>
          </p:cNvPr>
          <p:cNvPicPr>
            <a:picLocks noChangeAspect="1" noChangeArrowheads="1"/>
          </p:cNvPicPr>
          <p:nvPr/>
        </p:nvPicPr>
        <p:blipFill>
          <a:blip r:embed="rId4">
            <a:lum bright="-6000"/>
            <a:extLst>
              <a:ext uri="{28A0092B-C50C-407E-A947-70E740481C1C}">
                <a14:useLocalDpi xmlns:a14="http://schemas.microsoft.com/office/drawing/2010/main"/>
              </a:ext>
            </a:extLst>
          </a:blip>
          <a:srcRect/>
          <a:stretch>
            <a:fillRect/>
          </a:stretch>
        </p:blipFill>
        <p:spPr bwMode="auto">
          <a:xfrm>
            <a:off x="3802059" y="908720"/>
            <a:ext cx="4946405" cy="4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117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1ADD4CE-5F4C-8C44-87EF-409C1E874DD4}"/>
              </a:ext>
            </a:extLst>
          </p:cNvPr>
          <p:cNvSpPr>
            <a:spLocks noGrp="1"/>
          </p:cNvSpPr>
          <p:nvPr>
            <p:ph type="ftr" sz="quarter" idx="10"/>
          </p:nvPr>
        </p:nvSpPr>
        <p:spPr/>
        <p:txBody>
          <a:bodyPr/>
          <a:lstStyle/>
          <a:p>
            <a:pPr>
              <a:defRPr/>
            </a:pPr>
            <a:fld id="{5B0964F7-4727-4AC6-820D-B129E805F5EE}" type="slidenum">
              <a:rPr lang="zh-CN" altLang="en-US" smtClean="0"/>
              <a:pPr>
                <a:defRPr/>
              </a:pPr>
              <a:t>30</a:t>
            </a:fld>
            <a:endParaRPr lang="en-US" altLang="zh-CN"/>
          </a:p>
        </p:txBody>
      </p:sp>
      <p:sp>
        <p:nvSpPr>
          <p:cNvPr id="3" name="Rectangle 5">
            <a:extLst>
              <a:ext uri="{FF2B5EF4-FFF2-40B4-BE49-F238E27FC236}">
                <a16:creationId xmlns:a16="http://schemas.microsoft.com/office/drawing/2014/main" id="{538E83BF-3266-3E4B-A37B-CCF6A423D615}"/>
              </a:ext>
            </a:extLst>
          </p:cNvPr>
          <p:cNvSpPr>
            <a:spLocks noChangeArrowheads="1"/>
          </p:cNvSpPr>
          <p:nvPr/>
        </p:nvSpPr>
        <p:spPr bwMode="auto">
          <a:xfrm>
            <a:off x="107504" y="1196752"/>
            <a:ext cx="8964487"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0000"/>
              </a:lnSpc>
            </a:pPr>
            <a:r>
              <a:rPr lang="zh-CN" altLang="en-US" sz="2800" b="0" dirty="0">
                <a:latin typeface="+mj-ea"/>
                <a:ea typeface="+mj-ea"/>
              </a:rPr>
              <a:t>基于绝对零度时物质的完善晶体的熵值为零的规定，而求得该物质在其他状态下熵值，称为该物质的</a:t>
            </a:r>
            <a:r>
              <a:rPr lang="zh-CN" altLang="en-US" sz="2800" b="0" u="sng" dirty="0">
                <a:solidFill>
                  <a:srgbClr val="0000FF"/>
                </a:solidFill>
                <a:latin typeface="+mj-ea"/>
                <a:ea typeface="+mj-ea"/>
              </a:rPr>
              <a:t>规定熵</a:t>
            </a:r>
            <a:r>
              <a:rPr lang="zh-CN" altLang="en-US" sz="2800" b="0" dirty="0">
                <a:latin typeface="+mj-ea"/>
                <a:ea typeface="+mj-ea"/>
              </a:rPr>
              <a:t>。 </a:t>
            </a:r>
          </a:p>
        </p:txBody>
      </p:sp>
      <p:graphicFrame>
        <p:nvGraphicFramePr>
          <p:cNvPr id="4" name="Object 17">
            <a:extLst>
              <a:ext uri="{FF2B5EF4-FFF2-40B4-BE49-F238E27FC236}">
                <a16:creationId xmlns:a16="http://schemas.microsoft.com/office/drawing/2014/main" id="{2D0788EF-A231-B047-8D60-3B98F96E412C}"/>
              </a:ext>
            </a:extLst>
          </p:cNvPr>
          <p:cNvGraphicFramePr>
            <a:graphicFrameLocks noChangeAspect="1"/>
          </p:cNvGraphicFramePr>
          <p:nvPr/>
        </p:nvGraphicFramePr>
        <p:xfrm>
          <a:off x="2005013" y="2492896"/>
          <a:ext cx="5160962" cy="457200"/>
        </p:xfrm>
        <a:graphic>
          <a:graphicData uri="http://schemas.openxmlformats.org/presentationml/2006/ole">
            <mc:AlternateContent xmlns:mc="http://schemas.openxmlformats.org/markup-compatibility/2006">
              <mc:Choice xmlns:v="urn:schemas-microsoft-com:vml" Requires="v">
                <p:oleObj name="公式" r:id="rId2" imgW="59397900" imgH="5270500" progId="Equation.3">
                  <p:embed/>
                </p:oleObj>
              </mc:Choice>
              <mc:Fallback>
                <p:oleObj name="公式" r:id="rId2" imgW="59397900" imgH="5270500" progId="Equation.3">
                  <p:embed/>
                  <p:pic>
                    <p:nvPicPr>
                      <p:cNvPr id="4" name="Object 17">
                        <a:extLst>
                          <a:ext uri="{FF2B5EF4-FFF2-40B4-BE49-F238E27FC236}">
                            <a16:creationId xmlns:a16="http://schemas.microsoft.com/office/drawing/2014/main" id="{2D0788EF-A231-B047-8D60-3B98F96E4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2492896"/>
                        <a:ext cx="51609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a:extLst>
              <a:ext uri="{FF2B5EF4-FFF2-40B4-BE49-F238E27FC236}">
                <a16:creationId xmlns:a16="http://schemas.microsoft.com/office/drawing/2014/main" id="{0AA3C062-DD3B-0043-8F0D-951CEBA33D3C}"/>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Rectangle 6">
            <a:extLst>
              <a:ext uri="{FF2B5EF4-FFF2-40B4-BE49-F238E27FC236}">
                <a16:creationId xmlns:a16="http://schemas.microsoft.com/office/drawing/2014/main" id="{618CC111-8C5B-0F4C-9091-7251FD0501D4}"/>
              </a:ext>
            </a:extLst>
          </p:cNvPr>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标 准 熵</a:t>
            </a:r>
          </a:p>
        </p:txBody>
      </p:sp>
      <p:sp>
        <p:nvSpPr>
          <p:cNvPr id="9" name="Text Box 2">
            <a:extLst>
              <a:ext uri="{FF2B5EF4-FFF2-40B4-BE49-F238E27FC236}">
                <a16:creationId xmlns:a16="http://schemas.microsoft.com/office/drawing/2014/main" id="{6E2484A5-83F5-9B46-A23C-BDA011131764}"/>
              </a:ext>
            </a:extLst>
          </p:cNvPr>
          <p:cNvSpPr txBox="1">
            <a:spLocks noChangeArrowheads="1"/>
          </p:cNvSpPr>
          <p:nvPr/>
        </p:nvSpPr>
        <p:spPr bwMode="auto">
          <a:xfrm>
            <a:off x="246788" y="3356464"/>
            <a:ext cx="8496944" cy="999313"/>
          </a:xfrm>
          <a:prstGeom prst="rect">
            <a:avLst/>
          </a:prstGeom>
          <a:noFill/>
          <a:ln w="9525">
            <a:noFill/>
            <a:miter lim="800000"/>
            <a:headEnd/>
            <a:tailEnd/>
          </a:ln>
          <a:effectLst/>
        </p:spPr>
        <p:txBody>
          <a:bodyPr wrap="square">
            <a:spAutoFit/>
          </a:bodyPr>
          <a:lstStyle/>
          <a:p>
            <a:pPr>
              <a:lnSpc>
                <a:spcPct val="130000"/>
              </a:lnSpc>
              <a:spcAft>
                <a:spcPct val="50000"/>
              </a:spcAft>
              <a:defRPr/>
            </a:pPr>
            <a:r>
              <a:rPr kumimoji="0" lang="en-US" altLang="zh-CN" b="0" dirty="0">
                <a:latin typeface="Arial" panose="020B0604020202020204" pitchFamily="34" charset="0"/>
                <a:ea typeface="+mj-ea"/>
                <a:cs typeface="Arial" panose="020B0604020202020204" pitchFamily="34" charset="0"/>
              </a:rPr>
              <a:t>1 mol</a:t>
            </a:r>
            <a:r>
              <a:rPr kumimoji="0" lang="zh-CN" altLang="en-US" b="0" dirty="0">
                <a:latin typeface="Arial" panose="020B0604020202020204" pitchFamily="34" charset="0"/>
                <a:ea typeface="+mj-ea"/>
                <a:cs typeface="Arial" panose="020B0604020202020204" pitchFamily="34" charset="0"/>
              </a:rPr>
              <a:t>物质在标准态所计算出的熵值叫</a:t>
            </a:r>
            <a:r>
              <a:rPr kumimoji="0" lang="zh-CN" altLang="en-US" b="0" dirty="0">
                <a:solidFill>
                  <a:srgbClr val="0000FF"/>
                </a:solidFill>
                <a:latin typeface="Arial" panose="020B0604020202020204" pitchFamily="34" charset="0"/>
                <a:ea typeface="+mj-ea"/>
                <a:cs typeface="Arial" panose="020B0604020202020204" pitchFamily="34" charset="0"/>
              </a:rPr>
              <a:t>标准熵</a:t>
            </a:r>
            <a:r>
              <a:rPr kumimoji="0" lang="zh-CN" altLang="en-US" b="0" dirty="0">
                <a:latin typeface="Arial" panose="020B0604020202020204" pitchFamily="34" charset="0"/>
                <a:ea typeface="+mj-ea"/>
                <a:cs typeface="Arial" panose="020B0604020202020204" pitchFamily="34" charset="0"/>
              </a:rPr>
              <a:t>，符号</a:t>
            </a:r>
            <a:r>
              <a:rPr kumimoji="0" lang="en-US" altLang="zh-CN" b="0" i="1" dirty="0">
                <a:latin typeface="Arial" panose="020B0604020202020204" pitchFamily="34" charset="0"/>
                <a:ea typeface="+mj-ea"/>
                <a:cs typeface="Arial" panose="020B0604020202020204" pitchFamily="34" charset="0"/>
              </a:rPr>
              <a:t>S</a:t>
            </a:r>
            <a:r>
              <a:rPr kumimoji="0" lang="en-US" altLang="zh-CN" b="0" baseline="-25000" dirty="0">
                <a:latin typeface="Arial" panose="020B0604020202020204" pitchFamily="34" charset="0"/>
                <a:ea typeface="+mj-ea"/>
                <a:cs typeface="Arial" panose="020B0604020202020204" pitchFamily="34" charset="0"/>
              </a:rPr>
              <a:t>m</a:t>
            </a:r>
            <a:r>
              <a:rPr kumimoji="0" lang="en-US" altLang="zh-CN" b="0" spc="-1500" baseline="30000" dirty="0">
                <a:latin typeface="Arial" panose="020B0604020202020204" pitchFamily="34" charset="0"/>
                <a:cs typeface="Arial" panose="020B0604020202020204" pitchFamily="34" charset="0"/>
              </a:rPr>
              <a:t> ⊖</a:t>
            </a:r>
            <a:r>
              <a:rPr kumimoji="0" lang="en-US" altLang="zh-CN" b="0" spc="-1500" baseline="30000" dirty="0">
                <a:latin typeface="Arial" panose="020B0604020202020204" pitchFamily="34" charset="0"/>
                <a:ea typeface="+mj-ea"/>
                <a:cs typeface="Arial" panose="020B0604020202020204" pitchFamily="34" charset="0"/>
              </a:rPr>
              <a:t> </a:t>
            </a:r>
            <a:r>
              <a:rPr kumimoji="0" lang="zh-CN" altLang="en-US" b="0" spc="-1500" baseline="30000" dirty="0">
                <a:latin typeface="Arial" panose="020B0604020202020204" pitchFamily="34" charset="0"/>
                <a:ea typeface="+mj-ea"/>
                <a:cs typeface="Arial" panose="020B0604020202020204" pitchFamily="34" charset="0"/>
              </a:rPr>
              <a:t> </a:t>
            </a:r>
            <a:r>
              <a:rPr kumimoji="0" lang="zh-CN" altLang="en-US" b="0" dirty="0">
                <a:latin typeface="Arial" panose="020B0604020202020204" pitchFamily="34" charset="0"/>
                <a:ea typeface="+mj-ea"/>
                <a:cs typeface="Arial" panose="020B0604020202020204" pitchFamily="34" charset="0"/>
              </a:rPr>
              <a:t>  </a:t>
            </a:r>
            <a:r>
              <a:rPr kumimoji="0" lang="en-US" altLang="zh-CN" b="0" dirty="0">
                <a:latin typeface="Arial" panose="020B0604020202020204" pitchFamily="34" charset="0"/>
                <a:ea typeface="+mj-ea"/>
                <a:cs typeface="Arial" panose="020B0604020202020204" pitchFamily="34" charset="0"/>
              </a:rPr>
              <a:t>(</a:t>
            </a:r>
            <a:r>
              <a:rPr kumimoji="0" lang="zh-CN" altLang="en-US" b="0" dirty="0">
                <a:latin typeface="Arial" panose="020B0604020202020204" pitchFamily="34" charset="0"/>
                <a:ea typeface="+mj-ea"/>
                <a:cs typeface="Arial" panose="020B0604020202020204" pitchFamily="34" charset="0"/>
              </a:rPr>
              <a:t>或简写为</a:t>
            </a:r>
            <a:r>
              <a:rPr kumimoji="0" lang="en-US" altLang="zh-CN" b="0" i="1" dirty="0">
                <a:latin typeface="Arial" panose="020B0604020202020204" pitchFamily="34" charset="0"/>
                <a:ea typeface="+mj-ea"/>
                <a:cs typeface="Arial" panose="020B0604020202020204" pitchFamily="34" charset="0"/>
              </a:rPr>
              <a:t>S</a:t>
            </a:r>
            <a:r>
              <a:rPr kumimoji="0" lang="en-US" altLang="zh-CN" b="0" spc="-300" baseline="30000" dirty="0">
                <a:latin typeface="Arial" panose="020B0604020202020204" pitchFamily="34" charset="0"/>
                <a:cs typeface="Arial" panose="020B0604020202020204" pitchFamily="34" charset="0"/>
              </a:rPr>
              <a:t> ⊖</a:t>
            </a:r>
            <a:r>
              <a:rPr kumimoji="0" lang="en-US" altLang="zh-CN" b="0" dirty="0">
                <a:latin typeface="Arial" panose="020B0604020202020204" pitchFamily="34" charset="0"/>
                <a:ea typeface="+mj-ea"/>
                <a:cs typeface="Arial" panose="020B0604020202020204" pitchFamily="34" charset="0"/>
              </a:rPr>
              <a:t>)</a:t>
            </a:r>
            <a:r>
              <a:rPr kumimoji="0" lang="zh-CN" altLang="en-US" b="0" dirty="0">
                <a:latin typeface="Arial" panose="020B0604020202020204" pitchFamily="34" charset="0"/>
                <a:ea typeface="+mj-ea"/>
                <a:cs typeface="Arial" panose="020B0604020202020204" pitchFamily="34" charset="0"/>
              </a:rPr>
              <a:t>，单位是</a:t>
            </a:r>
            <a:r>
              <a:rPr kumimoji="0" lang="en-US" altLang="zh-CN" b="0" dirty="0">
                <a:latin typeface="Arial" panose="020B0604020202020204" pitchFamily="34" charset="0"/>
                <a:ea typeface="+mj-ea"/>
                <a:cs typeface="Arial" panose="020B0604020202020204" pitchFamily="34" charset="0"/>
              </a:rPr>
              <a:t> J</a:t>
            </a:r>
            <a:r>
              <a:rPr kumimoji="0" lang="en-US" altLang="zh-CN" b="0" dirty="0">
                <a:latin typeface="Arial" panose="020B0604020202020204" pitchFamily="34" charset="0"/>
                <a:ea typeface="+mj-ea"/>
                <a:cs typeface="Arial" panose="020B0604020202020204" pitchFamily="34" charset="0"/>
                <a:sym typeface="Symbol" pitchFamily="18" charset="2"/>
              </a:rPr>
              <a:t></a:t>
            </a:r>
            <a:r>
              <a:rPr kumimoji="0" lang="en-US" altLang="zh-CN" b="0" dirty="0">
                <a:latin typeface="Arial" panose="020B0604020202020204" pitchFamily="34" charset="0"/>
                <a:ea typeface="+mj-ea"/>
                <a:cs typeface="Arial" panose="020B0604020202020204" pitchFamily="34" charset="0"/>
              </a:rPr>
              <a:t>mol</a:t>
            </a:r>
            <a:r>
              <a:rPr kumimoji="0" lang="en-US" altLang="zh-CN" b="0" baseline="30000" dirty="0">
                <a:latin typeface="Arial" panose="020B0604020202020204" pitchFamily="34" charset="0"/>
                <a:ea typeface="+mj-ea"/>
                <a:cs typeface="Arial" panose="020B0604020202020204" pitchFamily="34" charset="0"/>
                <a:sym typeface="Symbol" pitchFamily="18" charset="2"/>
              </a:rPr>
              <a:t></a:t>
            </a:r>
            <a:r>
              <a:rPr kumimoji="0" lang="en-US" altLang="zh-CN" b="0" baseline="30000" dirty="0">
                <a:latin typeface="Arial" panose="020B0604020202020204" pitchFamily="34" charset="0"/>
                <a:ea typeface="+mj-ea"/>
                <a:cs typeface="Arial" panose="020B0604020202020204" pitchFamily="34" charset="0"/>
              </a:rPr>
              <a:t>1</a:t>
            </a:r>
            <a:r>
              <a:rPr kumimoji="0" lang="en-US" altLang="zh-CN" b="0" dirty="0">
                <a:latin typeface="Arial" panose="020B0604020202020204" pitchFamily="34" charset="0"/>
                <a:ea typeface="+mj-ea"/>
                <a:cs typeface="Arial" panose="020B0604020202020204" pitchFamily="34" charset="0"/>
                <a:sym typeface="Symbol" pitchFamily="18" charset="2"/>
              </a:rPr>
              <a:t></a:t>
            </a:r>
            <a:r>
              <a:rPr kumimoji="0" lang="en-US" altLang="zh-CN" b="0" dirty="0">
                <a:latin typeface="Arial" panose="020B0604020202020204" pitchFamily="34" charset="0"/>
                <a:ea typeface="+mj-ea"/>
                <a:cs typeface="Arial" panose="020B0604020202020204" pitchFamily="34" charset="0"/>
              </a:rPr>
              <a:t>K</a:t>
            </a:r>
            <a:r>
              <a:rPr kumimoji="0" lang="en-US" altLang="zh-CN" b="0" baseline="30000" dirty="0">
                <a:latin typeface="Arial" panose="020B0604020202020204" pitchFamily="34" charset="0"/>
                <a:ea typeface="+mj-ea"/>
                <a:cs typeface="Arial" panose="020B0604020202020204" pitchFamily="34" charset="0"/>
                <a:sym typeface="Symbol" pitchFamily="18" charset="2"/>
              </a:rPr>
              <a:t></a:t>
            </a:r>
            <a:r>
              <a:rPr kumimoji="0" lang="en-US" altLang="zh-CN" b="0" baseline="30000" dirty="0">
                <a:latin typeface="Arial" panose="020B0604020202020204" pitchFamily="34" charset="0"/>
                <a:ea typeface="+mj-ea"/>
                <a:cs typeface="Arial" panose="020B0604020202020204" pitchFamily="34" charset="0"/>
              </a:rPr>
              <a:t>1</a:t>
            </a:r>
            <a:r>
              <a:rPr kumimoji="0" lang="zh-CN" altLang="en-US" b="0" dirty="0">
                <a:latin typeface="Arial" panose="020B0604020202020204" pitchFamily="34" charset="0"/>
                <a:ea typeface="+mj-ea"/>
                <a:cs typeface="Arial" panose="020B0604020202020204" pitchFamily="34" charset="0"/>
              </a:rPr>
              <a:t>。</a:t>
            </a:r>
          </a:p>
        </p:txBody>
      </p:sp>
      <p:sp>
        <p:nvSpPr>
          <p:cNvPr id="6" name="文本框 5">
            <a:extLst>
              <a:ext uri="{FF2B5EF4-FFF2-40B4-BE49-F238E27FC236}">
                <a16:creationId xmlns:a16="http://schemas.microsoft.com/office/drawing/2014/main" id="{9CB972D9-7AEC-1E45-92A5-BF65BA7CDA0E}"/>
              </a:ext>
            </a:extLst>
          </p:cNvPr>
          <p:cNvSpPr txBox="1"/>
          <p:nvPr/>
        </p:nvSpPr>
        <p:spPr>
          <a:xfrm>
            <a:off x="2650017" y="4725144"/>
            <a:ext cx="3074111" cy="461665"/>
          </a:xfrm>
          <a:prstGeom prst="rect">
            <a:avLst/>
          </a:prstGeom>
          <a:noFill/>
        </p:spPr>
        <p:txBody>
          <a:bodyPr wrap="none" rtlCol="0">
            <a:spAutoFit/>
          </a:bodyPr>
          <a:lstStyle/>
          <a:p>
            <a:r>
              <a:rPr kumimoji="1" lang="en-US" altLang="zh-CN" dirty="0"/>
              <a:t>S</a:t>
            </a:r>
            <a:r>
              <a:rPr kumimoji="1" lang="en-US" altLang="zh-CN" baseline="-25000" dirty="0"/>
              <a:t>m</a:t>
            </a:r>
            <a:r>
              <a:rPr kumimoji="1" lang="en-US" altLang="zh-CN" dirty="0"/>
              <a:t>(B, </a:t>
            </a:r>
            <a:r>
              <a:rPr kumimoji="1" lang="en-US" altLang="zh-CN" i="1" dirty="0"/>
              <a:t>T</a:t>
            </a:r>
            <a:r>
              <a:rPr kumimoji="1" lang="en-US" altLang="zh-CN" dirty="0"/>
              <a:t>) =</a:t>
            </a:r>
            <a:r>
              <a:rPr kumimoji="0" lang="en-US" altLang="zh-CN" i="1" dirty="0">
                <a:latin typeface="Arial" panose="020B0604020202020204" pitchFamily="34" charset="0"/>
                <a:cs typeface="Arial" panose="020B0604020202020204" pitchFamily="34" charset="0"/>
              </a:rPr>
              <a:t> S</a:t>
            </a:r>
            <a:r>
              <a:rPr kumimoji="0" lang="en-US" altLang="zh-CN" baseline="-25000" dirty="0">
                <a:latin typeface="Arial" panose="020B0604020202020204" pitchFamily="34" charset="0"/>
                <a:cs typeface="Arial" panose="020B0604020202020204" pitchFamily="34" charset="0"/>
              </a:rPr>
              <a:t>m</a:t>
            </a:r>
            <a:r>
              <a:rPr kumimoji="0" lang="en-US" altLang="zh-CN" spc="-1500" baseline="30000" dirty="0">
                <a:latin typeface="Arial" panose="020B0604020202020204" pitchFamily="34" charset="0"/>
                <a:cs typeface="Arial" panose="020B0604020202020204" pitchFamily="34" charset="0"/>
              </a:rPr>
              <a:t> ⊖</a:t>
            </a:r>
            <a:r>
              <a:rPr kumimoji="1" lang="en-US" altLang="zh-CN" dirty="0"/>
              <a:t>   (B, </a:t>
            </a:r>
            <a:r>
              <a:rPr kumimoji="1" lang="en-US" altLang="zh-CN" i="1" dirty="0"/>
              <a:t>T</a:t>
            </a:r>
            <a:r>
              <a:rPr kumimoji="1" lang="en-US" altLang="zh-CN" dirty="0"/>
              <a:t>)</a:t>
            </a:r>
            <a:endParaRPr kumimoji="1" lang="zh-CN" altLang="en-US" dirty="0"/>
          </a:p>
        </p:txBody>
      </p:sp>
    </p:spTree>
    <p:extLst>
      <p:ext uri="{BB962C8B-B14F-4D97-AF65-F5344CB8AC3E}">
        <p14:creationId xmlns:p14="http://schemas.microsoft.com/office/powerpoint/2010/main" val="1700852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7274" name="Group 122"/>
          <p:cNvGraphicFramePr>
            <a:graphicFrameLocks noGrp="1"/>
          </p:cNvGraphicFramePr>
          <p:nvPr/>
        </p:nvGraphicFramePr>
        <p:xfrm>
          <a:off x="619125" y="1268760"/>
          <a:ext cx="8201025" cy="5143443"/>
        </p:xfrm>
        <a:graphic>
          <a:graphicData uri="http://schemas.openxmlformats.org/drawingml/2006/table">
            <a:tbl>
              <a:tblPr/>
              <a:tblGrid>
                <a:gridCol w="1588619">
                  <a:extLst>
                    <a:ext uri="{9D8B030D-6E8A-4147-A177-3AD203B41FA5}">
                      <a16:colId xmlns:a16="http://schemas.microsoft.com/office/drawing/2014/main" val="20000"/>
                    </a:ext>
                  </a:extLst>
                </a:gridCol>
                <a:gridCol w="1206120">
                  <a:extLst>
                    <a:ext uri="{9D8B030D-6E8A-4147-A177-3AD203B41FA5}">
                      <a16:colId xmlns:a16="http://schemas.microsoft.com/office/drawing/2014/main" val="20001"/>
                    </a:ext>
                  </a:extLst>
                </a:gridCol>
                <a:gridCol w="1396636">
                  <a:extLst>
                    <a:ext uri="{9D8B030D-6E8A-4147-A177-3AD203B41FA5}">
                      <a16:colId xmlns:a16="http://schemas.microsoft.com/office/drawing/2014/main" val="20002"/>
                    </a:ext>
                  </a:extLst>
                </a:gridCol>
                <a:gridCol w="1396637">
                  <a:extLst>
                    <a:ext uri="{9D8B030D-6E8A-4147-A177-3AD203B41FA5}">
                      <a16:colId xmlns:a16="http://schemas.microsoft.com/office/drawing/2014/main" val="20003"/>
                    </a:ext>
                  </a:extLst>
                </a:gridCol>
                <a:gridCol w="1065429">
                  <a:extLst>
                    <a:ext uri="{9D8B030D-6E8A-4147-A177-3AD203B41FA5}">
                      <a16:colId xmlns:a16="http://schemas.microsoft.com/office/drawing/2014/main" val="20004"/>
                    </a:ext>
                  </a:extLst>
                </a:gridCol>
                <a:gridCol w="1547584">
                  <a:extLst>
                    <a:ext uri="{9D8B030D-6E8A-4147-A177-3AD203B41FA5}">
                      <a16:colId xmlns:a16="http://schemas.microsoft.com/office/drawing/2014/main" val="20005"/>
                    </a:ext>
                  </a:extLst>
                </a:gridCol>
              </a:tblGrid>
              <a:tr h="50405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固    体</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1" lang="zh-CN"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endParaRP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液    体</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1" lang="zh-CN"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endParaRP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气    体</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1" lang="zh-CN"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endParaRP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a:t>
                      </a:r>
                      <a:r>
                        <a:rPr kumimoji="1" lang="zh-CN" altLang="en-US"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金刚石</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2.38</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Hg</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176.0</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He</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126.04</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67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a:t>
                      </a:r>
                      <a:r>
                        <a:rPr kumimoji="1" lang="zh-CN" altLang="en-US"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石墨</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5.74</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Br</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152.23</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Ar</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154.73</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Si</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18.8</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O</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69.94</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130.57</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Fe</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27.3</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H</a:t>
                      </a:r>
                      <a:r>
                        <a:rPr kumimoji="1" lang="en-US" altLang="zh-CN" sz="1600" b="1" i="0" u="none" strike="noStrike" cap="none" normalizeH="0" baseline="-25000" dirty="0">
                          <a:ln>
                            <a:noFill/>
                          </a:ln>
                          <a:solidFill>
                            <a:schemeClr val="tx1"/>
                          </a:solidFill>
                          <a:effectLst/>
                          <a:latin typeface="Arial" panose="020B0604020202020204" pitchFamily="34" charset="0"/>
                          <a:ea typeface="黑体" pitchFamily="2" charset="-122"/>
                          <a:cs typeface="Arial" panose="020B0604020202020204" pitchFamily="34" charset="0"/>
                        </a:rPr>
                        <a:t>2</a:t>
                      </a: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O</a:t>
                      </a:r>
                      <a:r>
                        <a:rPr kumimoji="1" lang="en-US" altLang="zh-CN" sz="1600" b="1" i="0" u="none" strike="noStrike" cap="none" normalizeH="0" baseline="-25000" dirty="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110</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N</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191.5</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Fe</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3</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a:t>
                      </a:r>
                      <a:r>
                        <a:rPr kumimoji="1" lang="zh-CN" altLang="en-US"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赤铁矿</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87.40</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3</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OH</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127</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205.03</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Na</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51.21</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5</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OH</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191</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F</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202.7</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NaCl</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72.13</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HCOOH</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129.0</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Cl</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222.96</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278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KCL</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82.59</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3</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COOH</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160</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NO</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210.65</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CaO</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39.75</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6</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6</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172.8</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NO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240.0</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CaSO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4</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107</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n-C</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8</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18</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357.7</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N</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4</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304.2</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2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CuSO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4</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109</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Cl</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178</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CO</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197.56</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08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CuSO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4</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•5H</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O</a:t>
                      </a:r>
                    </a:p>
                  </a:txBody>
                  <a:tcPr marL="84414" marR="8441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300</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CCl</a:t>
                      </a:r>
                      <a:r>
                        <a:rPr kumimoji="1" lang="en-US" altLang="zh-CN" sz="1600" b="1" i="0" u="none" strike="noStrike" cap="none" normalizeH="0" baseline="-25000" dirty="0">
                          <a:ln>
                            <a:noFill/>
                          </a:ln>
                          <a:solidFill>
                            <a:schemeClr val="tx1"/>
                          </a:solidFill>
                          <a:effectLst/>
                          <a:latin typeface="Arial" panose="020B0604020202020204" pitchFamily="34" charset="0"/>
                          <a:ea typeface="黑体" pitchFamily="2" charset="-122"/>
                          <a:cs typeface="Arial" panose="020B0604020202020204" pitchFamily="34" charset="0"/>
                        </a:rPr>
                        <a:t>4</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216.4</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Arial" panose="020B0604020202020204" pitchFamily="34" charset="0"/>
                          <a:ea typeface="黑体" pitchFamily="2" charset="-122"/>
                          <a:cs typeface="Arial" panose="020B0604020202020204" pitchFamily="34" charset="0"/>
                        </a:rPr>
                        <a:t>CO</a:t>
                      </a:r>
                      <a:r>
                        <a:rPr kumimoji="1" lang="en-US" altLang="zh-CN" sz="1600" b="1" i="0" u="none" strike="noStrike" cap="none" normalizeH="0" baseline="-25000">
                          <a:ln>
                            <a:noFill/>
                          </a:ln>
                          <a:solidFill>
                            <a:schemeClr val="tx1"/>
                          </a:solidFill>
                          <a:effectLst/>
                          <a:latin typeface="Arial" panose="020B0604020202020204" pitchFamily="34" charset="0"/>
                          <a:ea typeface="黑体" pitchFamily="2" charset="-122"/>
                          <a:cs typeface="Arial" panose="020B0604020202020204" pitchFamily="34" charset="0"/>
                        </a:rPr>
                        <a:t>2</a:t>
                      </a:r>
                    </a:p>
                  </a:txBody>
                  <a:tcPr marL="84414" marR="844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1600" b="1" i="0" u="none" strike="noStrike" cap="none" normalizeH="0" baseline="0" dirty="0">
                          <a:ln>
                            <a:noFill/>
                          </a:ln>
                          <a:solidFill>
                            <a:schemeClr val="tx1"/>
                          </a:solidFill>
                          <a:effectLst/>
                          <a:latin typeface="Arial" panose="020B0604020202020204" pitchFamily="34" charset="0"/>
                          <a:ea typeface="黑体" pitchFamily="2" charset="-122"/>
                          <a:cs typeface="Arial" panose="020B0604020202020204" pitchFamily="34" charset="0"/>
                        </a:rPr>
                        <a:t>213.6</a:t>
                      </a:r>
                    </a:p>
                  </a:txBody>
                  <a:tcPr marL="84414" marR="8441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7258" name="Rectangle 9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7171" name="Object 90"/>
          <p:cNvGraphicFramePr>
            <a:graphicFrameLocks noChangeAspect="1"/>
          </p:cNvGraphicFramePr>
          <p:nvPr/>
        </p:nvGraphicFramePr>
        <p:xfrm>
          <a:off x="5072380" y="1306091"/>
          <a:ext cx="876300" cy="428625"/>
        </p:xfrm>
        <a:graphic>
          <a:graphicData uri="http://schemas.openxmlformats.org/presentationml/2006/ole">
            <mc:AlternateContent xmlns:mc="http://schemas.openxmlformats.org/markup-compatibility/2006">
              <mc:Choice xmlns:v="urn:schemas-microsoft-com:vml" Requires="v">
                <p:oleObj name="公式" r:id="rId3" imgW="876300" imgH="431800" progId="Equation.3">
                  <p:embed/>
                </p:oleObj>
              </mc:Choice>
              <mc:Fallback>
                <p:oleObj name="公式" r:id="rId3" imgW="876300" imgH="431800" progId="Equation.3">
                  <p:embed/>
                  <p:pic>
                    <p:nvPicPr>
                      <p:cNvPr id="7171" name="Object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380" y="1306091"/>
                        <a:ext cx="876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9" name="Rectangle 9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7172" name="Object 92"/>
          <p:cNvGraphicFramePr>
            <a:graphicFrameLocks noChangeAspect="1"/>
          </p:cNvGraphicFramePr>
          <p:nvPr/>
        </p:nvGraphicFramePr>
        <p:xfrm>
          <a:off x="7619048" y="1292756"/>
          <a:ext cx="936625" cy="457200"/>
        </p:xfrm>
        <a:graphic>
          <a:graphicData uri="http://schemas.openxmlformats.org/presentationml/2006/ole">
            <mc:AlternateContent xmlns:mc="http://schemas.openxmlformats.org/markup-compatibility/2006">
              <mc:Choice xmlns:v="urn:schemas-microsoft-com:vml" Requires="v">
                <p:oleObj name="公式" r:id="rId5" imgW="876300" imgH="431800" progId="Equation.3">
                  <p:embed/>
                </p:oleObj>
              </mc:Choice>
              <mc:Fallback>
                <p:oleObj name="公式" r:id="rId5" imgW="876300" imgH="431800" progId="Equation.3">
                  <p:embed/>
                  <p:pic>
                    <p:nvPicPr>
                      <p:cNvPr id="7172"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048" y="1292756"/>
                        <a:ext cx="9366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Rectangle 6"/>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常见物质的标准熵</a:t>
            </a:r>
          </a:p>
        </p:txBody>
      </p:sp>
      <p:graphicFrame>
        <p:nvGraphicFramePr>
          <p:cNvPr id="2" name="对象 1"/>
          <p:cNvGraphicFramePr>
            <a:graphicFrameLocks noChangeAspect="1"/>
          </p:cNvGraphicFramePr>
          <p:nvPr/>
        </p:nvGraphicFramePr>
        <p:xfrm>
          <a:off x="2359025" y="1309688"/>
          <a:ext cx="901700" cy="419100"/>
        </p:xfrm>
        <a:graphic>
          <a:graphicData uri="http://schemas.openxmlformats.org/presentationml/2006/ole">
            <mc:AlternateContent xmlns:mc="http://schemas.openxmlformats.org/markup-compatibility/2006">
              <mc:Choice xmlns:v="urn:schemas-microsoft-com:vml" Requires="v">
                <p:oleObj name="Equation" r:id="rId6" imgW="901440" imgH="419040" progId="Equation.DSMT4">
                  <p:embed/>
                </p:oleObj>
              </mc:Choice>
              <mc:Fallback>
                <p:oleObj name="Equation" r:id="rId6" imgW="901440" imgH="419040" progId="Equation.DSMT4">
                  <p:embed/>
                  <p:pic>
                    <p:nvPicPr>
                      <p:cNvPr id="2" name="对象 1"/>
                      <p:cNvPicPr/>
                      <p:nvPr/>
                    </p:nvPicPr>
                    <p:blipFill>
                      <a:blip r:embed="rId7"/>
                      <a:stretch>
                        <a:fillRect/>
                      </a:stretch>
                    </p:blipFill>
                    <p:spPr>
                      <a:xfrm>
                        <a:off x="2359025" y="1309688"/>
                        <a:ext cx="901700" cy="419100"/>
                      </a:xfrm>
                      <a:prstGeom prst="rect">
                        <a:avLst/>
                      </a:prstGeom>
                    </p:spPr>
                  </p:pic>
                </p:oleObj>
              </mc:Fallback>
            </mc:AlternateContent>
          </a:graphicData>
        </a:graphic>
      </p:graphicFrame>
      <p:sp>
        <p:nvSpPr>
          <p:cNvPr id="11"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31</a:t>
            </a:fld>
            <a:endParaRPr lang="en-US" altLang="zh-CN" dirty="0">
              <a:solidFill>
                <a:srgbClr val="000000"/>
              </a:solidFill>
            </a:endParaRPr>
          </a:p>
        </p:txBody>
      </p:sp>
    </p:spTree>
    <p:extLst>
      <p:ext uri="{BB962C8B-B14F-4D97-AF65-F5344CB8AC3E}">
        <p14:creationId xmlns:p14="http://schemas.microsoft.com/office/powerpoint/2010/main" val="15559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8178" name="Group 2"/>
          <p:cNvGraphicFramePr>
            <a:graphicFrameLocks noGrp="1"/>
          </p:cNvGraphicFramePr>
          <p:nvPr/>
        </p:nvGraphicFramePr>
        <p:xfrm>
          <a:off x="711200" y="1339652"/>
          <a:ext cx="7821614" cy="2665412"/>
        </p:xfrm>
        <a:graphic>
          <a:graphicData uri="http://schemas.openxmlformats.org/drawingml/2006/table">
            <a:tbl>
              <a:tblPr/>
              <a:tblGrid>
                <a:gridCol w="1564909">
                  <a:extLst>
                    <a:ext uri="{9D8B030D-6E8A-4147-A177-3AD203B41FA5}">
                      <a16:colId xmlns:a16="http://schemas.microsoft.com/office/drawing/2014/main" val="20000"/>
                    </a:ext>
                  </a:extLst>
                </a:gridCol>
                <a:gridCol w="1563443">
                  <a:extLst>
                    <a:ext uri="{9D8B030D-6E8A-4147-A177-3AD203B41FA5}">
                      <a16:colId xmlns:a16="http://schemas.microsoft.com/office/drawing/2014/main" val="20001"/>
                    </a:ext>
                  </a:extLst>
                </a:gridCol>
                <a:gridCol w="1564909">
                  <a:extLst>
                    <a:ext uri="{9D8B030D-6E8A-4147-A177-3AD203B41FA5}">
                      <a16:colId xmlns:a16="http://schemas.microsoft.com/office/drawing/2014/main" val="20002"/>
                    </a:ext>
                  </a:extLst>
                </a:gridCol>
                <a:gridCol w="1563444">
                  <a:extLst>
                    <a:ext uri="{9D8B030D-6E8A-4147-A177-3AD203B41FA5}">
                      <a16:colId xmlns:a16="http://schemas.microsoft.com/office/drawing/2014/main" val="20003"/>
                    </a:ext>
                  </a:extLst>
                </a:gridCol>
                <a:gridCol w="1564909">
                  <a:extLst>
                    <a:ext uri="{9D8B030D-6E8A-4147-A177-3AD203B41FA5}">
                      <a16:colId xmlns:a16="http://schemas.microsoft.com/office/drawing/2014/main" val="20004"/>
                    </a:ext>
                  </a:extLst>
                </a:gridCol>
              </a:tblGrid>
              <a:tr h="1157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4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物质</a:t>
                      </a:r>
                    </a:p>
                  </a:txBody>
                  <a:tcPr marL="84399" marR="84399"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H</a:t>
                      </a:r>
                      <a:r>
                        <a:rPr kumimoji="1" lang="en-US" altLang="zh-CN" sz="24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O</a:t>
                      </a:r>
                    </a:p>
                  </a:txBody>
                  <a:tcPr marL="84399" marR="84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dirty="0" err="1">
                          <a:ln>
                            <a:noFill/>
                          </a:ln>
                          <a:solidFill>
                            <a:schemeClr val="tx1"/>
                          </a:solidFill>
                          <a:effectLst/>
                          <a:latin typeface="Arial" panose="020B0604020202020204" pitchFamily="34" charset="0"/>
                          <a:ea typeface="+mj-ea"/>
                          <a:cs typeface="Arial" panose="020B0604020202020204" pitchFamily="34" charset="0"/>
                        </a:rPr>
                        <a:t>Br</a:t>
                      </a:r>
                      <a:r>
                        <a:rPr kumimoji="1" lang="en-US" altLang="zh-CN" sz="2400" b="1" i="0" u="none" strike="noStrike" cap="none" normalizeH="0" baseline="-25000" dirty="0" err="1">
                          <a:ln>
                            <a:noFill/>
                          </a:ln>
                          <a:solidFill>
                            <a:schemeClr val="tx1"/>
                          </a:solidFill>
                          <a:effectLst/>
                          <a:latin typeface="Arial" panose="020B0604020202020204" pitchFamily="34" charset="0"/>
                          <a:ea typeface="+mj-ea"/>
                          <a:cs typeface="Arial" panose="020B0604020202020204" pitchFamily="34" charset="0"/>
                        </a:rPr>
                        <a:t>2</a:t>
                      </a:r>
                      <a:endParaRPr kumimoji="1" lang="en-US" altLang="zh-CN" sz="2400" b="1" i="0" u="none" strike="noStrike" cap="none" normalizeH="0" baseline="-25000" dirty="0">
                        <a:ln>
                          <a:noFill/>
                        </a:ln>
                        <a:solidFill>
                          <a:schemeClr val="tx1"/>
                        </a:solidFill>
                        <a:effectLst/>
                        <a:latin typeface="Arial" panose="020B0604020202020204" pitchFamily="34" charset="0"/>
                        <a:ea typeface="+mj-ea"/>
                        <a:cs typeface="Arial" panose="020B0604020202020204" pitchFamily="34" charset="0"/>
                      </a:endParaRPr>
                    </a:p>
                  </a:txBody>
                  <a:tcPr marL="84399" marR="84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Na</a:t>
                      </a:r>
                    </a:p>
                  </a:txBody>
                  <a:tcPr marL="84399" marR="84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I</a:t>
                      </a:r>
                      <a:r>
                        <a:rPr kumimoji="1" lang="en-US" altLang="zh-CN" sz="24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p>
                  </a:txBody>
                  <a:tcPr marL="84399" marR="8439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2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1" lang="zh-CN"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endParaRPr>
                    </a:p>
                  </a:txBody>
                  <a:tcPr marL="84399" marR="84399"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188.7(g)</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69.9(l)</a:t>
                      </a:r>
                    </a:p>
                  </a:txBody>
                  <a:tcPr marL="84399" marR="84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245.4(g) 152.2(l)</a:t>
                      </a:r>
                    </a:p>
                  </a:txBody>
                  <a:tcPr marL="84399" marR="84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57.9(g)</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51.2(s)</a:t>
                      </a:r>
                    </a:p>
                  </a:txBody>
                  <a:tcPr marL="84399" marR="843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260.6(g)</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116.1(s)</a:t>
                      </a:r>
                    </a:p>
                  </a:txBody>
                  <a:tcPr marL="84399" marR="8439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18202" name="Text Box 26"/>
          <p:cNvSpPr txBox="1">
            <a:spLocks noChangeArrowheads="1"/>
          </p:cNvSpPr>
          <p:nvPr/>
        </p:nvSpPr>
        <p:spPr bwMode="auto">
          <a:xfrm>
            <a:off x="703263" y="4114800"/>
            <a:ext cx="7807325" cy="2379626"/>
          </a:xfrm>
          <a:prstGeom prst="rect">
            <a:avLst/>
          </a:prstGeom>
          <a:noFill/>
          <a:ln w="9525">
            <a:noFill/>
            <a:miter lim="800000"/>
            <a:headEnd/>
            <a:tailEnd/>
          </a:ln>
          <a:effectLst/>
        </p:spPr>
        <p:txBody>
          <a:bodyPr>
            <a:spAutoFit/>
          </a:bodyPr>
          <a:lstStyle/>
          <a:p>
            <a:pPr>
              <a:lnSpc>
                <a:spcPct val="130000"/>
              </a:lnSpc>
              <a:defRPr/>
            </a:pP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同一物质气态的标准熵总是大于其液态的标准熵，液态的总是大于固态的。因为微粒的运动自由度是气态大于液态，液态大于固态的。</a:t>
            </a:r>
          </a:p>
          <a:p>
            <a:pPr>
              <a:spcBef>
                <a:spcPct val="30000"/>
              </a:spcBef>
              <a:defRPr/>
            </a:pPr>
            <a:r>
              <a:rPr kumimoji="0" lang="zh-CN" altLang="en-US" dirty="0">
                <a:latin typeface="Arial" panose="020B0604020202020204" pitchFamily="34" charset="0"/>
                <a:ea typeface="+mj-ea"/>
                <a:cs typeface="Arial" panose="020B0604020202020204" pitchFamily="34" charset="0"/>
              </a:rPr>
              <a:t>        即：                   </a:t>
            </a:r>
            <a:r>
              <a:rPr kumimoji="0" lang="en-US" altLang="zh-CN" i="1" dirty="0">
                <a:latin typeface="Arial" panose="020B0604020202020204" pitchFamily="34" charset="0"/>
                <a:cs typeface="Arial" panose="020B0604020202020204" pitchFamily="34" charset="0"/>
              </a:rPr>
              <a:t>S</a:t>
            </a:r>
            <a:r>
              <a:rPr kumimoji="0" lang="en-US" altLang="zh-CN" baseline="-25000" dirty="0">
                <a:latin typeface="Arial" panose="020B0604020202020204" pitchFamily="34" charset="0"/>
                <a:cs typeface="Arial" panose="020B0604020202020204" pitchFamily="34" charset="0"/>
              </a:rPr>
              <a:t>m</a:t>
            </a:r>
            <a:r>
              <a:rPr kumimoji="0" lang="en-US" altLang="zh-CN" spc="-1500" baseline="30000" dirty="0">
                <a:latin typeface="Arial" panose="020B0604020202020204" pitchFamily="34" charset="0"/>
                <a:cs typeface="Arial" panose="020B0604020202020204" pitchFamily="34" charset="0"/>
              </a:rPr>
              <a:t> ⊖   </a:t>
            </a:r>
            <a:r>
              <a:rPr kumimoji="0" lang="en-US" altLang="zh-CN" baseline="-25000" dirty="0">
                <a:latin typeface="Arial" panose="020B0604020202020204" pitchFamily="34" charset="0"/>
                <a:ea typeface="+mj-ea"/>
                <a:cs typeface="Arial" panose="020B0604020202020204" pitchFamily="34" charset="0"/>
                <a:sym typeface="Symbol" pitchFamily="18" charset="2"/>
              </a:rPr>
              <a:t> (g)</a:t>
            </a:r>
            <a:r>
              <a:rPr kumimoji="0" lang="en-US" altLang="zh-CN" dirty="0">
                <a:latin typeface="Arial" panose="020B0604020202020204" pitchFamily="34" charset="0"/>
                <a:ea typeface="+mj-ea"/>
                <a:cs typeface="Arial" panose="020B0604020202020204" pitchFamily="34" charset="0"/>
                <a:sym typeface="Symbol" pitchFamily="18" charset="2"/>
              </a:rPr>
              <a:t> &gt; </a:t>
            </a:r>
            <a:r>
              <a:rPr kumimoji="0" lang="en-US" altLang="zh-CN" i="1" dirty="0">
                <a:latin typeface="Arial" panose="020B0604020202020204" pitchFamily="34" charset="0"/>
                <a:ea typeface="+mj-ea"/>
                <a:cs typeface="Arial" panose="020B0604020202020204" pitchFamily="34" charset="0"/>
              </a:rPr>
              <a:t>S</a:t>
            </a:r>
            <a:r>
              <a:rPr kumimoji="0" lang="en-US" altLang="zh-CN" baseline="-25000" dirty="0">
                <a:latin typeface="Arial" panose="020B0604020202020204" pitchFamily="34" charset="0"/>
                <a:ea typeface="+mj-ea"/>
                <a:cs typeface="Arial" panose="020B0604020202020204" pitchFamily="34" charset="0"/>
              </a:rPr>
              <a:t>m</a:t>
            </a:r>
            <a:r>
              <a:rPr kumimoji="0" lang="en-US" altLang="zh-CN" spc="-1500" baseline="30000" dirty="0">
                <a:latin typeface="Arial" panose="020B0604020202020204" pitchFamily="34" charset="0"/>
                <a:cs typeface="Arial" panose="020B0604020202020204" pitchFamily="34" charset="0"/>
              </a:rPr>
              <a:t> ⊖   </a:t>
            </a:r>
            <a:r>
              <a:rPr kumimoji="0" lang="en-US" altLang="zh-CN" baseline="-25000" dirty="0">
                <a:latin typeface="Arial" panose="020B0604020202020204" pitchFamily="34" charset="0"/>
                <a:ea typeface="+mj-ea"/>
                <a:cs typeface="Arial" panose="020B0604020202020204" pitchFamily="34" charset="0"/>
                <a:sym typeface="Symbol" pitchFamily="18" charset="2"/>
              </a:rPr>
              <a:t> (l) </a:t>
            </a:r>
            <a:r>
              <a:rPr kumimoji="0" lang="en-US" altLang="zh-CN" dirty="0">
                <a:latin typeface="Arial" panose="020B0604020202020204" pitchFamily="34" charset="0"/>
                <a:ea typeface="+mj-ea"/>
                <a:cs typeface="Arial" panose="020B0604020202020204" pitchFamily="34" charset="0"/>
                <a:sym typeface="Symbol" pitchFamily="18" charset="2"/>
              </a:rPr>
              <a:t>&gt;</a:t>
            </a:r>
            <a:r>
              <a:rPr kumimoji="0" lang="en-US" altLang="zh-CN" baseline="-25000" dirty="0">
                <a:latin typeface="Arial" panose="020B0604020202020204" pitchFamily="34" charset="0"/>
                <a:ea typeface="+mj-ea"/>
                <a:cs typeface="Arial" panose="020B0604020202020204" pitchFamily="34" charset="0"/>
                <a:sym typeface="Symbol" pitchFamily="18" charset="2"/>
              </a:rPr>
              <a:t> </a:t>
            </a:r>
            <a:r>
              <a:rPr kumimoji="0" lang="en-US" altLang="zh-CN" i="1" dirty="0">
                <a:latin typeface="Arial" panose="020B0604020202020204" pitchFamily="34" charset="0"/>
                <a:ea typeface="+mj-ea"/>
                <a:cs typeface="Arial" panose="020B0604020202020204" pitchFamily="34" charset="0"/>
              </a:rPr>
              <a:t>S</a:t>
            </a:r>
            <a:r>
              <a:rPr kumimoji="0" lang="en-US" altLang="zh-CN" baseline="-25000" dirty="0">
                <a:latin typeface="Arial" panose="020B0604020202020204" pitchFamily="34" charset="0"/>
                <a:ea typeface="+mj-ea"/>
                <a:cs typeface="Arial" panose="020B0604020202020204" pitchFamily="34" charset="0"/>
              </a:rPr>
              <a:t>m</a:t>
            </a:r>
            <a:r>
              <a:rPr kumimoji="0" lang="en-US" altLang="zh-CN" spc="-1500" baseline="30000" dirty="0">
                <a:latin typeface="Arial" panose="020B0604020202020204" pitchFamily="34" charset="0"/>
                <a:cs typeface="Arial" panose="020B0604020202020204" pitchFamily="34" charset="0"/>
              </a:rPr>
              <a:t> ⊖ </a:t>
            </a:r>
            <a:r>
              <a:rPr kumimoji="0" lang="en-US" altLang="zh-CN" baseline="-25000" dirty="0">
                <a:latin typeface="Arial" panose="020B0604020202020204" pitchFamily="34" charset="0"/>
                <a:ea typeface="+mj-ea"/>
                <a:cs typeface="Arial" panose="020B0604020202020204" pitchFamily="34" charset="0"/>
                <a:sym typeface="Symbol" pitchFamily="18" charset="2"/>
              </a:rPr>
              <a:t>  (s)</a:t>
            </a:r>
          </a:p>
          <a:p>
            <a:pPr>
              <a:lnSpc>
                <a:spcPct val="130000"/>
              </a:lnSpc>
              <a:spcAft>
                <a:spcPct val="45000"/>
              </a:spcAft>
              <a:defRPr/>
            </a:pPr>
            <a:endParaRPr kumimoji="0" lang="en-US" altLang="zh-CN" baseline="-25000" dirty="0">
              <a:latin typeface="Arial" panose="020B0604020202020204" pitchFamily="34" charset="0"/>
              <a:ea typeface="+mj-ea"/>
              <a:cs typeface="Arial" panose="020B0604020202020204" pitchFamily="34" charset="0"/>
              <a:sym typeface="Symbol" pitchFamily="18" charset="2"/>
            </a:endParaRPr>
          </a:p>
        </p:txBody>
      </p:sp>
      <p:sp>
        <p:nvSpPr>
          <p:cNvPr id="821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8194" name="Object 22"/>
          <p:cNvGraphicFramePr>
            <a:graphicFrameLocks noChangeAspect="1"/>
          </p:cNvGraphicFramePr>
          <p:nvPr/>
        </p:nvGraphicFramePr>
        <p:xfrm>
          <a:off x="900113" y="2924745"/>
          <a:ext cx="1177925" cy="576263"/>
        </p:xfrm>
        <a:graphic>
          <a:graphicData uri="http://schemas.openxmlformats.org/presentationml/2006/ole">
            <mc:AlternateContent xmlns:mc="http://schemas.openxmlformats.org/markup-compatibility/2006">
              <mc:Choice xmlns:v="urn:schemas-microsoft-com:vml" Requires="v">
                <p:oleObj name="公式" r:id="rId3" imgW="876300" imgH="431800" progId="Equation.3">
                  <p:embed/>
                </p:oleObj>
              </mc:Choice>
              <mc:Fallback>
                <p:oleObj name="公式" r:id="rId3" imgW="876300" imgH="431800" progId="Equation.3">
                  <p:embed/>
                  <p:pic>
                    <p:nvPicPr>
                      <p:cNvPr id="8194"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924745"/>
                        <a:ext cx="11779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Rectangle 6"/>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标准熵的一些规律</a:t>
            </a:r>
          </a:p>
        </p:txBody>
      </p:sp>
      <p:sp>
        <p:nvSpPr>
          <p:cNvPr id="8"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32</a:t>
            </a:fld>
            <a:endParaRPr lang="en-US" altLang="zh-CN" dirty="0">
              <a:solidFill>
                <a:srgbClr val="000000"/>
              </a:solidFill>
            </a:endParaRPr>
          </a:p>
        </p:txBody>
      </p:sp>
    </p:spTree>
    <p:extLst>
      <p:ext uri="{BB962C8B-B14F-4D97-AF65-F5344CB8AC3E}">
        <p14:creationId xmlns:p14="http://schemas.microsoft.com/office/powerpoint/2010/main" val="3045875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3" name="Text Box 3"/>
          <p:cNvSpPr txBox="1">
            <a:spLocks noChangeArrowheads="1"/>
          </p:cNvSpPr>
          <p:nvPr/>
        </p:nvSpPr>
        <p:spPr bwMode="auto">
          <a:xfrm>
            <a:off x="773113" y="5326211"/>
            <a:ext cx="8018462" cy="1063946"/>
          </a:xfrm>
          <a:prstGeom prst="rect">
            <a:avLst/>
          </a:prstGeom>
          <a:noFill/>
          <a:ln>
            <a:noFill/>
          </a:ln>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40000"/>
              </a:lnSpc>
            </a:pP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同类物质摩尔质量</a:t>
            </a:r>
            <a:r>
              <a:rPr kumimoji="0" lang="en-US" altLang="zh-CN" dirty="0">
                <a:latin typeface="Arial" panose="020B0604020202020204" pitchFamily="34" charset="0"/>
                <a:ea typeface="+mj-ea"/>
                <a:cs typeface="Arial" panose="020B0604020202020204" pitchFamily="34" charset="0"/>
              </a:rPr>
              <a:t>M</a:t>
            </a:r>
            <a:r>
              <a:rPr kumimoji="0" lang="zh-CN" altLang="en-US" dirty="0">
                <a:latin typeface="Arial" panose="020B0604020202020204" pitchFamily="34" charset="0"/>
                <a:ea typeface="+mj-ea"/>
                <a:cs typeface="Arial" panose="020B0604020202020204" pitchFamily="34" charset="0"/>
              </a:rPr>
              <a:t>越大，标准熵值越大，因为原子数、电子数越多，微观状态数目也越多，熵值就越大。</a:t>
            </a:r>
          </a:p>
        </p:txBody>
      </p:sp>
      <p:graphicFrame>
        <p:nvGraphicFramePr>
          <p:cNvPr id="819248" name="Group 48"/>
          <p:cNvGraphicFramePr>
            <a:graphicFrameLocks noGrp="1"/>
          </p:cNvGraphicFramePr>
          <p:nvPr>
            <p:extLst>
              <p:ext uri="{D42A27DB-BD31-4B8C-83A1-F6EECF244321}">
                <p14:modId xmlns:p14="http://schemas.microsoft.com/office/powerpoint/2010/main" val="2031111797"/>
              </p:ext>
            </p:extLst>
          </p:nvPr>
        </p:nvGraphicFramePr>
        <p:xfrm>
          <a:off x="467544" y="1207938"/>
          <a:ext cx="8323263" cy="3805238"/>
        </p:xfrm>
        <a:graphic>
          <a:graphicData uri="http://schemas.openxmlformats.org/drawingml/2006/table">
            <a:tbl>
              <a:tblPr/>
              <a:tblGrid>
                <a:gridCol w="1814120">
                  <a:extLst>
                    <a:ext uri="{9D8B030D-6E8A-4147-A177-3AD203B41FA5}">
                      <a16:colId xmlns:a16="http://schemas.microsoft.com/office/drawing/2014/main" val="20000"/>
                    </a:ext>
                  </a:extLst>
                </a:gridCol>
                <a:gridCol w="1685168">
                  <a:extLst>
                    <a:ext uri="{9D8B030D-6E8A-4147-A177-3AD203B41FA5}">
                      <a16:colId xmlns:a16="http://schemas.microsoft.com/office/drawing/2014/main" val="20001"/>
                    </a:ext>
                  </a:extLst>
                </a:gridCol>
                <a:gridCol w="1569404">
                  <a:extLst>
                    <a:ext uri="{9D8B030D-6E8A-4147-A177-3AD203B41FA5}">
                      <a16:colId xmlns:a16="http://schemas.microsoft.com/office/drawing/2014/main" val="20002"/>
                    </a:ext>
                  </a:extLst>
                </a:gridCol>
                <a:gridCol w="1628018">
                  <a:extLst>
                    <a:ext uri="{9D8B030D-6E8A-4147-A177-3AD203B41FA5}">
                      <a16:colId xmlns:a16="http://schemas.microsoft.com/office/drawing/2014/main" val="20003"/>
                    </a:ext>
                  </a:extLst>
                </a:gridCol>
                <a:gridCol w="1626553">
                  <a:extLst>
                    <a:ext uri="{9D8B030D-6E8A-4147-A177-3AD203B41FA5}">
                      <a16:colId xmlns:a16="http://schemas.microsoft.com/office/drawing/2014/main" val="20004"/>
                    </a:ext>
                  </a:extLst>
                </a:gridCol>
              </a:tblGrid>
              <a:tr h="7889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物  质</a:t>
                      </a:r>
                    </a:p>
                  </a:txBody>
                  <a:tcPr marL="84405" marR="84405"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F</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(g)</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Cl</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(g)</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Br</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(g)</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I</a:t>
                      </a:r>
                      <a:r>
                        <a:rPr kumimoji="1" lang="en-US" altLang="zh-CN" sz="2000" b="1" i="0" u="none" strike="noStrike" cap="none" normalizeH="0" baseline="-25000" dirty="0">
                          <a:ln>
                            <a:noFill/>
                          </a:ln>
                          <a:solidFill>
                            <a:schemeClr val="tx1"/>
                          </a:solidFill>
                          <a:effectLst/>
                          <a:latin typeface="Arial" panose="020B0604020202020204" pitchFamily="34" charset="0"/>
                          <a:ea typeface="+mj-ea"/>
                          <a:cs typeface="Arial" panose="020B0604020202020204" pitchFamily="34" charset="0"/>
                        </a:rPr>
                        <a:t>2</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(g)</a:t>
                      </a:r>
                    </a:p>
                  </a:txBody>
                  <a:tcPr marL="84405" marR="84405"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8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M /g</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mol</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i="1" dirty="0">
                          <a:solidFill>
                            <a:srgbClr val="FF0000"/>
                          </a:solidFill>
                          <a:latin typeface="Arial" panose="020B0604020202020204" pitchFamily="34" charset="0"/>
                          <a:cs typeface="Arial" panose="020B0604020202020204" pitchFamily="34" charset="0"/>
                        </a:rPr>
                        <a:t>S</a:t>
                      </a:r>
                      <a:r>
                        <a:rPr kumimoji="0" lang="en-US" altLang="zh-CN" sz="2000" baseline="-25000" dirty="0">
                          <a:solidFill>
                            <a:srgbClr val="FF0000"/>
                          </a:solidFill>
                          <a:latin typeface="Arial" panose="020B0604020202020204" pitchFamily="34" charset="0"/>
                          <a:cs typeface="Arial" panose="020B0604020202020204" pitchFamily="34" charset="0"/>
                        </a:rPr>
                        <a:t>m</a:t>
                      </a:r>
                      <a:r>
                        <a:rPr kumimoji="0" lang="en-US" altLang="zh-CN" sz="2000" spc="-1500" baseline="30000" dirty="0">
                          <a:solidFill>
                            <a:srgbClr val="FF0000"/>
                          </a:solidFill>
                          <a:latin typeface="Arial" panose="020B0604020202020204" pitchFamily="34" charset="0"/>
                          <a:cs typeface="Arial" panose="020B0604020202020204" pitchFamily="34" charset="0"/>
                        </a:rPr>
                        <a:t> ⊖  </a:t>
                      </a:r>
                      <a:r>
                        <a:rPr kumimoji="1" lang="en-US" altLang="zh-CN" sz="2000" b="1" i="0" u="none" strike="noStrike" cap="none" normalizeH="0" baseline="30000" dirty="0">
                          <a:ln>
                            <a:noFill/>
                          </a:ln>
                          <a:solidFill>
                            <a:srgbClr val="FF0000"/>
                          </a:solidFill>
                          <a:effectLst/>
                          <a:latin typeface="Arial" panose="020B0604020202020204" pitchFamily="34" charset="0"/>
                          <a:ea typeface="+mj-ea"/>
                          <a:cs typeface="Arial" panose="020B0604020202020204" pitchFamily="34" charset="0"/>
                          <a:sym typeface="Symbol" pitchFamily="18" charset="2"/>
                        </a:rPr>
                        <a:t>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/Jmol</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K</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a:t>
                      </a:r>
                    </a:p>
                  </a:txBody>
                  <a:tcPr marL="84405" marR="84405"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38.0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203</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70.9</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223</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160.8</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245</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253.8</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261</a:t>
                      </a:r>
                    </a:p>
                  </a:txBody>
                  <a:tcPr marL="84405" marR="84405"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物  质</a:t>
                      </a:r>
                    </a:p>
                  </a:txBody>
                  <a:tcPr marL="84405" marR="84405"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CH</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4</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C</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H</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6</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C</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3</a:t>
                      </a: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H</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8</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C</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4</a:t>
                      </a: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H</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10</a:t>
                      </a:r>
                    </a:p>
                  </a:txBody>
                  <a:tcPr marL="84405" marR="84405"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58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M /g</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mol</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i="1" dirty="0">
                          <a:solidFill>
                            <a:srgbClr val="FF0000"/>
                          </a:solidFill>
                          <a:latin typeface="Arial" panose="020B0604020202020204" pitchFamily="34" charset="0"/>
                          <a:cs typeface="Arial" panose="020B0604020202020204" pitchFamily="34" charset="0"/>
                        </a:rPr>
                        <a:t>S</a:t>
                      </a:r>
                      <a:r>
                        <a:rPr kumimoji="0" lang="en-US" altLang="zh-CN" sz="2000" baseline="-25000" dirty="0">
                          <a:solidFill>
                            <a:srgbClr val="FF0000"/>
                          </a:solidFill>
                          <a:latin typeface="Arial" panose="020B0604020202020204" pitchFamily="34" charset="0"/>
                          <a:cs typeface="Arial" panose="020B0604020202020204" pitchFamily="34" charset="0"/>
                        </a:rPr>
                        <a:t>m</a:t>
                      </a:r>
                      <a:r>
                        <a:rPr kumimoji="0" lang="en-US" altLang="zh-CN" sz="2000" spc="-1500" baseline="30000" dirty="0">
                          <a:solidFill>
                            <a:srgbClr val="FF0000"/>
                          </a:solidFill>
                          <a:latin typeface="Arial" panose="020B0604020202020204" pitchFamily="34" charset="0"/>
                          <a:cs typeface="Arial" panose="020B0604020202020204" pitchFamily="34" charset="0"/>
                        </a:rPr>
                        <a:t> ⊖      </a:t>
                      </a:r>
                      <a:r>
                        <a:rPr kumimoji="1" lang="en-US" altLang="zh-CN" sz="2000" b="1" i="0" u="none" strike="noStrike" cap="none" spc="-1500" normalizeH="0" baseline="0" dirty="0">
                          <a:ln>
                            <a:noFill/>
                          </a:ln>
                          <a:solidFill>
                            <a:srgbClr val="FF0000"/>
                          </a:solidFill>
                          <a:effectLst/>
                          <a:latin typeface="Arial" panose="020B0604020202020204" pitchFamily="34" charset="0"/>
                          <a:ea typeface="+mj-ea"/>
                          <a:cs typeface="Arial" panose="020B0604020202020204" pitchFamily="34" charset="0"/>
                          <a:sym typeface="Symbol" pitchFamily="18" charset="2"/>
                        </a:rPr>
                        <a:t>  </a:t>
                      </a:r>
                      <a:r>
                        <a:rPr kumimoji="1" lang="en-US" altLang="zh-CN" sz="2000" b="1" i="0" u="none" strike="noStrike" cap="none" normalizeH="0" baseline="0" dirty="0">
                          <a:ln>
                            <a:noFill/>
                          </a:ln>
                          <a:solidFill>
                            <a:srgbClr val="FF0000"/>
                          </a:solidFill>
                          <a:effectLst/>
                          <a:latin typeface="Arial" panose="020B0604020202020204" pitchFamily="34" charset="0"/>
                          <a:ea typeface="+mj-ea"/>
                          <a:cs typeface="Arial" panose="020B0604020202020204" pitchFamily="34" charset="0"/>
                          <a:sym typeface="Symbol" pitchFamily="18" charset="2"/>
                        </a:rPr>
                        <a:t>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/Jmol</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K</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a:t>
                      </a:r>
                      <a:endPar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endParaRPr>
                    </a:p>
                  </a:txBody>
                  <a:tcPr marL="84405" marR="84405"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16.0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186</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30.0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230</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44.0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270</a:t>
                      </a:r>
                    </a:p>
                  </a:txBody>
                  <a:tcPr marL="84405" marR="844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58.0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310</a:t>
                      </a:r>
                    </a:p>
                  </a:txBody>
                  <a:tcPr marL="84405" marR="84405"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标准熵的一些规律</a:t>
            </a:r>
          </a:p>
        </p:txBody>
      </p:sp>
      <p:sp>
        <p:nvSpPr>
          <p:cNvPr id="6"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33</a:t>
            </a:fld>
            <a:endParaRPr lang="en-US" altLang="zh-CN" dirty="0">
              <a:solidFill>
                <a:srgbClr val="000000"/>
              </a:solidFill>
            </a:endParaRPr>
          </a:p>
        </p:txBody>
      </p:sp>
    </p:spTree>
    <p:extLst>
      <p:ext uri="{BB962C8B-B14F-4D97-AF65-F5344CB8AC3E}">
        <p14:creationId xmlns:p14="http://schemas.microsoft.com/office/powerpoint/2010/main" val="1232560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0226" name="Group 2"/>
          <p:cNvGraphicFramePr>
            <a:graphicFrameLocks noGrp="1"/>
          </p:cNvGraphicFramePr>
          <p:nvPr>
            <p:extLst>
              <p:ext uri="{D42A27DB-BD31-4B8C-83A1-F6EECF244321}">
                <p14:modId xmlns:p14="http://schemas.microsoft.com/office/powerpoint/2010/main" val="2236832951"/>
              </p:ext>
            </p:extLst>
          </p:nvPr>
        </p:nvGraphicFramePr>
        <p:xfrm>
          <a:off x="979971" y="1353060"/>
          <a:ext cx="7151713" cy="3045470"/>
        </p:xfrm>
        <a:graphic>
          <a:graphicData uri="http://schemas.openxmlformats.org/drawingml/2006/table">
            <a:tbl>
              <a:tblPr/>
              <a:tblGrid>
                <a:gridCol w="2110409">
                  <a:extLst>
                    <a:ext uri="{9D8B030D-6E8A-4147-A177-3AD203B41FA5}">
                      <a16:colId xmlns:a16="http://schemas.microsoft.com/office/drawing/2014/main" val="20000"/>
                    </a:ext>
                  </a:extLst>
                </a:gridCol>
                <a:gridCol w="1664630">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648482">
                  <a:extLst>
                    <a:ext uri="{9D8B030D-6E8A-4147-A177-3AD203B41FA5}">
                      <a16:colId xmlns:a16="http://schemas.microsoft.com/office/drawing/2014/main" val="20003"/>
                    </a:ext>
                  </a:extLst>
                </a:gridCol>
              </a:tblGrid>
              <a:tr h="738257">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物  质</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O</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O</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O</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3</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9541">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i="1" dirty="0">
                          <a:solidFill>
                            <a:srgbClr val="FF0000"/>
                          </a:solidFill>
                          <a:latin typeface="Arial" panose="020B0604020202020204" pitchFamily="34" charset="0"/>
                          <a:cs typeface="Arial" panose="020B0604020202020204" pitchFamily="34" charset="0"/>
                        </a:rPr>
                        <a:t>S</a:t>
                      </a:r>
                      <a:r>
                        <a:rPr kumimoji="0" lang="en-US" altLang="zh-CN" sz="2000" baseline="-25000" dirty="0">
                          <a:solidFill>
                            <a:srgbClr val="FF0000"/>
                          </a:solidFill>
                          <a:latin typeface="Arial" panose="020B0604020202020204" pitchFamily="34" charset="0"/>
                          <a:cs typeface="Arial" panose="020B0604020202020204" pitchFamily="34" charset="0"/>
                        </a:rPr>
                        <a:t>m</a:t>
                      </a:r>
                      <a:r>
                        <a:rPr kumimoji="0" lang="en-US" altLang="zh-CN" sz="2000" spc="-1500" baseline="30000" dirty="0">
                          <a:solidFill>
                            <a:srgbClr val="FF0000"/>
                          </a:solidFill>
                          <a:latin typeface="Arial" panose="020B0604020202020204" pitchFamily="34" charset="0"/>
                          <a:cs typeface="Arial" panose="020B0604020202020204" pitchFamily="34" charset="0"/>
                        </a:rPr>
                        <a:t> ⊖      </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/Jmol</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K</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161</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205</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238</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9415">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物  质</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N</a:t>
                      </a:r>
                      <a:endPar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NO</a:t>
                      </a:r>
                      <a:endPar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NO</a:t>
                      </a:r>
                      <a:r>
                        <a:rPr kumimoji="1" lang="en-US" altLang="zh-CN" sz="2000" b="1" i="0" u="none" strike="noStrike" cap="none" normalizeH="0" baseline="-25000">
                          <a:ln>
                            <a:noFill/>
                          </a:ln>
                          <a:solidFill>
                            <a:schemeClr val="tx1"/>
                          </a:solidFill>
                          <a:effectLst/>
                          <a:latin typeface="Arial" panose="020B0604020202020204" pitchFamily="34" charset="0"/>
                          <a:ea typeface="+mj-ea"/>
                          <a:cs typeface="Arial" panose="020B0604020202020204" pitchFamily="34" charset="0"/>
                        </a:rPr>
                        <a:t>2</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8257">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i="1" dirty="0">
                          <a:solidFill>
                            <a:srgbClr val="FF0000"/>
                          </a:solidFill>
                          <a:latin typeface="Arial" panose="020B0604020202020204" pitchFamily="34" charset="0"/>
                          <a:cs typeface="Arial" panose="020B0604020202020204" pitchFamily="34" charset="0"/>
                        </a:rPr>
                        <a:t>S</a:t>
                      </a:r>
                      <a:r>
                        <a:rPr kumimoji="0" lang="en-US" altLang="zh-CN" sz="2000" baseline="-25000" dirty="0">
                          <a:solidFill>
                            <a:srgbClr val="FF0000"/>
                          </a:solidFill>
                          <a:latin typeface="Arial" panose="020B0604020202020204" pitchFamily="34" charset="0"/>
                          <a:cs typeface="Arial" panose="020B0604020202020204" pitchFamily="34" charset="0"/>
                        </a:rPr>
                        <a:t>m</a:t>
                      </a:r>
                      <a:r>
                        <a:rPr kumimoji="0" lang="en-US" altLang="zh-CN" sz="2000" spc="-1500" baseline="30000" dirty="0">
                          <a:solidFill>
                            <a:srgbClr val="FF0000"/>
                          </a:solidFill>
                          <a:latin typeface="Arial" panose="020B0604020202020204" pitchFamily="34" charset="0"/>
                          <a:cs typeface="Arial" panose="020B0604020202020204" pitchFamily="34" charset="0"/>
                        </a:rPr>
                        <a:t>  ⊖         </a:t>
                      </a:r>
                      <a:r>
                        <a:rPr kumimoji="1" lang="en-US" altLang="zh-CN" sz="2000" b="1" i="0" u="none" strike="noStrike" cap="none" spc="-1500"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   /Jmol</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 </a:t>
                      </a: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K</a:t>
                      </a:r>
                      <a:r>
                        <a:rPr kumimoji="1" lang="en-US" altLang="zh-CN" sz="2000" b="1" i="0" u="none" strike="noStrike" cap="none" normalizeH="0" baseline="30000" dirty="0">
                          <a:ln>
                            <a:noFill/>
                          </a:ln>
                          <a:solidFill>
                            <a:schemeClr val="tx1"/>
                          </a:solidFill>
                          <a:effectLst/>
                          <a:latin typeface="Arial" panose="020B0604020202020204" pitchFamily="34" charset="0"/>
                          <a:ea typeface="+mj-ea"/>
                          <a:cs typeface="Arial" panose="020B0604020202020204" pitchFamily="34" charset="0"/>
                          <a:sym typeface="Symbol" pitchFamily="18" charset="2"/>
                        </a:rPr>
                        <a:t>1</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153</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mj-ea"/>
                          <a:cs typeface="Arial" panose="020B0604020202020204" pitchFamily="34" charset="0"/>
                        </a:rPr>
                        <a:t>210</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mj-ea"/>
                          <a:cs typeface="Arial" panose="020B0604020202020204" pitchFamily="34" charset="0"/>
                        </a:rPr>
                        <a:t>240</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20262" name="Text Box 38"/>
          <p:cNvSpPr txBox="1">
            <a:spLocks noChangeArrowheads="1"/>
          </p:cNvSpPr>
          <p:nvPr/>
        </p:nvSpPr>
        <p:spPr bwMode="auto">
          <a:xfrm>
            <a:off x="827584" y="4797152"/>
            <a:ext cx="7456488" cy="1065613"/>
          </a:xfrm>
          <a:prstGeom prst="rect">
            <a:avLst/>
          </a:prstGeom>
          <a:noFill/>
          <a:ln>
            <a:noFill/>
          </a:ln>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40000"/>
              </a:lnSpc>
            </a:pP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气态多原子分子的标准熵值比单原子大，因为原子数越多，微观状态数目也就越多。</a:t>
            </a:r>
          </a:p>
        </p:txBody>
      </p:sp>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标准熵的一些规律</a:t>
            </a:r>
          </a:p>
        </p:txBody>
      </p:sp>
      <p:sp>
        <p:nvSpPr>
          <p:cNvPr id="6"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34</a:t>
            </a:fld>
            <a:endParaRPr lang="en-US" altLang="zh-CN" dirty="0">
              <a:solidFill>
                <a:srgbClr val="000000"/>
              </a:solidFill>
            </a:endParaRPr>
          </a:p>
        </p:txBody>
      </p:sp>
    </p:spTree>
    <p:extLst>
      <p:ext uri="{BB962C8B-B14F-4D97-AF65-F5344CB8AC3E}">
        <p14:creationId xmlns:p14="http://schemas.microsoft.com/office/powerpoint/2010/main" val="1443843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6FF0EBB-12DE-964A-A65B-E020B620D1E0}"/>
              </a:ext>
            </a:extLst>
          </p:cNvPr>
          <p:cNvSpPr>
            <a:spLocks noGrp="1"/>
          </p:cNvSpPr>
          <p:nvPr>
            <p:ph type="ftr" sz="quarter" idx="10"/>
          </p:nvPr>
        </p:nvSpPr>
        <p:spPr/>
        <p:txBody>
          <a:bodyPr/>
          <a:lstStyle/>
          <a:p>
            <a:pPr>
              <a:defRPr/>
            </a:pPr>
            <a:fld id="{5B0964F7-4727-4AC6-820D-B129E805F5EE}" type="slidenum">
              <a:rPr lang="zh-CN" altLang="en-US" smtClean="0"/>
              <a:pPr>
                <a:defRPr/>
              </a:pPr>
              <a:t>35</a:t>
            </a:fld>
            <a:endParaRPr lang="en-US" altLang="zh-CN"/>
          </a:p>
        </p:txBody>
      </p:sp>
      <p:sp>
        <p:nvSpPr>
          <p:cNvPr id="3" name="矩形 2">
            <a:extLst>
              <a:ext uri="{FF2B5EF4-FFF2-40B4-BE49-F238E27FC236}">
                <a16:creationId xmlns:a16="http://schemas.microsoft.com/office/drawing/2014/main" id="{BF8EC37A-E416-1B4D-B499-45B6C9FDD312}"/>
              </a:ext>
            </a:extLst>
          </p:cNvPr>
          <p:cNvSpPr/>
          <p:nvPr/>
        </p:nvSpPr>
        <p:spPr>
          <a:xfrm>
            <a:off x="423449" y="980728"/>
            <a:ext cx="8507288" cy="4923464"/>
          </a:xfrm>
          <a:prstGeom prst="rect">
            <a:avLst/>
          </a:prstGeom>
        </p:spPr>
        <p:txBody>
          <a:bodyPr wrap="square">
            <a:spAutoFit/>
          </a:bodyPr>
          <a:lstStyle/>
          <a:p>
            <a:pPr marL="514350" indent="-514350">
              <a:lnSpc>
                <a:spcPct val="120000"/>
              </a:lnSpc>
              <a:buFont typeface="+mj-lt"/>
              <a:buAutoNum type="romanUcPeriod"/>
            </a:pPr>
            <a:r>
              <a:rPr lang="zh-CN" altLang="en-US" dirty="0">
                <a:solidFill>
                  <a:srgbClr val="000000"/>
                </a:solidFill>
                <a:latin typeface="Arial" panose="020B0604020202020204" pitchFamily="34" charset="0"/>
                <a:cs typeface="Arial" panose="020B0604020202020204" pitchFamily="34" charset="0"/>
              </a:rPr>
              <a:t>熵与物态有关：对于同一种物质</a:t>
            </a:r>
            <a:r>
              <a:rPr lang="en-US" altLang="zh-CN" i="1" dirty="0">
                <a:solidFill>
                  <a:srgbClr val="000000"/>
                </a:solidFill>
                <a:latin typeface="Arial" panose="020B0604020202020204" pitchFamily="34" charset="0"/>
                <a:cs typeface="Arial" panose="020B0604020202020204" pitchFamily="34" charset="0"/>
              </a:rPr>
              <a:t>S</a:t>
            </a:r>
            <a:r>
              <a:rPr lang="zh-CN" altLang="en-US" baseline="-25000" dirty="0">
                <a:solidFill>
                  <a:srgbClr val="000000"/>
                </a:solidFill>
                <a:latin typeface="Arial" panose="020B0604020202020204" pitchFamily="34" charset="0"/>
                <a:cs typeface="Arial" panose="020B0604020202020204" pitchFamily="34" charset="0"/>
              </a:rPr>
              <a:t>固</a:t>
            </a:r>
            <a:r>
              <a:rPr lang="zh-CN" altLang="en-US" dirty="0">
                <a:solidFill>
                  <a:srgbClr val="000000"/>
                </a:solidFill>
                <a:latin typeface="Arial" panose="020B0604020202020204" pitchFamily="34" charset="0"/>
                <a:cs typeface="Arial" panose="020B0604020202020204" pitchFamily="34" charset="0"/>
              </a:rPr>
              <a:t>&lt;</a:t>
            </a:r>
            <a:r>
              <a:rPr lang="en-US" altLang="zh-CN" i="1" dirty="0">
                <a:solidFill>
                  <a:srgbClr val="000000"/>
                </a:solidFill>
                <a:latin typeface="Arial" panose="020B0604020202020204" pitchFamily="34" charset="0"/>
                <a:cs typeface="Arial" panose="020B0604020202020204" pitchFamily="34" charset="0"/>
              </a:rPr>
              <a:t>S</a:t>
            </a:r>
            <a:r>
              <a:rPr lang="zh-CN" altLang="en-US" baseline="-25000" dirty="0">
                <a:solidFill>
                  <a:srgbClr val="000000"/>
                </a:solidFill>
                <a:latin typeface="Arial" panose="020B0604020202020204" pitchFamily="34" charset="0"/>
                <a:cs typeface="Arial" panose="020B0604020202020204" pitchFamily="34" charset="0"/>
              </a:rPr>
              <a:t>液</a:t>
            </a:r>
            <a:r>
              <a:rPr lang="zh-CN" altLang="en-US" dirty="0">
                <a:solidFill>
                  <a:srgbClr val="000000"/>
                </a:solidFill>
                <a:latin typeface="Arial" panose="020B0604020202020204" pitchFamily="34" charset="0"/>
                <a:cs typeface="Arial" panose="020B0604020202020204" pitchFamily="34" charset="0"/>
              </a:rPr>
              <a:t>&lt;</a:t>
            </a:r>
            <a:r>
              <a:rPr lang="en-US" altLang="zh-CN" i="1" dirty="0">
                <a:solidFill>
                  <a:srgbClr val="000000"/>
                </a:solidFill>
                <a:latin typeface="Arial" panose="020B0604020202020204" pitchFamily="34" charset="0"/>
                <a:cs typeface="Arial" panose="020B0604020202020204" pitchFamily="34" charset="0"/>
              </a:rPr>
              <a:t>S</a:t>
            </a:r>
            <a:r>
              <a:rPr lang="zh-CN" altLang="en-US" baseline="-25000" dirty="0">
                <a:solidFill>
                  <a:srgbClr val="000000"/>
                </a:solidFill>
                <a:latin typeface="Arial" panose="020B0604020202020204" pitchFamily="34" charset="0"/>
                <a:cs typeface="Arial" panose="020B0604020202020204" pitchFamily="34" charset="0"/>
              </a:rPr>
              <a:t>气</a:t>
            </a:r>
            <a:endParaRPr lang="en-US" altLang="zh-CN" dirty="0">
              <a:latin typeface="Arial" panose="020B0604020202020204" pitchFamily="34" charset="0"/>
              <a:cs typeface="Arial" panose="020B0604020202020204" pitchFamily="34" charset="0"/>
            </a:endParaRPr>
          </a:p>
          <a:p>
            <a:pPr marL="514350" indent="-514350">
              <a:lnSpc>
                <a:spcPct val="120000"/>
              </a:lnSpc>
              <a:buFont typeface="+mj-lt"/>
              <a:buAutoNum type="romanUcPeriod"/>
            </a:pPr>
            <a:r>
              <a:rPr lang="zh-CN" altLang="en-US" dirty="0">
                <a:solidFill>
                  <a:srgbClr val="000000"/>
                </a:solidFill>
                <a:latin typeface="Arial" panose="020B0604020202020204" pitchFamily="34" charset="0"/>
                <a:cs typeface="Arial" panose="020B0604020202020204" pitchFamily="34" charset="0"/>
              </a:rPr>
              <a:t>熵与分子的组成有关：对不同 物质，复杂分子的熵大于简单分子的熵</a:t>
            </a:r>
            <a:endParaRPr lang="zh-CN" altLang="en-US" dirty="0">
              <a:latin typeface="Arial" panose="020B0604020202020204" pitchFamily="34" charset="0"/>
              <a:cs typeface="Arial" panose="020B0604020202020204" pitchFamily="34" charset="0"/>
            </a:endParaRPr>
          </a:p>
          <a:p>
            <a:pPr marL="514350" indent="-514350">
              <a:lnSpc>
                <a:spcPct val="120000"/>
              </a:lnSpc>
              <a:buFont typeface="+mj-lt"/>
              <a:buAutoNum type="romanUcPeriod"/>
            </a:pPr>
            <a:r>
              <a:rPr lang="zh-CN" altLang="en-US" dirty="0">
                <a:solidFill>
                  <a:srgbClr val="000000"/>
                </a:solidFill>
                <a:latin typeface="Arial" panose="020B0604020202020204" pitchFamily="34" charset="0"/>
                <a:cs typeface="Arial" panose="020B0604020202020204" pitchFamily="34" charset="0"/>
              </a:rPr>
              <a:t>熵与体系物质的量有关：</a:t>
            </a:r>
            <a:r>
              <a:rPr lang="en-US" altLang="zh-CN" i="1" dirty="0">
                <a:solidFill>
                  <a:srgbClr val="000000"/>
                </a:solidFill>
                <a:latin typeface="Arial" panose="020B0604020202020204" pitchFamily="34" charset="0"/>
                <a:cs typeface="Arial" panose="020B0604020202020204" pitchFamily="34" charset="0"/>
              </a:rPr>
              <a:t>n</a:t>
            </a:r>
            <a:r>
              <a:rPr lang="zh-CN" altLang="en-US" dirty="0">
                <a:solidFill>
                  <a:srgbClr val="000000"/>
                </a:solidFill>
                <a:latin typeface="Arial" panose="020B0604020202020204" pitchFamily="34" charset="0"/>
                <a:cs typeface="Arial" panose="020B0604020202020204" pitchFamily="34" charset="0"/>
              </a:rPr>
              <a:t>越大熵值越大</a:t>
            </a:r>
            <a:endParaRPr lang="en-US" altLang="zh-CN" dirty="0">
              <a:solidFill>
                <a:srgbClr val="000000"/>
              </a:solidFill>
              <a:latin typeface="Arial" panose="020B0604020202020204" pitchFamily="34" charset="0"/>
              <a:cs typeface="Arial" panose="020B0604020202020204" pitchFamily="34" charset="0"/>
            </a:endParaRPr>
          </a:p>
          <a:p>
            <a:pPr marL="514350" indent="-514350">
              <a:lnSpc>
                <a:spcPct val="120000"/>
              </a:lnSpc>
              <a:buFont typeface="+mj-lt"/>
              <a:buAutoNum type="romanUcPeriod"/>
            </a:pPr>
            <a:r>
              <a:rPr lang="zh-CN" altLang="en-US" dirty="0">
                <a:solidFill>
                  <a:srgbClr val="000000"/>
                </a:solidFill>
                <a:latin typeface="Arial" panose="020B0604020202020204" pitchFamily="34" charset="0"/>
                <a:cs typeface="Arial" panose="020B0604020202020204" pitchFamily="34" charset="0"/>
              </a:rPr>
              <a:t>熵变(</a:t>
            </a:r>
            <a:r>
              <a:rPr lang="zh-CN" altLang="en-US" dirty="0">
                <a:solidFill>
                  <a:srgbClr val="000000"/>
                </a:solidFill>
                <a:latin typeface="Arial" panose="020B0604020202020204" pitchFamily="34" charset="0"/>
                <a:cs typeface="Arial" panose="020B0604020202020204" pitchFamily="34" charset="0"/>
                <a:sym typeface="Symbol" pitchFamily="18" charset="2"/>
              </a:rPr>
              <a:t></a:t>
            </a:r>
            <a:r>
              <a:rPr lang="en-US" altLang="zh-CN" baseline="-30000" dirty="0" err="1">
                <a:solidFill>
                  <a:srgbClr val="000000"/>
                </a:solidFill>
                <a:latin typeface="Arial" panose="020B0604020202020204" pitchFamily="34" charset="0"/>
                <a:cs typeface="Arial" panose="020B0604020202020204" pitchFamily="34" charset="0"/>
              </a:rPr>
              <a:t>r</a:t>
            </a:r>
            <a:r>
              <a:rPr lang="en-US" altLang="zh-CN" i="1" dirty="0" err="1">
                <a:solidFill>
                  <a:srgbClr val="000000"/>
                </a:solidFill>
                <a:latin typeface="Arial" panose="020B0604020202020204" pitchFamily="34" charset="0"/>
                <a:cs typeface="Arial" panose="020B0604020202020204" pitchFamily="34" charset="0"/>
              </a:rPr>
              <a:t>S</a:t>
            </a:r>
            <a:r>
              <a:rPr lang="en-US" altLang="zh-CN" dirty="0">
                <a:solidFill>
                  <a:srgbClr val="000000"/>
                </a:solidFill>
                <a:latin typeface="Arial" panose="020B0604020202020204" pitchFamily="34" charset="0"/>
                <a:cs typeface="Arial" panose="020B0604020202020204" pitchFamily="34" charset="0"/>
              </a:rPr>
              <a:t>)</a:t>
            </a:r>
            <a:r>
              <a:rPr lang="zh-CN" altLang="en-US" dirty="0">
                <a:solidFill>
                  <a:srgbClr val="000000"/>
                </a:solidFill>
                <a:latin typeface="Arial" panose="020B0604020202020204" pitchFamily="34" charset="0"/>
                <a:cs typeface="Arial" panose="020B0604020202020204" pitchFamily="34" charset="0"/>
              </a:rPr>
              <a:t>与体系中反应前后气体物质的量的变化有关。</a:t>
            </a:r>
            <a:r>
              <a:rPr lang="en-US" altLang="zh-CN" i="1" dirty="0">
                <a:solidFill>
                  <a:srgbClr val="000000"/>
                </a:solidFill>
                <a:latin typeface="Arial" panose="020B0604020202020204" pitchFamily="34" charset="0"/>
                <a:cs typeface="Arial" panose="020B0604020202020204" pitchFamily="34" charset="0"/>
              </a:rPr>
              <a:t>n</a:t>
            </a:r>
            <a:r>
              <a:rPr lang="en-US" altLang="zh-CN" dirty="0">
                <a:solidFill>
                  <a:srgbClr val="000000"/>
                </a:solidFill>
                <a:latin typeface="Arial" panose="020B0604020202020204" pitchFamily="34" charset="0"/>
                <a:cs typeface="Arial" panose="020B0604020202020204" pitchFamily="34" charset="0"/>
              </a:rPr>
              <a:t>(g)</a:t>
            </a:r>
            <a:r>
              <a:rPr lang="zh-CN" altLang="en-US" dirty="0">
                <a:solidFill>
                  <a:srgbClr val="000000"/>
                </a:solidFill>
                <a:latin typeface="Arial" panose="020B0604020202020204" pitchFamily="34" charset="0"/>
                <a:cs typeface="Arial" panose="020B0604020202020204" pitchFamily="34" charset="0"/>
              </a:rPr>
              <a:t>正值越大</a:t>
            </a:r>
            <a:r>
              <a:rPr lang="zh-CN" altLang="en-US" dirty="0">
                <a:solidFill>
                  <a:srgbClr val="000000"/>
                </a:solidFill>
                <a:latin typeface="Arial" panose="020B0604020202020204" pitchFamily="34" charset="0"/>
                <a:cs typeface="Arial" panose="020B0604020202020204" pitchFamily="34" charset="0"/>
                <a:sym typeface="Symbol" pitchFamily="18" charset="2"/>
              </a:rPr>
              <a:t></a:t>
            </a:r>
            <a:r>
              <a:rPr lang="en-US" altLang="zh-CN" baseline="-30000" dirty="0" err="1">
                <a:solidFill>
                  <a:srgbClr val="000000"/>
                </a:solidFill>
                <a:latin typeface="Arial" panose="020B0604020202020204" pitchFamily="34" charset="0"/>
                <a:cs typeface="Arial" panose="020B0604020202020204" pitchFamily="34" charset="0"/>
              </a:rPr>
              <a:t>r</a:t>
            </a:r>
            <a:r>
              <a:rPr lang="en-US" altLang="zh-CN" i="1" dirty="0" err="1">
                <a:solidFill>
                  <a:srgbClr val="000000"/>
                </a:solidFill>
                <a:latin typeface="Arial" panose="020B0604020202020204" pitchFamily="34" charset="0"/>
                <a:cs typeface="Arial" panose="020B0604020202020204" pitchFamily="34" charset="0"/>
              </a:rPr>
              <a:t>S</a:t>
            </a:r>
            <a:r>
              <a:rPr lang="en-US" altLang="zh-CN" i="1" dirty="0">
                <a:solidFill>
                  <a:srgbClr val="000000"/>
                </a:solidFill>
                <a:latin typeface="Arial" panose="020B0604020202020204" pitchFamily="34" charset="0"/>
                <a:cs typeface="Arial" panose="020B0604020202020204" pitchFamily="34" charset="0"/>
              </a:rPr>
              <a:t> </a:t>
            </a:r>
            <a:r>
              <a:rPr lang="zh-CN" altLang="en-US" dirty="0">
                <a:solidFill>
                  <a:srgbClr val="000000"/>
                </a:solidFill>
                <a:latin typeface="Arial" panose="020B0604020202020204" pitchFamily="34" charset="0"/>
                <a:cs typeface="Arial" panose="020B0604020202020204" pitchFamily="34" charset="0"/>
              </a:rPr>
              <a:t>正值越大，</a:t>
            </a:r>
            <a:r>
              <a:rPr lang="zh-CN" altLang="en-US" dirty="0">
                <a:solidFill>
                  <a:srgbClr val="000000"/>
                </a:solidFill>
                <a:latin typeface="Arial" panose="020B0604020202020204" pitchFamily="34" charset="0"/>
                <a:cs typeface="Arial" panose="020B0604020202020204" pitchFamily="34" charset="0"/>
                <a:sym typeface="Symbol" pitchFamily="18" charset="2"/>
              </a:rPr>
              <a:t></a:t>
            </a:r>
            <a:r>
              <a:rPr lang="en-US" altLang="zh-CN" i="1" dirty="0">
                <a:solidFill>
                  <a:srgbClr val="000000"/>
                </a:solidFill>
                <a:latin typeface="Arial" panose="020B0604020202020204" pitchFamily="34" charset="0"/>
                <a:cs typeface="Arial" panose="020B0604020202020204" pitchFamily="34" charset="0"/>
              </a:rPr>
              <a:t>n</a:t>
            </a:r>
            <a:r>
              <a:rPr lang="en-US" altLang="zh-CN" dirty="0">
                <a:solidFill>
                  <a:srgbClr val="000000"/>
                </a:solidFill>
                <a:latin typeface="Arial" panose="020B0604020202020204" pitchFamily="34" charset="0"/>
                <a:cs typeface="Arial" panose="020B0604020202020204" pitchFamily="34" charset="0"/>
              </a:rPr>
              <a:t>(g)=0</a:t>
            </a:r>
            <a:r>
              <a:rPr lang="zh-CN" altLang="en-US" dirty="0">
                <a:solidFill>
                  <a:srgbClr val="000000"/>
                </a:solidFill>
                <a:latin typeface="Arial" panose="020B0604020202020204" pitchFamily="34" charset="0"/>
                <a:cs typeface="Arial" panose="020B0604020202020204" pitchFamily="34" charset="0"/>
              </a:rPr>
              <a:t>时体系的熵变化不大</a:t>
            </a:r>
            <a:endParaRPr lang="en-US" altLang="zh-CN" dirty="0">
              <a:solidFill>
                <a:srgbClr val="000000"/>
              </a:solidFill>
              <a:latin typeface="Arial" panose="020B0604020202020204" pitchFamily="34" charset="0"/>
              <a:cs typeface="Arial" panose="020B0604020202020204" pitchFamily="34" charset="0"/>
            </a:endParaRPr>
          </a:p>
          <a:p>
            <a:pPr marL="514350" indent="-514350">
              <a:lnSpc>
                <a:spcPct val="120000"/>
              </a:lnSpc>
              <a:buFont typeface="+mj-lt"/>
              <a:buAutoNum type="romanUcPeriod"/>
            </a:pPr>
            <a:r>
              <a:rPr lang="zh-CN" altLang="en-US" dirty="0">
                <a:solidFill>
                  <a:srgbClr val="000000"/>
                </a:solidFill>
                <a:latin typeface="Arial" panose="020B0604020202020204" pitchFamily="34" charset="0"/>
                <a:cs typeface="Arial" panose="020B0604020202020204" pitchFamily="34" charset="0"/>
              </a:rPr>
              <a:t>熵随温度升高而增大，但熵变</a:t>
            </a:r>
            <a:r>
              <a:rPr lang="en-US" altLang="zh-CN" dirty="0">
                <a:solidFill>
                  <a:srgbClr val="000000"/>
                </a:solidFill>
                <a:latin typeface="Arial" panose="020B0604020202020204" pitchFamily="34" charset="0"/>
                <a:cs typeface="Arial" panose="020B0604020202020204" pitchFamily="34" charset="0"/>
              </a:rPr>
              <a:t>(</a:t>
            </a:r>
            <a:r>
              <a:rPr lang="zh-CN" altLang="en-US" dirty="0">
                <a:solidFill>
                  <a:srgbClr val="000000"/>
                </a:solidFill>
                <a:sym typeface="Symbol" pitchFamily="18" charset="2"/>
              </a:rPr>
              <a:t></a:t>
            </a:r>
            <a:r>
              <a:rPr lang="en-US" altLang="zh-CN" baseline="-30000" dirty="0" err="1">
                <a:solidFill>
                  <a:srgbClr val="000000"/>
                </a:solidFill>
              </a:rPr>
              <a:t>r</a:t>
            </a:r>
            <a:r>
              <a:rPr lang="en-US" altLang="zh-CN" dirty="0" err="1">
                <a:solidFill>
                  <a:srgbClr val="000000"/>
                </a:solidFill>
                <a:latin typeface="Arial" panose="020B0604020202020204" pitchFamily="34" charset="0"/>
                <a:cs typeface="Arial" panose="020B0604020202020204" pitchFamily="34" charset="0"/>
              </a:rPr>
              <a:t>S</a:t>
            </a:r>
            <a:r>
              <a:rPr lang="en-US" altLang="zh-CN" dirty="0">
                <a:solidFill>
                  <a:srgbClr val="000000"/>
                </a:solidFill>
                <a:latin typeface="Arial" panose="020B0604020202020204" pitchFamily="34" charset="0"/>
                <a:cs typeface="Arial" panose="020B0604020202020204" pitchFamily="34" charset="0"/>
              </a:rPr>
              <a:t>)</a:t>
            </a:r>
            <a:r>
              <a:rPr lang="zh-CN" altLang="en-US" dirty="0">
                <a:solidFill>
                  <a:srgbClr val="000000"/>
                </a:solidFill>
                <a:latin typeface="Arial" panose="020B0604020202020204" pitchFamily="34" charset="0"/>
                <a:cs typeface="Arial" panose="020B0604020202020204" pitchFamily="34" charset="0"/>
              </a:rPr>
              <a:t>却随温度的改变不大，一般也可以不考虑温度对反应熵变的影响</a:t>
            </a:r>
          </a:p>
          <a:p>
            <a:pPr marL="514350" indent="-514350">
              <a:lnSpc>
                <a:spcPct val="120000"/>
              </a:lnSpc>
              <a:buFont typeface="+mj-lt"/>
              <a:buAutoNum type="romanUcPeriod"/>
            </a:pPr>
            <a:r>
              <a:rPr lang="zh-CN" altLang="en-US" dirty="0">
                <a:solidFill>
                  <a:srgbClr val="000000"/>
                </a:solidFill>
                <a:latin typeface="Arial" panose="020B0604020202020204" pitchFamily="34" charset="0"/>
                <a:cs typeface="Arial" panose="020B0604020202020204" pitchFamily="34" charset="0"/>
              </a:rPr>
              <a:t>熵是随体系压力的增大而减小，因为压力加大体系的有序程度加大，熵减小。但一般反应</a:t>
            </a:r>
            <a:r>
              <a:rPr lang="en-US" altLang="zh-CN" dirty="0">
                <a:solidFill>
                  <a:srgbClr val="000000"/>
                </a:solidFill>
                <a:latin typeface="Arial" panose="020B0604020202020204" pitchFamily="34" charset="0"/>
                <a:cs typeface="Arial" panose="020B0604020202020204" pitchFamily="34" charset="0"/>
              </a:rPr>
              <a:t>S</a:t>
            </a:r>
            <a:r>
              <a:rPr lang="zh-CN" altLang="en-US" dirty="0">
                <a:solidFill>
                  <a:srgbClr val="000000"/>
                </a:solidFill>
                <a:latin typeface="Arial" panose="020B0604020202020204" pitchFamily="34" charset="0"/>
                <a:cs typeface="Arial" panose="020B0604020202020204" pitchFamily="34" charset="0"/>
              </a:rPr>
              <a:t>值却随压力变化不大</a:t>
            </a:r>
          </a:p>
          <a:p>
            <a:pPr marL="514350" indent="-514350">
              <a:lnSpc>
                <a:spcPct val="120000"/>
              </a:lnSpc>
              <a:buFont typeface="+mj-lt"/>
              <a:buAutoNum type="romanUcPeriod"/>
            </a:pPr>
            <a:r>
              <a:rPr lang="zh-CN" altLang="en-US" dirty="0">
                <a:solidFill>
                  <a:srgbClr val="000000"/>
                </a:solidFill>
                <a:latin typeface="Arial" panose="020B0604020202020204" pitchFamily="34" charset="0"/>
                <a:cs typeface="Arial" panose="020B0604020202020204" pitchFamily="34" charset="0"/>
              </a:rPr>
              <a:t>熵不是能量，单位是</a:t>
            </a:r>
            <a:r>
              <a:rPr lang="en-US" altLang="zh-CN" dirty="0">
                <a:solidFill>
                  <a:srgbClr val="000000"/>
                </a:solidFill>
                <a:latin typeface="Arial" panose="020B0604020202020204" pitchFamily="34" charset="0"/>
                <a:cs typeface="Arial" panose="020B0604020202020204" pitchFamily="34" charset="0"/>
              </a:rPr>
              <a:t>J·K</a:t>
            </a:r>
            <a:r>
              <a:rPr lang="en-US" altLang="zh-CN" baseline="30000" dirty="0">
                <a:solidFill>
                  <a:srgbClr val="000000"/>
                </a:solidFill>
                <a:latin typeface="Arial" panose="020B0604020202020204" pitchFamily="34" charset="0"/>
                <a:cs typeface="Arial" panose="020B0604020202020204" pitchFamily="34" charset="0"/>
              </a:rPr>
              <a:t>-1</a:t>
            </a:r>
            <a:r>
              <a:rPr lang="en-US" altLang="zh-CN" dirty="0">
                <a:solidFill>
                  <a:srgbClr val="000000"/>
                </a:solidFill>
                <a:latin typeface="Arial" panose="020B0604020202020204" pitchFamily="34" charset="0"/>
                <a:cs typeface="Arial" panose="020B0604020202020204" pitchFamily="34" charset="0"/>
              </a:rPr>
              <a:t>·mol</a:t>
            </a:r>
            <a:r>
              <a:rPr lang="en-US" altLang="zh-CN" baseline="30000" dirty="0">
                <a:solidFill>
                  <a:srgbClr val="000000"/>
                </a:solidFill>
                <a:latin typeface="Arial" panose="020B0604020202020204" pitchFamily="34" charset="0"/>
                <a:cs typeface="Arial" panose="020B0604020202020204" pitchFamily="34" charset="0"/>
              </a:rPr>
              <a:t>-1</a:t>
            </a:r>
            <a:r>
              <a:rPr lang="zh-CN" altLang="en-US" dirty="0">
                <a:solidFill>
                  <a:srgbClr val="000000"/>
                </a:solidFill>
                <a:latin typeface="Arial" panose="020B0604020202020204" pitchFamily="34" charset="0"/>
                <a:cs typeface="Arial" panose="020B0604020202020204" pitchFamily="34" charset="0"/>
              </a:rPr>
              <a:t>，</a:t>
            </a:r>
            <a:r>
              <a:rPr lang="en-US" altLang="zh-CN" i="1" dirty="0">
                <a:solidFill>
                  <a:srgbClr val="000000"/>
                </a:solidFill>
                <a:latin typeface="Arial" panose="020B0604020202020204" pitchFamily="34" charset="0"/>
                <a:cs typeface="Arial" panose="020B0604020202020204" pitchFamily="34" charset="0"/>
              </a:rPr>
              <a:t>TS</a:t>
            </a:r>
            <a:r>
              <a:rPr lang="zh-CN" altLang="en-US" dirty="0">
                <a:solidFill>
                  <a:srgbClr val="000000"/>
                </a:solidFill>
                <a:latin typeface="Arial" panose="020B0604020202020204" pitchFamily="34" charset="0"/>
                <a:cs typeface="Arial" panose="020B0604020202020204" pitchFamily="34" charset="0"/>
              </a:rPr>
              <a:t>才是能量。</a:t>
            </a:r>
          </a:p>
        </p:txBody>
      </p:sp>
      <p:sp>
        <p:nvSpPr>
          <p:cNvPr id="4" name="矩形 3">
            <a:extLst>
              <a:ext uri="{FF2B5EF4-FFF2-40B4-BE49-F238E27FC236}">
                <a16:creationId xmlns:a16="http://schemas.microsoft.com/office/drawing/2014/main" id="{F4AC947C-71EF-744D-BFA5-EB4D94DBE269}"/>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a:extLst>
              <a:ext uri="{FF2B5EF4-FFF2-40B4-BE49-F238E27FC236}">
                <a16:creationId xmlns:a16="http://schemas.microsoft.com/office/drawing/2014/main" id="{E70188F4-88E4-1149-918C-AF6F8698327E}"/>
              </a:ext>
            </a:extLst>
          </p:cNvPr>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熵 </a:t>
            </a:r>
            <a:r>
              <a:rPr lang="en-US" altLang="zh-CN" sz="3200" dirty="0">
                <a:solidFill>
                  <a:schemeClr val="accent2">
                    <a:lumMod val="50000"/>
                  </a:schemeClr>
                </a:solidFill>
                <a:latin typeface="+mj-ea"/>
                <a:ea typeface="+mj-ea"/>
              </a:rPr>
              <a:t>-</a:t>
            </a:r>
            <a:r>
              <a:rPr lang="zh-CN" altLang="en-US" sz="3200" dirty="0">
                <a:solidFill>
                  <a:schemeClr val="accent2">
                    <a:lumMod val="50000"/>
                  </a:schemeClr>
                </a:solidFill>
                <a:latin typeface="+mj-ea"/>
                <a:ea typeface="+mj-ea"/>
              </a:rPr>
              <a:t> 需要注意的地方</a:t>
            </a:r>
          </a:p>
        </p:txBody>
      </p:sp>
    </p:spTree>
    <p:extLst>
      <p:ext uri="{BB962C8B-B14F-4D97-AF65-F5344CB8AC3E}">
        <p14:creationId xmlns:p14="http://schemas.microsoft.com/office/powerpoint/2010/main" val="300714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Text Box 2"/>
          <p:cNvSpPr txBox="1">
            <a:spLocks noChangeArrowheads="1"/>
          </p:cNvSpPr>
          <p:nvPr/>
        </p:nvSpPr>
        <p:spPr bwMode="auto">
          <a:xfrm>
            <a:off x="353317" y="1340768"/>
            <a:ext cx="8539163" cy="2015936"/>
          </a:xfrm>
          <a:prstGeom prst="rect">
            <a:avLst/>
          </a:prstGeom>
          <a:noFill/>
          <a:ln w="9525">
            <a:noFill/>
            <a:miter lim="800000"/>
            <a:headEnd/>
            <a:tailEnd/>
          </a:ln>
          <a:effectLst/>
        </p:spPr>
        <p:txBody>
          <a:bodyPr>
            <a:spAutoFit/>
          </a:bodyPr>
          <a:lstStyle/>
          <a:p>
            <a:pPr>
              <a:lnSpc>
                <a:spcPct val="150000"/>
              </a:lnSpc>
              <a:spcBef>
                <a:spcPts val="0"/>
              </a:spcBef>
              <a:spcAft>
                <a:spcPts val="600"/>
              </a:spcAft>
              <a:defRPr/>
            </a:pPr>
            <a:r>
              <a:rPr kumimoji="0" lang="zh-CN" altLang="en-US" dirty="0">
                <a:latin typeface="Arial" panose="020B0604020202020204" pitchFamily="34" charset="0"/>
                <a:ea typeface="+mj-ea"/>
                <a:cs typeface="Arial" panose="020B0604020202020204" pitchFamily="34" charset="0"/>
              </a:rPr>
              <a:t>熵是状态函数，具有容量性质，所以热化学定律的计算焓变方法同样适用于熵变计算：</a:t>
            </a:r>
          </a:p>
          <a:p>
            <a:pPr>
              <a:defRPr/>
            </a:pPr>
            <a:r>
              <a:rPr kumimoji="0" lang="zh-CN" altLang="en-US" sz="2000" dirty="0">
                <a:latin typeface="Arial" panose="020B0604020202020204" pitchFamily="34" charset="0"/>
                <a:ea typeface="+mj-ea"/>
                <a:cs typeface="Arial" panose="020B0604020202020204" pitchFamily="34" charset="0"/>
              </a:rPr>
              <a:t>      	        </a:t>
            </a:r>
            <a:endParaRPr kumimoji="0" lang="en-GB" altLang="zh-CN" sz="2000" dirty="0">
              <a:latin typeface="Arial" panose="020B0604020202020204" pitchFamily="34" charset="0"/>
              <a:ea typeface="+mj-ea"/>
              <a:cs typeface="Arial" panose="020B0604020202020204" pitchFamily="34" charset="0"/>
            </a:endParaRPr>
          </a:p>
          <a:p>
            <a:pPr algn="ctr">
              <a:defRPr/>
            </a:pPr>
            <a:r>
              <a:rPr kumimoji="0" lang="zh-CN" altLang="en-US"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r</a:t>
            </a:r>
            <a:r>
              <a:rPr kumimoji="0" lang="en-US" altLang="zh-CN" sz="2800" i="1" dirty="0" err="1">
                <a:solidFill>
                  <a:srgbClr val="0000FF"/>
                </a:solidFill>
                <a:latin typeface="Arial" panose="020B0604020202020204" pitchFamily="34" charset="0"/>
                <a:ea typeface="+mj-ea"/>
                <a:cs typeface="Arial" panose="020B0604020202020204" pitchFamily="34" charset="0"/>
              </a:rPr>
              <a:t>S</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m</a:t>
            </a:r>
            <a:r>
              <a:rPr kumimoji="0" lang="en-US" altLang="zh-CN" sz="2800" spc="-1500" baseline="30000" dirty="0">
                <a:solidFill>
                  <a:srgbClr val="FF0000"/>
                </a:solidFill>
                <a:latin typeface="Arial" panose="020B0604020202020204" pitchFamily="34" charset="0"/>
                <a:cs typeface="Arial" panose="020B0604020202020204" pitchFamily="34" charset="0"/>
              </a:rPr>
              <a:t> </a:t>
            </a:r>
            <a:r>
              <a:rPr kumimoji="0" lang="en-US" altLang="zh-CN" sz="2800" spc="-1500" baseline="30000" dirty="0">
                <a:solidFill>
                  <a:srgbClr val="0000FF"/>
                </a:solidFill>
                <a:latin typeface="Arial" panose="020B0604020202020204" pitchFamily="34" charset="0"/>
                <a:cs typeface="Arial" panose="020B0604020202020204" pitchFamily="34" charset="0"/>
              </a:rPr>
              <a:t>⊖</a:t>
            </a:r>
            <a:r>
              <a:rPr kumimoji="0" lang="en-US" altLang="zh-CN"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i</a:t>
            </a:r>
            <a:r>
              <a:rPr kumimoji="0" lang="en-US" altLang="zh-CN" sz="2800" i="1" dirty="0" err="1">
                <a:solidFill>
                  <a:srgbClr val="0000FF"/>
                </a:solidFill>
                <a:latin typeface="Arial" panose="020B0604020202020204" pitchFamily="34" charset="0"/>
                <a:ea typeface="+mj-ea"/>
                <a:cs typeface="Arial" panose="020B0604020202020204" pitchFamily="34" charset="0"/>
              </a:rPr>
              <a:t>S</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m</a:t>
            </a:r>
            <a:r>
              <a:rPr kumimoji="0" lang="en-US" altLang="zh-CN" sz="2800" spc="-1500" baseline="30000" dirty="0">
                <a:solidFill>
                  <a:srgbClr val="FF0000"/>
                </a:solidFill>
                <a:latin typeface="Arial" panose="020B0604020202020204" pitchFamily="34" charset="0"/>
                <a:cs typeface="Arial" panose="020B0604020202020204" pitchFamily="34" charset="0"/>
              </a:rPr>
              <a:t> </a:t>
            </a:r>
            <a:r>
              <a:rPr kumimoji="0" lang="en-US" altLang="zh-CN" sz="2800" spc="-1500" baseline="30000" dirty="0">
                <a:solidFill>
                  <a:srgbClr val="0000FF"/>
                </a:solidFill>
                <a:latin typeface="Arial" panose="020B0604020202020204" pitchFamily="34" charset="0"/>
                <a:cs typeface="Arial" panose="020B0604020202020204" pitchFamily="34" charset="0"/>
              </a:rPr>
              <a:t>⊖ </a:t>
            </a:r>
            <a:r>
              <a:rPr kumimoji="0" lang="en-US" altLang="zh-CN" sz="2800" baseline="-25000" dirty="0">
                <a:solidFill>
                  <a:srgbClr val="0000FF"/>
                </a:solidFill>
                <a:latin typeface="Arial" panose="020B0604020202020204" pitchFamily="34" charset="0"/>
                <a:ea typeface="+mj-ea"/>
                <a:cs typeface="Arial" panose="020B0604020202020204" pitchFamily="34" charset="0"/>
              </a:rPr>
              <a:t>  (</a:t>
            </a:r>
            <a:r>
              <a:rPr kumimoji="0" lang="zh-CN" altLang="en-US" sz="2800" baseline="-25000" dirty="0">
                <a:solidFill>
                  <a:srgbClr val="0000FF"/>
                </a:solidFill>
                <a:latin typeface="Arial" panose="020B0604020202020204" pitchFamily="34" charset="0"/>
                <a:ea typeface="+mj-ea"/>
                <a:cs typeface="Arial" panose="020B0604020202020204" pitchFamily="34" charset="0"/>
              </a:rPr>
              <a:t>生成物</a:t>
            </a:r>
            <a:r>
              <a:rPr kumimoji="0" lang="en-US" altLang="zh-CN" sz="2800" baseline="-25000" dirty="0">
                <a:solidFill>
                  <a:srgbClr val="0000FF"/>
                </a:solidFill>
                <a:latin typeface="Arial" panose="020B0604020202020204" pitchFamily="34" charset="0"/>
                <a:ea typeface="+mj-ea"/>
                <a:cs typeface="Arial" panose="020B0604020202020204" pitchFamily="34" charset="0"/>
              </a:rPr>
              <a:t>)</a:t>
            </a:r>
            <a:r>
              <a:rPr kumimoji="0" lang="en-US" altLang="zh-CN"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i</a:t>
            </a:r>
            <a:r>
              <a:rPr kumimoji="0" lang="en-US" altLang="zh-CN" sz="2800" i="1" dirty="0" err="1">
                <a:solidFill>
                  <a:srgbClr val="0000FF"/>
                </a:solidFill>
                <a:latin typeface="Arial" panose="020B0604020202020204" pitchFamily="34" charset="0"/>
                <a:ea typeface="+mj-ea"/>
                <a:cs typeface="Arial" panose="020B0604020202020204" pitchFamily="34" charset="0"/>
              </a:rPr>
              <a:t>S</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m</a:t>
            </a:r>
            <a:r>
              <a:rPr kumimoji="0" lang="en-US" altLang="zh-CN" sz="2800" spc="-1500" baseline="30000" dirty="0">
                <a:solidFill>
                  <a:srgbClr val="FF0000"/>
                </a:solidFill>
                <a:latin typeface="Arial" panose="020B0604020202020204" pitchFamily="34" charset="0"/>
                <a:cs typeface="Arial" panose="020B0604020202020204" pitchFamily="34" charset="0"/>
              </a:rPr>
              <a:t> </a:t>
            </a:r>
            <a:r>
              <a:rPr kumimoji="0" lang="en-US" altLang="zh-CN" sz="2800" spc="-1500" baseline="30000" dirty="0">
                <a:solidFill>
                  <a:srgbClr val="0000FF"/>
                </a:solidFill>
                <a:latin typeface="Arial" panose="020B0604020202020204" pitchFamily="34" charset="0"/>
                <a:cs typeface="Arial" panose="020B0604020202020204" pitchFamily="34" charset="0"/>
              </a:rPr>
              <a:t>⊖      </a:t>
            </a:r>
            <a:r>
              <a:rPr kumimoji="0" lang="en-US" altLang="zh-CN" sz="2800" baseline="-25000" dirty="0">
                <a:solidFill>
                  <a:srgbClr val="0000FF"/>
                </a:solidFill>
                <a:latin typeface="Arial" panose="020B0604020202020204" pitchFamily="34" charset="0"/>
                <a:ea typeface="+mj-ea"/>
                <a:cs typeface="Arial" panose="020B0604020202020204" pitchFamily="34" charset="0"/>
              </a:rPr>
              <a:t> (</a:t>
            </a:r>
            <a:r>
              <a:rPr kumimoji="0" lang="zh-CN" altLang="en-US" sz="2800" baseline="-25000" dirty="0">
                <a:solidFill>
                  <a:srgbClr val="0000FF"/>
                </a:solidFill>
                <a:latin typeface="Arial" panose="020B0604020202020204" pitchFamily="34" charset="0"/>
                <a:ea typeface="+mj-ea"/>
                <a:cs typeface="Arial" panose="020B0604020202020204" pitchFamily="34" charset="0"/>
              </a:rPr>
              <a:t>反应物</a:t>
            </a:r>
            <a:r>
              <a:rPr kumimoji="0" lang="en-US" altLang="zh-CN" sz="2800" baseline="-25000" dirty="0">
                <a:solidFill>
                  <a:srgbClr val="0000FF"/>
                </a:solidFill>
                <a:latin typeface="Arial" panose="020B0604020202020204" pitchFamily="34" charset="0"/>
                <a:ea typeface="+mj-ea"/>
                <a:cs typeface="Arial" panose="020B0604020202020204" pitchFamily="34" charset="0"/>
              </a:rPr>
              <a:t>)</a:t>
            </a:r>
          </a:p>
        </p:txBody>
      </p:sp>
      <p:sp>
        <p:nvSpPr>
          <p:cNvPr id="3" name="矩形 2"/>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 name="Rectangle 6"/>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GB" sz="3200" dirty="0">
                <a:solidFill>
                  <a:schemeClr val="accent2">
                    <a:lumMod val="50000"/>
                  </a:schemeClr>
                </a:solidFill>
                <a:latin typeface="+mj-ea"/>
                <a:ea typeface="+mj-ea"/>
              </a:rPr>
              <a:t>反应</a:t>
            </a:r>
            <a:r>
              <a:rPr lang="zh-CN" altLang="en-US" sz="3200" dirty="0">
                <a:solidFill>
                  <a:schemeClr val="accent2">
                    <a:lumMod val="50000"/>
                  </a:schemeClr>
                </a:solidFill>
                <a:latin typeface="+mj-ea"/>
                <a:ea typeface="+mj-ea"/>
              </a:rPr>
              <a:t>熵的计算</a:t>
            </a:r>
          </a:p>
        </p:txBody>
      </p:sp>
      <p:sp>
        <p:nvSpPr>
          <p:cNvPr id="5"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36</a:t>
            </a:fld>
            <a:endParaRPr lang="en-US" altLang="zh-CN" dirty="0">
              <a:solidFill>
                <a:srgbClr val="000000"/>
              </a:solidFill>
            </a:endParaRPr>
          </a:p>
        </p:txBody>
      </p:sp>
    </p:spTree>
    <p:extLst>
      <p:ext uri="{BB962C8B-B14F-4D97-AF65-F5344CB8AC3E}">
        <p14:creationId xmlns:p14="http://schemas.microsoft.com/office/powerpoint/2010/main" val="1828492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04800" y="158750"/>
            <a:ext cx="8229600" cy="624205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5" name="Text Box 5"/>
          <p:cNvSpPr txBox="1">
            <a:spLocks noChangeArrowheads="1"/>
          </p:cNvSpPr>
          <p:nvPr/>
        </p:nvSpPr>
        <p:spPr bwMode="auto">
          <a:xfrm>
            <a:off x="395536" y="1135652"/>
            <a:ext cx="8280400" cy="49314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zh-CN" altLang="en-US" i="0" dirty="0">
                <a:latin typeface="Times New Roman" pitchFamily="18" charset="0"/>
                <a:sym typeface="Math4" pitchFamily="2" charset="2"/>
              </a:rPr>
              <a:t>用附录中的标准熵数据计算 </a:t>
            </a:r>
            <a:r>
              <a:rPr kumimoji="1" lang="en-US" altLang="zh-CN" i="0" dirty="0">
                <a:latin typeface="Times New Roman" pitchFamily="18" charset="0"/>
                <a:sym typeface="Math4" pitchFamily="2" charset="2"/>
              </a:rPr>
              <a:t>298K</a:t>
            </a:r>
            <a:r>
              <a:rPr kumimoji="1" lang="zh-CN" altLang="en-US" i="0" dirty="0">
                <a:latin typeface="Times New Roman" pitchFamily="18" charset="0"/>
                <a:sym typeface="Math4" pitchFamily="2" charset="2"/>
              </a:rPr>
              <a:t> 下反应的标准摩尔反应熵。</a:t>
            </a:r>
          </a:p>
        </p:txBody>
      </p:sp>
      <p:graphicFrame>
        <p:nvGraphicFramePr>
          <p:cNvPr id="107540" name="Object 20"/>
          <p:cNvGraphicFramePr>
            <a:graphicFrameLocks noChangeAspect="1"/>
          </p:cNvGraphicFramePr>
          <p:nvPr/>
        </p:nvGraphicFramePr>
        <p:xfrm>
          <a:off x="3059832" y="1628800"/>
          <a:ext cx="3024336" cy="878254"/>
        </p:xfrm>
        <a:graphic>
          <a:graphicData uri="http://schemas.openxmlformats.org/presentationml/2006/ole">
            <mc:AlternateContent xmlns:mc="http://schemas.openxmlformats.org/markup-compatibility/2006">
              <mc:Choice xmlns:v="urn:schemas-microsoft-com:vml" Requires="v">
                <p:oleObj name="Equation" r:id="rId2" imgW="1498320" imgH="393480" progId="Equation.DSMT4">
                  <p:embed/>
                </p:oleObj>
              </mc:Choice>
              <mc:Fallback>
                <p:oleObj name="Equation" r:id="rId2" imgW="1498320" imgH="393480" progId="Equation.DSMT4">
                  <p:embed/>
                  <p:pic>
                    <p:nvPicPr>
                      <p:cNvPr id="10754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28800"/>
                        <a:ext cx="3024336" cy="878254"/>
                      </a:xfrm>
                      <a:prstGeom prst="rect">
                        <a:avLst/>
                      </a:prstGeom>
                      <a:noFill/>
                      <a:ln>
                        <a:noFill/>
                      </a:ln>
                      <a:effectLst/>
                    </p:spPr>
                  </p:pic>
                </p:oleObj>
              </mc:Fallback>
            </mc:AlternateContent>
          </a:graphicData>
        </a:graphic>
      </p:graphicFrame>
      <p:sp>
        <p:nvSpPr>
          <p:cNvPr id="16" name="矩形 1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37</a:t>
            </a:fld>
            <a:endParaRPr lang="en-US" altLang="zh-CN" dirty="0">
              <a:solidFill>
                <a:srgbClr val="000000"/>
              </a:solidFill>
            </a:endParaRPr>
          </a:p>
        </p:txBody>
      </p:sp>
      <p:sp>
        <p:nvSpPr>
          <p:cNvPr id="8" name="Rectangle 6">
            <a:extLst>
              <a:ext uri="{FF2B5EF4-FFF2-40B4-BE49-F238E27FC236}">
                <a16:creationId xmlns:a16="http://schemas.microsoft.com/office/drawing/2014/main" id="{9E4398FC-5709-9549-B9E9-75FB6CDD2999}"/>
              </a:ext>
            </a:extLst>
          </p:cNvPr>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GB" sz="3200" dirty="0">
                <a:solidFill>
                  <a:schemeClr val="accent2">
                    <a:lumMod val="50000"/>
                  </a:schemeClr>
                </a:solidFill>
                <a:latin typeface="+mj-ea"/>
                <a:ea typeface="+mj-ea"/>
              </a:rPr>
              <a:t>反应</a:t>
            </a:r>
            <a:r>
              <a:rPr lang="zh-CN" altLang="en-US" sz="3200" dirty="0">
                <a:solidFill>
                  <a:schemeClr val="accent2">
                    <a:lumMod val="50000"/>
                  </a:schemeClr>
                </a:solidFill>
                <a:latin typeface="+mj-ea"/>
                <a:ea typeface="+mj-ea"/>
              </a:rPr>
              <a:t>熵的计算</a:t>
            </a:r>
          </a:p>
        </p:txBody>
      </p:sp>
    </p:spTree>
    <p:extLst>
      <p:ext uri="{BB962C8B-B14F-4D97-AF65-F5344CB8AC3E}">
        <p14:creationId xmlns:p14="http://schemas.microsoft.com/office/powerpoint/2010/main" val="151987404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5B0964F7-4727-4AC6-820D-B129E805F5EE}" type="slidenum">
              <a:rPr lang="zh-CN" altLang="en-US" smtClean="0"/>
              <a:pPr>
                <a:defRPr/>
              </a:pPr>
              <a:t>38</a:t>
            </a:fld>
            <a:endParaRPr lang="en-US" altLang="zh-CN"/>
          </a:p>
        </p:txBody>
      </p:sp>
      <p:sp>
        <p:nvSpPr>
          <p:cNvPr id="3" name="Rectangle 2"/>
          <p:cNvSpPr>
            <a:spLocks noChangeArrowheads="1"/>
          </p:cNvSpPr>
          <p:nvPr/>
        </p:nvSpPr>
        <p:spPr bwMode="auto">
          <a:xfrm>
            <a:off x="457200" y="311150"/>
            <a:ext cx="8229600" cy="624205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Text Box 5"/>
          <p:cNvSpPr txBox="1">
            <a:spLocks noChangeArrowheads="1"/>
          </p:cNvSpPr>
          <p:nvPr/>
        </p:nvSpPr>
        <p:spPr bwMode="auto">
          <a:xfrm>
            <a:off x="387053" y="1132981"/>
            <a:ext cx="8280400" cy="49314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zh-CN" altLang="en-US" i="0" dirty="0">
                <a:latin typeface="Times New Roman" pitchFamily="18" charset="0"/>
                <a:sym typeface="Math4" pitchFamily="2" charset="2"/>
              </a:rPr>
              <a:t>用附录中的标准熵数据计算</a:t>
            </a:r>
            <a:r>
              <a:rPr kumimoji="1" lang="en-US" altLang="zh-CN" i="0" dirty="0">
                <a:latin typeface="Times New Roman" pitchFamily="18" charset="0"/>
                <a:sym typeface="Math4" pitchFamily="2" charset="2"/>
              </a:rPr>
              <a:t> 298K </a:t>
            </a:r>
            <a:r>
              <a:rPr kumimoji="1" lang="zh-CN" altLang="en-US" i="0" dirty="0">
                <a:latin typeface="Times New Roman" pitchFamily="18" charset="0"/>
                <a:sym typeface="Math4" pitchFamily="2" charset="2"/>
              </a:rPr>
              <a:t>下反应的标准摩尔反应熵。</a:t>
            </a:r>
          </a:p>
        </p:txBody>
      </p:sp>
      <p:sp>
        <p:nvSpPr>
          <p:cNvPr id="5" name="Text Box 7"/>
          <p:cNvSpPr txBox="1">
            <a:spLocks noChangeArrowheads="1"/>
          </p:cNvSpPr>
          <p:nvPr/>
        </p:nvSpPr>
        <p:spPr bwMode="auto">
          <a:xfrm>
            <a:off x="291477" y="2913453"/>
            <a:ext cx="1874613" cy="53553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5000"/>
              </a:spcBef>
            </a:pPr>
            <a:r>
              <a:rPr kumimoji="1" lang="en-US" altLang="zh-CN" i="0" dirty="0">
                <a:solidFill>
                  <a:srgbClr val="FF0000"/>
                </a:solidFill>
                <a:latin typeface="+mj-ea"/>
                <a:ea typeface="+mj-ea"/>
                <a:sym typeface="Math4" pitchFamily="2" charset="2"/>
              </a:rPr>
              <a:t>[</a:t>
            </a:r>
            <a:r>
              <a:rPr kumimoji="1" lang="zh-CN" altLang="en-US" i="0" dirty="0">
                <a:solidFill>
                  <a:srgbClr val="FF0000"/>
                </a:solidFill>
                <a:latin typeface="+mj-ea"/>
                <a:ea typeface="+mj-ea"/>
                <a:sym typeface="Math4" pitchFamily="2" charset="2"/>
              </a:rPr>
              <a:t>解</a:t>
            </a:r>
            <a:r>
              <a:rPr kumimoji="1" lang="en-US" altLang="zh-CN" i="0" dirty="0">
                <a:solidFill>
                  <a:srgbClr val="FF0000"/>
                </a:solidFill>
                <a:latin typeface="+mj-ea"/>
                <a:ea typeface="+mj-ea"/>
                <a:sym typeface="Math4" pitchFamily="2" charset="2"/>
              </a:rPr>
              <a:t>]</a:t>
            </a:r>
            <a:r>
              <a:rPr kumimoji="1" lang="zh-CN" altLang="en-US" i="0" dirty="0">
                <a:latin typeface="+mj-ea"/>
                <a:ea typeface="+mj-ea"/>
                <a:sym typeface="Math4" pitchFamily="2" charset="2"/>
              </a:rPr>
              <a:t>查表得：  </a:t>
            </a:r>
            <a:endParaRPr kumimoji="1" lang="zh-CN" altLang="en-US" sz="1400" i="0" dirty="0">
              <a:solidFill>
                <a:srgbClr val="66FF66"/>
              </a:solidFill>
              <a:latin typeface="+mj-ea"/>
              <a:ea typeface="+mj-ea"/>
              <a:sym typeface="Math4" pitchFamily="2" charset="2"/>
            </a:endParaRPr>
          </a:p>
        </p:txBody>
      </p:sp>
      <p:graphicFrame>
        <p:nvGraphicFramePr>
          <p:cNvPr id="6" name="Group 33"/>
          <p:cNvGraphicFramePr>
            <a:graphicFrameLocks noGrp="1"/>
          </p:cNvGraphicFramePr>
          <p:nvPr>
            <p:extLst>
              <p:ext uri="{D42A27DB-BD31-4B8C-83A1-F6EECF244321}">
                <p14:modId xmlns:p14="http://schemas.microsoft.com/office/powerpoint/2010/main" val="3893184405"/>
              </p:ext>
            </p:extLst>
          </p:nvPr>
        </p:nvGraphicFramePr>
        <p:xfrm>
          <a:off x="2259716" y="2748597"/>
          <a:ext cx="6192787" cy="1008757"/>
        </p:xfrm>
        <a:graphic>
          <a:graphicData uri="http://schemas.openxmlformats.org/drawingml/2006/table">
            <a:tbl>
              <a:tblPr/>
              <a:tblGrid>
                <a:gridCol w="2664395">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451183">
                <a:tc>
                  <a:txBody>
                    <a:bodyPr/>
                    <a:lstStyle>
                      <a:lvl1pPr>
                        <a:spcBef>
                          <a:spcPct val="20000"/>
                        </a:spcBef>
                        <a:buClr>
                          <a:schemeClr val="tx2"/>
                        </a:buClr>
                        <a:buSzPct val="70000"/>
                        <a:buFont typeface="Wingdings" pitchFamily="2" charset="2"/>
                        <a:defRPr sz="2600">
                          <a:solidFill>
                            <a:schemeClr val="tx1"/>
                          </a:solidFill>
                          <a:latin typeface="Arial" charset="0"/>
                          <a:ea typeface="宋体" charset="-122"/>
                        </a:defRPr>
                      </a:lvl1pPr>
                      <a:lvl2pPr>
                        <a:spcBef>
                          <a:spcPct val="20000"/>
                        </a:spcBef>
                        <a:buClr>
                          <a:schemeClr val="accent2"/>
                        </a:buClr>
                        <a:buSzPct val="70000"/>
                        <a:buFont typeface="Wingdings" pitchFamily="2" charset="2"/>
                        <a:defRPr sz="2200">
                          <a:solidFill>
                            <a:schemeClr val="tx1"/>
                          </a:solidFill>
                          <a:latin typeface="Arial" charset="0"/>
                          <a:ea typeface="宋体" charset="-122"/>
                        </a:defRPr>
                      </a:lvl2pPr>
                      <a:lvl3pPr>
                        <a:spcBef>
                          <a:spcPct val="20000"/>
                        </a:spcBef>
                        <a:buClr>
                          <a:schemeClr val="accent1"/>
                        </a:buClr>
                        <a:buSzPct val="70000"/>
                        <a:buFont typeface="Wingdings" pitchFamily="2" charset="2"/>
                        <a:defRPr sz="2100">
                          <a:solidFill>
                            <a:schemeClr val="tx1"/>
                          </a:solidFill>
                          <a:latin typeface="Arial" charset="0"/>
                          <a:ea typeface="宋体" charset="-122"/>
                        </a:defRPr>
                      </a:lvl3pPr>
                      <a:lvl4pPr>
                        <a:spcBef>
                          <a:spcPct val="20000"/>
                        </a:spcBef>
                        <a:buClr>
                          <a:schemeClr val="tx2"/>
                        </a:buClr>
                        <a:buSzPct val="75000"/>
                        <a:buFont typeface="Wingdings" pitchFamily="2" charset="2"/>
                        <a:defRPr>
                          <a:solidFill>
                            <a:schemeClr val="tx1"/>
                          </a:solidFill>
                          <a:latin typeface="Arial" charset="0"/>
                          <a:ea typeface="宋体" charset="-122"/>
                        </a:defRPr>
                      </a:lvl4pPr>
                      <a:lvl5pPr>
                        <a:spcBef>
                          <a:spcPct val="20000"/>
                        </a:spcBef>
                        <a:buClr>
                          <a:schemeClr val="folHlink"/>
                        </a:buClr>
                        <a:buSzPct val="80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charset="-122"/>
                        </a:rPr>
                        <a:t>物质</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ea typeface="宋体" charset="-122"/>
                        </a:defRPr>
                      </a:lvl1pPr>
                      <a:lvl2pPr>
                        <a:spcBef>
                          <a:spcPct val="20000"/>
                        </a:spcBef>
                        <a:buClr>
                          <a:schemeClr val="accent2"/>
                        </a:buClr>
                        <a:buSzPct val="70000"/>
                        <a:buFont typeface="Wingdings" pitchFamily="2" charset="2"/>
                        <a:defRPr sz="2200">
                          <a:solidFill>
                            <a:schemeClr val="tx1"/>
                          </a:solidFill>
                          <a:latin typeface="Arial" charset="0"/>
                          <a:ea typeface="宋体" charset="-122"/>
                        </a:defRPr>
                      </a:lvl2pPr>
                      <a:lvl3pPr>
                        <a:spcBef>
                          <a:spcPct val="20000"/>
                        </a:spcBef>
                        <a:buClr>
                          <a:schemeClr val="accent1"/>
                        </a:buClr>
                        <a:buSzPct val="70000"/>
                        <a:buFont typeface="Wingdings" pitchFamily="2" charset="2"/>
                        <a:defRPr sz="2100">
                          <a:solidFill>
                            <a:schemeClr val="tx1"/>
                          </a:solidFill>
                          <a:latin typeface="Arial" charset="0"/>
                          <a:ea typeface="宋体" charset="-122"/>
                        </a:defRPr>
                      </a:lvl3pPr>
                      <a:lvl4pPr>
                        <a:spcBef>
                          <a:spcPct val="20000"/>
                        </a:spcBef>
                        <a:buClr>
                          <a:schemeClr val="tx2"/>
                        </a:buClr>
                        <a:buSzPct val="75000"/>
                        <a:buFont typeface="Wingdings" pitchFamily="2" charset="2"/>
                        <a:defRPr>
                          <a:solidFill>
                            <a:schemeClr val="tx1"/>
                          </a:solidFill>
                          <a:latin typeface="Arial" charset="0"/>
                          <a:ea typeface="宋体" charset="-122"/>
                        </a:defRPr>
                      </a:lvl4pPr>
                      <a:lvl5pPr>
                        <a:spcBef>
                          <a:spcPct val="20000"/>
                        </a:spcBef>
                        <a:buClr>
                          <a:schemeClr val="folHlink"/>
                        </a:buClr>
                        <a:buSzPct val="80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 H</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r>
                        <a:rPr kumimoji="0" lang="en-US" altLang="zh-CN" sz="2000" b="1" i="0" u="none" strike="noStrike" cap="none" normalizeH="0" baseline="0" dirty="0">
                          <a:ln>
                            <a:noFill/>
                          </a:ln>
                          <a:solidFill>
                            <a:schemeClr val="tx1"/>
                          </a:solidFill>
                          <a:effectLst/>
                          <a:latin typeface="Times New Roman" pitchFamily="18" charset="0"/>
                          <a:ea typeface="宋体" charset="-122"/>
                        </a:rPr>
                        <a:t>(g)       O</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r>
                        <a:rPr kumimoji="0" lang="en-US" altLang="zh-CN" sz="2000" b="1" i="0" u="none" strike="noStrike" cap="none" normalizeH="0" baseline="0" dirty="0">
                          <a:ln>
                            <a:noFill/>
                          </a:ln>
                          <a:solidFill>
                            <a:schemeClr val="tx1"/>
                          </a:solidFill>
                          <a:effectLst/>
                          <a:latin typeface="Times New Roman" pitchFamily="18" charset="0"/>
                          <a:ea typeface="宋体" charset="-122"/>
                        </a:rPr>
                        <a:t>(g)       H</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r>
                        <a:rPr kumimoji="0" lang="en-US" altLang="zh-CN" sz="2000" b="1" i="0" u="none" strike="noStrike" cap="none" normalizeH="0" baseline="0" dirty="0">
                          <a:ln>
                            <a:noFill/>
                          </a:ln>
                          <a:solidFill>
                            <a:schemeClr val="tx1"/>
                          </a:solidFill>
                          <a:effectLst/>
                          <a:latin typeface="Times New Roman" pitchFamily="18" charset="0"/>
                          <a:ea typeface="宋体" charset="-122"/>
                        </a:rPr>
                        <a:t>O(l)</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574">
                <a:tc>
                  <a:txBody>
                    <a:bodyPr/>
                    <a:lstStyle>
                      <a:lvl1pPr>
                        <a:spcBef>
                          <a:spcPct val="20000"/>
                        </a:spcBef>
                        <a:buClr>
                          <a:schemeClr val="tx2"/>
                        </a:buClr>
                        <a:buSzPct val="70000"/>
                        <a:buFont typeface="Wingdings" pitchFamily="2" charset="2"/>
                        <a:defRPr sz="2600">
                          <a:solidFill>
                            <a:schemeClr val="tx1"/>
                          </a:solidFill>
                          <a:latin typeface="Arial" charset="0"/>
                          <a:ea typeface="宋体" charset="-122"/>
                        </a:defRPr>
                      </a:lvl1pPr>
                      <a:lvl2pPr>
                        <a:spcBef>
                          <a:spcPct val="20000"/>
                        </a:spcBef>
                        <a:buClr>
                          <a:schemeClr val="accent2"/>
                        </a:buClr>
                        <a:buSzPct val="70000"/>
                        <a:buFont typeface="Wingdings" pitchFamily="2" charset="2"/>
                        <a:defRPr sz="2200">
                          <a:solidFill>
                            <a:schemeClr val="tx1"/>
                          </a:solidFill>
                          <a:latin typeface="Arial" charset="0"/>
                          <a:ea typeface="宋体" charset="-122"/>
                        </a:defRPr>
                      </a:lvl2pPr>
                      <a:lvl3pPr>
                        <a:spcBef>
                          <a:spcPct val="20000"/>
                        </a:spcBef>
                        <a:buClr>
                          <a:schemeClr val="accent1"/>
                        </a:buClr>
                        <a:buSzPct val="70000"/>
                        <a:buFont typeface="Wingdings" pitchFamily="2" charset="2"/>
                        <a:defRPr sz="2100">
                          <a:solidFill>
                            <a:schemeClr val="tx1"/>
                          </a:solidFill>
                          <a:latin typeface="Arial" charset="0"/>
                          <a:ea typeface="宋体" charset="-122"/>
                        </a:defRPr>
                      </a:lvl3pPr>
                      <a:lvl4pPr>
                        <a:spcBef>
                          <a:spcPct val="20000"/>
                        </a:spcBef>
                        <a:buClr>
                          <a:schemeClr val="tx2"/>
                        </a:buClr>
                        <a:buSzPct val="75000"/>
                        <a:buFont typeface="Wingdings" pitchFamily="2" charset="2"/>
                        <a:defRPr>
                          <a:solidFill>
                            <a:schemeClr val="tx1"/>
                          </a:solidFill>
                          <a:latin typeface="Arial" charset="0"/>
                          <a:ea typeface="宋体" charset="-122"/>
                        </a:defRPr>
                      </a:lvl4pPr>
                      <a:lvl5pPr>
                        <a:spcBef>
                          <a:spcPct val="20000"/>
                        </a:spcBef>
                        <a:buClr>
                          <a:schemeClr val="folHlink"/>
                        </a:buClr>
                        <a:buSzPct val="80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i="1" kern="1200" dirty="0">
                          <a:solidFill>
                            <a:schemeClr val="tx1"/>
                          </a:solidFill>
                          <a:latin typeface="Arial" panose="020B0604020202020204" pitchFamily="34" charset="0"/>
                          <a:ea typeface="宋体" charset="-122"/>
                          <a:cs typeface="Arial" panose="020B0604020202020204" pitchFamily="34" charset="0"/>
                        </a:rPr>
                        <a:t>S</a:t>
                      </a:r>
                      <a:r>
                        <a:rPr kumimoji="0" lang="en-US" altLang="zh-CN" sz="2000" kern="1200" baseline="-25000" dirty="0">
                          <a:solidFill>
                            <a:schemeClr val="tx1"/>
                          </a:solidFill>
                          <a:latin typeface="Arial" panose="020B0604020202020204" pitchFamily="34" charset="0"/>
                          <a:ea typeface="宋体" charset="-122"/>
                          <a:cs typeface="Arial" panose="020B0604020202020204" pitchFamily="34" charset="0"/>
                        </a:rPr>
                        <a:t>m</a:t>
                      </a:r>
                      <a:r>
                        <a:rPr kumimoji="0" lang="en-US" altLang="zh-CN" sz="2000" spc="-1500" baseline="30000" dirty="0">
                          <a:solidFill>
                            <a:schemeClr val="tx1"/>
                          </a:solidFill>
                          <a:latin typeface="Arial" panose="020B0604020202020204" pitchFamily="34" charset="0"/>
                          <a:cs typeface="Arial" panose="020B0604020202020204" pitchFamily="34" charset="0"/>
                        </a:rPr>
                        <a:t> ⊖</a:t>
                      </a:r>
                      <a:r>
                        <a:rPr kumimoji="0" lang="en-US" altLang="zh-CN" sz="2000" kern="1200" dirty="0">
                          <a:solidFill>
                            <a:schemeClr val="tx1"/>
                          </a:solidFill>
                          <a:latin typeface="Arial" panose="020B0604020202020204" pitchFamily="34" charset="0"/>
                          <a:ea typeface="宋体" charset="-122"/>
                          <a:cs typeface="Arial" panose="020B0604020202020204" pitchFamily="34" charset="0"/>
                        </a:rPr>
                        <a:t>  </a:t>
                      </a:r>
                      <a:r>
                        <a:rPr kumimoji="0" lang="en-US" altLang="zh-CN" sz="2000" b="1" i="0" u="none" strike="noStrike" cap="none" normalizeH="0" baseline="0" dirty="0">
                          <a:ln>
                            <a:noFill/>
                          </a:ln>
                          <a:solidFill>
                            <a:schemeClr val="tx1"/>
                          </a:solidFill>
                          <a:effectLst/>
                          <a:latin typeface="Times New Roman" pitchFamily="18" charset="0"/>
                          <a:ea typeface="宋体" charset="-122"/>
                        </a:rPr>
                        <a:t>(298K/J.mol</a:t>
                      </a:r>
                      <a:r>
                        <a:rPr kumimoji="0" lang="en-US" altLang="zh-CN" sz="2000" b="1" i="0" u="none" strike="noStrike" cap="none" normalizeH="0" baseline="3000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.K</a:t>
                      </a:r>
                      <a:r>
                        <a:rPr kumimoji="0" lang="en-US" altLang="zh-CN" sz="2000" b="1" i="0" u="none" strike="noStrike" cap="none" normalizeH="0" baseline="3000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ea typeface="宋体" charset="-122"/>
                        </a:defRPr>
                      </a:lvl1pPr>
                      <a:lvl2pPr>
                        <a:spcBef>
                          <a:spcPct val="20000"/>
                        </a:spcBef>
                        <a:buClr>
                          <a:schemeClr val="accent2"/>
                        </a:buClr>
                        <a:buSzPct val="70000"/>
                        <a:buFont typeface="Wingdings" pitchFamily="2" charset="2"/>
                        <a:defRPr sz="2200">
                          <a:solidFill>
                            <a:schemeClr val="tx1"/>
                          </a:solidFill>
                          <a:latin typeface="Arial" charset="0"/>
                          <a:ea typeface="宋体" charset="-122"/>
                        </a:defRPr>
                      </a:lvl2pPr>
                      <a:lvl3pPr>
                        <a:spcBef>
                          <a:spcPct val="20000"/>
                        </a:spcBef>
                        <a:buClr>
                          <a:schemeClr val="accent1"/>
                        </a:buClr>
                        <a:buSzPct val="70000"/>
                        <a:buFont typeface="Wingdings" pitchFamily="2" charset="2"/>
                        <a:defRPr sz="2100">
                          <a:solidFill>
                            <a:schemeClr val="tx1"/>
                          </a:solidFill>
                          <a:latin typeface="Arial" charset="0"/>
                          <a:ea typeface="宋体" charset="-122"/>
                        </a:defRPr>
                      </a:lvl3pPr>
                      <a:lvl4pPr>
                        <a:spcBef>
                          <a:spcPct val="20000"/>
                        </a:spcBef>
                        <a:buClr>
                          <a:schemeClr val="tx2"/>
                        </a:buClr>
                        <a:buSzPct val="75000"/>
                        <a:buFont typeface="Wingdings" pitchFamily="2" charset="2"/>
                        <a:defRPr>
                          <a:solidFill>
                            <a:schemeClr val="tx1"/>
                          </a:solidFill>
                          <a:latin typeface="Arial" charset="0"/>
                          <a:ea typeface="宋体" charset="-122"/>
                        </a:defRPr>
                      </a:lvl4pPr>
                      <a:lvl5pPr>
                        <a:spcBef>
                          <a:spcPct val="20000"/>
                        </a:spcBef>
                        <a:buClr>
                          <a:schemeClr val="folHlink"/>
                        </a:buClr>
                        <a:buSzPct val="80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folHlink"/>
                        </a:buClr>
                        <a:buSzPct val="80000"/>
                        <a:buFont typeface="Wingdings" pitchFamily="2"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130.684   205.138    69.91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Object 20"/>
          <p:cNvGraphicFramePr>
            <a:graphicFrameLocks noChangeAspect="1"/>
          </p:cNvGraphicFramePr>
          <p:nvPr>
            <p:extLst>
              <p:ext uri="{D42A27DB-BD31-4B8C-83A1-F6EECF244321}">
                <p14:modId xmlns:p14="http://schemas.microsoft.com/office/powerpoint/2010/main" val="2478120603"/>
              </p:ext>
            </p:extLst>
          </p:nvPr>
        </p:nvGraphicFramePr>
        <p:xfrm>
          <a:off x="3037704" y="1662624"/>
          <a:ext cx="3231976" cy="878254"/>
        </p:xfrm>
        <a:graphic>
          <a:graphicData uri="http://schemas.openxmlformats.org/presentationml/2006/ole">
            <mc:AlternateContent xmlns:mc="http://schemas.openxmlformats.org/markup-compatibility/2006">
              <mc:Choice xmlns:v="urn:schemas-microsoft-com:vml" Requires="v">
                <p:oleObj name="Equation" r:id="rId2" imgW="1498320" imgH="393480" progId="Equation.DSMT4">
                  <p:embed/>
                </p:oleObj>
              </mc:Choice>
              <mc:Fallback>
                <p:oleObj name="Equation" r:id="rId2" imgW="1498320" imgH="393480" progId="Equation.DSMT4">
                  <p:embed/>
                  <p:pic>
                    <p:nvPicPr>
                      <p:cNvPr id="7"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704" y="1662624"/>
                        <a:ext cx="3231976" cy="878254"/>
                      </a:xfrm>
                      <a:prstGeom prst="rect">
                        <a:avLst/>
                      </a:prstGeom>
                      <a:noFill/>
                      <a:ln>
                        <a:noFill/>
                      </a:ln>
                      <a:effectLst/>
                    </p:spPr>
                  </p:pic>
                </p:oleObj>
              </mc:Fallback>
            </mc:AlternateContent>
          </a:graphicData>
        </a:graphic>
      </p:graphicFrame>
      <p:grpSp>
        <p:nvGrpSpPr>
          <p:cNvPr id="8" name="Group 39"/>
          <p:cNvGrpSpPr>
            <a:grpSpLocks/>
          </p:cNvGrpSpPr>
          <p:nvPr/>
        </p:nvGrpSpPr>
        <p:grpSpPr bwMode="auto">
          <a:xfrm>
            <a:off x="683568" y="3911104"/>
            <a:ext cx="5053013" cy="849313"/>
            <a:chOff x="249" y="2659"/>
            <a:chExt cx="3183" cy="535"/>
          </a:xfrm>
        </p:grpSpPr>
        <p:sp>
          <p:nvSpPr>
            <p:cNvPr id="9" name="Rectangle 35"/>
            <p:cNvSpPr>
              <a:spLocks noChangeArrowheads="1"/>
            </p:cNvSpPr>
            <p:nvPr/>
          </p:nvSpPr>
          <p:spPr bwMode="auto">
            <a:xfrm>
              <a:off x="249" y="2750"/>
              <a:ext cx="19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i="0" dirty="0">
                  <a:latin typeface="+mj-ea"/>
                  <a:ea typeface="+mj-ea"/>
                  <a:sym typeface="Math4" pitchFamily="2" charset="2"/>
                </a:rPr>
                <a:t>对于方程式：</a:t>
              </a:r>
            </a:p>
          </p:txBody>
        </p:sp>
        <p:graphicFrame>
          <p:nvGraphicFramePr>
            <p:cNvPr id="10" name="Object 38"/>
            <p:cNvGraphicFramePr>
              <a:graphicFrameLocks noChangeAspect="1"/>
            </p:cNvGraphicFramePr>
            <p:nvPr/>
          </p:nvGraphicFramePr>
          <p:xfrm>
            <a:off x="1591" y="2659"/>
            <a:ext cx="1841" cy="535"/>
          </p:xfrm>
          <a:graphic>
            <a:graphicData uri="http://schemas.openxmlformats.org/presentationml/2006/ole">
              <mc:AlternateContent xmlns:mc="http://schemas.openxmlformats.org/markup-compatibility/2006">
                <mc:Choice xmlns:v="urn:schemas-microsoft-com:vml" Requires="v">
                  <p:oleObj name="Equation" r:id="rId4" imgW="1498320" imgH="393480" progId="Equation.DSMT4">
                    <p:embed/>
                  </p:oleObj>
                </mc:Choice>
                <mc:Fallback>
                  <p:oleObj name="Equation" r:id="rId4" imgW="1498320" imgH="393480" progId="Equation.DSMT4">
                    <p:embed/>
                    <p:pic>
                      <p:nvPicPr>
                        <p:cNvPr id="1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 y="2659"/>
                          <a:ext cx="1841" cy="535"/>
                        </a:xfrm>
                        <a:prstGeom prst="rect">
                          <a:avLst/>
                        </a:prstGeom>
                        <a:noFill/>
                        <a:ln>
                          <a:noFill/>
                        </a:ln>
                        <a:effectLst/>
                      </p:spPr>
                    </p:pic>
                  </p:oleObj>
                </mc:Fallback>
              </mc:AlternateContent>
            </a:graphicData>
          </a:graphic>
        </p:graphicFrame>
      </p:grpSp>
      <p:grpSp>
        <p:nvGrpSpPr>
          <p:cNvPr id="11" name="Group 42"/>
          <p:cNvGrpSpPr>
            <a:grpSpLocks/>
          </p:cNvGrpSpPr>
          <p:nvPr/>
        </p:nvGrpSpPr>
        <p:grpSpPr bwMode="auto">
          <a:xfrm>
            <a:off x="551155" y="4742677"/>
            <a:ext cx="7821613" cy="1196744"/>
            <a:chOff x="-9" y="3199"/>
            <a:chExt cx="5467" cy="1121"/>
          </a:xfrm>
        </p:grpSpPr>
        <p:graphicFrame>
          <p:nvGraphicFramePr>
            <p:cNvPr id="12" name="Object 21"/>
            <p:cNvGraphicFramePr>
              <a:graphicFrameLocks noChangeAspect="1"/>
            </p:cNvGraphicFramePr>
            <p:nvPr/>
          </p:nvGraphicFramePr>
          <p:xfrm>
            <a:off x="-9" y="3199"/>
            <a:ext cx="5467" cy="1121"/>
          </p:xfrm>
          <a:graphic>
            <a:graphicData uri="http://schemas.openxmlformats.org/presentationml/2006/ole">
              <mc:AlternateContent xmlns:mc="http://schemas.openxmlformats.org/markup-compatibility/2006">
                <mc:Choice xmlns:v="urn:schemas-microsoft-com:vml" Requires="v">
                  <p:oleObj name="Equation" r:id="rId5" imgW="3174840" imgH="634680" progId="Equation.DSMT4">
                    <p:embed/>
                  </p:oleObj>
                </mc:Choice>
                <mc:Fallback>
                  <p:oleObj name="Equation" r:id="rId5" imgW="3174840" imgH="634680" progId="Equation.DSMT4">
                    <p:embed/>
                    <p:pic>
                      <p:nvPicPr>
                        <p:cNvPr id="12"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 y="3199"/>
                          <a:ext cx="5467" cy="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40"/>
            <p:cNvSpPr>
              <a:spLocks noChangeArrowheads="1"/>
            </p:cNvSpPr>
            <p:nvPr/>
          </p:nvSpPr>
          <p:spPr bwMode="auto">
            <a:xfrm>
              <a:off x="1501" y="3334"/>
              <a:ext cx="228"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i="0" dirty="0">
                  <a:solidFill>
                    <a:srgbClr val="000000"/>
                  </a:solidFill>
                  <a:latin typeface="Times New Roman" pitchFamily="18" charset="0"/>
                  <a:sym typeface="Webdings" pitchFamily="18" charset="2"/>
                </a:rPr>
                <a:t></a:t>
              </a:r>
            </a:p>
          </p:txBody>
        </p:sp>
        <p:sp>
          <p:nvSpPr>
            <p:cNvPr id="14" name="Rectangle 41"/>
            <p:cNvSpPr>
              <a:spLocks noChangeArrowheads="1"/>
            </p:cNvSpPr>
            <p:nvPr/>
          </p:nvSpPr>
          <p:spPr bwMode="auto">
            <a:xfrm>
              <a:off x="343" y="3345"/>
              <a:ext cx="237"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i="0" dirty="0">
                  <a:solidFill>
                    <a:srgbClr val="000000"/>
                  </a:solidFill>
                  <a:latin typeface="Times New Roman" pitchFamily="18" charset="0"/>
                  <a:sym typeface="Webdings" pitchFamily="18" charset="2"/>
                </a:rPr>
                <a:t></a:t>
              </a:r>
            </a:p>
          </p:txBody>
        </p:sp>
      </p:grpSp>
      <p:sp>
        <p:nvSpPr>
          <p:cNvPr id="16" name="Rectangle 6"/>
          <p:cNvSpPr>
            <a:spLocks noChangeArrowheads="1"/>
          </p:cNvSpPr>
          <p:nvPr/>
        </p:nvSpPr>
        <p:spPr bwMode="auto">
          <a:xfrm>
            <a:off x="1916088" y="116632"/>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标准摩尔反应熵</a:t>
            </a:r>
          </a:p>
        </p:txBody>
      </p:sp>
      <p:sp>
        <p:nvSpPr>
          <p:cNvPr id="18" name="矩形 17"/>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7" name="TextBox 1">
            <a:extLst>
              <a:ext uri="{FF2B5EF4-FFF2-40B4-BE49-F238E27FC236}">
                <a16:creationId xmlns:a16="http://schemas.microsoft.com/office/drawing/2014/main" id="{54E19408-235A-974C-9B10-7D4DE39A4E22}"/>
              </a:ext>
            </a:extLst>
          </p:cNvPr>
          <p:cNvSpPr txBox="1"/>
          <p:nvPr/>
        </p:nvSpPr>
        <p:spPr>
          <a:xfrm>
            <a:off x="1178881" y="6108416"/>
            <a:ext cx="6696744" cy="523220"/>
          </a:xfrm>
          <a:prstGeom prst="rect">
            <a:avLst/>
          </a:prstGeom>
          <a:noFill/>
        </p:spPr>
        <p:txBody>
          <a:bodyPr wrap="square" rtlCol="0">
            <a:spAutoFit/>
          </a:bodyPr>
          <a:lstStyle/>
          <a:p>
            <a:pPr algn="ctr"/>
            <a:r>
              <a:rPr lang="zh-CN" altLang="en-US" sz="2800" dirty="0">
                <a:solidFill>
                  <a:srgbClr val="C00000"/>
                </a:solidFill>
                <a:latin typeface="Arial" panose="020B0604020202020204" pitchFamily="34" charset="0"/>
                <a:ea typeface="+mj-ea"/>
                <a:cs typeface="Arial" panose="020B0604020202020204" pitchFamily="34" charset="0"/>
              </a:rPr>
              <a:t>为什么 </a:t>
            </a:r>
            <a:r>
              <a:rPr lang="en-US" altLang="zh-CN" sz="2800" dirty="0">
                <a:solidFill>
                  <a:srgbClr val="C00000"/>
                </a:solidFill>
                <a:latin typeface="Arial" panose="020B0604020202020204" pitchFamily="34" charset="0"/>
                <a:ea typeface="+mj-ea"/>
                <a:cs typeface="Arial" panose="020B0604020202020204" pitchFamily="34" charset="0"/>
              </a:rPr>
              <a:t>-10℃</a:t>
            </a:r>
            <a:r>
              <a:rPr lang="zh-CN" altLang="en-US" sz="2800" dirty="0">
                <a:solidFill>
                  <a:srgbClr val="C00000"/>
                </a:solidFill>
                <a:latin typeface="Arial" panose="020B0604020202020204" pitchFamily="34" charset="0"/>
                <a:ea typeface="+mj-ea"/>
                <a:cs typeface="Arial" panose="020B0604020202020204" pitchFamily="34" charset="0"/>
              </a:rPr>
              <a:t> 的液态水会自动结冰？</a:t>
            </a:r>
          </a:p>
        </p:txBody>
      </p:sp>
      <p:pic>
        <p:nvPicPr>
          <p:cNvPr id="19" name="图片 18">
            <a:extLst>
              <a:ext uri="{FF2B5EF4-FFF2-40B4-BE49-F238E27FC236}">
                <a16:creationId xmlns:a16="http://schemas.microsoft.com/office/drawing/2014/main" id="{2087B44F-4761-2142-A545-5831442D9DBB}"/>
              </a:ext>
            </a:extLst>
          </p:cNvPr>
          <p:cNvPicPr>
            <a:picLocks noChangeAspect="1"/>
          </p:cNvPicPr>
          <p:nvPr/>
        </p:nvPicPr>
        <p:blipFill>
          <a:blip r:embed="rId7"/>
          <a:stretch>
            <a:fillRect/>
          </a:stretch>
        </p:blipFill>
        <p:spPr>
          <a:xfrm>
            <a:off x="7432440" y="5667176"/>
            <a:ext cx="827698" cy="1093743"/>
          </a:xfrm>
          <a:prstGeom prst="rect">
            <a:avLst/>
          </a:prstGeom>
        </p:spPr>
      </p:pic>
    </p:spTree>
    <p:extLst>
      <p:ext uri="{BB962C8B-B14F-4D97-AF65-F5344CB8AC3E}">
        <p14:creationId xmlns:p14="http://schemas.microsoft.com/office/powerpoint/2010/main" val="4011832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3">
            <a:extLst>
              <a:ext uri="{28A0092B-C50C-407E-A947-70E740481C1C}">
                <a14:useLocalDpi xmlns:a14="http://schemas.microsoft.com/office/drawing/2010/main" val="0"/>
              </a:ext>
            </a:extLst>
          </a:blip>
          <a:srcRect t="2263"/>
          <a:stretch>
            <a:fillRect/>
          </a:stretch>
        </p:blipFill>
        <p:spPr bwMode="auto">
          <a:xfrm>
            <a:off x="766105" y="1372597"/>
            <a:ext cx="2808238" cy="360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44" name="Text Box 4"/>
          <p:cNvSpPr txBox="1">
            <a:spLocks noChangeArrowheads="1"/>
          </p:cNvSpPr>
          <p:nvPr/>
        </p:nvSpPr>
        <p:spPr bwMode="auto">
          <a:xfrm>
            <a:off x="235855" y="5395359"/>
            <a:ext cx="3868738" cy="519113"/>
          </a:xfrm>
          <a:prstGeom prst="rect">
            <a:avLst/>
          </a:prstGeom>
          <a:noFill/>
          <a:ln w="9525">
            <a:noFill/>
            <a:miter lim="800000"/>
            <a:headEnd/>
            <a:tailEnd/>
          </a:ln>
          <a:effectLst/>
        </p:spPr>
        <p:txBody>
          <a:bodyPr lIns="91425" tIns="45712" rIns="91425" bIns="45712">
            <a:spAutoFit/>
          </a:bodyPr>
          <a:lstStyle/>
          <a:p>
            <a:pPr algn="ctr">
              <a:spcBef>
                <a:spcPct val="50000"/>
              </a:spcBef>
              <a:defRPr/>
            </a:pPr>
            <a:r>
              <a:rPr lang="en-US" altLang="zh-CN" sz="2800" dirty="0">
                <a:solidFill>
                  <a:srgbClr val="0000FF"/>
                </a:solidFill>
                <a:latin typeface="Arial" panose="020B0604020202020204" pitchFamily="34" charset="0"/>
                <a:cs typeface="Arial" panose="020B0604020202020204" pitchFamily="34" charset="0"/>
                <a:sym typeface="Symbol" pitchFamily="18" charset="2"/>
              </a:rPr>
              <a:t></a:t>
            </a:r>
            <a:r>
              <a:rPr lang="en-US" altLang="zh-CN" sz="2800" i="1" dirty="0">
                <a:solidFill>
                  <a:srgbClr val="0000FF"/>
                </a:solidFill>
                <a:latin typeface="Arial" panose="020B0604020202020204" pitchFamily="34" charset="0"/>
                <a:cs typeface="Arial" panose="020B0604020202020204" pitchFamily="34" charset="0"/>
                <a:sym typeface="Symbol" pitchFamily="18" charset="2"/>
              </a:rPr>
              <a:t>S</a:t>
            </a:r>
            <a:r>
              <a:rPr lang="zh-CN" altLang="en-US" sz="2800" baseline="-25000" dirty="0">
                <a:solidFill>
                  <a:srgbClr val="0000FF"/>
                </a:solidFill>
                <a:latin typeface="Arial" panose="020B0604020202020204" pitchFamily="34" charset="0"/>
                <a:cs typeface="Arial" panose="020B0604020202020204" pitchFamily="34" charset="0"/>
                <a:sym typeface="Symbol" pitchFamily="18" charset="2"/>
              </a:rPr>
              <a:t>总</a:t>
            </a:r>
            <a:r>
              <a:rPr lang="zh-CN" altLang="en-US" sz="2800" dirty="0">
                <a:solidFill>
                  <a:srgbClr val="0000FF"/>
                </a:solidFill>
                <a:latin typeface="Arial" panose="020B0604020202020204" pitchFamily="34" charset="0"/>
                <a:cs typeface="Arial" panose="020B0604020202020204" pitchFamily="34" charset="0"/>
                <a:sym typeface="Symbol" pitchFamily="18" charset="2"/>
              </a:rPr>
              <a:t>  </a:t>
            </a:r>
            <a:r>
              <a:rPr lang="en-US" altLang="zh-CN" sz="2800" i="1" dirty="0">
                <a:solidFill>
                  <a:srgbClr val="0000FF"/>
                </a:solidFill>
                <a:latin typeface="Arial" panose="020B0604020202020204" pitchFamily="34" charset="0"/>
                <a:cs typeface="Arial" panose="020B0604020202020204" pitchFamily="34" charset="0"/>
                <a:sym typeface="Symbol" pitchFamily="18" charset="2"/>
              </a:rPr>
              <a:t>S</a:t>
            </a:r>
            <a:r>
              <a:rPr lang="zh-CN" altLang="en-US" sz="2800" baseline="-25000" dirty="0">
                <a:solidFill>
                  <a:srgbClr val="0000FF"/>
                </a:solidFill>
                <a:latin typeface="Arial" panose="020B0604020202020204" pitchFamily="34" charset="0"/>
                <a:cs typeface="Arial" panose="020B0604020202020204" pitchFamily="34" charset="0"/>
                <a:sym typeface="Symbol" pitchFamily="18" charset="2"/>
              </a:rPr>
              <a:t>体</a:t>
            </a:r>
            <a:r>
              <a:rPr lang="zh-CN" altLang="en-US" sz="2800" dirty="0">
                <a:solidFill>
                  <a:srgbClr val="0000FF"/>
                </a:solidFill>
                <a:latin typeface="Arial" panose="020B0604020202020204" pitchFamily="34" charset="0"/>
                <a:cs typeface="Arial" panose="020B0604020202020204" pitchFamily="34" charset="0"/>
                <a:sym typeface="Symbol" pitchFamily="18" charset="2"/>
              </a:rPr>
              <a:t>  </a:t>
            </a:r>
            <a:r>
              <a:rPr lang="en-US" altLang="zh-CN" sz="2800" i="1" dirty="0">
                <a:solidFill>
                  <a:srgbClr val="0000FF"/>
                </a:solidFill>
                <a:latin typeface="Arial" panose="020B0604020202020204" pitchFamily="34" charset="0"/>
                <a:cs typeface="Arial" panose="020B0604020202020204" pitchFamily="34" charset="0"/>
                <a:sym typeface="Symbol" pitchFamily="18" charset="2"/>
              </a:rPr>
              <a:t>S</a:t>
            </a:r>
            <a:r>
              <a:rPr lang="zh-CN" altLang="en-US" sz="2800" baseline="-25000" dirty="0">
                <a:solidFill>
                  <a:srgbClr val="0000FF"/>
                </a:solidFill>
                <a:latin typeface="Arial" panose="020B0604020202020204" pitchFamily="34" charset="0"/>
                <a:cs typeface="Arial" panose="020B0604020202020204" pitchFamily="34" charset="0"/>
                <a:sym typeface="Symbol" pitchFamily="18" charset="2"/>
              </a:rPr>
              <a:t>环</a:t>
            </a:r>
          </a:p>
        </p:txBody>
      </p:sp>
      <p:sp>
        <p:nvSpPr>
          <p:cNvPr id="829445" name="Text Box 5"/>
          <p:cNvSpPr txBox="1">
            <a:spLocks noChangeArrowheads="1"/>
          </p:cNvSpPr>
          <p:nvPr/>
        </p:nvSpPr>
        <p:spPr bwMode="auto">
          <a:xfrm>
            <a:off x="4680012" y="1268413"/>
            <a:ext cx="3852428" cy="3305504"/>
          </a:xfrm>
          <a:prstGeom prst="rect">
            <a:avLst/>
          </a:prstGeom>
          <a:noFill/>
          <a:ln w="9525">
            <a:noFill/>
            <a:miter lim="800000"/>
            <a:headEnd/>
            <a:tailEnd/>
          </a:ln>
          <a:effectLst/>
        </p:spPr>
        <p:txBody>
          <a:bodyPr wrap="square" lIns="91425" tIns="45712" rIns="91425" bIns="45712">
            <a:spAutoFit/>
          </a:bodyPr>
          <a:lstStyle/>
          <a:p>
            <a:pPr>
              <a:lnSpc>
                <a:spcPct val="120000"/>
              </a:lnSpc>
              <a:spcBef>
                <a:spcPct val="50000"/>
              </a:spcBef>
              <a:defRPr/>
            </a:pPr>
            <a:r>
              <a:rPr lang="zh-CN" altLang="en-US" dirty="0">
                <a:solidFill>
                  <a:schemeClr val="accent2">
                    <a:lumMod val="50000"/>
                  </a:schemeClr>
                </a:solidFill>
                <a:latin typeface="+mn-lt"/>
                <a:ea typeface="+mj-ea"/>
                <a:cs typeface="Arial" panose="020B0604020202020204" pitchFamily="34" charset="0"/>
              </a:rPr>
              <a:t>严格地说，孤立体系的总熵变是自发性的判据。</a:t>
            </a:r>
          </a:p>
          <a:p>
            <a:pPr>
              <a:lnSpc>
                <a:spcPct val="120000"/>
              </a:lnSpc>
              <a:spcBef>
                <a:spcPct val="50000"/>
              </a:spcBef>
              <a:defRPr/>
            </a:pPr>
            <a:r>
              <a:rPr kumimoji="0" lang="zh-CN" altLang="en-US" dirty="0">
                <a:solidFill>
                  <a:schemeClr val="accent2">
                    <a:lumMod val="50000"/>
                  </a:schemeClr>
                </a:solidFill>
                <a:latin typeface="+mn-lt"/>
                <a:ea typeface="+mj-ea"/>
                <a:cs typeface="Arial" panose="020B0604020202020204" pitchFamily="34" charset="0"/>
                <a:sym typeface="Symbol" pitchFamily="18" charset="2"/>
              </a:rPr>
              <a:t>若    </a:t>
            </a:r>
            <a:r>
              <a:rPr kumimoji="0" lang="en-US" altLang="zh-CN" i="1" dirty="0">
                <a:solidFill>
                  <a:schemeClr val="accent2">
                    <a:lumMod val="50000"/>
                  </a:schemeClr>
                </a:solidFill>
                <a:latin typeface="+mn-lt"/>
                <a:ea typeface="+mj-ea"/>
                <a:cs typeface="Arial" panose="020B0604020202020204" pitchFamily="34" charset="0"/>
              </a:rPr>
              <a:t>S</a:t>
            </a:r>
            <a:r>
              <a:rPr kumimoji="0" lang="zh-CN" altLang="en-US" baseline="-25000" dirty="0">
                <a:solidFill>
                  <a:schemeClr val="accent2">
                    <a:lumMod val="50000"/>
                  </a:schemeClr>
                </a:solidFill>
                <a:latin typeface="+mn-lt"/>
                <a:ea typeface="+mj-ea"/>
                <a:cs typeface="Arial" panose="020B0604020202020204" pitchFamily="34" charset="0"/>
              </a:rPr>
              <a:t>总 </a:t>
            </a:r>
            <a:r>
              <a:rPr kumimoji="0" lang="zh-CN" altLang="en-US" dirty="0">
                <a:solidFill>
                  <a:schemeClr val="accent2">
                    <a:lumMod val="50000"/>
                  </a:schemeClr>
                </a:solidFill>
                <a:latin typeface="+mn-lt"/>
                <a:ea typeface="+mj-ea"/>
                <a:cs typeface="Arial" panose="020B0604020202020204" pitchFamily="34" charset="0"/>
                <a:sym typeface="Symbol" pitchFamily="18" charset="2"/>
              </a:rPr>
              <a:t> </a:t>
            </a:r>
            <a:r>
              <a:rPr kumimoji="0" lang="en-US" altLang="zh-CN" dirty="0">
                <a:solidFill>
                  <a:schemeClr val="accent2">
                    <a:lumMod val="50000"/>
                  </a:schemeClr>
                </a:solidFill>
                <a:latin typeface="+mn-lt"/>
                <a:ea typeface="+mj-ea"/>
                <a:cs typeface="Arial" panose="020B0604020202020204" pitchFamily="34" charset="0"/>
                <a:sym typeface="Symbol" pitchFamily="18" charset="2"/>
              </a:rPr>
              <a:t>0</a:t>
            </a:r>
          </a:p>
          <a:p>
            <a:pPr>
              <a:lnSpc>
                <a:spcPct val="120000"/>
              </a:lnSpc>
              <a:spcBef>
                <a:spcPct val="50000"/>
              </a:spcBef>
              <a:defRPr/>
            </a:pPr>
            <a:r>
              <a:rPr kumimoji="0" lang="zh-CN" altLang="en-US" dirty="0">
                <a:solidFill>
                  <a:schemeClr val="accent2">
                    <a:lumMod val="50000"/>
                  </a:schemeClr>
                </a:solidFill>
                <a:latin typeface="+mn-lt"/>
                <a:ea typeface="+mj-ea"/>
                <a:cs typeface="Arial" panose="020B0604020202020204" pitchFamily="34" charset="0"/>
                <a:sym typeface="Symbol" pitchFamily="18" charset="2"/>
              </a:rPr>
              <a:t>则过程自发。 </a:t>
            </a:r>
            <a:r>
              <a:rPr kumimoji="0" lang="en-US" altLang="zh-CN" i="1" dirty="0">
                <a:solidFill>
                  <a:schemeClr val="accent2">
                    <a:lumMod val="50000"/>
                  </a:schemeClr>
                </a:solidFill>
                <a:latin typeface="+mn-lt"/>
                <a:ea typeface="+mj-ea"/>
                <a:cs typeface="Arial" panose="020B0604020202020204" pitchFamily="34" charset="0"/>
              </a:rPr>
              <a:t>S</a:t>
            </a:r>
            <a:r>
              <a:rPr kumimoji="0" lang="zh-CN" altLang="en-US" baseline="-25000" dirty="0">
                <a:solidFill>
                  <a:schemeClr val="accent2">
                    <a:lumMod val="50000"/>
                  </a:schemeClr>
                </a:solidFill>
                <a:latin typeface="+mn-lt"/>
                <a:ea typeface="+mj-ea"/>
                <a:cs typeface="Arial" panose="020B0604020202020204" pitchFamily="34" charset="0"/>
              </a:rPr>
              <a:t>孤立 </a:t>
            </a:r>
            <a:r>
              <a:rPr kumimoji="0" lang="zh-CN" altLang="en-US" dirty="0">
                <a:solidFill>
                  <a:schemeClr val="accent2">
                    <a:lumMod val="50000"/>
                  </a:schemeClr>
                </a:solidFill>
                <a:latin typeface="+mn-lt"/>
                <a:ea typeface="+mj-ea"/>
                <a:cs typeface="Arial" panose="020B0604020202020204" pitchFamily="34" charset="0"/>
                <a:sym typeface="Symbol" pitchFamily="18" charset="2"/>
              </a:rPr>
              <a:t> </a:t>
            </a:r>
            <a:r>
              <a:rPr kumimoji="0" lang="en-US" altLang="zh-CN" dirty="0">
                <a:solidFill>
                  <a:schemeClr val="accent2">
                    <a:lumMod val="50000"/>
                  </a:schemeClr>
                </a:solidFill>
                <a:latin typeface="+mn-lt"/>
                <a:ea typeface="+mj-ea"/>
                <a:cs typeface="Arial" panose="020B0604020202020204" pitchFamily="34" charset="0"/>
                <a:sym typeface="Symbol" pitchFamily="18" charset="2"/>
              </a:rPr>
              <a:t>0</a:t>
            </a:r>
            <a:r>
              <a:rPr kumimoji="0" lang="zh-CN" altLang="en-US" dirty="0">
                <a:solidFill>
                  <a:schemeClr val="accent2">
                    <a:lumMod val="50000"/>
                  </a:schemeClr>
                </a:solidFill>
                <a:latin typeface="+mn-lt"/>
                <a:ea typeface="+mj-ea"/>
                <a:cs typeface="Arial" panose="020B0604020202020204" pitchFamily="34" charset="0"/>
              </a:rPr>
              <a:t>代表可逆过程</a:t>
            </a:r>
            <a:r>
              <a:rPr kumimoji="0" lang="en-US" altLang="zh-CN" dirty="0">
                <a:solidFill>
                  <a:schemeClr val="accent2">
                    <a:lumMod val="50000"/>
                  </a:schemeClr>
                </a:solidFill>
                <a:latin typeface="+mn-lt"/>
                <a:ea typeface="+mj-ea"/>
                <a:cs typeface="Arial" panose="020B0604020202020204" pitchFamily="34" charset="0"/>
              </a:rPr>
              <a:t>(</a:t>
            </a:r>
            <a:r>
              <a:rPr kumimoji="0" lang="zh-CN" altLang="en-US" dirty="0">
                <a:solidFill>
                  <a:schemeClr val="accent2">
                    <a:lumMod val="50000"/>
                  </a:schemeClr>
                </a:solidFill>
                <a:latin typeface="+mn-lt"/>
                <a:ea typeface="+mj-ea"/>
                <a:cs typeface="Arial" panose="020B0604020202020204" pitchFamily="34" charset="0"/>
              </a:rPr>
              <a:t>平衡态</a:t>
            </a:r>
            <a:r>
              <a:rPr kumimoji="0" lang="en-US" altLang="zh-CN" dirty="0">
                <a:solidFill>
                  <a:schemeClr val="accent2">
                    <a:lumMod val="50000"/>
                  </a:schemeClr>
                </a:solidFill>
                <a:latin typeface="+mn-lt"/>
                <a:ea typeface="+mj-ea"/>
                <a:cs typeface="Arial" panose="020B0604020202020204" pitchFamily="34" charset="0"/>
              </a:rPr>
              <a:t>)</a:t>
            </a:r>
            <a:r>
              <a:rPr kumimoji="0" lang="zh-CN" altLang="en-US" dirty="0">
                <a:solidFill>
                  <a:schemeClr val="accent2">
                    <a:lumMod val="50000"/>
                  </a:schemeClr>
                </a:solidFill>
                <a:latin typeface="+mn-lt"/>
                <a:ea typeface="+mj-ea"/>
                <a:cs typeface="Arial" panose="020B0604020202020204" pitchFamily="34" charset="0"/>
              </a:rPr>
              <a:t>。</a:t>
            </a:r>
            <a:endParaRPr kumimoji="0" lang="zh-CN" altLang="en-US" dirty="0">
              <a:solidFill>
                <a:schemeClr val="accent2">
                  <a:lumMod val="50000"/>
                </a:schemeClr>
              </a:solidFill>
              <a:latin typeface="+mn-lt"/>
              <a:ea typeface="+mj-ea"/>
              <a:cs typeface="Arial" panose="020B0604020202020204" pitchFamily="34" charset="0"/>
              <a:sym typeface="Symbol" pitchFamily="18" charset="2"/>
            </a:endParaRPr>
          </a:p>
          <a:p>
            <a:pPr>
              <a:lnSpc>
                <a:spcPct val="120000"/>
              </a:lnSpc>
              <a:spcBef>
                <a:spcPct val="50000"/>
              </a:spcBef>
              <a:defRPr/>
            </a:pPr>
            <a:r>
              <a:rPr lang="zh-CN" altLang="en-US" dirty="0">
                <a:solidFill>
                  <a:schemeClr val="accent2">
                    <a:lumMod val="50000"/>
                  </a:schemeClr>
                </a:solidFill>
                <a:latin typeface="+mn-lt"/>
                <a:ea typeface="+mj-ea"/>
                <a:cs typeface="Arial" panose="020B0604020202020204" pitchFamily="34" charset="0"/>
                <a:sym typeface="Symbol" pitchFamily="18" charset="2"/>
              </a:rPr>
              <a:t></a:t>
            </a:r>
            <a:r>
              <a:rPr lang="en-US" altLang="zh-CN" i="1" dirty="0">
                <a:solidFill>
                  <a:schemeClr val="accent2">
                    <a:lumMod val="50000"/>
                  </a:schemeClr>
                </a:solidFill>
                <a:latin typeface="+mn-lt"/>
                <a:ea typeface="+mj-ea"/>
                <a:cs typeface="Arial" panose="020B0604020202020204" pitchFamily="34" charset="0"/>
                <a:sym typeface="Symbol" pitchFamily="18" charset="2"/>
              </a:rPr>
              <a:t>S</a:t>
            </a:r>
            <a:r>
              <a:rPr lang="zh-CN" altLang="en-US" baseline="-25000" dirty="0">
                <a:solidFill>
                  <a:schemeClr val="accent2">
                    <a:lumMod val="50000"/>
                  </a:schemeClr>
                </a:solidFill>
                <a:latin typeface="+mn-lt"/>
                <a:ea typeface="+mj-ea"/>
                <a:cs typeface="Arial" panose="020B0604020202020204" pitchFamily="34" charset="0"/>
                <a:sym typeface="Symbol" pitchFamily="18" charset="2"/>
              </a:rPr>
              <a:t>环</a:t>
            </a:r>
            <a:r>
              <a:rPr lang="en-US" altLang="zh-CN" baseline="-25000" dirty="0">
                <a:solidFill>
                  <a:schemeClr val="accent2">
                    <a:lumMod val="50000"/>
                  </a:schemeClr>
                </a:solidFill>
                <a:latin typeface="+mn-lt"/>
                <a:ea typeface="+mj-ea"/>
                <a:cs typeface="Arial" panose="020B0604020202020204" pitchFamily="34" charset="0"/>
                <a:sym typeface="Symbol" pitchFamily="18" charset="2"/>
              </a:rPr>
              <a:t> </a:t>
            </a:r>
            <a:r>
              <a:rPr lang="zh-CN" altLang="en-US" dirty="0">
                <a:solidFill>
                  <a:schemeClr val="accent2">
                    <a:lumMod val="50000"/>
                  </a:schemeClr>
                </a:solidFill>
                <a:latin typeface="+mn-lt"/>
                <a:ea typeface="+mj-ea"/>
                <a:cs typeface="Arial" panose="020B0604020202020204" pitchFamily="34" charset="0"/>
                <a:sym typeface="Symbol" pitchFamily="18" charset="2"/>
              </a:rPr>
              <a:t>往往与体系的</a:t>
            </a:r>
            <a:r>
              <a:rPr lang="en-US" altLang="zh-CN" i="1" dirty="0">
                <a:solidFill>
                  <a:schemeClr val="accent2">
                    <a:lumMod val="50000"/>
                  </a:schemeClr>
                </a:solidFill>
                <a:latin typeface="+mn-lt"/>
                <a:ea typeface="+mj-ea"/>
                <a:cs typeface="Arial" panose="020B0604020202020204" pitchFamily="34" charset="0"/>
                <a:sym typeface="Symbol" pitchFamily="18" charset="2"/>
              </a:rPr>
              <a:t>H</a:t>
            </a:r>
            <a:r>
              <a:rPr lang="zh-CN" altLang="en-US" dirty="0">
                <a:solidFill>
                  <a:schemeClr val="accent2">
                    <a:lumMod val="50000"/>
                  </a:schemeClr>
                </a:solidFill>
                <a:latin typeface="+mn-lt"/>
                <a:ea typeface="+mj-ea"/>
                <a:cs typeface="Arial" panose="020B0604020202020204" pitchFamily="34" charset="0"/>
                <a:sym typeface="Symbol" pitchFamily="18" charset="2"/>
              </a:rPr>
              <a:t>有关。</a:t>
            </a:r>
          </a:p>
        </p:txBody>
      </p:sp>
      <p:sp>
        <p:nvSpPr>
          <p:cNvPr id="5" name="矩形 4"/>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Rectangle 6"/>
          <p:cNvSpPr>
            <a:spLocks noChangeArrowheads="1"/>
          </p:cNvSpPr>
          <p:nvPr/>
        </p:nvSpPr>
        <p:spPr bwMode="auto">
          <a:xfrm>
            <a:off x="1763688" y="122531"/>
            <a:ext cx="583264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反应</a:t>
            </a:r>
            <a:r>
              <a:rPr lang="zh-CN" altLang="en-GB" sz="3200" dirty="0">
                <a:solidFill>
                  <a:schemeClr val="accent2">
                    <a:lumMod val="50000"/>
                  </a:schemeClr>
                </a:solidFill>
                <a:latin typeface="+mj-ea"/>
                <a:ea typeface="+mj-ea"/>
              </a:rPr>
              <a:t>方向</a:t>
            </a:r>
            <a:r>
              <a:rPr lang="zh-CN" altLang="en-US" sz="3200" dirty="0">
                <a:solidFill>
                  <a:schemeClr val="accent2">
                    <a:lumMod val="50000"/>
                  </a:schemeClr>
                </a:solidFill>
                <a:latin typeface="+mj-ea"/>
                <a:ea typeface="+mj-ea"/>
              </a:rPr>
              <a:t>的判断 </a:t>
            </a:r>
            <a:r>
              <a:rPr lang="en-US" altLang="zh-CN" sz="3200" dirty="0">
                <a:solidFill>
                  <a:schemeClr val="accent2">
                    <a:lumMod val="50000"/>
                  </a:schemeClr>
                </a:solidFill>
                <a:latin typeface="+mj-ea"/>
                <a:ea typeface="+mj-ea"/>
              </a:rPr>
              <a:t>-</a:t>
            </a:r>
            <a:r>
              <a:rPr lang="zh-CN" altLang="en-US" sz="3200" dirty="0">
                <a:solidFill>
                  <a:schemeClr val="accent2">
                    <a:lumMod val="50000"/>
                  </a:schemeClr>
                </a:solidFill>
                <a:latin typeface="+mj-ea"/>
                <a:ea typeface="+mj-ea"/>
              </a:rPr>
              <a:t> 熵</a:t>
            </a:r>
          </a:p>
        </p:txBody>
      </p:sp>
      <p:sp>
        <p:nvSpPr>
          <p:cNvPr id="8"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39</a:t>
            </a:fld>
            <a:endParaRPr lang="en-US" altLang="zh-CN" dirty="0">
              <a:solidFill>
                <a:srgbClr val="000000"/>
              </a:solidFill>
            </a:endParaRPr>
          </a:p>
        </p:txBody>
      </p:sp>
      <p:sp>
        <p:nvSpPr>
          <p:cNvPr id="2" name="矩形 1">
            <a:extLst>
              <a:ext uri="{FF2B5EF4-FFF2-40B4-BE49-F238E27FC236}">
                <a16:creationId xmlns:a16="http://schemas.microsoft.com/office/drawing/2014/main" id="{1BBD51E9-F8AC-6245-8911-E872773AF770}"/>
              </a:ext>
            </a:extLst>
          </p:cNvPr>
          <p:cNvSpPr/>
          <p:nvPr/>
        </p:nvSpPr>
        <p:spPr>
          <a:xfrm>
            <a:off x="5004048" y="5398274"/>
            <a:ext cx="3791423" cy="954107"/>
          </a:xfrm>
          <a:prstGeom prst="rect">
            <a:avLst/>
          </a:prstGeom>
        </p:spPr>
        <p:txBody>
          <a:bodyPr wrap="none">
            <a:spAutoFit/>
          </a:bodyPr>
          <a:lstStyle/>
          <a:p>
            <a:pPr algn="ctr"/>
            <a:r>
              <a:rPr kumimoji="0" lang="zh-CN" altLang="en-US" sz="2800" dirty="0">
                <a:solidFill>
                  <a:srgbClr val="FF0000"/>
                </a:solidFill>
                <a:latin typeface="+mj-ea"/>
                <a:ea typeface="+mj-ea"/>
                <a:cs typeface="Arial" panose="020B0604020202020204" pitchFamily="34" charset="0"/>
              </a:rPr>
              <a:t>化学反应怎么处理呢？</a:t>
            </a:r>
            <a:endParaRPr kumimoji="0" lang="en-US" altLang="zh-CN" sz="2800" dirty="0">
              <a:solidFill>
                <a:srgbClr val="FF0000"/>
              </a:solidFill>
              <a:latin typeface="+mj-ea"/>
              <a:ea typeface="+mj-ea"/>
              <a:cs typeface="Arial" panose="020B0604020202020204" pitchFamily="34" charset="0"/>
            </a:endParaRPr>
          </a:p>
          <a:p>
            <a:pPr algn="ctr"/>
            <a:r>
              <a:rPr kumimoji="0" lang="zh-CN" altLang="en-US" sz="2800" dirty="0">
                <a:solidFill>
                  <a:srgbClr val="FF0000"/>
                </a:solidFill>
                <a:latin typeface="+mj-ea"/>
                <a:ea typeface="+mj-ea"/>
                <a:cs typeface="Arial" panose="020B0604020202020204" pitchFamily="34" charset="0"/>
              </a:rPr>
              <a:t>封闭体系，有能量交换</a:t>
            </a:r>
            <a:endParaRPr lang="zh-CN" altLang="en-US" sz="2800" dirty="0">
              <a:latin typeface="+mj-ea"/>
              <a:ea typeface="+mj-ea"/>
            </a:endParaRPr>
          </a:p>
        </p:txBody>
      </p:sp>
    </p:spTree>
    <p:extLst>
      <p:ext uri="{BB962C8B-B14F-4D97-AF65-F5344CB8AC3E}">
        <p14:creationId xmlns:p14="http://schemas.microsoft.com/office/powerpoint/2010/main" val="42633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3" name="Text Box 3"/>
          <p:cNvSpPr txBox="1">
            <a:spLocks noChangeArrowheads="1"/>
          </p:cNvSpPr>
          <p:nvPr/>
        </p:nvSpPr>
        <p:spPr bwMode="auto">
          <a:xfrm>
            <a:off x="395536" y="1135261"/>
            <a:ext cx="8424044" cy="1717675"/>
          </a:xfrm>
          <a:prstGeom prst="rect">
            <a:avLst/>
          </a:prstGeom>
          <a:noFill/>
          <a:ln w="9525">
            <a:noFill/>
            <a:miter lim="800000"/>
            <a:headEnd/>
            <a:tailEnd/>
          </a:ln>
          <a:effectLst/>
        </p:spPr>
        <p:txBody>
          <a:bodyPr wrap="square">
            <a:spAutoFit/>
          </a:bodyPr>
          <a:lstStyle/>
          <a:p>
            <a:pPr>
              <a:lnSpc>
                <a:spcPct val="120000"/>
              </a:lnSpc>
              <a:spcBef>
                <a:spcPct val="50000"/>
              </a:spcBef>
              <a:defRPr/>
            </a:pPr>
            <a:r>
              <a:rPr kumimoji="0" lang="en-US" altLang="zh-CN" sz="2000" dirty="0">
                <a:solidFill>
                  <a:schemeClr val="bg1"/>
                </a:solidFill>
                <a:latin typeface="+mj-ea"/>
                <a:ea typeface="+mj-ea"/>
              </a:rPr>
              <a:t>     </a:t>
            </a:r>
            <a:r>
              <a:rPr kumimoji="0" lang="zh-CN" altLang="en-US" sz="2200" dirty="0">
                <a:latin typeface="+mj-ea"/>
                <a:ea typeface="+mj-ea"/>
              </a:rPr>
              <a:t>化学变化过程只涉及参与反应的各原子的部分外层电子之间的结合方式的改变，或者说发生了化学键的重组。化学变化的热效应即来源于此。以此为线索，可提出反映化学键强度属性的键焓的概念，用以计算反应过程的焓变。</a:t>
            </a:r>
          </a:p>
        </p:txBody>
      </p:sp>
      <p:sp>
        <p:nvSpPr>
          <p:cNvPr id="798724" name="Text Box 4"/>
          <p:cNvSpPr txBox="1">
            <a:spLocks noChangeArrowheads="1"/>
          </p:cNvSpPr>
          <p:nvPr/>
        </p:nvSpPr>
        <p:spPr bwMode="auto">
          <a:xfrm>
            <a:off x="323528" y="2924175"/>
            <a:ext cx="8641332" cy="2382447"/>
          </a:xfrm>
          <a:prstGeom prst="rect">
            <a:avLst/>
          </a:prstGeom>
          <a:noFill/>
          <a:ln w="9525">
            <a:noFill/>
            <a:miter lim="800000"/>
            <a:headEnd/>
            <a:tailEnd/>
          </a:ln>
          <a:effectLst/>
        </p:spPr>
        <p:txBody>
          <a:bodyPr wrap="square">
            <a:spAutoFit/>
          </a:bodyPr>
          <a:lstStyle/>
          <a:p>
            <a:pPr>
              <a:lnSpc>
                <a:spcPct val="120000"/>
              </a:lnSpc>
              <a:spcAft>
                <a:spcPct val="30000"/>
              </a:spcAft>
              <a:defRPr/>
            </a:pPr>
            <a:r>
              <a:rPr kumimoji="0" lang="zh-CN" altLang="en-US" sz="2000" dirty="0">
                <a:latin typeface="Arial" panose="020B0604020202020204" pitchFamily="34" charset="0"/>
                <a:ea typeface="+mj-ea"/>
                <a:cs typeface="Arial" panose="020B0604020202020204" pitchFamily="34" charset="0"/>
              </a:rPr>
              <a:t>键</a:t>
            </a:r>
            <a:r>
              <a:rPr kumimoji="0" lang="zh-CN" altLang="en-US" sz="2200" dirty="0">
                <a:latin typeface="Arial" panose="020B0604020202020204" pitchFamily="34" charset="0"/>
                <a:ea typeface="+mj-ea"/>
                <a:cs typeface="Arial" panose="020B0604020202020204" pitchFamily="34" charset="0"/>
              </a:rPr>
              <a:t>焓的定义</a:t>
            </a:r>
            <a:r>
              <a:rPr kumimoji="0" lang="en-US" altLang="zh-CN" sz="2200" dirty="0">
                <a:latin typeface="Arial" panose="020B0604020202020204" pitchFamily="34" charset="0"/>
                <a:ea typeface="+mj-ea"/>
                <a:cs typeface="Arial" panose="020B0604020202020204" pitchFamily="34" charset="0"/>
              </a:rPr>
              <a:t>(</a:t>
            </a:r>
            <a:r>
              <a:rPr kumimoji="0" lang="zh-CN" altLang="en-US" sz="2200" dirty="0">
                <a:latin typeface="Arial" panose="020B0604020202020204" pitchFamily="34" charset="0"/>
                <a:ea typeface="+mj-ea"/>
                <a:cs typeface="Arial" panose="020B0604020202020204" pitchFamily="34" charset="0"/>
              </a:rPr>
              <a:t>键能</a:t>
            </a:r>
            <a:r>
              <a:rPr kumimoji="0" lang="en-US" altLang="zh-CN" sz="2200" dirty="0">
                <a:latin typeface="Arial" panose="020B0604020202020204" pitchFamily="34" charset="0"/>
                <a:ea typeface="+mj-ea"/>
                <a:cs typeface="Arial" panose="020B0604020202020204" pitchFamily="34" charset="0"/>
              </a:rPr>
              <a:t>)</a:t>
            </a:r>
            <a:r>
              <a:rPr kumimoji="0" lang="zh-CN" altLang="en-US" sz="2200" dirty="0">
                <a:latin typeface="Arial" panose="020B0604020202020204" pitchFamily="34" charset="0"/>
                <a:ea typeface="+mj-ea"/>
                <a:cs typeface="Arial" panose="020B0604020202020204" pitchFamily="34" charset="0"/>
              </a:rPr>
              <a:t>：</a:t>
            </a:r>
          </a:p>
          <a:p>
            <a:pPr>
              <a:lnSpc>
                <a:spcPct val="120000"/>
              </a:lnSpc>
              <a:spcAft>
                <a:spcPct val="30000"/>
              </a:spcAft>
              <a:defRPr/>
            </a:pPr>
            <a:r>
              <a:rPr kumimoji="0" lang="zh-CN" altLang="en-US" sz="2200" dirty="0">
                <a:latin typeface="Arial" panose="020B0604020202020204" pitchFamily="34" charset="0"/>
                <a:ea typeface="+mj-ea"/>
                <a:cs typeface="Arial" panose="020B0604020202020204" pitchFamily="34" charset="0"/>
              </a:rPr>
              <a:t>        在温度</a:t>
            </a:r>
            <a:r>
              <a:rPr kumimoji="0" lang="en-US" altLang="zh-CN" sz="2200" i="1" dirty="0">
                <a:latin typeface="Arial" panose="020B0604020202020204" pitchFamily="34" charset="0"/>
                <a:ea typeface="+mj-ea"/>
                <a:cs typeface="Arial" panose="020B0604020202020204" pitchFamily="34" charset="0"/>
              </a:rPr>
              <a:t>T</a:t>
            </a:r>
            <a:r>
              <a:rPr kumimoji="0" lang="zh-CN" altLang="en-US" sz="2200" dirty="0">
                <a:latin typeface="Arial" panose="020B0604020202020204" pitchFamily="34" charset="0"/>
                <a:ea typeface="+mj-ea"/>
                <a:cs typeface="Arial" panose="020B0604020202020204" pitchFamily="34" charset="0"/>
              </a:rPr>
              <a:t>与标准压力时，气态分子断开</a:t>
            </a:r>
            <a:r>
              <a:rPr kumimoji="0" lang="en-US" altLang="zh-CN" sz="2200" dirty="0">
                <a:latin typeface="Arial" panose="020B0604020202020204" pitchFamily="34" charset="0"/>
                <a:ea typeface="+mj-ea"/>
                <a:cs typeface="Arial" panose="020B0604020202020204" pitchFamily="34" charset="0"/>
              </a:rPr>
              <a:t>1 mol</a:t>
            </a:r>
            <a:r>
              <a:rPr kumimoji="0" lang="zh-CN" altLang="en-US" sz="2200" dirty="0">
                <a:latin typeface="Arial" panose="020B0604020202020204" pitchFamily="34" charset="0"/>
                <a:ea typeface="+mj-ea"/>
                <a:cs typeface="Arial" panose="020B0604020202020204" pitchFamily="34" charset="0"/>
              </a:rPr>
              <a:t>化学键的焓变。通常用缩写符号</a:t>
            </a:r>
            <a:r>
              <a:rPr kumimoji="0" lang="en-US" altLang="zh-CN" sz="2200" dirty="0" err="1">
                <a:latin typeface="Arial" panose="020B0604020202020204" pitchFamily="34" charset="0"/>
                <a:ea typeface="+mj-ea"/>
                <a:cs typeface="Arial" panose="020B0604020202020204" pitchFamily="34" charset="0"/>
              </a:rPr>
              <a:t>B.E.</a:t>
            </a:r>
            <a:r>
              <a:rPr kumimoji="0" lang="zh-CN" altLang="en-US" sz="2200" dirty="0">
                <a:latin typeface="Arial" panose="020B0604020202020204" pitchFamily="34" charset="0"/>
                <a:ea typeface="+mj-ea"/>
                <a:cs typeface="Arial" panose="020B0604020202020204" pitchFamily="34" charset="0"/>
              </a:rPr>
              <a:t>代表键焓。</a:t>
            </a:r>
          </a:p>
          <a:p>
            <a:pPr>
              <a:lnSpc>
                <a:spcPct val="120000"/>
              </a:lnSpc>
              <a:defRPr/>
            </a:pPr>
            <a:r>
              <a:rPr kumimoji="0" lang="zh-CN" altLang="en-US" sz="2000" dirty="0">
                <a:latin typeface="Arial" panose="020B0604020202020204" pitchFamily="34" charset="0"/>
                <a:ea typeface="+mj-ea"/>
                <a:cs typeface="Arial" panose="020B0604020202020204" pitchFamily="34" charset="0"/>
              </a:rPr>
              <a:t>例如：</a:t>
            </a:r>
            <a:r>
              <a:rPr kumimoji="0" lang="en-US" altLang="zh-CN" sz="2000" dirty="0">
                <a:latin typeface="Arial" panose="020B0604020202020204" pitchFamily="34" charset="0"/>
                <a:ea typeface="+mj-ea"/>
                <a:cs typeface="Arial" panose="020B0604020202020204" pitchFamily="34" charset="0"/>
              </a:rPr>
              <a:t>	</a:t>
            </a:r>
            <a:r>
              <a:rPr kumimoji="0" lang="en-US" altLang="zh-CN" sz="2000" dirty="0">
                <a:solidFill>
                  <a:srgbClr val="0000FF"/>
                </a:solidFill>
                <a:latin typeface="Arial" panose="020B0604020202020204" pitchFamily="34" charset="0"/>
                <a:ea typeface="+mj-ea"/>
                <a:cs typeface="Arial" panose="020B0604020202020204" pitchFamily="34" charset="0"/>
              </a:rPr>
              <a:t>H</a:t>
            </a:r>
            <a:r>
              <a:rPr kumimoji="0" lang="en-US" altLang="zh-CN" sz="2000" baseline="-25000" dirty="0">
                <a:solidFill>
                  <a:srgbClr val="0000FF"/>
                </a:solidFill>
                <a:latin typeface="Arial" panose="020B0604020202020204" pitchFamily="34" charset="0"/>
                <a:ea typeface="+mj-ea"/>
                <a:cs typeface="Arial" panose="020B0604020202020204" pitchFamily="34" charset="0"/>
              </a:rPr>
              <a:t>2</a:t>
            </a:r>
            <a:r>
              <a:rPr kumimoji="0" lang="en-US" altLang="zh-CN" sz="2000" dirty="0">
                <a:solidFill>
                  <a:srgbClr val="0000FF"/>
                </a:solidFill>
                <a:latin typeface="Arial" panose="020B0604020202020204" pitchFamily="34" charset="0"/>
                <a:ea typeface="+mj-ea"/>
                <a:cs typeface="Arial" panose="020B0604020202020204" pitchFamily="34" charset="0"/>
              </a:rPr>
              <a:t>O(g) </a:t>
            </a:r>
            <a:r>
              <a:rPr kumimoji="0" lang="en-US" altLang="zh-CN" sz="20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000" dirty="0">
                <a:solidFill>
                  <a:srgbClr val="0000FF"/>
                </a:solidFill>
                <a:latin typeface="Arial" panose="020B0604020202020204" pitchFamily="34" charset="0"/>
                <a:ea typeface="+mj-ea"/>
                <a:cs typeface="Arial" panose="020B0604020202020204" pitchFamily="34" charset="0"/>
              </a:rPr>
              <a:t> H(g) + OH(g)		</a:t>
            </a:r>
            <a:r>
              <a:rPr kumimoji="0" lang="en-US" altLang="zh-CN" sz="2000" dirty="0">
                <a:solidFill>
                  <a:schemeClr val="accent2">
                    <a:lumMod val="50000"/>
                  </a:schemeClr>
                </a:solidFill>
                <a:latin typeface="Arial" panose="020B0604020202020204" pitchFamily="34" charset="0"/>
                <a:cs typeface="Arial" panose="020B0604020202020204" pitchFamily="34" charset="0"/>
                <a:sym typeface="Symbol" pitchFamily="18" charset="2"/>
              </a:rPr>
              <a:t> </a:t>
            </a:r>
            <a:r>
              <a:rPr kumimoji="0" lang="en-US" altLang="zh-CN" sz="2000"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sz="2000" baseline="-25000" dirty="0" err="1">
                <a:solidFill>
                  <a:srgbClr val="0000FF"/>
                </a:solidFill>
                <a:latin typeface="Arial" panose="020B0604020202020204" pitchFamily="34" charset="0"/>
                <a:cs typeface="Arial" panose="020B0604020202020204" pitchFamily="34" charset="0"/>
              </a:rPr>
              <a:t>r</a:t>
            </a:r>
            <a:r>
              <a:rPr kumimoji="0" lang="en-US" altLang="zh-CN" sz="2000" i="1" dirty="0" err="1">
                <a:solidFill>
                  <a:srgbClr val="0000FF"/>
                </a:solidFill>
                <a:latin typeface="Arial" panose="020B0604020202020204" pitchFamily="34" charset="0"/>
                <a:cs typeface="Arial" panose="020B0604020202020204" pitchFamily="34" charset="0"/>
              </a:rPr>
              <a:t>H</a:t>
            </a:r>
            <a:r>
              <a:rPr kumimoji="0" lang="en-US" altLang="zh-CN" sz="2000" spc="-1500" baseline="-25000" dirty="0" err="1">
                <a:solidFill>
                  <a:srgbClr val="0000FF"/>
                </a:solidFill>
                <a:latin typeface="Arial" panose="020B0604020202020204" pitchFamily="34" charset="0"/>
                <a:cs typeface="Arial" panose="020B0604020202020204" pitchFamily="34" charset="0"/>
              </a:rPr>
              <a:t>m</a:t>
            </a:r>
            <a:r>
              <a:rPr kumimoji="0" lang="en-US" altLang="zh-CN" sz="2000" spc="-300" dirty="0">
                <a:solidFill>
                  <a:srgbClr val="0000FF"/>
                </a:solidFill>
                <a:latin typeface="Arial" panose="020B0604020202020204" pitchFamily="34" charset="0"/>
                <a:cs typeface="Arial" panose="020B0604020202020204" pitchFamily="34" charset="0"/>
              </a:rPr>
              <a:t> </a:t>
            </a:r>
            <a:r>
              <a:rPr kumimoji="0" lang="en-US" altLang="zh-CN" sz="2000" spc="-300" baseline="30000" dirty="0">
                <a:solidFill>
                  <a:srgbClr val="0000FF"/>
                </a:solidFill>
                <a:latin typeface="Arial" panose="020B0604020202020204" pitchFamily="34" charset="0"/>
                <a:cs typeface="Arial" panose="020B0604020202020204" pitchFamily="34" charset="0"/>
              </a:rPr>
              <a:t>⊖</a:t>
            </a:r>
            <a:r>
              <a:rPr lang="en-US" altLang="zh-CN" sz="2000" spc="-300" baseline="30000" dirty="0">
                <a:solidFill>
                  <a:srgbClr val="0000FF"/>
                </a:solidFill>
              </a:rPr>
              <a:t>  </a:t>
            </a:r>
            <a:r>
              <a:rPr kumimoji="0" lang="zh-CN" altLang="en-US" sz="2000" dirty="0">
                <a:solidFill>
                  <a:srgbClr val="0000FF"/>
                </a:solidFill>
                <a:latin typeface="Arial" panose="020B0604020202020204" pitchFamily="34" charset="0"/>
                <a:ea typeface="+mj-ea"/>
                <a:cs typeface="Arial" panose="020B0604020202020204" pitchFamily="34" charset="0"/>
              </a:rPr>
              <a:t>＝ </a:t>
            </a:r>
            <a:r>
              <a:rPr kumimoji="0" lang="en-US" altLang="zh-CN" sz="2000" dirty="0">
                <a:solidFill>
                  <a:srgbClr val="0000FF"/>
                </a:solidFill>
                <a:latin typeface="Arial" panose="020B0604020202020204" pitchFamily="34" charset="0"/>
                <a:ea typeface="+mj-ea"/>
                <a:cs typeface="Arial" panose="020B0604020202020204" pitchFamily="34" charset="0"/>
              </a:rPr>
              <a:t>+ 502 </a:t>
            </a:r>
            <a:r>
              <a:rPr kumimoji="0" lang="en-US" altLang="zh-CN" sz="2000" dirty="0" err="1">
                <a:solidFill>
                  <a:srgbClr val="0000FF"/>
                </a:solidFill>
                <a:latin typeface="Arial" panose="020B0604020202020204" pitchFamily="34" charset="0"/>
                <a:ea typeface="+mj-ea"/>
                <a:cs typeface="Arial" panose="020B0604020202020204" pitchFamily="34" charset="0"/>
              </a:rPr>
              <a:t>kJ</a:t>
            </a:r>
            <a:r>
              <a:rPr kumimoji="0" lang="en-US" altLang="zh-CN" sz="2000" dirty="0" err="1">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000" dirty="0" err="1">
                <a:solidFill>
                  <a:srgbClr val="0000FF"/>
                </a:solidFill>
                <a:latin typeface="Arial" panose="020B0604020202020204" pitchFamily="34" charset="0"/>
                <a:ea typeface="+mj-ea"/>
                <a:cs typeface="Arial" panose="020B0604020202020204" pitchFamily="34" charset="0"/>
              </a:rPr>
              <a:t>mol</a:t>
            </a:r>
            <a:r>
              <a:rPr kumimoji="0" lang="en-US" altLang="zh-CN" sz="2000" baseline="30000" dirty="0" err="1">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000" baseline="30000" dirty="0" err="1">
                <a:solidFill>
                  <a:srgbClr val="0000FF"/>
                </a:solidFill>
                <a:latin typeface="Arial" panose="020B0604020202020204" pitchFamily="34" charset="0"/>
                <a:ea typeface="+mj-ea"/>
                <a:cs typeface="Arial" panose="020B0604020202020204" pitchFamily="34" charset="0"/>
              </a:rPr>
              <a:t>1</a:t>
            </a:r>
            <a:endParaRPr kumimoji="0" lang="en-US" altLang="zh-CN" sz="2000" baseline="30000" dirty="0">
              <a:solidFill>
                <a:srgbClr val="0000FF"/>
              </a:solidFill>
              <a:latin typeface="Arial" panose="020B0604020202020204" pitchFamily="34" charset="0"/>
              <a:ea typeface="+mj-ea"/>
              <a:cs typeface="Arial" panose="020B0604020202020204" pitchFamily="34" charset="0"/>
            </a:endParaRPr>
          </a:p>
          <a:p>
            <a:pPr>
              <a:lnSpc>
                <a:spcPct val="120000"/>
              </a:lnSpc>
              <a:spcBef>
                <a:spcPct val="30000"/>
              </a:spcBef>
              <a:defRPr/>
            </a:pPr>
            <a:r>
              <a:rPr kumimoji="0" lang="en-US" altLang="zh-CN" sz="2000" dirty="0">
                <a:solidFill>
                  <a:srgbClr val="0000FF"/>
                </a:solidFill>
                <a:latin typeface="Arial" panose="020B0604020202020204" pitchFamily="34" charset="0"/>
                <a:ea typeface="+mj-ea"/>
                <a:cs typeface="Arial" panose="020B0604020202020204" pitchFamily="34" charset="0"/>
              </a:rPr>
              <a:t>	HO(g) </a:t>
            </a:r>
            <a:r>
              <a:rPr kumimoji="0" lang="en-US" altLang="zh-CN" sz="20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000" dirty="0">
                <a:solidFill>
                  <a:srgbClr val="0000FF"/>
                </a:solidFill>
                <a:latin typeface="Arial" panose="020B0604020202020204" pitchFamily="34" charset="0"/>
                <a:ea typeface="+mj-ea"/>
                <a:cs typeface="Arial" panose="020B0604020202020204" pitchFamily="34" charset="0"/>
              </a:rPr>
              <a:t> H(g) + O(g)		</a:t>
            </a:r>
            <a:r>
              <a:rPr kumimoji="0" lang="en-US" altLang="zh-CN" sz="2000" dirty="0">
                <a:solidFill>
                  <a:srgbClr val="0000FF"/>
                </a:solidFill>
                <a:latin typeface="Arial" panose="020B0604020202020204" pitchFamily="34" charset="0"/>
                <a:cs typeface="Arial" panose="020B0604020202020204" pitchFamily="34" charset="0"/>
                <a:sym typeface="Symbol" pitchFamily="18" charset="2"/>
              </a:rPr>
              <a:t> </a:t>
            </a:r>
            <a:r>
              <a:rPr kumimoji="0" lang="en-US" altLang="zh-CN" sz="2000" baseline="-25000" dirty="0" err="1">
                <a:solidFill>
                  <a:srgbClr val="0000FF"/>
                </a:solidFill>
                <a:latin typeface="Arial" panose="020B0604020202020204" pitchFamily="34" charset="0"/>
                <a:cs typeface="Arial" panose="020B0604020202020204" pitchFamily="34" charset="0"/>
              </a:rPr>
              <a:t>r</a:t>
            </a:r>
            <a:r>
              <a:rPr kumimoji="0" lang="en-US" altLang="zh-CN" sz="2000" i="1" dirty="0" err="1">
                <a:solidFill>
                  <a:srgbClr val="0000FF"/>
                </a:solidFill>
                <a:latin typeface="Arial" panose="020B0604020202020204" pitchFamily="34" charset="0"/>
                <a:cs typeface="Arial" panose="020B0604020202020204" pitchFamily="34" charset="0"/>
              </a:rPr>
              <a:t>H</a:t>
            </a:r>
            <a:r>
              <a:rPr kumimoji="0" lang="en-US" altLang="zh-CN" sz="2000" spc="-1500" baseline="-25000" dirty="0" err="1">
                <a:solidFill>
                  <a:srgbClr val="0000FF"/>
                </a:solidFill>
                <a:latin typeface="Arial" panose="020B0604020202020204" pitchFamily="34" charset="0"/>
                <a:cs typeface="Arial" panose="020B0604020202020204" pitchFamily="34" charset="0"/>
              </a:rPr>
              <a:t>m</a:t>
            </a:r>
            <a:r>
              <a:rPr kumimoji="0" lang="en-US" altLang="zh-CN" sz="2000" spc="-300" dirty="0">
                <a:solidFill>
                  <a:srgbClr val="0000FF"/>
                </a:solidFill>
                <a:latin typeface="Arial" panose="020B0604020202020204" pitchFamily="34" charset="0"/>
                <a:cs typeface="Arial" panose="020B0604020202020204" pitchFamily="34" charset="0"/>
              </a:rPr>
              <a:t> </a:t>
            </a:r>
            <a:r>
              <a:rPr kumimoji="0" lang="en-US" altLang="zh-CN" sz="2000" spc="-300" baseline="30000" dirty="0">
                <a:solidFill>
                  <a:srgbClr val="0000FF"/>
                </a:solidFill>
                <a:latin typeface="Arial" panose="020B0604020202020204" pitchFamily="34" charset="0"/>
                <a:cs typeface="Arial" panose="020B0604020202020204" pitchFamily="34" charset="0"/>
              </a:rPr>
              <a:t>⊖</a:t>
            </a:r>
            <a:r>
              <a:rPr lang="en-US" altLang="zh-CN" sz="2000" spc="-300" baseline="30000" dirty="0">
                <a:solidFill>
                  <a:srgbClr val="0000FF"/>
                </a:solidFill>
              </a:rPr>
              <a:t>   </a:t>
            </a:r>
            <a:r>
              <a:rPr kumimoji="0" lang="zh-CN" altLang="en-US" sz="2000" dirty="0">
                <a:solidFill>
                  <a:srgbClr val="0000FF"/>
                </a:solidFill>
                <a:latin typeface="Arial" panose="020B0604020202020204" pitchFamily="34" charset="0"/>
                <a:ea typeface="+mj-ea"/>
                <a:cs typeface="Arial" panose="020B0604020202020204" pitchFamily="34" charset="0"/>
              </a:rPr>
              <a:t>＝ </a:t>
            </a:r>
            <a:r>
              <a:rPr kumimoji="0" lang="en-US" altLang="zh-CN" sz="2000" dirty="0">
                <a:solidFill>
                  <a:srgbClr val="0000FF"/>
                </a:solidFill>
                <a:latin typeface="Arial" panose="020B0604020202020204" pitchFamily="34" charset="0"/>
                <a:ea typeface="+mj-ea"/>
                <a:cs typeface="Arial" panose="020B0604020202020204" pitchFamily="34" charset="0"/>
              </a:rPr>
              <a:t>+ 426 </a:t>
            </a:r>
            <a:r>
              <a:rPr kumimoji="0" lang="en-US" altLang="zh-CN" sz="2000" dirty="0" err="1">
                <a:solidFill>
                  <a:srgbClr val="0000FF"/>
                </a:solidFill>
                <a:latin typeface="Arial" panose="020B0604020202020204" pitchFamily="34" charset="0"/>
                <a:ea typeface="+mj-ea"/>
                <a:cs typeface="Arial" panose="020B0604020202020204" pitchFamily="34" charset="0"/>
              </a:rPr>
              <a:t>kJ</a:t>
            </a:r>
            <a:r>
              <a:rPr kumimoji="0" lang="en-US" altLang="zh-CN" sz="2000" dirty="0" err="1">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000" dirty="0" err="1">
                <a:solidFill>
                  <a:srgbClr val="0000FF"/>
                </a:solidFill>
                <a:latin typeface="Arial" panose="020B0604020202020204" pitchFamily="34" charset="0"/>
                <a:ea typeface="+mj-ea"/>
                <a:cs typeface="Arial" panose="020B0604020202020204" pitchFamily="34" charset="0"/>
              </a:rPr>
              <a:t>mol</a:t>
            </a:r>
            <a:r>
              <a:rPr kumimoji="0" lang="en-US" altLang="zh-CN" sz="2000" baseline="30000" dirty="0" err="1">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000" baseline="30000" dirty="0" err="1">
                <a:solidFill>
                  <a:srgbClr val="0000FF"/>
                </a:solidFill>
                <a:latin typeface="Arial" panose="020B0604020202020204" pitchFamily="34" charset="0"/>
                <a:ea typeface="+mj-ea"/>
                <a:cs typeface="Arial" panose="020B0604020202020204" pitchFamily="34" charset="0"/>
              </a:rPr>
              <a:t>1</a:t>
            </a:r>
            <a:endParaRPr kumimoji="0" lang="en-US" altLang="zh-CN" sz="2000" baseline="30000" dirty="0">
              <a:solidFill>
                <a:srgbClr val="0000FF"/>
              </a:solidFill>
              <a:latin typeface="Arial" panose="020B0604020202020204" pitchFamily="34" charset="0"/>
              <a:ea typeface="+mj-ea"/>
              <a:cs typeface="Arial" panose="020B0604020202020204" pitchFamily="34" charset="0"/>
            </a:endParaRPr>
          </a:p>
        </p:txBody>
      </p:sp>
      <p:sp>
        <p:nvSpPr>
          <p:cNvPr id="798725" name="Text Box 5"/>
          <p:cNvSpPr txBox="1">
            <a:spLocks noChangeArrowheads="1"/>
          </p:cNvSpPr>
          <p:nvPr/>
        </p:nvSpPr>
        <p:spPr bwMode="auto">
          <a:xfrm>
            <a:off x="400617" y="5300663"/>
            <a:ext cx="8491863" cy="1311128"/>
          </a:xfrm>
          <a:prstGeom prst="rect">
            <a:avLst/>
          </a:prstGeom>
          <a:noFill/>
          <a:ln w="9525">
            <a:noFill/>
            <a:miter lim="800000"/>
            <a:headEnd/>
            <a:tailEnd/>
          </a:ln>
          <a:effectLst/>
        </p:spPr>
        <p:txBody>
          <a:bodyPr wrap="square">
            <a:spAutoFit/>
          </a:bodyPr>
          <a:lstStyle/>
          <a:p>
            <a:pPr>
              <a:lnSpc>
                <a:spcPct val="120000"/>
              </a:lnSpc>
              <a:spcBef>
                <a:spcPct val="50000"/>
              </a:spcBef>
              <a:defRPr/>
            </a:pPr>
            <a:r>
              <a:rPr kumimoji="0" lang="zh-CN" altLang="en-US" sz="2200" dirty="0">
                <a:latin typeface="Arial" panose="020B0604020202020204" pitchFamily="34" charset="0"/>
                <a:ea typeface="+mj-ea"/>
                <a:cs typeface="Arial" panose="020B0604020202020204" pitchFamily="34" charset="0"/>
              </a:rPr>
              <a:t>这里的键焓通常也叫键能</a:t>
            </a:r>
            <a:r>
              <a:rPr kumimoji="0" lang="en-US" altLang="zh-CN" sz="2200" dirty="0">
                <a:latin typeface="Arial" panose="020B0604020202020204" pitchFamily="34" charset="0"/>
                <a:ea typeface="+mj-ea"/>
                <a:cs typeface="Arial" panose="020B0604020202020204" pitchFamily="34" charset="0"/>
              </a:rPr>
              <a:t>(bond energy)</a:t>
            </a:r>
            <a:r>
              <a:rPr kumimoji="0" lang="zh-CN" altLang="en-US" sz="2200" dirty="0">
                <a:latin typeface="Arial" panose="020B0604020202020204" pitchFamily="34" charset="0"/>
                <a:ea typeface="+mj-ea"/>
                <a:cs typeface="Arial" panose="020B0604020202020204" pitchFamily="34" charset="0"/>
              </a:rPr>
              <a:t>。因为在此类反应中焓变值是实验平均值，其误差范围较大，</a:t>
            </a:r>
            <a:r>
              <a:rPr kumimoji="0" lang="zh-CN" altLang="en-US" sz="2200" dirty="0">
                <a:latin typeface="Arial" panose="020B0604020202020204" pitchFamily="34" charset="0"/>
                <a:ea typeface="+mj-ea"/>
                <a:cs typeface="Arial" panose="020B0604020202020204" pitchFamily="34" charset="0"/>
                <a:sym typeface="Symbol" pitchFamily="18" charset="2"/>
              </a:rPr>
              <a:t></a:t>
            </a:r>
            <a:r>
              <a:rPr kumimoji="0" lang="en-US" altLang="zh-CN" sz="2200" i="1" dirty="0">
                <a:latin typeface="Arial" panose="020B0604020202020204" pitchFamily="34" charset="0"/>
                <a:ea typeface="+mj-ea"/>
                <a:cs typeface="Arial" panose="020B0604020202020204" pitchFamily="34" charset="0"/>
              </a:rPr>
              <a:t>H</a:t>
            </a:r>
            <a:r>
              <a:rPr kumimoji="0" lang="en-US" altLang="zh-CN" sz="2200" dirty="0">
                <a:latin typeface="Arial" panose="020B0604020202020204" pitchFamily="34" charset="0"/>
                <a:ea typeface="+mj-ea"/>
                <a:cs typeface="Arial" panose="020B0604020202020204" pitchFamily="34" charset="0"/>
              </a:rPr>
              <a:t> </a:t>
            </a:r>
            <a:r>
              <a:rPr kumimoji="0" lang="en-US" altLang="zh-CN" sz="2200" dirty="0">
                <a:latin typeface="Arial" panose="020B0604020202020204" pitchFamily="34" charset="0"/>
                <a:ea typeface="+mj-ea"/>
                <a:cs typeface="Arial" panose="020B0604020202020204" pitchFamily="34" charset="0"/>
                <a:sym typeface="Symbol" pitchFamily="18" charset="2"/>
              </a:rPr>
              <a:t></a:t>
            </a:r>
            <a:r>
              <a:rPr kumimoji="0" lang="en-US" altLang="zh-CN" sz="2200" dirty="0">
                <a:latin typeface="Arial" panose="020B0604020202020204" pitchFamily="34" charset="0"/>
                <a:ea typeface="+mj-ea"/>
                <a:cs typeface="Arial" panose="020B0604020202020204" pitchFamily="34" charset="0"/>
              </a:rPr>
              <a:t> </a:t>
            </a:r>
            <a:r>
              <a:rPr kumimoji="0" lang="en-US" altLang="zh-CN" sz="2200" dirty="0">
                <a:latin typeface="Arial" panose="020B0604020202020204" pitchFamily="34" charset="0"/>
                <a:ea typeface="+mj-ea"/>
                <a:cs typeface="Arial" panose="020B0604020202020204" pitchFamily="34" charset="0"/>
                <a:sym typeface="Symbol" pitchFamily="18" charset="2"/>
              </a:rPr>
              <a:t></a:t>
            </a:r>
            <a:r>
              <a:rPr kumimoji="0" lang="en-US" altLang="zh-CN" sz="2200" i="1" dirty="0">
                <a:latin typeface="Arial" panose="020B0604020202020204" pitchFamily="34" charset="0"/>
                <a:ea typeface="+mj-ea"/>
                <a:cs typeface="Arial" panose="020B0604020202020204" pitchFamily="34" charset="0"/>
              </a:rPr>
              <a:t>E</a:t>
            </a:r>
            <a:r>
              <a:rPr kumimoji="0" lang="zh-CN" altLang="en-US" sz="2200" dirty="0">
                <a:latin typeface="Arial" panose="020B0604020202020204" pitchFamily="34" charset="0"/>
                <a:ea typeface="+mj-ea"/>
                <a:cs typeface="Arial" panose="020B0604020202020204" pitchFamily="34" charset="0"/>
              </a:rPr>
              <a:t>，常常把键焓、键能两词通用，数值也相同。</a:t>
            </a:r>
          </a:p>
        </p:txBody>
      </p:sp>
      <p:sp>
        <p:nvSpPr>
          <p:cNvPr id="6" name="矩形 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页脚占位符 1"/>
          <p:cNvSpPr>
            <a:spLocks noGrp="1"/>
          </p:cNvSpPr>
          <p:nvPr>
            <p:ph type="ftr" sz="quarter" idx="10"/>
          </p:nvPr>
        </p:nvSpPr>
        <p:spPr>
          <a:xfrm>
            <a:off x="0" y="6553200"/>
            <a:ext cx="457200" cy="228600"/>
          </a:xfrm>
        </p:spPr>
        <p:txBody>
          <a:bodyPr/>
          <a:lstStyle/>
          <a:p>
            <a:pPr>
              <a:defRPr/>
            </a:pPr>
            <a:fld id="{5B0964F7-4727-4AC6-820D-B129E805F5EE}" type="slidenum">
              <a:rPr lang="zh-CN" altLang="en-US" smtClean="0"/>
              <a:pPr>
                <a:defRPr/>
              </a:pPr>
              <a:t>4</a:t>
            </a:fld>
            <a:endParaRPr lang="en-US" altLang="zh-CN" dirty="0"/>
          </a:p>
        </p:txBody>
      </p:sp>
      <p:sp>
        <p:nvSpPr>
          <p:cNvPr id="9" name="矩形 8">
            <a:extLst>
              <a:ext uri="{FF2B5EF4-FFF2-40B4-BE49-F238E27FC236}">
                <a16:creationId xmlns:a16="http://schemas.microsoft.com/office/drawing/2014/main" id="{A7B10B4C-674E-D141-9C5C-09B9400BE101}"/>
              </a:ext>
            </a:extLst>
          </p:cNvPr>
          <p:cNvSpPr/>
          <p:nvPr/>
        </p:nvSpPr>
        <p:spPr>
          <a:xfrm>
            <a:off x="2123728" y="44624"/>
            <a:ext cx="4099199" cy="715581"/>
          </a:xfrm>
          <a:prstGeom prst="rect">
            <a:avLst/>
          </a:prstGeom>
        </p:spPr>
        <p:txBody>
          <a:bodyPr wrap="none">
            <a:spAutoFit/>
          </a:bodyPr>
          <a:lstStyle/>
          <a:p>
            <a:pPr>
              <a:lnSpc>
                <a:spcPct val="150000"/>
              </a:lnSpc>
            </a:pPr>
            <a:r>
              <a:rPr lang="zh-CN" altLang="en-US" sz="3200" dirty="0">
                <a:solidFill>
                  <a:schemeClr val="accent2">
                    <a:lumMod val="50000"/>
                  </a:schemeClr>
                </a:solidFill>
                <a:latin typeface="+mj-ea"/>
                <a:ea typeface="+mj-ea"/>
              </a:rPr>
              <a:t>③ </a:t>
            </a:r>
            <a:r>
              <a:rPr lang="zh-CN" altLang="en-GB" sz="3200" dirty="0">
                <a:solidFill>
                  <a:schemeClr val="accent2">
                    <a:lumMod val="50000"/>
                  </a:schemeClr>
                </a:solidFill>
                <a:latin typeface="+mj-ea"/>
                <a:ea typeface="+mj-ea"/>
              </a:rPr>
              <a:t>焓变</a:t>
            </a:r>
            <a:r>
              <a:rPr lang="zh-CN" altLang="en-US" sz="3200" dirty="0">
                <a:solidFill>
                  <a:schemeClr val="accent2">
                    <a:lumMod val="50000"/>
                  </a:schemeClr>
                </a:solidFill>
                <a:latin typeface="+mj-ea"/>
                <a:ea typeface="+mj-ea"/>
              </a:rPr>
              <a:t>的计算</a:t>
            </a:r>
            <a:r>
              <a:rPr lang="en-US" altLang="zh-CN" sz="3200" dirty="0">
                <a:solidFill>
                  <a:schemeClr val="accent2">
                    <a:lumMod val="50000"/>
                  </a:schemeClr>
                </a:solidFill>
                <a:latin typeface="+mj-ea"/>
                <a:ea typeface="+mj-ea"/>
              </a:rPr>
              <a:t>–</a:t>
            </a:r>
            <a:r>
              <a:rPr lang="zh-CN" altLang="en-US" sz="3200" dirty="0">
                <a:solidFill>
                  <a:schemeClr val="accent2">
                    <a:lumMod val="50000"/>
                  </a:schemeClr>
                </a:solidFill>
                <a:latin typeface="+mj-ea"/>
                <a:ea typeface="+mj-ea"/>
              </a:rPr>
              <a:t>键焓</a:t>
            </a:r>
            <a:endParaRPr lang="en-US" altLang="zh-CN" sz="3200" dirty="0">
              <a:solidFill>
                <a:schemeClr val="accent2">
                  <a:lumMod val="50000"/>
                </a:schemeClr>
              </a:solidFill>
              <a:latin typeface="+mj-ea"/>
              <a:ea typeface="+mj-ea"/>
            </a:endParaRPr>
          </a:p>
        </p:txBody>
      </p:sp>
    </p:spTree>
    <p:extLst>
      <p:ext uri="{BB962C8B-B14F-4D97-AF65-F5344CB8AC3E}">
        <p14:creationId xmlns:p14="http://schemas.microsoft.com/office/powerpoint/2010/main" val="98896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8" name="Text Box 4"/>
          <p:cNvSpPr txBox="1">
            <a:spLocks noChangeArrowheads="1"/>
          </p:cNvSpPr>
          <p:nvPr/>
        </p:nvSpPr>
        <p:spPr bwMode="auto">
          <a:xfrm>
            <a:off x="6647224" y="3298663"/>
            <a:ext cx="2417762" cy="585788"/>
          </a:xfrm>
          <a:prstGeom prst="rect">
            <a:avLst/>
          </a:prstGeom>
          <a:noFill/>
          <a:ln w="9525">
            <a:noFill/>
            <a:miter lim="800000"/>
            <a:headEnd/>
            <a:tailEnd/>
          </a:ln>
          <a:effectLst/>
        </p:spPr>
        <p:txBody>
          <a:bodyPr wrap="none">
            <a:spAutoFit/>
          </a:bodyPr>
          <a:lstStyle/>
          <a:p>
            <a:pPr algn="ctr">
              <a:defRPr/>
            </a:pPr>
            <a:r>
              <a:rPr kumimoji="0" lang="en-US" altLang="zh-CN" sz="1600" dirty="0">
                <a:solidFill>
                  <a:srgbClr val="FFFF99"/>
                </a:solidFill>
              </a:rPr>
              <a:t>  </a:t>
            </a:r>
            <a:r>
              <a:rPr kumimoji="0" lang="en-US" altLang="zh-CN" sz="1600" dirty="0">
                <a:solidFill>
                  <a:schemeClr val="accent2">
                    <a:lumMod val="50000"/>
                  </a:schemeClr>
                </a:solidFill>
              </a:rPr>
              <a:t>Josiah Willard Gibbs</a:t>
            </a:r>
          </a:p>
          <a:p>
            <a:pPr algn="ctr">
              <a:defRPr/>
            </a:pPr>
            <a:r>
              <a:rPr kumimoji="0" lang="en-US" altLang="zh-CN" sz="1600" dirty="0">
                <a:solidFill>
                  <a:schemeClr val="accent2">
                    <a:lumMod val="50000"/>
                  </a:schemeClr>
                </a:solidFill>
              </a:rPr>
              <a:t>1839-1903, </a:t>
            </a:r>
            <a:r>
              <a:rPr kumimoji="0" lang="zh-CN" altLang="en-US" sz="1600" dirty="0">
                <a:solidFill>
                  <a:schemeClr val="accent2">
                    <a:lumMod val="50000"/>
                  </a:schemeClr>
                </a:solidFill>
              </a:rPr>
              <a:t>美国物理学家</a:t>
            </a:r>
          </a:p>
        </p:txBody>
      </p:sp>
      <p:sp>
        <p:nvSpPr>
          <p:cNvPr id="830470" name="Text Box 6"/>
          <p:cNvSpPr txBox="1">
            <a:spLocks noChangeArrowheads="1"/>
          </p:cNvSpPr>
          <p:nvPr/>
        </p:nvSpPr>
        <p:spPr bwMode="auto">
          <a:xfrm>
            <a:off x="228600" y="1122667"/>
            <a:ext cx="5724128" cy="2236574"/>
          </a:xfrm>
          <a:prstGeom prst="rect">
            <a:avLst/>
          </a:prstGeom>
          <a:noFill/>
          <a:ln w="9525">
            <a:noFill/>
            <a:miter lim="800000"/>
            <a:headEnd/>
            <a:tailEnd/>
          </a:ln>
          <a:effectLst/>
        </p:spPr>
        <p:txBody>
          <a:bodyPr wrap="square">
            <a:spAutoFit/>
          </a:bodyPr>
          <a:lstStyle/>
          <a:p>
            <a:pPr>
              <a:lnSpc>
                <a:spcPct val="150000"/>
              </a:lnSpc>
              <a:spcBef>
                <a:spcPct val="50000"/>
              </a:spcBef>
              <a:defRPr/>
            </a:pPr>
            <a:r>
              <a:rPr kumimoji="0" lang="zh-CN" altLang="en-US" dirty="0">
                <a:latin typeface="Arial" panose="020B0604020202020204" pitchFamily="34" charset="0"/>
                <a:ea typeface="+mj-ea"/>
                <a:cs typeface="Arial" panose="020B0604020202020204" pitchFamily="34" charset="0"/>
              </a:rPr>
              <a:t>熵增原理也可作为体系自发性的判据，但需同时考虑体系和环境的熵变。</a:t>
            </a:r>
            <a:r>
              <a:rPr kumimoji="0" lang="zh-CN" altLang="en-GB" dirty="0">
                <a:latin typeface="Arial" panose="020B0604020202020204" pitchFamily="34" charset="0"/>
                <a:ea typeface="+mj-ea"/>
                <a:cs typeface="Arial" panose="020B0604020202020204" pitchFamily="34" charset="0"/>
              </a:rPr>
              <a:t>对于</a:t>
            </a:r>
            <a:r>
              <a:rPr kumimoji="0" lang="zh-CN" altLang="en-US" dirty="0">
                <a:latin typeface="Arial" panose="020B0604020202020204" pitchFamily="34" charset="0"/>
                <a:ea typeface="+mj-ea"/>
                <a:cs typeface="Arial" panose="020B0604020202020204" pitchFamily="34" charset="0"/>
              </a:rPr>
              <a:t>化学反应来说，需综合考虑焓变和熵变，才能判定过程是否自发。</a:t>
            </a:r>
          </a:p>
        </p:txBody>
      </p:sp>
      <p:pic>
        <p:nvPicPr>
          <p:cNvPr id="98311" name="Picture 8" descr="E:\普通化学-2005\纯华讲稿\第三章\Gibb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472" y="1124744"/>
            <a:ext cx="1621984" cy="21358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Rectangle 6"/>
          <p:cNvSpPr>
            <a:spLocks noChangeArrowheads="1"/>
          </p:cNvSpPr>
          <p:nvPr/>
        </p:nvSpPr>
        <p:spPr bwMode="auto">
          <a:xfrm>
            <a:off x="1043608" y="116632"/>
            <a:ext cx="7128792" cy="762000"/>
          </a:xfrm>
          <a:prstGeom prst="rect">
            <a:avLst/>
          </a:prstGeom>
          <a:noFill/>
          <a:ln w="9525">
            <a:noFill/>
            <a:miter lim="800000"/>
            <a:headEnd/>
            <a:tailEnd/>
          </a:ln>
        </p:spPr>
        <p:txBody>
          <a:bodyPr anchor="ctr"/>
          <a:lstStyle/>
          <a:p>
            <a:pPr algn="ctr">
              <a:defRPr/>
            </a:pPr>
            <a:r>
              <a:rPr lang="zh-CN" altLang="en-US" sz="3200" dirty="0">
                <a:solidFill>
                  <a:srgbClr val="FF0000"/>
                </a:solidFill>
                <a:latin typeface="Arial" panose="020B0604020202020204" pitchFamily="34" charset="0"/>
                <a:ea typeface="+mj-ea"/>
                <a:cs typeface="Arial" panose="020B0604020202020204" pitchFamily="34" charset="0"/>
              </a:rPr>
              <a:t>自发化学反应 </a:t>
            </a:r>
            <a:r>
              <a:rPr lang="en-US" altLang="zh-CN" sz="3200" dirty="0">
                <a:solidFill>
                  <a:srgbClr val="FF0000"/>
                </a:solidFill>
                <a:latin typeface="Arial" panose="020B0604020202020204" pitchFamily="34" charset="0"/>
                <a:ea typeface="+mj-ea"/>
                <a:cs typeface="Arial" panose="020B0604020202020204" pitchFamily="34" charset="0"/>
              </a:rPr>
              <a:t>-</a:t>
            </a:r>
            <a:r>
              <a:rPr lang="zh-CN" altLang="en-US" sz="3200" dirty="0">
                <a:solidFill>
                  <a:srgbClr val="FF0000"/>
                </a:solidFill>
                <a:latin typeface="Arial" panose="020B0604020202020204" pitchFamily="34" charset="0"/>
                <a:ea typeface="+mj-ea"/>
                <a:cs typeface="Arial" panose="020B0604020202020204" pitchFamily="34" charset="0"/>
              </a:rPr>
              <a:t> </a:t>
            </a:r>
            <a:r>
              <a:rPr lang="en-US" altLang="zh-CN" sz="3200" dirty="0">
                <a:solidFill>
                  <a:srgbClr val="FF0000"/>
                </a:solidFill>
                <a:latin typeface="Arial" panose="020B0604020202020204" pitchFamily="34" charset="0"/>
                <a:ea typeface="+mj-ea"/>
                <a:cs typeface="Arial" panose="020B0604020202020204" pitchFamily="34" charset="0"/>
              </a:rPr>
              <a:t>Gibbs</a:t>
            </a:r>
            <a:r>
              <a:rPr lang="zh-CN" altLang="en-US" sz="3200" dirty="0">
                <a:solidFill>
                  <a:srgbClr val="FF0000"/>
                </a:solidFill>
                <a:latin typeface="Arial" panose="020B0604020202020204" pitchFamily="34" charset="0"/>
                <a:ea typeface="+mj-ea"/>
                <a:cs typeface="Arial" panose="020B0604020202020204" pitchFamily="34" charset="0"/>
              </a:rPr>
              <a:t>自由能</a:t>
            </a:r>
            <a:endParaRPr lang="en-US" altLang="zh-CN" sz="3200" dirty="0">
              <a:solidFill>
                <a:srgbClr val="FF0000"/>
              </a:solidFill>
              <a:latin typeface="Arial" panose="020B0604020202020204" pitchFamily="34" charset="0"/>
              <a:ea typeface="+mj-ea"/>
              <a:cs typeface="Arial" panose="020B0604020202020204" pitchFamily="34" charset="0"/>
            </a:endParaRPr>
          </a:p>
        </p:txBody>
      </p:sp>
      <p:sp>
        <p:nvSpPr>
          <p:cNvPr id="10"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40</a:t>
            </a:fld>
            <a:endParaRPr lang="en-US" altLang="zh-CN" dirty="0">
              <a:solidFill>
                <a:srgbClr val="000000"/>
              </a:solidFill>
            </a:endParaRPr>
          </a:p>
        </p:txBody>
      </p:sp>
      <p:sp>
        <p:nvSpPr>
          <p:cNvPr id="13" name="Text Box 2">
            <a:extLst>
              <a:ext uri="{FF2B5EF4-FFF2-40B4-BE49-F238E27FC236}">
                <a16:creationId xmlns:a16="http://schemas.microsoft.com/office/drawing/2014/main" id="{7605C185-32B7-594B-8851-36405EA54A5E}"/>
              </a:ext>
            </a:extLst>
          </p:cNvPr>
          <p:cNvSpPr txBox="1">
            <a:spLocks noChangeArrowheads="1"/>
          </p:cNvSpPr>
          <p:nvPr/>
        </p:nvSpPr>
        <p:spPr bwMode="auto">
          <a:xfrm>
            <a:off x="456001" y="3805178"/>
            <a:ext cx="8538980" cy="2862322"/>
          </a:xfrm>
          <a:prstGeom prst="rect">
            <a:avLst/>
          </a:prstGeom>
          <a:noFill/>
          <a:ln w="9525">
            <a:noFill/>
            <a:miter lim="800000"/>
            <a:headEnd/>
            <a:tailEnd/>
          </a:ln>
          <a:effectLst/>
        </p:spPr>
        <p:txBody>
          <a:bodyPr wrap="square">
            <a:spAutoFit/>
          </a:bodyPr>
          <a:lstStyle/>
          <a:p>
            <a:pPr>
              <a:spcBef>
                <a:spcPct val="50000"/>
              </a:spcBef>
              <a:defRPr/>
            </a:pPr>
            <a:r>
              <a:rPr kumimoji="0" lang="en-US" altLang="zh-CN" dirty="0">
                <a:latin typeface="Arial" panose="020B0604020202020204" pitchFamily="34" charset="0"/>
                <a:ea typeface="+mj-ea"/>
                <a:cs typeface="Arial" panose="020B0604020202020204" pitchFamily="34" charset="0"/>
              </a:rPr>
              <a:t>1876</a:t>
            </a:r>
            <a:r>
              <a:rPr kumimoji="0" lang="zh-CN" altLang="en-US" dirty="0">
                <a:latin typeface="Arial" panose="020B0604020202020204" pitchFamily="34" charset="0"/>
                <a:ea typeface="+mj-ea"/>
                <a:cs typeface="Arial" panose="020B0604020202020204" pitchFamily="34" charset="0"/>
              </a:rPr>
              <a:t>年，</a:t>
            </a:r>
            <a:r>
              <a:rPr kumimoji="0" lang="en-US" altLang="zh-CN" dirty="0">
                <a:latin typeface="Arial" panose="020B0604020202020204" pitchFamily="34" charset="0"/>
                <a:ea typeface="+mj-ea"/>
                <a:cs typeface="Arial" panose="020B0604020202020204" pitchFamily="34" charset="0"/>
              </a:rPr>
              <a:t>Gibbs</a:t>
            </a:r>
            <a:r>
              <a:rPr kumimoji="0" lang="zh-CN" altLang="en-US" dirty="0">
                <a:latin typeface="Arial" panose="020B0604020202020204" pitchFamily="34" charset="0"/>
                <a:ea typeface="+mj-ea"/>
                <a:cs typeface="Arial" panose="020B0604020202020204" pitchFamily="34" charset="0"/>
              </a:rPr>
              <a:t>提出一个把焓和熵归并在一起的热力学函数，称为</a:t>
            </a:r>
            <a:r>
              <a:rPr kumimoji="0" lang="en-US" altLang="zh-CN" dirty="0">
                <a:latin typeface="Arial" panose="020B0604020202020204" pitchFamily="34" charset="0"/>
                <a:ea typeface="+mj-ea"/>
                <a:cs typeface="Arial" panose="020B0604020202020204" pitchFamily="34" charset="0"/>
              </a:rPr>
              <a:t>Gibbs</a:t>
            </a:r>
            <a:r>
              <a:rPr kumimoji="0" lang="zh-CN" altLang="en-US" dirty="0">
                <a:latin typeface="Arial" panose="020B0604020202020204" pitchFamily="34" charset="0"/>
                <a:ea typeface="+mj-ea"/>
                <a:cs typeface="Arial" panose="020B0604020202020204" pitchFamily="34" charset="0"/>
              </a:rPr>
              <a:t>自由能，用符号</a:t>
            </a:r>
            <a:r>
              <a:rPr kumimoji="0" lang="en-US" altLang="zh-CN" i="1" dirty="0">
                <a:latin typeface="Arial" panose="020B0604020202020204" pitchFamily="34" charset="0"/>
                <a:ea typeface="+mj-ea"/>
                <a:cs typeface="Arial" panose="020B0604020202020204" pitchFamily="34" charset="0"/>
              </a:rPr>
              <a:t>G</a:t>
            </a:r>
            <a:r>
              <a:rPr kumimoji="0" lang="zh-CN" altLang="en-US" dirty="0">
                <a:latin typeface="Arial" panose="020B0604020202020204" pitchFamily="34" charset="0"/>
                <a:ea typeface="+mj-ea"/>
                <a:cs typeface="Arial" panose="020B0604020202020204" pitchFamily="34" charset="0"/>
              </a:rPr>
              <a:t>表示，其定义为</a:t>
            </a:r>
          </a:p>
          <a:p>
            <a:pPr>
              <a:defRPr/>
            </a:pPr>
            <a:r>
              <a:rPr kumimoji="0" lang="zh-CN" altLang="en-US" dirty="0">
                <a:latin typeface="Arial" panose="020B0604020202020204" pitchFamily="34" charset="0"/>
                <a:ea typeface="+mj-ea"/>
                <a:cs typeface="Arial" panose="020B0604020202020204" pitchFamily="34" charset="0"/>
              </a:rPr>
              <a:t>	                   	</a:t>
            </a:r>
            <a:r>
              <a:rPr kumimoji="0" lang="en-US" altLang="zh-CN" i="1" dirty="0">
                <a:solidFill>
                  <a:srgbClr val="0000FF"/>
                </a:solidFill>
                <a:latin typeface="Arial" panose="020B0604020202020204" pitchFamily="34" charset="0"/>
                <a:ea typeface="+mj-ea"/>
                <a:cs typeface="Arial" panose="020B0604020202020204" pitchFamily="34" charset="0"/>
              </a:rPr>
              <a:t>G</a:t>
            </a:r>
            <a:r>
              <a:rPr kumimoji="0" lang="en-US" altLang="zh-CN" dirty="0">
                <a:solidFill>
                  <a:srgbClr val="0000FF"/>
                </a:solidFill>
                <a:latin typeface="Arial" panose="020B0604020202020204" pitchFamily="34" charset="0"/>
                <a:ea typeface="+mj-ea"/>
                <a:cs typeface="Arial" panose="020B0604020202020204" pitchFamily="34" charset="0"/>
              </a:rPr>
              <a:t> = </a:t>
            </a:r>
            <a:r>
              <a:rPr kumimoji="0" lang="en-US" altLang="zh-CN" i="1" dirty="0">
                <a:solidFill>
                  <a:srgbClr val="0000FF"/>
                </a:solidFill>
                <a:latin typeface="Arial" panose="020B0604020202020204" pitchFamily="34" charset="0"/>
                <a:ea typeface="+mj-ea"/>
                <a:cs typeface="Arial" panose="020B0604020202020204" pitchFamily="34" charset="0"/>
              </a:rPr>
              <a:t>H</a:t>
            </a:r>
            <a:r>
              <a:rPr kumimoji="0" lang="en-US" altLang="zh-CN" dirty="0">
                <a:solidFill>
                  <a:srgbClr val="0000FF"/>
                </a:solidFill>
                <a:latin typeface="Arial" panose="020B0604020202020204" pitchFamily="34" charset="0"/>
                <a:ea typeface="+mj-ea"/>
                <a:cs typeface="Arial" panose="020B0604020202020204" pitchFamily="34" charset="0"/>
              </a:rPr>
              <a:t> – </a:t>
            </a:r>
            <a:r>
              <a:rPr kumimoji="0" lang="en-US" altLang="zh-CN" i="1" dirty="0">
                <a:solidFill>
                  <a:srgbClr val="0000FF"/>
                </a:solidFill>
                <a:latin typeface="Arial" panose="020B0604020202020204" pitchFamily="34" charset="0"/>
                <a:ea typeface="+mj-ea"/>
                <a:cs typeface="Arial" panose="020B0604020202020204" pitchFamily="34" charset="0"/>
              </a:rPr>
              <a:t>TS</a:t>
            </a:r>
          </a:p>
          <a:p>
            <a:pPr>
              <a:defRPr/>
            </a:pPr>
            <a:r>
              <a:rPr kumimoji="0" lang="zh-CN" altLang="en-US" dirty="0">
                <a:latin typeface="Arial" panose="020B0604020202020204" pitchFamily="34" charset="0"/>
                <a:ea typeface="+mj-ea"/>
                <a:cs typeface="Arial" panose="020B0604020202020204" pitchFamily="34" charset="0"/>
              </a:rPr>
              <a:t>在等温变化过程中</a:t>
            </a:r>
          </a:p>
          <a:p>
            <a:pPr>
              <a:defRPr/>
            </a:pPr>
            <a:r>
              <a:rPr kumimoji="0" lang="zh-CN" altLang="en-US" dirty="0">
                <a:solidFill>
                  <a:srgbClr val="0000FF"/>
                </a:solidFill>
                <a:latin typeface="Arial" panose="020B0604020202020204" pitchFamily="34" charset="0"/>
                <a:ea typeface="+mj-ea"/>
                <a:cs typeface="Arial" panose="020B0604020202020204" pitchFamily="34" charset="0"/>
              </a:rPr>
              <a:t>			</a:t>
            </a:r>
            <a:r>
              <a:rPr kumimoji="0" lang="zh-CN" altLang="en-US"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i="1" dirty="0">
                <a:solidFill>
                  <a:srgbClr val="0000FF"/>
                </a:solidFill>
                <a:latin typeface="Arial" panose="020B0604020202020204" pitchFamily="34" charset="0"/>
                <a:ea typeface="+mj-ea"/>
                <a:cs typeface="Arial" panose="020B0604020202020204" pitchFamily="34" charset="0"/>
              </a:rPr>
              <a:t>G</a:t>
            </a:r>
            <a:r>
              <a:rPr kumimoji="0" lang="en-US" altLang="zh-CN" dirty="0">
                <a:solidFill>
                  <a:srgbClr val="0000FF"/>
                </a:solidFill>
                <a:latin typeface="Arial" panose="020B0604020202020204" pitchFamily="34" charset="0"/>
                <a:ea typeface="+mj-ea"/>
                <a:cs typeface="Arial" panose="020B0604020202020204" pitchFamily="34" charset="0"/>
              </a:rPr>
              <a:t>  =  </a:t>
            </a:r>
            <a:r>
              <a:rPr kumimoji="0" lang="en-US" altLang="zh-CN"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i="1" dirty="0">
                <a:solidFill>
                  <a:srgbClr val="0000FF"/>
                </a:solidFill>
                <a:latin typeface="Arial" panose="020B0604020202020204" pitchFamily="34" charset="0"/>
                <a:ea typeface="+mj-ea"/>
                <a:cs typeface="Arial" panose="020B0604020202020204" pitchFamily="34" charset="0"/>
              </a:rPr>
              <a:t>H</a:t>
            </a:r>
            <a:r>
              <a:rPr kumimoji="0" lang="en-US" altLang="zh-CN" dirty="0">
                <a:solidFill>
                  <a:srgbClr val="0000FF"/>
                </a:solidFill>
                <a:latin typeface="Arial" panose="020B0604020202020204" pitchFamily="34" charset="0"/>
                <a:ea typeface="+mj-ea"/>
                <a:cs typeface="Arial" panose="020B0604020202020204" pitchFamily="34" charset="0"/>
              </a:rPr>
              <a:t> </a:t>
            </a:r>
            <a:r>
              <a:rPr kumimoji="0" lang="zh-CN" altLang="en-US" dirty="0">
                <a:solidFill>
                  <a:srgbClr val="0000FF"/>
                </a:solidFill>
                <a:latin typeface="Arial" panose="020B0604020202020204" pitchFamily="34" charset="0"/>
                <a:ea typeface="+mj-ea"/>
                <a:cs typeface="Arial" panose="020B0604020202020204" pitchFamily="34" charset="0"/>
              </a:rPr>
              <a:t>－ </a:t>
            </a:r>
            <a:r>
              <a:rPr kumimoji="0" lang="en-US" altLang="zh-CN" i="1" dirty="0" err="1">
                <a:solidFill>
                  <a:srgbClr val="0000FF"/>
                </a:solidFill>
                <a:latin typeface="Arial" panose="020B0604020202020204" pitchFamily="34" charset="0"/>
                <a:ea typeface="+mj-ea"/>
                <a:cs typeface="Arial" panose="020B0604020202020204" pitchFamily="34" charset="0"/>
              </a:rPr>
              <a:t>T</a:t>
            </a:r>
            <a:r>
              <a:rPr kumimoji="0" lang="en-US" altLang="zh-CN" dirty="0" err="1">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i="1" dirty="0" err="1">
                <a:solidFill>
                  <a:srgbClr val="0000FF"/>
                </a:solidFill>
                <a:latin typeface="Arial" panose="020B0604020202020204" pitchFamily="34" charset="0"/>
                <a:ea typeface="+mj-ea"/>
                <a:cs typeface="Arial" panose="020B0604020202020204" pitchFamily="34" charset="0"/>
              </a:rPr>
              <a:t>S</a:t>
            </a:r>
            <a:endParaRPr kumimoji="0" lang="en-US" altLang="zh-CN" i="1" dirty="0">
              <a:solidFill>
                <a:srgbClr val="0000FF"/>
              </a:solidFill>
              <a:latin typeface="Arial" panose="020B0604020202020204" pitchFamily="34" charset="0"/>
              <a:ea typeface="+mj-ea"/>
              <a:cs typeface="Arial" panose="020B0604020202020204" pitchFamily="34" charset="0"/>
            </a:endParaRPr>
          </a:p>
          <a:p>
            <a:pPr>
              <a:spcBef>
                <a:spcPct val="50000"/>
              </a:spcBef>
              <a:defRPr/>
            </a:pP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该式称为</a:t>
            </a:r>
            <a:r>
              <a:rPr kumimoji="0" lang="en-US" altLang="zh-CN" dirty="0">
                <a:latin typeface="Arial" panose="020B0604020202020204" pitchFamily="34" charset="0"/>
                <a:ea typeface="+mj-ea"/>
                <a:cs typeface="Arial" panose="020B0604020202020204" pitchFamily="34" charset="0"/>
              </a:rPr>
              <a:t>Gibbs-Helmholtz</a:t>
            </a:r>
            <a:r>
              <a:rPr kumimoji="0" lang="zh-CN" altLang="en-US" dirty="0">
                <a:latin typeface="Arial" panose="020B0604020202020204" pitchFamily="34" charset="0"/>
                <a:ea typeface="+mj-ea"/>
                <a:cs typeface="Arial" panose="020B0604020202020204" pitchFamily="34" charset="0"/>
              </a:rPr>
              <a:t>方程。</a:t>
            </a:r>
            <a:r>
              <a:rPr kumimoji="0" lang="en-GB" altLang="zh-CN" i="1" dirty="0">
                <a:latin typeface="Arial" panose="020B0604020202020204" pitchFamily="34" charset="0"/>
                <a:ea typeface="+mj-ea"/>
                <a:cs typeface="Arial" panose="020B0604020202020204" pitchFamily="34" charset="0"/>
              </a:rPr>
              <a:t>G</a:t>
            </a:r>
            <a:r>
              <a:rPr kumimoji="0" lang="zh-CN" altLang="en-US" i="1"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是状态函数，是容量性质，热化学定律也都适用。</a:t>
            </a:r>
          </a:p>
        </p:txBody>
      </p:sp>
    </p:spTree>
    <p:extLst>
      <p:ext uri="{BB962C8B-B14F-4D97-AF65-F5344CB8AC3E}">
        <p14:creationId xmlns:p14="http://schemas.microsoft.com/office/powerpoint/2010/main" val="43162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Text Box 2"/>
          <p:cNvSpPr txBox="1">
            <a:spLocks noChangeArrowheads="1"/>
          </p:cNvSpPr>
          <p:nvPr/>
        </p:nvSpPr>
        <p:spPr bwMode="auto">
          <a:xfrm>
            <a:off x="107504" y="980728"/>
            <a:ext cx="8892480" cy="5009833"/>
          </a:xfrm>
          <a:prstGeom prst="rect">
            <a:avLst/>
          </a:prstGeom>
          <a:noFill/>
          <a:ln w="9525">
            <a:noFill/>
            <a:miter lim="800000"/>
            <a:headEnd/>
            <a:tailEnd/>
          </a:ln>
          <a:effectLst/>
        </p:spPr>
        <p:txBody>
          <a:bodyPr wrap="square">
            <a:spAutoFit/>
          </a:bodyPr>
          <a:lstStyle/>
          <a:p>
            <a:pPr>
              <a:lnSpc>
                <a:spcPct val="150000"/>
              </a:lnSpc>
              <a:spcBef>
                <a:spcPts val="0"/>
              </a:spcBef>
              <a:spcAft>
                <a:spcPts val="0"/>
              </a:spcAft>
              <a:defRPr/>
            </a:pPr>
            <a:r>
              <a:rPr kumimoji="0" lang="zh-CN" altLang="en-GB" dirty="0">
                <a:latin typeface="Arial" panose="020B0604020202020204" pitchFamily="34" charset="0"/>
                <a:ea typeface="+mj-ea"/>
                <a:cs typeface="Arial" panose="020B0604020202020204" pitchFamily="34" charset="0"/>
              </a:rPr>
              <a:t>由</a:t>
            </a:r>
            <a:r>
              <a:rPr kumimoji="0" lang="zh-CN" altLang="en-US" dirty="0">
                <a:latin typeface="Arial" panose="020B0604020202020204" pitchFamily="34" charset="0"/>
                <a:ea typeface="+mj-ea"/>
                <a:cs typeface="Arial" panose="020B0604020202020204" pitchFamily="34" charset="0"/>
              </a:rPr>
              <a:t>热力学第一定律等温可逆过程，做功最大： </a:t>
            </a:r>
            <a:endParaRPr kumimoji="0" lang="en-US" altLang="zh-CN" dirty="0">
              <a:latin typeface="Arial" panose="020B0604020202020204" pitchFamily="34" charset="0"/>
              <a:ea typeface="+mj-ea"/>
              <a:cs typeface="Arial" panose="020B0604020202020204" pitchFamily="34" charset="0"/>
            </a:endParaRPr>
          </a:p>
          <a:p>
            <a:pPr>
              <a:lnSpc>
                <a:spcPct val="150000"/>
              </a:lnSpc>
              <a:spcBef>
                <a:spcPts val="0"/>
              </a:spcBef>
              <a:spcAft>
                <a:spcPts val="0"/>
              </a:spcAft>
              <a:defRPr/>
            </a:pPr>
            <a:r>
              <a:rPr kumimoji="0" lang="en-US" altLang="zh-CN" dirty="0">
                <a:latin typeface="Arial" panose="020B0604020202020204" pitchFamily="34" charset="0"/>
                <a:ea typeface="+mj-ea"/>
                <a:cs typeface="Arial" panose="020B0604020202020204" pitchFamily="34" charset="0"/>
                <a:sym typeface="Symbol" pitchFamily="18" charset="2"/>
              </a:rPr>
              <a:t>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U</a:t>
            </a:r>
            <a:r>
              <a:rPr kumimoji="0" lang="en-US" altLang="zh-CN" dirty="0">
                <a:latin typeface="Arial" panose="020B0604020202020204" pitchFamily="34" charset="0"/>
                <a:ea typeface="+mj-ea"/>
                <a:cs typeface="Arial" panose="020B0604020202020204" pitchFamily="34" charset="0"/>
              </a:rPr>
              <a:t> = </a:t>
            </a:r>
            <a:r>
              <a:rPr kumimoji="0" lang="en-US" altLang="zh-CN" i="1" dirty="0" err="1">
                <a:latin typeface="Arial" panose="020B0604020202020204" pitchFamily="34" charset="0"/>
                <a:ea typeface="+mj-ea"/>
                <a:cs typeface="Arial" panose="020B0604020202020204" pitchFamily="34" charset="0"/>
              </a:rPr>
              <a:t>Q</a:t>
            </a:r>
            <a:r>
              <a:rPr kumimoji="0" lang="en-US" altLang="zh-CN" baseline="-25000" dirty="0" err="1">
                <a:latin typeface="Arial" panose="020B0604020202020204" pitchFamily="34" charset="0"/>
                <a:ea typeface="+mj-ea"/>
                <a:cs typeface="Arial" panose="020B0604020202020204" pitchFamily="34" charset="0"/>
              </a:rPr>
              <a:t>r</a:t>
            </a:r>
            <a:r>
              <a:rPr kumimoji="0" lang="en-US" altLang="zh-CN" dirty="0">
                <a:latin typeface="Arial" panose="020B0604020202020204" pitchFamily="34" charset="0"/>
                <a:ea typeface="+mj-ea"/>
                <a:cs typeface="Arial" panose="020B0604020202020204" pitchFamily="34" charset="0"/>
              </a:rPr>
              <a:t> + </a:t>
            </a:r>
            <a:r>
              <a:rPr kumimoji="0" lang="en-US" altLang="zh-CN" i="1" dirty="0">
                <a:latin typeface="Arial" panose="020B0604020202020204" pitchFamily="34" charset="0"/>
                <a:ea typeface="+mj-ea"/>
                <a:cs typeface="Arial" panose="020B0604020202020204" pitchFamily="34" charset="0"/>
              </a:rPr>
              <a:t>W</a:t>
            </a:r>
          </a:p>
          <a:p>
            <a:pPr>
              <a:lnSpc>
                <a:spcPct val="150000"/>
              </a:lnSpc>
              <a:spcBef>
                <a:spcPts val="0"/>
              </a:spcBef>
              <a:spcAft>
                <a:spcPts val="0"/>
              </a:spcAft>
              <a:defRPr/>
            </a:pP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功可分为体积功和其它功</a:t>
            </a:r>
            <a:r>
              <a:rPr kumimoji="0" lang="en-US" altLang="zh-CN" dirty="0">
                <a:latin typeface="Arial" panose="020B0604020202020204" pitchFamily="34" charset="0"/>
                <a:ea typeface="+mj-ea"/>
                <a:cs typeface="Arial" panose="020B0604020202020204" pitchFamily="34" charset="0"/>
              </a:rPr>
              <a:t>(</a:t>
            </a:r>
            <a:r>
              <a:rPr kumimoji="0" lang="zh-CN" altLang="en-US" dirty="0">
                <a:latin typeface="Arial" panose="020B0604020202020204" pitchFamily="34" charset="0"/>
                <a:ea typeface="+mj-ea"/>
                <a:cs typeface="Arial" panose="020B0604020202020204" pitchFamily="34" charset="0"/>
              </a:rPr>
              <a:t>等压条件下</a:t>
            </a:r>
            <a:r>
              <a:rPr kumimoji="0" lang="en-US" altLang="zh-CN" dirty="0">
                <a:latin typeface="Arial" panose="020B0604020202020204" pitchFamily="34" charset="0"/>
                <a:ea typeface="+mj-ea"/>
                <a:cs typeface="Arial" panose="020B0604020202020204" pitchFamily="34" charset="0"/>
              </a:rPr>
              <a:t>)</a:t>
            </a:r>
          </a:p>
          <a:p>
            <a:pPr algn="ctr">
              <a:lnSpc>
                <a:spcPct val="150000"/>
              </a:lnSpc>
              <a:spcBef>
                <a:spcPts val="0"/>
              </a:spcBef>
              <a:spcAft>
                <a:spcPts val="0"/>
              </a:spcAft>
              <a:defRPr/>
            </a:pP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sym typeface="Symbol" pitchFamily="18" charset="2"/>
              </a:rPr>
              <a:t>U</a:t>
            </a:r>
            <a:r>
              <a:rPr kumimoji="0" lang="en-US" altLang="zh-CN" dirty="0">
                <a:latin typeface="Arial" panose="020B0604020202020204" pitchFamily="34" charset="0"/>
                <a:ea typeface="+mj-ea"/>
                <a:cs typeface="Arial" panose="020B0604020202020204" pitchFamily="34" charset="0"/>
              </a:rPr>
              <a:t> = </a:t>
            </a:r>
            <a:r>
              <a:rPr kumimoji="0" lang="en-US" altLang="zh-CN" i="1" dirty="0" err="1">
                <a:latin typeface="Arial" panose="020B0604020202020204" pitchFamily="34" charset="0"/>
                <a:ea typeface="+mj-ea"/>
                <a:cs typeface="Arial" panose="020B0604020202020204" pitchFamily="34" charset="0"/>
              </a:rPr>
              <a:t>Q</a:t>
            </a:r>
            <a:r>
              <a:rPr kumimoji="0" lang="en-US" altLang="zh-CN" baseline="-25000" dirty="0" err="1">
                <a:latin typeface="Arial" panose="020B0604020202020204" pitchFamily="34" charset="0"/>
                <a:ea typeface="+mj-ea"/>
                <a:cs typeface="Arial" panose="020B0604020202020204" pitchFamily="34" charset="0"/>
              </a:rPr>
              <a:t>r</a:t>
            </a:r>
            <a:r>
              <a:rPr kumimoji="0" lang="en-US" altLang="zh-CN" dirty="0">
                <a:latin typeface="Arial" panose="020B0604020202020204" pitchFamily="34" charset="0"/>
                <a:ea typeface="+mj-ea"/>
                <a:cs typeface="Arial" panose="020B0604020202020204" pitchFamily="34" charset="0"/>
              </a:rPr>
              <a:t> </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dirty="0">
                <a:latin typeface="Arial" panose="020B0604020202020204" pitchFamily="34" charset="0"/>
                <a:ea typeface="+mj-ea"/>
                <a:cs typeface="Arial" panose="020B0604020202020204" pitchFamily="34" charset="0"/>
              </a:rPr>
              <a:t> </a:t>
            </a:r>
            <a:r>
              <a:rPr kumimoji="0" lang="en-US" altLang="zh-CN" i="1" dirty="0" err="1">
                <a:latin typeface="Arial" panose="020B0604020202020204" pitchFamily="34" charset="0"/>
                <a:ea typeface="+mj-ea"/>
                <a:cs typeface="Arial" panose="020B0604020202020204" pitchFamily="34" charset="0"/>
              </a:rPr>
              <a:t>p</a:t>
            </a:r>
            <a:r>
              <a:rPr kumimoji="0" lang="en-US" altLang="zh-CN" dirty="0" err="1">
                <a:latin typeface="Arial" panose="020B0604020202020204" pitchFamily="34" charset="0"/>
                <a:ea typeface="+mj-ea"/>
                <a:cs typeface="Arial" panose="020B0604020202020204" pitchFamily="34" charset="0"/>
                <a:sym typeface="Symbol" pitchFamily="18" charset="2"/>
              </a:rPr>
              <a:t></a:t>
            </a:r>
            <a:r>
              <a:rPr kumimoji="0" lang="en-US" altLang="zh-CN" i="1" dirty="0" err="1">
                <a:latin typeface="Arial" panose="020B0604020202020204" pitchFamily="34" charset="0"/>
                <a:ea typeface="+mj-ea"/>
                <a:cs typeface="Arial" panose="020B0604020202020204" pitchFamily="34" charset="0"/>
              </a:rPr>
              <a:t>V</a:t>
            </a:r>
            <a:r>
              <a:rPr kumimoji="0" lang="en-US" altLang="zh-CN" i="1" dirty="0">
                <a:latin typeface="Arial" panose="020B0604020202020204" pitchFamily="34" charset="0"/>
                <a:ea typeface="+mj-ea"/>
                <a:cs typeface="Arial" panose="020B0604020202020204" pitchFamily="34" charset="0"/>
              </a:rPr>
              <a:t> </a:t>
            </a:r>
            <a:r>
              <a:rPr kumimoji="0" lang="en-US" altLang="zh-CN" dirty="0">
                <a:latin typeface="Arial" panose="020B0604020202020204" pitchFamily="34" charset="0"/>
                <a:ea typeface="+mj-ea"/>
                <a:cs typeface="Arial" panose="020B0604020202020204" pitchFamily="34" charset="0"/>
              </a:rPr>
              <a:t>– </a:t>
            </a:r>
            <a:r>
              <a:rPr kumimoji="0" lang="en-US" altLang="zh-CN" i="1" dirty="0">
                <a:latin typeface="Arial" panose="020B0604020202020204" pitchFamily="34" charset="0"/>
                <a:ea typeface="+mj-ea"/>
                <a:cs typeface="Arial" panose="020B0604020202020204" pitchFamily="34" charset="0"/>
              </a:rPr>
              <a:t>W</a:t>
            </a:r>
            <a:r>
              <a:rPr kumimoji="0" lang="en-US" altLang="zh-CN" dirty="0">
                <a:latin typeface="Arial" panose="020B0604020202020204" pitchFamily="34" charset="0"/>
                <a:ea typeface="+mj-ea"/>
                <a:cs typeface="Arial" panose="020B0604020202020204" pitchFamily="34" charset="0"/>
              </a:rPr>
              <a:t>’</a:t>
            </a:r>
          </a:p>
          <a:p>
            <a:pPr>
              <a:lnSpc>
                <a:spcPct val="150000"/>
              </a:lnSpc>
              <a:spcBef>
                <a:spcPts val="0"/>
              </a:spcBef>
              <a:spcAft>
                <a:spcPts val="0"/>
              </a:spcAft>
              <a:defRPr/>
            </a:pPr>
            <a:r>
              <a:rPr kumimoji="0" lang="zh-CN" altLang="en-US" dirty="0">
                <a:latin typeface="Arial" panose="020B0604020202020204" pitchFamily="34" charset="0"/>
                <a:ea typeface="+mj-ea"/>
                <a:cs typeface="Arial" panose="020B0604020202020204" pitchFamily="34" charset="0"/>
              </a:rPr>
              <a:t>又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U</a:t>
            </a:r>
            <a:r>
              <a:rPr kumimoji="0" lang="en-US" altLang="zh-CN" dirty="0">
                <a:latin typeface="Arial" panose="020B0604020202020204" pitchFamily="34" charset="0"/>
                <a:ea typeface="+mj-ea"/>
                <a:cs typeface="Arial" panose="020B0604020202020204" pitchFamily="34" charset="0"/>
              </a:rPr>
              <a:t> +  </a:t>
            </a:r>
            <a:r>
              <a:rPr kumimoji="0" lang="en-US" altLang="zh-CN" i="1" dirty="0" err="1">
                <a:latin typeface="Arial" panose="020B0604020202020204" pitchFamily="34" charset="0"/>
                <a:ea typeface="+mj-ea"/>
                <a:cs typeface="Arial" panose="020B0604020202020204" pitchFamily="34" charset="0"/>
              </a:rPr>
              <a:t>p</a:t>
            </a:r>
            <a:r>
              <a:rPr kumimoji="0" lang="en-US" altLang="zh-CN" dirty="0" err="1">
                <a:latin typeface="Arial" panose="020B0604020202020204" pitchFamily="34" charset="0"/>
                <a:ea typeface="+mj-ea"/>
                <a:cs typeface="Arial" panose="020B0604020202020204" pitchFamily="34" charset="0"/>
                <a:sym typeface="Symbol" pitchFamily="18" charset="2"/>
              </a:rPr>
              <a:t></a:t>
            </a:r>
            <a:r>
              <a:rPr kumimoji="0" lang="en-US" altLang="zh-CN" i="1" dirty="0" err="1">
                <a:latin typeface="Arial" panose="020B0604020202020204" pitchFamily="34" charset="0"/>
                <a:ea typeface="+mj-ea"/>
                <a:cs typeface="Arial" panose="020B0604020202020204" pitchFamily="34" charset="0"/>
              </a:rPr>
              <a:t>V</a:t>
            </a:r>
            <a:r>
              <a:rPr kumimoji="0" lang="zh-CN" altLang="en-US" i="1" dirty="0">
                <a:latin typeface="Arial" panose="020B0604020202020204" pitchFamily="34" charset="0"/>
                <a:ea typeface="+mj-ea"/>
                <a:cs typeface="Arial" panose="020B0604020202020204" pitchFamily="34" charset="0"/>
              </a:rPr>
              <a:t>，</a:t>
            </a:r>
            <a:r>
              <a:rPr kumimoji="0" lang="zh-CN" altLang="en-US" dirty="0">
                <a:latin typeface="Arial" panose="020B0604020202020204" pitchFamily="34" charset="0"/>
                <a:ea typeface="+mj-ea"/>
                <a:cs typeface="Arial" panose="020B0604020202020204" pitchFamily="34" charset="0"/>
              </a:rPr>
              <a:t>	        </a:t>
            </a:r>
            <a:endParaRPr kumimoji="0" lang="en-US" altLang="zh-CN" dirty="0">
              <a:latin typeface="Arial" panose="020B0604020202020204" pitchFamily="34" charset="0"/>
              <a:ea typeface="+mj-ea"/>
              <a:cs typeface="Arial" panose="020B0604020202020204" pitchFamily="34" charset="0"/>
            </a:endParaRPr>
          </a:p>
          <a:p>
            <a:pPr algn="ctr">
              <a:lnSpc>
                <a:spcPct val="150000"/>
              </a:lnSpc>
              <a:spcBef>
                <a:spcPts val="0"/>
              </a:spcBef>
              <a:spcAft>
                <a:spcPts val="0"/>
              </a:spcAft>
              <a:defRPr/>
            </a:pPr>
            <a:r>
              <a:rPr kumimoji="0" lang="zh-CN" altLang="en-US" dirty="0">
                <a:latin typeface="Arial" panose="020B0604020202020204" pitchFamily="34" charset="0"/>
                <a:ea typeface="+mj-ea"/>
                <a:cs typeface="Arial" panose="020B0604020202020204" pitchFamily="34" charset="0"/>
              </a:rPr>
              <a:t>所以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 </a:t>
            </a:r>
            <a:r>
              <a:rPr kumimoji="0" lang="en-US" altLang="zh-CN" i="1" dirty="0" err="1">
                <a:latin typeface="Arial" panose="020B0604020202020204" pitchFamily="34" charset="0"/>
                <a:ea typeface="+mj-ea"/>
                <a:cs typeface="Arial" panose="020B0604020202020204" pitchFamily="34" charset="0"/>
              </a:rPr>
              <a:t>Q</a:t>
            </a:r>
            <a:r>
              <a:rPr kumimoji="0" lang="en-US" altLang="zh-CN" baseline="-25000" dirty="0" err="1">
                <a:latin typeface="Arial" panose="020B0604020202020204" pitchFamily="34" charset="0"/>
                <a:ea typeface="+mj-ea"/>
                <a:cs typeface="Arial" panose="020B0604020202020204" pitchFamily="34" charset="0"/>
              </a:rPr>
              <a:t>r</a:t>
            </a:r>
            <a:r>
              <a:rPr kumimoji="0" lang="en-US" altLang="zh-CN" dirty="0">
                <a:latin typeface="Arial" panose="020B0604020202020204" pitchFamily="34" charset="0"/>
                <a:ea typeface="+mj-ea"/>
                <a:cs typeface="Arial" panose="020B0604020202020204" pitchFamily="34" charset="0"/>
              </a:rPr>
              <a:t> – </a:t>
            </a:r>
            <a:r>
              <a:rPr kumimoji="0" lang="en-US" altLang="zh-CN" i="1" dirty="0">
                <a:latin typeface="Arial" panose="020B0604020202020204" pitchFamily="34" charset="0"/>
                <a:ea typeface="+mj-ea"/>
                <a:cs typeface="Arial" panose="020B0604020202020204" pitchFamily="34" charset="0"/>
              </a:rPr>
              <a:t>W</a:t>
            </a:r>
            <a:r>
              <a:rPr kumimoji="0" lang="en-US" altLang="zh-CN" dirty="0">
                <a:latin typeface="Arial" panose="020B0604020202020204" pitchFamily="34" charset="0"/>
                <a:ea typeface="+mj-ea"/>
                <a:cs typeface="Arial" panose="020B0604020202020204" pitchFamily="34" charset="0"/>
              </a:rPr>
              <a:t>’</a:t>
            </a:r>
          </a:p>
          <a:p>
            <a:pPr>
              <a:lnSpc>
                <a:spcPct val="150000"/>
              </a:lnSpc>
              <a:spcBef>
                <a:spcPts val="0"/>
              </a:spcBef>
              <a:spcAft>
                <a:spcPts val="0"/>
              </a:spcAft>
              <a:defRPr/>
            </a:pPr>
            <a:r>
              <a:rPr kumimoji="0" lang="zh-CN" altLang="en-US" dirty="0">
                <a:latin typeface="Arial" panose="020B0604020202020204" pitchFamily="34" charset="0"/>
                <a:ea typeface="+mj-ea"/>
                <a:cs typeface="Arial" panose="020B0604020202020204" pitchFamily="34" charset="0"/>
              </a:rPr>
              <a:t>由第二定律知，</a:t>
            </a:r>
            <a:r>
              <a:rPr kumimoji="0" lang="en-US" altLang="zh-CN" i="1" dirty="0" err="1">
                <a:latin typeface="Arial" panose="020B0604020202020204" pitchFamily="34" charset="0"/>
                <a:ea typeface="+mj-ea"/>
                <a:cs typeface="Arial" panose="020B0604020202020204" pitchFamily="34" charset="0"/>
              </a:rPr>
              <a:t>Q</a:t>
            </a:r>
            <a:r>
              <a:rPr kumimoji="0" lang="en-US" altLang="zh-CN" baseline="-25000" dirty="0" err="1">
                <a:latin typeface="Arial" panose="020B0604020202020204" pitchFamily="34" charset="0"/>
                <a:ea typeface="+mj-ea"/>
                <a:cs typeface="Arial" panose="020B0604020202020204" pitchFamily="34" charset="0"/>
              </a:rPr>
              <a:t>r</a:t>
            </a: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 </a:t>
            </a:r>
            <a:r>
              <a:rPr kumimoji="0" lang="en-US" altLang="zh-CN" i="1" dirty="0" err="1">
                <a:latin typeface="Arial" panose="020B0604020202020204" pitchFamily="34" charset="0"/>
                <a:ea typeface="+mj-ea"/>
                <a:cs typeface="Arial" panose="020B0604020202020204" pitchFamily="34" charset="0"/>
              </a:rPr>
              <a:t>T</a:t>
            </a:r>
            <a:r>
              <a:rPr kumimoji="0" lang="en-US" altLang="zh-CN" dirty="0" err="1">
                <a:latin typeface="Arial" panose="020B0604020202020204" pitchFamily="34" charset="0"/>
                <a:ea typeface="+mj-ea"/>
                <a:cs typeface="Arial" panose="020B0604020202020204" pitchFamily="34" charset="0"/>
                <a:sym typeface="Symbol" pitchFamily="18" charset="2"/>
              </a:rPr>
              <a:t></a:t>
            </a:r>
            <a:r>
              <a:rPr kumimoji="0" lang="en-US" altLang="zh-CN" i="1" dirty="0" err="1">
                <a:latin typeface="Arial" panose="020B0604020202020204" pitchFamily="34" charset="0"/>
                <a:ea typeface="+mj-ea"/>
                <a:cs typeface="Arial" panose="020B0604020202020204" pitchFamily="34" charset="0"/>
              </a:rPr>
              <a:t>S</a:t>
            </a:r>
            <a:r>
              <a:rPr kumimoji="0" lang="zh-CN" altLang="en-US" dirty="0">
                <a:latin typeface="Arial" panose="020B0604020202020204" pitchFamily="34" charset="0"/>
                <a:ea typeface="+mj-ea"/>
                <a:cs typeface="Arial" panose="020B0604020202020204" pitchFamily="34" charset="0"/>
              </a:rPr>
              <a:t>（等温），</a:t>
            </a:r>
            <a:endParaRPr kumimoji="0" lang="en-US" altLang="zh-CN" dirty="0">
              <a:latin typeface="Arial" panose="020B0604020202020204" pitchFamily="34" charset="0"/>
              <a:ea typeface="+mj-ea"/>
              <a:cs typeface="Arial" panose="020B0604020202020204" pitchFamily="34" charset="0"/>
            </a:endParaRPr>
          </a:p>
          <a:p>
            <a:pPr algn="ctr">
              <a:lnSpc>
                <a:spcPct val="150000"/>
              </a:lnSpc>
              <a:spcBef>
                <a:spcPts val="0"/>
              </a:spcBef>
              <a:spcAft>
                <a:spcPts val="0"/>
              </a:spcAft>
              <a:defRPr/>
            </a:pPr>
            <a:r>
              <a:rPr kumimoji="0" lang="zh-CN" altLang="en-US" dirty="0">
                <a:latin typeface="Arial" panose="020B0604020202020204" pitchFamily="34" charset="0"/>
                <a:ea typeface="+mj-ea"/>
                <a:cs typeface="Arial" panose="020B0604020202020204" pitchFamily="34" charset="0"/>
              </a:rPr>
              <a:t>所以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 </a:t>
            </a:r>
            <a:r>
              <a:rPr kumimoji="0" lang="en-US" altLang="zh-CN" i="1" dirty="0">
                <a:latin typeface="Arial" panose="020B0604020202020204" pitchFamily="34" charset="0"/>
                <a:ea typeface="+mj-ea"/>
                <a:cs typeface="Arial" panose="020B0604020202020204" pitchFamily="34" charset="0"/>
              </a:rPr>
              <a:t>T</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S </a:t>
            </a:r>
            <a:r>
              <a:rPr kumimoji="0" lang="en-US" altLang="zh-CN" dirty="0">
                <a:latin typeface="Arial" panose="020B0604020202020204" pitchFamily="34" charset="0"/>
                <a:ea typeface="+mj-ea"/>
                <a:cs typeface="Arial" panose="020B0604020202020204" pitchFamily="34" charset="0"/>
              </a:rPr>
              <a:t>– </a:t>
            </a:r>
            <a:r>
              <a:rPr kumimoji="0" lang="en-US" altLang="zh-CN" i="1" dirty="0">
                <a:latin typeface="Arial" panose="020B0604020202020204" pitchFamily="34" charset="0"/>
                <a:ea typeface="+mj-ea"/>
                <a:cs typeface="Arial" panose="020B0604020202020204" pitchFamily="34" charset="0"/>
              </a:rPr>
              <a:t>W</a:t>
            </a:r>
            <a:r>
              <a:rPr kumimoji="0" lang="en-US" altLang="zh-CN" dirty="0">
                <a:latin typeface="Arial" panose="020B0604020202020204" pitchFamily="34" charset="0"/>
                <a:ea typeface="+mj-ea"/>
                <a:cs typeface="Arial" panose="020B0604020202020204" pitchFamily="34" charset="0"/>
              </a:rPr>
              <a:t>’</a:t>
            </a:r>
          </a:p>
          <a:p>
            <a:pPr algn="ctr">
              <a:lnSpc>
                <a:spcPct val="150000"/>
              </a:lnSpc>
              <a:spcBef>
                <a:spcPts val="0"/>
              </a:spcBef>
              <a:spcAft>
                <a:spcPts val="0"/>
              </a:spcAft>
              <a:defRPr/>
            </a:pPr>
            <a:r>
              <a:rPr kumimoji="0" lang="zh-CN" altLang="en-US" dirty="0">
                <a:solidFill>
                  <a:srgbClr val="FF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FF00FF"/>
                </a:solidFill>
                <a:latin typeface="Arial" panose="020B0604020202020204" pitchFamily="34" charset="0"/>
                <a:cs typeface="Arial" panose="020B0604020202020204" pitchFamily="34" charset="0"/>
              </a:rPr>
              <a:t>H</a:t>
            </a:r>
            <a:r>
              <a:rPr kumimoji="0" lang="en-US" altLang="zh-CN" dirty="0">
                <a:solidFill>
                  <a:srgbClr val="FF00FF"/>
                </a:solidFill>
                <a:latin typeface="Arial" panose="020B0604020202020204" pitchFamily="34" charset="0"/>
                <a:cs typeface="Arial" panose="020B0604020202020204" pitchFamily="34" charset="0"/>
              </a:rPr>
              <a:t> –</a:t>
            </a:r>
            <a:r>
              <a:rPr kumimoji="0" lang="en-US" altLang="zh-CN" i="1" dirty="0">
                <a:solidFill>
                  <a:srgbClr val="FF00FF"/>
                </a:solidFill>
                <a:latin typeface="Arial" panose="020B0604020202020204" pitchFamily="34" charset="0"/>
                <a:cs typeface="Arial" panose="020B0604020202020204" pitchFamily="34" charset="0"/>
              </a:rPr>
              <a:t>T</a:t>
            </a:r>
            <a:r>
              <a:rPr kumimoji="0" lang="en-US" altLang="zh-CN" dirty="0">
                <a:solidFill>
                  <a:srgbClr val="FF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FF00FF"/>
                </a:solidFill>
                <a:latin typeface="Arial" panose="020B0604020202020204" pitchFamily="34" charset="0"/>
                <a:cs typeface="Arial" panose="020B0604020202020204" pitchFamily="34" charset="0"/>
              </a:rPr>
              <a:t>S</a:t>
            </a:r>
            <a:r>
              <a:rPr kumimoji="0" lang="en-US" altLang="zh-CN" dirty="0">
                <a:latin typeface="Arial" panose="020B0604020202020204" pitchFamily="34" charset="0"/>
                <a:cs typeface="Arial" panose="020B0604020202020204" pitchFamily="34" charset="0"/>
              </a:rPr>
              <a:t> </a:t>
            </a:r>
            <a:r>
              <a:rPr kumimoji="0" lang="zh-CN" altLang="en-US" dirty="0">
                <a:latin typeface="Arial" panose="020B0604020202020204" pitchFamily="34" charset="0"/>
                <a:cs typeface="Arial" panose="020B0604020202020204" pitchFamily="34" charset="0"/>
              </a:rPr>
              <a:t>＝ </a:t>
            </a:r>
            <a:r>
              <a:rPr kumimoji="0" lang="en-US" altLang="zh-CN" dirty="0">
                <a:latin typeface="Arial" panose="020B0604020202020204" pitchFamily="34" charset="0"/>
                <a:cs typeface="Arial" panose="020B0604020202020204" pitchFamily="34" charset="0"/>
              </a:rPr>
              <a:t>– </a:t>
            </a:r>
            <a:r>
              <a:rPr kumimoji="0" lang="en-US" altLang="zh-CN" i="1" dirty="0">
                <a:latin typeface="Arial" panose="020B0604020202020204" pitchFamily="34" charset="0"/>
                <a:cs typeface="Arial" panose="020B0604020202020204" pitchFamily="34" charset="0"/>
              </a:rPr>
              <a:t>W</a:t>
            </a:r>
            <a:r>
              <a:rPr kumimoji="0" lang="en-US" altLang="zh-CN" dirty="0">
                <a:latin typeface="Arial" panose="020B0604020202020204" pitchFamily="34" charset="0"/>
                <a:cs typeface="Arial" panose="020B0604020202020204" pitchFamily="34" charset="0"/>
              </a:rPr>
              <a:t>’</a:t>
            </a:r>
            <a:endParaRPr kumimoji="0" lang="en-US" altLang="zh-CN" dirty="0">
              <a:latin typeface="Arial" panose="020B0604020202020204" pitchFamily="34" charset="0"/>
              <a:ea typeface="+mj-ea"/>
              <a:cs typeface="Arial" panose="020B0604020202020204" pitchFamily="34" charset="0"/>
            </a:endParaRPr>
          </a:p>
        </p:txBody>
      </p:sp>
      <p:sp>
        <p:nvSpPr>
          <p:cNvPr id="3" name="矩形 2"/>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 name="Rectangle 6"/>
          <p:cNvSpPr>
            <a:spLocks noChangeArrowheads="1"/>
          </p:cNvSpPr>
          <p:nvPr/>
        </p:nvSpPr>
        <p:spPr bwMode="auto">
          <a:xfrm>
            <a:off x="1259632"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自由能变</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
        <p:nvSpPr>
          <p:cNvPr id="5"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41</a:t>
            </a:fld>
            <a:endParaRPr lang="en-US" altLang="zh-CN" dirty="0">
              <a:solidFill>
                <a:srgbClr val="000000"/>
              </a:solidFill>
            </a:endParaRPr>
          </a:p>
        </p:txBody>
      </p:sp>
    </p:spTree>
    <p:extLst>
      <p:ext uri="{BB962C8B-B14F-4D97-AF65-F5344CB8AC3E}">
        <p14:creationId xmlns:p14="http://schemas.microsoft.com/office/powerpoint/2010/main" val="155059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2E16291-E685-474C-8618-649940C574FD}"/>
              </a:ext>
            </a:extLst>
          </p:cNvPr>
          <p:cNvSpPr>
            <a:spLocks noGrp="1"/>
          </p:cNvSpPr>
          <p:nvPr>
            <p:ph type="ftr" sz="quarter" idx="10"/>
          </p:nvPr>
        </p:nvSpPr>
        <p:spPr/>
        <p:txBody>
          <a:bodyPr/>
          <a:lstStyle/>
          <a:p>
            <a:pPr>
              <a:defRPr/>
            </a:pPr>
            <a:fld id="{5B0964F7-4727-4AC6-820D-B129E805F5EE}" type="slidenum">
              <a:rPr lang="zh-CN" altLang="en-US" smtClean="0"/>
              <a:pPr>
                <a:defRPr/>
              </a:pPr>
              <a:t>42</a:t>
            </a:fld>
            <a:endParaRPr lang="en-US" altLang="zh-CN"/>
          </a:p>
        </p:txBody>
      </p:sp>
      <p:sp>
        <p:nvSpPr>
          <p:cNvPr id="3" name="矩形 2">
            <a:extLst>
              <a:ext uri="{FF2B5EF4-FFF2-40B4-BE49-F238E27FC236}">
                <a16:creationId xmlns:a16="http://schemas.microsoft.com/office/drawing/2014/main" id="{FB2C3640-FB27-6749-99A3-5D82C513EB01}"/>
              </a:ext>
            </a:extLst>
          </p:cNvPr>
          <p:cNvSpPr/>
          <p:nvPr/>
        </p:nvSpPr>
        <p:spPr>
          <a:xfrm>
            <a:off x="251520" y="2060848"/>
            <a:ext cx="8652314" cy="1685846"/>
          </a:xfrm>
          <a:prstGeom prst="rect">
            <a:avLst/>
          </a:prstGeom>
        </p:spPr>
        <p:txBody>
          <a:bodyPr wrap="square">
            <a:spAutoFit/>
          </a:bodyPr>
          <a:lstStyle/>
          <a:p>
            <a:pPr>
              <a:lnSpc>
                <a:spcPct val="150000"/>
              </a:lnSpc>
              <a:spcBef>
                <a:spcPts val="0"/>
              </a:spcBef>
              <a:spcAft>
                <a:spcPts val="0"/>
              </a:spcAft>
              <a:defRPr/>
            </a:pPr>
            <a:r>
              <a:rPr kumimoji="0" lang="zh-CN" altLang="en-US" dirty="0">
                <a:latin typeface="Arial" panose="020B0604020202020204" pitchFamily="34" charset="0"/>
                <a:cs typeface="Arial" panose="020B0604020202020204" pitchFamily="34" charset="0"/>
              </a:rPr>
              <a:t>由</a:t>
            </a:r>
            <a:r>
              <a:rPr kumimoji="0" lang="zh-CN" altLang="en-US" dirty="0">
                <a:solidFill>
                  <a:srgbClr val="FF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FF00FF"/>
                </a:solidFill>
                <a:latin typeface="Arial" panose="020B0604020202020204" pitchFamily="34" charset="0"/>
                <a:cs typeface="Arial" panose="020B0604020202020204" pitchFamily="34" charset="0"/>
              </a:rPr>
              <a:t>H</a:t>
            </a:r>
            <a:r>
              <a:rPr kumimoji="0" lang="en-US" altLang="zh-CN" dirty="0">
                <a:solidFill>
                  <a:srgbClr val="FF00FF"/>
                </a:solidFill>
                <a:latin typeface="Arial" panose="020B0604020202020204" pitchFamily="34" charset="0"/>
                <a:cs typeface="Arial" panose="020B0604020202020204" pitchFamily="34" charset="0"/>
              </a:rPr>
              <a:t> –</a:t>
            </a:r>
            <a:r>
              <a:rPr kumimoji="0" lang="en-US" altLang="zh-CN" i="1" dirty="0">
                <a:solidFill>
                  <a:srgbClr val="FF00FF"/>
                </a:solidFill>
                <a:latin typeface="Arial" panose="020B0604020202020204" pitchFamily="34" charset="0"/>
                <a:cs typeface="Arial" panose="020B0604020202020204" pitchFamily="34" charset="0"/>
              </a:rPr>
              <a:t>T</a:t>
            </a:r>
            <a:r>
              <a:rPr kumimoji="0" lang="en-US" altLang="zh-CN" dirty="0">
                <a:solidFill>
                  <a:srgbClr val="FF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FF00FF"/>
                </a:solidFill>
                <a:latin typeface="Arial" panose="020B0604020202020204" pitchFamily="34" charset="0"/>
                <a:cs typeface="Arial" panose="020B0604020202020204" pitchFamily="34" charset="0"/>
              </a:rPr>
              <a:t>S</a:t>
            </a:r>
            <a:r>
              <a:rPr kumimoji="0" lang="en-US" altLang="zh-CN" dirty="0">
                <a:latin typeface="Arial" panose="020B0604020202020204" pitchFamily="34" charset="0"/>
                <a:cs typeface="Arial" panose="020B0604020202020204" pitchFamily="34" charset="0"/>
              </a:rPr>
              <a:t> </a:t>
            </a:r>
            <a:r>
              <a:rPr kumimoji="0" lang="zh-CN" altLang="en-US" dirty="0">
                <a:latin typeface="Arial" panose="020B0604020202020204" pitchFamily="34" charset="0"/>
                <a:cs typeface="Arial" panose="020B0604020202020204" pitchFamily="34" charset="0"/>
              </a:rPr>
              <a:t>＝ </a:t>
            </a:r>
            <a:r>
              <a:rPr kumimoji="0" lang="en-US" altLang="zh-CN" dirty="0">
                <a:latin typeface="Arial" panose="020B0604020202020204" pitchFamily="34" charset="0"/>
                <a:cs typeface="Arial" panose="020B0604020202020204" pitchFamily="34" charset="0"/>
              </a:rPr>
              <a:t>– </a:t>
            </a:r>
            <a:r>
              <a:rPr kumimoji="0" lang="en-US" altLang="zh-CN" i="1" dirty="0">
                <a:latin typeface="Arial" panose="020B0604020202020204" pitchFamily="34" charset="0"/>
                <a:cs typeface="Arial" panose="020B0604020202020204" pitchFamily="34" charset="0"/>
              </a:rPr>
              <a:t>W</a:t>
            </a:r>
            <a:r>
              <a:rPr kumimoji="0" lang="en-US" altLang="zh-CN" dirty="0">
                <a:latin typeface="Arial" panose="020B0604020202020204" pitchFamily="34" charset="0"/>
                <a:cs typeface="Arial" panose="020B0604020202020204" pitchFamily="34" charset="0"/>
              </a:rPr>
              <a:t>’</a:t>
            </a:r>
            <a:r>
              <a:rPr kumimoji="0" lang="zh-CN" altLang="en-US" dirty="0">
                <a:latin typeface="Arial" panose="020B0604020202020204" pitchFamily="34" charset="0"/>
                <a:cs typeface="Arial" panose="020B0604020202020204" pitchFamily="34" charset="0"/>
              </a:rPr>
              <a:t> ， </a:t>
            </a:r>
            <a:r>
              <a:rPr kumimoji="0" lang="zh-CN" altLang="en-US" dirty="0">
                <a:latin typeface="Arial" panose="020B0604020202020204" pitchFamily="34" charset="0"/>
                <a:cs typeface="Arial" panose="020B0604020202020204" pitchFamily="34" charset="0"/>
                <a:sym typeface="Symbol" pitchFamily="18" charset="2"/>
              </a:rPr>
              <a:t></a:t>
            </a:r>
            <a:r>
              <a:rPr kumimoji="0" lang="en-US" altLang="zh-CN" i="1" dirty="0">
                <a:latin typeface="Arial" panose="020B0604020202020204" pitchFamily="34" charset="0"/>
                <a:cs typeface="Arial" panose="020B0604020202020204" pitchFamily="34" charset="0"/>
              </a:rPr>
              <a:t>G</a:t>
            </a:r>
            <a:r>
              <a:rPr kumimoji="0" lang="en-US" altLang="zh-CN" dirty="0">
                <a:latin typeface="Arial" panose="020B0604020202020204" pitchFamily="34" charset="0"/>
                <a:cs typeface="Arial" panose="020B0604020202020204" pitchFamily="34" charset="0"/>
              </a:rPr>
              <a:t> </a:t>
            </a:r>
            <a:r>
              <a:rPr kumimoji="0" lang="zh-CN" altLang="en-US" dirty="0">
                <a:latin typeface="Arial" panose="020B0604020202020204" pitchFamily="34" charset="0"/>
                <a:cs typeface="Arial" panose="020B0604020202020204" pitchFamily="34" charset="0"/>
              </a:rPr>
              <a:t>＝ </a:t>
            </a:r>
            <a:r>
              <a:rPr kumimoji="0" lang="zh-CN" altLang="en-US" dirty="0">
                <a:latin typeface="Arial" panose="020B0604020202020204" pitchFamily="34" charset="0"/>
                <a:cs typeface="Arial" panose="020B0604020202020204" pitchFamily="34" charset="0"/>
                <a:sym typeface="Symbol" pitchFamily="18" charset="2"/>
              </a:rPr>
              <a:t></a:t>
            </a:r>
            <a:r>
              <a:rPr kumimoji="0" lang="en-US" altLang="zh-CN" i="1" dirty="0">
                <a:latin typeface="Arial" panose="020B0604020202020204" pitchFamily="34" charset="0"/>
                <a:cs typeface="Arial" panose="020B0604020202020204" pitchFamily="34" charset="0"/>
              </a:rPr>
              <a:t>H</a:t>
            </a:r>
            <a:r>
              <a:rPr kumimoji="0" lang="en-US" altLang="zh-CN" dirty="0">
                <a:latin typeface="Arial" panose="020B0604020202020204" pitchFamily="34" charset="0"/>
                <a:cs typeface="Arial" panose="020B0604020202020204" pitchFamily="34" charset="0"/>
              </a:rPr>
              <a:t> </a:t>
            </a:r>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dirty="0">
                <a:latin typeface="Arial" panose="020B0604020202020204" pitchFamily="34" charset="0"/>
                <a:cs typeface="Arial" panose="020B0604020202020204" pitchFamily="34" charset="0"/>
              </a:rPr>
              <a:t> </a:t>
            </a:r>
            <a:r>
              <a:rPr kumimoji="0" lang="en-US" altLang="zh-CN" i="1" dirty="0">
                <a:latin typeface="Arial" panose="020B0604020202020204" pitchFamily="34" charset="0"/>
                <a:cs typeface="Arial" panose="020B0604020202020204" pitchFamily="34" charset="0"/>
              </a:rPr>
              <a:t>T</a:t>
            </a:r>
            <a:r>
              <a:rPr kumimoji="0" lang="en-US" altLang="zh-CN" dirty="0">
                <a:latin typeface="Arial" panose="020B0604020202020204" pitchFamily="34" charset="0"/>
                <a:cs typeface="Arial" panose="020B0604020202020204" pitchFamily="34" charset="0"/>
                <a:sym typeface="Symbol" pitchFamily="18" charset="2"/>
              </a:rPr>
              <a:t></a:t>
            </a:r>
            <a:r>
              <a:rPr kumimoji="0" lang="en-US" altLang="zh-CN" i="1" dirty="0">
                <a:latin typeface="Arial" panose="020B0604020202020204" pitchFamily="34" charset="0"/>
                <a:cs typeface="Arial" panose="020B0604020202020204" pitchFamily="34" charset="0"/>
              </a:rPr>
              <a:t>S</a:t>
            </a:r>
            <a:r>
              <a:rPr kumimoji="0" lang="en-US" altLang="zh-CN" dirty="0">
                <a:latin typeface="Arial" panose="020B0604020202020204" pitchFamily="34" charset="0"/>
                <a:cs typeface="Arial" panose="020B0604020202020204" pitchFamily="34" charset="0"/>
              </a:rPr>
              <a:t> </a:t>
            </a:r>
            <a:r>
              <a:rPr kumimoji="0" lang="zh-CN" altLang="en-US" dirty="0">
                <a:latin typeface="Arial" panose="020B0604020202020204" pitchFamily="34" charset="0"/>
                <a:cs typeface="Arial" panose="020B0604020202020204" pitchFamily="34" charset="0"/>
              </a:rPr>
              <a:t>可得</a:t>
            </a:r>
            <a:r>
              <a:rPr kumimoji="0" lang="zh-CN" altLang="en-US" dirty="0">
                <a:solidFill>
                  <a:schemeClr val="accent2">
                    <a:lumMod val="50000"/>
                  </a:schemeClr>
                </a:solidFill>
                <a:latin typeface="Arial" panose="020B0604020202020204" pitchFamily="34" charset="0"/>
                <a:cs typeface="Arial" panose="020B0604020202020204" pitchFamily="34" charset="0"/>
              </a:rPr>
              <a:t>， </a:t>
            </a:r>
            <a:endParaRPr kumimoji="0" lang="en-GB" altLang="zh-CN" dirty="0">
              <a:solidFill>
                <a:schemeClr val="accent2">
                  <a:lumMod val="50000"/>
                </a:schemeClr>
              </a:solidFill>
              <a:latin typeface="Arial" panose="020B0604020202020204" pitchFamily="34" charset="0"/>
              <a:cs typeface="Arial" panose="020B0604020202020204" pitchFamily="34" charset="0"/>
            </a:endParaRPr>
          </a:p>
          <a:p>
            <a:pPr algn="ctr">
              <a:lnSpc>
                <a:spcPct val="150000"/>
              </a:lnSpc>
              <a:spcBef>
                <a:spcPts val="0"/>
              </a:spcBef>
              <a:spcAft>
                <a:spcPts val="0"/>
              </a:spcAft>
              <a:defRPr/>
            </a:pPr>
            <a:r>
              <a:rPr kumimoji="0" lang="zh-CN" altLang="en-US"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0000FF"/>
                </a:solidFill>
                <a:latin typeface="Arial" panose="020B0604020202020204" pitchFamily="34" charset="0"/>
                <a:cs typeface="Arial" panose="020B0604020202020204" pitchFamily="34" charset="0"/>
              </a:rPr>
              <a:t>G</a:t>
            </a:r>
            <a:r>
              <a:rPr kumimoji="0" lang="en-US" altLang="zh-CN" baseline="-25000" dirty="0">
                <a:solidFill>
                  <a:srgbClr val="0000FF"/>
                </a:solidFill>
                <a:latin typeface="Arial" panose="020B0604020202020204" pitchFamily="34" charset="0"/>
                <a:cs typeface="Arial" panose="020B0604020202020204" pitchFamily="34" charset="0"/>
              </a:rPr>
              <a:t>T</a:t>
            </a:r>
            <a:r>
              <a:rPr kumimoji="0" lang="en-US" altLang="zh-CN" baseline="30000" dirty="0">
                <a:solidFill>
                  <a:srgbClr val="0000FF"/>
                </a:solidFill>
                <a:latin typeface="Arial" panose="020B0604020202020204" pitchFamily="34" charset="0"/>
                <a:cs typeface="Arial" panose="020B0604020202020204" pitchFamily="34" charset="0"/>
              </a:rPr>
              <a:t>P</a:t>
            </a:r>
            <a:r>
              <a:rPr kumimoji="0" lang="en-US" altLang="zh-CN"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rPr>
              <a:t>＝ </a:t>
            </a:r>
            <a:r>
              <a:rPr kumimoji="0" lang="en-US" altLang="zh-CN" i="1" dirty="0">
                <a:solidFill>
                  <a:srgbClr val="0000FF"/>
                </a:solidFill>
                <a:latin typeface="Arial" panose="020B0604020202020204" pitchFamily="34" charset="0"/>
                <a:cs typeface="Arial" panose="020B0604020202020204" pitchFamily="34" charset="0"/>
              </a:rPr>
              <a:t>W</a:t>
            </a:r>
            <a:r>
              <a:rPr kumimoji="0" lang="en-US" altLang="zh-CN" dirty="0">
                <a:solidFill>
                  <a:srgbClr val="0000FF"/>
                </a:solidFill>
                <a:latin typeface="Arial" panose="020B0604020202020204" pitchFamily="34" charset="0"/>
                <a:cs typeface="Arial" panose="020B0604020202020204" pitchFamily="34" charset="0"/>
              </a:rPr>
              <a:t>’</a:t>
            </a:r>
            <a:r>
              <a:rPr kumimoji="0" lang="zh-CN" altLang="en-US" dirty="0">
                <a:solidFill>
                  <a:srgbClr val="0000FF"/>
                </a:solidFill>
                <a:latin typeface="Arial" panose="020B0604020202020204" pitchFamily="34" charset="0"/>
                <a:cs typeface="Arial" panose="020B0604020202020204" pitchFamily="34" charset="0"/>
              </a:rPr>
              <a:t>（等温、等压）</a:t>
            </a:r>
            <a:endParaRPr kumimoji="0" lang="en-US" altLang="zh-CN" dirty="0">
              <a:solidFill>
                <a:srgbClr val="0000FF"/>
              </a:solidFill>
              <a:latin typeface="Arial" panose="020B0604020202020204" pitchFamily="34" charset="0"/>
              <a:cs typeface="Arial" panose="020B0604020202020204" pitchFamily="34" charset="0"/>
            </a:endParaRPr>
          </a:p>
          <a:p>
            <a:pPr>
              <a:lnSpc>
                <a:spcPct val="150000"/>
              </a:lnSpc>
              <a:spcBef>
                <a:spcPts val="0"/>
              </a:spcBef>
              <a:spcAft>
                <a:spcPts val="0"/>
              </a:spcAft>
              <a:defRPr/>
            </a:pPr>
            <a:r>
              <a:rPr kumimoji="0" lang="en-US" altLang="zh-CN" dirty="0">
                <a:latin typeface="Arial" panose="020B0604020202020204" pitchFamily="34" charset="0"/>
                <a:cs typeface="Arial" panose="020B0604020202020204" pitchFamily="34" charset="0"/>
              </a:rPr>
              <a:t>       </a:t>
            </a:r>
            <a:r>
              <a:rPr kumimoji="0" lang="en-US" altLang="zh-CN" dirty="0">
                <a:solidFill>
                  <a:srgbClr val="FF0000"/>
                </a:solidFill>
                <a:latin typeface="Arial" panose="020B0604020202020204" pitchFamily="34" charset="0"/>
                <a:cs typeface="Arial" panose="020B0604020202020204" pitchFamily="34" charset="0"/>
              </a:rPr>
              <a:t> </a:t>
            </a:r>
            <a:endParaRPr kumimoji="0"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F956CC11-B197-044C-8CA3-675F776FA5FA}"/>
              </a:ext>
            </a:extLst>
          </p:cNvPr>
          <p:cNvSpPr/>
          <p:nvPr/>
        </p:nvSpPr>
        <p:spPr>
          <a:xfrm>
            <a:off x="252072" y="1419003"/>
            <a:ext cx="2545889" cy="574581"/>
          </a:xfrm>
          <a:prstGeom prst="rect">
            <a:avLst/>
          </a:prstGeom>
        </p:spPr>
        <p:txBody>
          <a:bodyPr wrap="none">
            <a:spAutoFit/>
          </a:bodyPr>
          <a:lstStyle/>
          <a:p>
            <a:pPr algn="ctr">
              <a:lnSpc>
                <a:spcPct val="150000"/>
              </a:lnSpc>
              <a:spcBef>
                <a:spcPts val="0"/>
              </a:spcBef>
              <a:spcAft>
                <a:spcPts val="0"/>
              </a:spcAft>
              <a:defRPr/>
            </a:pPr>
            <a:r>
              <a:rPr kumimoji="0" lang="zh-CN" altLang="en-US" dirty="0">
                <a:solidFill>
                  <a:srgbClr val="FF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FF00FF"/>
                </a:solidFill>
                <a:latin typeface="Arial" panose="020B0604020202020204" pitchFamily="34" charset="0"/>
                <a:cs typeface="Arial" panose="020B0604020202020204" pitchFamily="34" charset="0"/>
              </a:rPr>
              <a:t>H</a:t>
            </a:r>
            <a:r>
              <a:rPr kumimoji="0" lang="en-US" altLang="zh-CN" dirty="0">
                <a:solidFill>
                  <a:srgbClr val="FF00FF"/>
                </a:solidFill>
                <a:latin typeface="Arial" panose="020B0604020202020204" pitchFamily="34" charset="0"/>
                <a:cs typeface="Arial" panose="020B0604020202020204" pitchFamily="34" charset="0"/>
              </a:rPr>
              <a:t> –</a:t>
            </a:r>
            <a:r>
              <a:rPr kumimoji="0" lang="en-US" altLang="zh-CN" i="1" dirty="0">
                <a:solidFill>
                  <a:srgbClr val="FF00FF"/>
                </a:solidFill>
                <a:latin typeface="Arial" panose="020B0604020202020204" pitchFamily="34" charset="0"/>
                <a:cs typeface="Arial" panose="020B0604020202020204" pitchFamily="34" charset="0"/>
              </a:rPr>
              <a:t>T</a:t>
            </a:r>
            <a:r>
              <a:rPr kumimoji="0" lang="en-US" altLang="zh-CN" dirty="0">
                <a:solidFill>
                  <a:srgbClr val="FF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FF00FF"/>
                </a:solidFill>
                <a:latin typeface="Arial" panose="020B0604020202020204" pitchFamily="34" charset="0"/>
                <a:cs typeface="Arial" panose="020B0604020202020204" pitchFamily="34" charset="0"/>
              </a:rPr>
              <a:t>S</a:t>
            </a:r>
            <a:r>
              <a:rPr kumimoji="0" lang="en-US" altLang="zh-CN" dirty="0">
                <a:latin typeface="Arial" panose="020B0604020202020204" pitchFamily="34" charset="0"/>
                <a:cs typeface="Arial" panose="020B0604020202020204" pitchFamily="34" charset="0"/>
              </a:rPr>
              <a:t> </a:t>
            </a:r>
            <a:r>
              <a:rPr kumimoji="0" lang="zh-CN" altLang="en-US" dirty="0">
                <a:latin typeface="Arial" panose="020B0604020202020204" pitchFamily="34" charset="0"/>
                <a:cs typeface="Arial" panose="020B0604020202020204" pitchFamily="34" charset="0"/>
              </a:rPr>
              <a:t>＝ </a:t>
            </a:r>
            <a:r>
              <a:rPr kumimoji="0" lang="en-US" altLang="zh-CN" dirty="0">
                <a:latin typeface="Arial" panose="020B0604020202020204" pitchFamily="34" charset="0"/>
                <a:cs typeface="Arial" panose="020B0604020202020204" pitchFamily="34" charset="0"/>
              </a:rPr>
              <a:t>– </a:t>
            </a:r>
            <a:r>
              <a:rPr kumimoji="0" lang="en-US" altLang="zh-CN" i="1" dirty="0">
                <a:latin typeface="Arial" panose="020B0604020202020204" pitchFamily="34" charset="0"/>
                <a:cs typeface="Arial" panose="020B0604020202020204" pitchFamily="34" charset="0"/>
              </a:rPr>
              <a:t>W</a:t>
            </a:r>
            <a:r>
              <a:rPr kumimoji="0" lang="en-US" altLang="zh-CN" dirty="0">
                <a:latin typeface="Arial" panose="020B0604020202020204" pitchFamily="34" charset="0"/>
                <a:cs typeface="Arial" panose="020B0604020202020204" pitchFamily="34" charset="0"/>
              </a:rPr>
              <a:t>’</a:t>
            </a:r>
          </a:p>
        </p:txBody>
      </p:sp>
      <p:sp>
        <p:nvSpPr>
          <p:cNvPr id="6" name="矩形 5">
            <a:extLst>
              <a:ext uri="{FF2B5EF4-FFF2-40B4-BE49-F238E27FC236}">
                <a16:creationId xmlns:a16="http://schemas.microsoft.com/office/drawing/2014/main" id="{C8F5CCBD-35C6-1C4E-B44B-9275CA2B4BB7}"/>
              </a:ext>
            </a:extLst>
          </p:cNvPr>
          <p:cNvSpPr/>
          <p:nvPr/>
        </p:nvSpPr>
        <p:spPr>
          <a:xfrm>
            <a:off x="457200" y="3746694"/>
            <a:ext cx="8136904" cy="1130246"/>
          </a:xfrm>
          <a:prstGeom prst="rect">
            <a:avLst/>
          </a:prstGeom>
        </p:spPr>
        <p:txBody>
          <a:bodyPr wrap="square">
            <a:spAutoFit/>
          </a:bodyPr>
          <a:lstStyle/>
          <a:p>
            <a:pPr>
              <a:lnSpc>
                <a:spcPct val="150000"/>
              </a:lnSpc>
            </a:pPr>
            <a:r>
              <a:rPr kumimoji="0" lang="zh-CN" altLang="en-US" b="0" dirty="0">
                <a:solidFill>
                  <a:srgbClr val="FF0000"/>
                </a:solidFill>
                <a:latin typeface="+mn-lt"/>
                <a:ea typeface="+mj-ea"/>
                <a:cs typeface="Arial" panose="020B0604020202020204" pitchFamily="34" charset="0"/>
              </a:rPr>
              <a:t>由上面的推导可知，</a:t>
            </a:r>
            <a:r>
              <a:rPr kumimoji="0" lang="en-US" altLang="zh-CN" b="0" dirty="0">
                <a:solidFill>
                  <a:srgbClr val="FF0000"/>
                </a:solidFill>
                <a:latin typeface="+mn-lt"/>
                <a:ea typeface="+mj-ea"/>
                <a:cs typeface="Arial" panose="020B0604020202020204" pitchFamily="34" charset="0"/>
              </a:rPr>
              <a:t>(</a:t>
            </a:r>
            <a:r>
              <a:rPr kumimoji="0" lang="en-US" altLang="zh-CN" b="0" dirty="0">
                <a:solidFill>
                  <a:srgbClr val="FF0000"/>
                </a:solidFill>
                <a:latin typeface="+mn-lt"/>
                <a:ea typeface="+mj-ea"/>
                <a:cs typeface="Arial" panose="020B0604020202020204" pitchFamily="34" charset="0"/>
                <a:sym typeface="Symbol" pitchFamily="18" charset="2"/>
              </a:rPr>
              <a:t></a:t>
            </a:r>
            <a:r>
              <a:rPr kumimoji="0" lang="en-US" altLang="zh-CN" b="0" i="1" dirty="0">
                <a:solidFill>
                  <a:srgbClr val="FF0000"/>
                </a:solidFill>
                <a:latin typeface="+mn-lt"/>
                <a:ea typeface="+mj-ea"/>
                <a:cs typeface="Arial" panose="020B0604020202020204" pitchFamily="34" charset="0"/>
              </a:rPr>
              <a:t>G</a:t>
            </a:r>
            <a:r>
              <a:rPr kumimoji="0" lang="en-US" altLang="zh-CN" b="0" baseline="-25000" dirty="0">
                <a:solidFill>
                  <a:srgbClr val="FF0000"/>
                </a:solidFill>
                <a:latin typeface="+mn-lt"/>
                <a:ea typeface="+mj-ea"/>
                <a:cs typeface="Arial" panose="020B0604020202020204" pitchFamily="34" charset="0"/>
              </a:rPr>
              <a:t>T</a:t>
            </a:r>
            <a:r>
              <a:rPr kumimoji="0" lang="en-US" altLang="zh-CN" b="0" baseline="30000" dirty="0">
                <a:solidFill>
                  <a:srgbClr val="FF0000"/>
                </a:solidFill>
                <a:latin typeface="+mn-lt"/>
                <a:ea typeface="+mj-ea"/>
                <a:cs typeface="Arial" panose="020B0604020202020204" pitchFamily="34" charset="0"/>
              </a:rPr>
              <a:t>P</a:t>
            </a:r>
            <a:r>
              <a:rPr kumimoji="0" lang="en-US" altLang="zh-CN" b="0" dirty="0">
                <a:solidFill>
                  <a:srgbClr val="FF0000"/>
                </a:solidFill>
                <a:latin typeface="+mn-lt"/>
                <a:ea typeface="+mj-ea"/>
                <a:cs typeface="Arial" panose="020B0604020202020204" pitchFamily="34" charset="0"/>
              </a:rPr>
              <a:t>)</a:t>
            </a:r>
            <a:r>
              <a:rPr kumimoji="0" lang="zh-CN" altLang="en-US" b="0" dirty="0">
                <a:solidFill>
                  <a:srgbClr val="FF0000"/>
                </a:solidFill>
                <a:latin typeface="+mn-lt"/>
                <a:ea typeface="+mj-ea"/>
                <a:cs typeface="Arial" panose="020B0604020202020204" pitchFamily="34" charset="0"/>
              </a:rPr>
              <a:t>表示在等温等压条件下体系所能做的最大其它功</a:t>
            </a:r>
            <a:r>
              <a:rPr kumimoji="0" lang="en-US" altLang="zh-CN" b="0" dirty="0">
                <a:solidFill>
                  <a:srgbClr val="FF0000"/>
                </a:solidFill>
                <a:latin typeface="+mn-lt"/>
                <a:ea typeface="+mj-ea"/>
                <a:cs typeface="Arial" panose="020B0604020202020204" pitchFamily="34" charset="0"/>
              </a:rPr>
              <a:t>(</a:t>
            </a:r>
            <a:r>
              <a:rPr kumimoji="0" lang="en-US" altLang="zh-CN" b="0" i="1" dirty="0">
                <a:solidFill>
                  <a:srgbClr val="FF0000"/>
                </a:solidFill>
                <a:latin typeface="+mn-lt"/>
                <a:ea typeface="+mj-ea"/>
                <a:cs typeface="Arial" panose="020B0604020202020204" pitchFamily="34" charset="0"/>
              </a:rPr>
              <a:t>W</a:t>
            </a:r>
            <a:r>
              <a:rPr kumimoji="0" lang="en-US" altLang="zh-CN" b="0" dirty="0">
                <a:solidFill>
                  <a:srgbClr val="FF0000"/>
                </a:solidFill>
                <a:latin typeface="+mn-lt"/>
                <a:ea typeface="+mj-ea"/>
                <a:cs typeface="Arial" panose="020B0604020202020204" pitchFamily="34" charset="0"/>
              </a:rPr>
              <a:t>’</a:t>
            </a:r>
            <a:r>
              <a:rPr kumimoji="0" lang="zh-CN" altLang="en-US" b="0" dirty="0">
                <a:solidFill>
                  <a:srgbClr val="FF0000"/>
                </a:solidFill>
                <a:latin typeface="+mn-lt"/>
                <a:ea typeface="+mj-ea"/>
                <a:cs typeface="Arial" panose="020B0604020202020204" pitchFamily="34" charset="0"/>
              </a:rPr>
              <a:t>，有用功</a:t>
            </a:r>
            <a:r>
              <a:rPr kumimoji="0" lang="en-US" altLang="zh-CN" b="0" dirty="0">
                <a:solidFill>
                  <a:srgbClr val="FF0000"/>
                </a:solidFill>
                <a:latin typeface="+mn-lt"/>
                <a:ea typeface="+mj-ea"/>
                <a:cs typeface="Arial" panose="020B0604020202020204" pitchFamily="34" charset="0"/>
              </a:rPr>
              <a:t>), </a:t>
            </a:r>
            <a:r>
              <a:rPr kumimoji="0" lang="zh-CN" altLang="en-US" b="0" dirty="0">
                <a:solidFill>
                  <a:srgbClr val="FF0000"/>
                </a:solidFill>
                <a:latin typeface="+mn-lt"/>
                <a:ea typeface="+mj-ea"/>
                <a:cs typeface="Arial" panose="020B0604020202020204" pitchFamily="34" charset="0"/>
              </a:rPr>
              <a:t>即 </a:t>
            </a:r>
            <a:r>
              <a:rPr kumimoji="0" lang="zh-CN" altLang="en-US" b="0" dirty="0">
                <a:solidFill>
                  <a:srgbClr val="FF0000"/>
                </a:solidFill>
                <a:latin typeface="+mn-lt"/>
                <a:ea typeface="+mj-ea"/>
                <a:cs typeface="Arial" panose="020B0604020202020204" pitchFamily="34" charset="0"/>
                <a:sym typeface="Symbol" pitchFamily="18" charset="2"/>
              </a:rPr>
              <a:t></a:t>
            </a:r>
            <a:r>
              <a:rPr kumimoji="0" lang="en-US" altLang="zh-CN" b="0" i="1" dirty="0">
                <a:solidFill>
                  <a:srgbClr val="FF0000"/>
                </a:solidFill>
                <a:latin typeface="+mn-lt"/>
                <a:ea typeface="+mj-ea"/>
                <a:cs typeface="Arial" panose="020B0604020202020204" pitchFamily="34" charset="0"/>
              </a:rPr>
              <a:t>G</a:t>
            </a:r>
            <a:r>
              <a:rPr kumimoji="0" lang="en-US" altLang="zh-CN" b="0" baseline="-25000" dirty="0">
                <a:solidFill>
                  <a:srgbClr val="FF0000"/>
                </a:solidFill>
                <a:latin typeface="+mn-lt"/>
                <a:ea typeface="+mj-ea"/>
                <a:cs typeface="Arial" panose="020B0604020202020204" pitchFamily="34" charset="0"/>
              </a:rPr>
              <a:t>T</a:t>
            </a:r>
            <a:r>
              <a:rPr kumimoji="0" lang="en-US" altLang="zh-CN" b="0" baseline="30000" dirty="0">
                <a:solidFill>
                  <a:srgbClr val="FF0000"/>
                </a:solidFill>
                <a:latin typeface="+mn-lt"/>
                <a:ea typeface="+mj-ea"/>
                <a:cs typeface="Arial" panose="020B0604020202020204" pitchFamily="34" charset="0"/>
              </a:rPr>
              <a:t>P</a:t>
            </a:r>
            <a:r>
              <a:rPr kumimoji="0" lang="en-US" altLang="zh-CN" b="0" dirty="0">
                <a:solidFill>
                  <a:srgbClr val="FF0000"/>
                </a:solidFill>
                <a:latin typeface="+mn-lt"/>
                <a:ea typeface="+mj-ea"/>
                <a:cs typeface="Arial" panose="020B0604020202020204" pitchFamily="34" charset="0"/>
              </a:rPr>
              <a:t> </a:t>
            </a:r>
            <a:r>
              <a:rPr kumimoji="0" lang="zh-CN" altLang="en-US" b="0" dirty="0">
                <a:solidFill>
                  <a:srgbClr val="FF0000"/>
                </a:solidFill>
                <a:latin typeface="+mn-lt"/>
                <a:ea typeface="+mj-ea"/>
                <a:cs typeface="Arial" panose="020B0604020202020204" pitchFamily="34" charset="0"/>
              </a:rPr>
              <a:t>＝ </a:t>
            </a:r>
            <a:r>
              <a:rPr kumimoji="0" lang="en-US" altLang="zh-CN" b="0" i="1" dirty="0">
                <a:solidFill>
                  <a:srgbClr val="FF0000"/>
                </a:solidFill>
                <a:latin typeface="+mn-lt"/>
                <a:ea typeface="+mj-ea"/>
                <a:cs typeface="Arial" panose="020B0604020202020204" pitchFamily="34" charset="0"/>
              </a:rPr>
              <a:t>W</a:t>
            </a:r>
            <a:r>
              <a:rPr kumimoji="0" lang="en-US" altLang="zh-CN" b="0" dirty="0">
                <a:solidFill>
                  <a:srgbClr val="FF0000"/>
                </a:solidFill>
                <a:latin typeface="+mn-lt"/>
                <a:ea typeface="+mj-ea"/>
                <a:cs typeface="Arial" panose="020B0604020202020204" pitchFamily="34" charset="0"/>
              </a:rPr>
              <a:t>’</a:t>
            </a:r>
            <a:endParaRPr lang="zh-CN" altLang="en-US" b="0" dirty="0">
              <a:latin typeface="+mn-lt"/>
              <a:ea typeface="+mj-ea"/>
            </a:endParaRPr>
          </a:p>
        </p:txBody>
      </p:sp>
    </p:spTree>
    <p:extLst>
      <p:ext uri="{BB962C8B-B14F-4D97-AF65-F5344CB8AC3E}">
        <p14:creationId xmlns:p14="http://schemas.microsoft.com/office/powerpoint/2010/main" val="2009800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1" name="Text Box 3"/>
          <p:cNvSpPr txBox="1">
            <a:spLocks noChangeArrowheads="1"/>
          </p:cNvSpPr>
          <p:nvPr/>
        </p:nvSpPr>
        <p:spPr bwMode="auto">
          <a:xfrm>
            <a:off x="216024" y="4621681"/>
            <a:ext cx="8748464" cy="1903663"/>
          </a:xfrm>
          <a:prstGeom prst="rect">
            <a:avLst/>
          </a:prstGeom>
          <a:noFill/>
          <a:ln w="9525">
            <a:noFill/>
            <a:miter lim="800000"/>
            <a:headEnd/>
            <a:tailEnd/>
          </a:ln>
          <a:effectLst/>
        </p:spPr>
        <p:txBody>
          <a:bodyPr wrap="square">
            <a:spAutoFit/>
          </a:bodyPr>
          <a:lstStyle/>
          <a:p>
            <a:pPr>
              <a:lnSpc>
                <a:spcPct val="120000"/>
              </a:lnSpc>
              <a:defRPr/>
            </a:pPr>
            <a:r>
              <a:rPr kumimoji="0" lang="en-GB" altLang="zh-CN" sz="2000" b="0" dirty="0">
                <a:solidFill>
                  <a:schemeClr val="accent2">
                    <a:lumMod val="50000"/>
                  </a:schemeClr>
                </a:solidFill>
                <a:latin typeface="+mn-lt"/>
                <a:ea typeface="+mj-ea"/>
              </a:rPr>
              <a:t>Gibbs</a:t>
            </a:r>
            <a:r>
              <a:rPr kumimoji="0" lang="zh-CN" altLang="en-US" sz="2000" b="0" dirty="0">
                <a:solidFill>
                  <a:schemeClr val="accent2">
                    <a:lumMod val="50000"/>
                  </a:schemeClr>
                </a:solidFill>
                <a:latin typeface="+mn-lt"/>
                <a:ea typeface="+mj-ea"/>
              </a:rPr>
              <a:t>自由能降低的物理意义是等温等压条件下，体系在可逆过程中所做最大其它功。若</a:t>
            </a:r>
            <a:r>
              <a:rPr kumimoji="0" lang="en-GB" altLang="zh-CN" sz="2000" b="0" dirty="0">
                <a:solidFill>
                  <a:schemeClr val="accent2">
                    <a:lumMod val="50000"/>
                  </a:schemeClr>
                </a:solidFill>
                <a:latin typeface="+mn-lt"/>
                <a:ea typeface="+mj-ea"/>
              </a:rPr>
              <a:t>W`</a:t>
            </a:r>
            <a:r>
              <a:rPr kumimoji="0" lang="zh-CN" altLang="en-US" sz="2000" b="0" dirty="0">
                <a:solidFill>
                  <a:schemeClr val="accent2">
                    <a:lumMod val="50000"/>
                  </a:schemeClr>
                </a:solidFill>
                <a:latin typeface="+mn-lt"/>
                <a:ea typeface="+mj-ea"/>
              </a:rPr>
              <a:t>等于正值，即体系能对环境做功，此时</a:t>
            </a:r>
            <a:r>
              <a:rPr kumimoji="0" lang="en-US" altLang="zh-CN" sz="2000" b="0" dirty="0">
                <a:solidFill>
                  <a:schemeClr val="accent2">
                    <a:lumMod val="50000"/>
                  </a:schemeClr>
                </a:solidFill>
                <a:latin typeface="+mn-lt"/>
                <a:ea typeface="+mj-ea"/>
              </a:rPr>
              <a:t> </a:t>
            </a:r>
            <a:r>
              <a:rPr kumimoji="0" lang="zh-CN" altLang="en-US" sz="2000" b="0" dirty="0">
                <a:latin typeface="+mn-lt"/>
                <a:cs typeface="Arial" panose="020B0604020202020204" pitchFamily="34" charset="0"/>
                <a:sym typeface="Symbol" pitchFamily="18" charset="2"/>
              </a:rPr>
              <a:t></a:t>
            </a:r>
            <a:r>
              <a:rPr kumimoji="0" lang="en-GB" altLang="zh-CN" sz="2000" b="0" dirty="0">
                <a:solidFill>
                  <a:schemeClr val="accent2">
                    <a:lumMod val="50000"/>
                  </a:schemeClr>
                </a:solidFill>
                <a:latin typeface="+mn-lt"/>
                <a:ea typeface="+mj-ea"/>
              </a:rPr>
              <a:t>G</a:t>
            </a:r>
            <a:r>
              <a:rPr kumimoji="0" lang="en-US" altLang="zh-CN" sz="2000" b="0" dirty="0">
                <a:solidFill>
                  <a:schemeClr val="accent2">
                    <a:lumMod val="50000"/>
                  </a:schemeClr>
                </a:solidFill>
                <a:latin typeface="+mn-lt"/>
                <a:ea typeface="+mj-ea"/>
              </a:rPr>
              <a:t>&lt;0</a:t>
            </a:r>
            <a:r>
              <a:rPr kumimoji="0" lang="zh-CN" altLang="en-US" sz="2000" b="0" dirty="0">
                <a:solidFill>
                  <a:schemeClr val="accent2">
                    <a:lumMod val="50000"/>
                  </a:schemeClr>
                </a:solidFill>
                <a:latin typeface="+mn-lt"/>
                <a:ea typeface="+mj-ea"/>
              </a:rPr>
              <a:t>，反应能自发进行；反之，</a:t>
            </a:r>
            <a:r>
              <a:rPr kumimoji="0" lang="en-GB" altLang="zh-CN" sz="2000" b="0" dirty="0">
                <a:solidFill>
                  <a:schemeClr val="accent2">
                    <a:lumMod val="50000"/>
                  </a:schemeClr>
                </a:solidFill>
                <a:latin typeface="+mn-lt"/>
                <a:ea typeface="+mj-ea"/>
              </a:rPr>
              <a:t>W`</a:t>
            </a:r>
            <a:r>
              <a:rPr kumimoji="0" lang="zh-CN" altLang="en-US" sz="2000" b="0" dirty="0">
                <a:solidFill>
                  <a:schemeClr val="accent2">
                    <a:lumMod val="50000"/>
                  </a:schemeClr>
                </a:solidFill>
                <a:latin typeface="+mn-lt"/>
                <a:ea typeface="+mj-ea"/>
              </a:rPr>
              <a:t>等于负值，环境需要对体系做功，此时</a:t>
            </a:r>
            <a:r>
              <a:rPr kumimoji="0" lang="en-US" altLang="zh-CN" sz="2000" b="0" dirty="0">
                <a:solidFill>
                  <a:schemeClr val="accent2">
                    <a:lumMod val="50000"/>
                  </a:schemeClr>
                </a:solidFill>
                <a:latin typeface="+mn-lt"/>
                <a:ea typeface="+mj-ea"/>
              </a:rPr>
              <a:t> </a:t>
            </a:r>
            <a:r>
              <a:rPr kumimoji="0" lang="zh-CN" altLang="en-US" sz="2000" b="0" dirty="0">
                <a:latin typeface="+mn-lt"/>
                <a:cs typeface="Arial" panose="020B0604020202020204" pitchFamily="34" charset="0"/>
                <a:sym typeface="Symbol" pitchFamily="18" charset="2"/>
              </a:rPr>
              <a:t></a:t>
            </a:r>
            <a:r>
              <a:rPr kumimoji="0" lang="en-GB" altLang="zh-CN" sz="2000" b="0" dirty="0">
                <a:solidFill>
                  <a:schemeClr val="accent2">
                    <a:lumMod val="50000"/>
                  </a:schemeClr>
                </a:solidFill>
                <a:latin typeface="+mn-lt"/>
                <a:ea typeface="+mj-ea"/>
              </a:rPr>
              <a:t>G</a:t>
            </a:r>
            <a:r>
              <a:rPr kumimoji="0" lang="en-US" altLang="zh-CN" sz="2000" b="0" dirty="0">
                <a:solidFill>
                  <a:schemeClr val="accent2">
                    <a:lumMod val="50000"/>
                  </a:schemeClr>
                </a:solidFill>
                <a:latin typeface="+mn-lt"/>
                <a:ea typeface="+mj-ea"/>
              </a:rPr>
              <a:t>&gt;0</a:t>
            </a:r>
            <a:r>
              <a:rPr kumimoji="0" lang="zh-CN" altLang="en-US" sz="2000" b="0" dirty="0">
                <a:solidFill>
                  <a:schemeClr val="accent2">
                    <a:lumMod val="50000"/>
                  </a:schemeClr>
                </a:solidFill>
                <a:latin typeface="+mn-lt"/>
                <a:ea typeface="+mj-ea"/>
              </a:rPr>
              <a:t>，反应不能自发进行。在一定的温度和压力下，自发过程总是向自由能降低的方向进行。平衡态对应自由能的最低点，此时</a:t>
            </a:r>
            <a:r>
              <a:rPr kumimoji="0" lang="en-US" altLang="zh-CN" sz="2000" b="0" dirty="0">
                <a:solidFill>
                  <a:schemeClr val="accent2">
                    <a:lumMod val="50000"/>
                  </a:schemeClr>
                </a:solidFill>
                <a:latin typeface="+mn-lt"/>
                <a:ea typeface="+mj-ea"/>
              </a:rPr>
              <a:t> </a:t>
            </a:r>
            <a:r>
              <a:rPr kumimoji="0" lang="zh-CN" altLang="en-US" sz="2000" b="0" dirty="0">
                <a:cs typeface="Arial" panose="020B0604020202020204" pitchFamily="34" charset="0"/>
                <a:sym typeface="Symbol" pitchFamily="18" charset="2"/>
              </a:rPr>
              <a:t></a:t>
            </a:r>
            <a:r>
              <a:rPr kumimoji="0" lang="en-GB" altLang="zh-CN" sz="2000" b="0" dirty="0">
                <a:solidFill>
                  <a:schemeClr val="accent2">
                    <a:lumMod val="50000"/>
                  </a:schemeClr>
                </a:solidFill>
              </a:rPr>
              <a:t>G</a:t>
            </a:r>
            <a:r>
              <a:rPr kumimoji="0" lang="en-US" altLang="zh-CN" sz="2000" b="0" dirty="0">
                <a:solidFill>
                  <a:schemeClr val="accent2">
                    <a:lumMod val="50000"/>
                  </a:schemeClr>
                </a:solidFill>
              </a:rPr>
              <a:t>=0 </a:t>
            </a:r>
            <a:r>
              <a:rPr kumimoji="0" lang="zh-CN" altLang="en-US" sz="2000" b="0" dirty="0">
                <a:solidFill>
                  <a:schemeClr val="accent2">
                    <a:lumMod val="50000"/>
                  </a:schemeClr>
                </a:solidFill>
                <a:latin typeface="+mn-lt"/>
                <a:ea typeface="+mj-ea"/>
              </a:rPr>
              <a:t>。</a:t>
            </a:r>
            <a:endParaRPr kumimoji="0" lang="en-US" altLang="zh-CN" sz="2000" b="0" dirty="0">
              <a:solidFill>
                <a:schemeClr val="accent2">
                  <a:lumMod val="50000"/>
                </a:schemeClr>
              </a:solidFill>
              <a:latin typeface="+mn-lt"/>
              <a:ea typeface="+mj-ea"/>
            </a:endParaRPr>
          </a:p>
        </p:txBody>
      </p:sp>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1331640"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a:t>
            </a: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化学反应自发性的判据</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
        <p:nvSpPr>
          <p:cNvPr id="6"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43</a:t>
            </a:fld>
            <a:endParaRPr lang="en-US" altLang="zh-CN" dirty="0">
              <a:solidFill>
                <a:srgbClr val="000000"/>
              </a:solidFill>
            </a:endParaRPr>
          </a:p>
        </p:txBody>
      </p:sp>
      <p:grpSp>
        <p:nvGrpSpPr>
          <p:cNvPr id="7" name="组合 6">
            <a:extLst>
              <a:ext uri="{FF2B5EF4-FFF2-40B4-BE49-F238E27FC236}">
                <a16:creationId xmlns:a16="http://schemas.microsoft.com/office/drawing/2014/main" id="{85AB0495-8F31-F945-9266-29FDB4E0A6A9}"/>
              </a:ext>
            </a:extLst>
          </p:cNvPr>
          <p:cNvGrpSpPr/>
          <p:nvPr/>
        </p:nvGrpSpPr>
        <p:grpSpPr>
          <a:xfrm>
            <a:off x="1613129" y="-941267"/>
            <a:ext cx="5888641" cy="5596467"/>
            <a:chOff x="3604781" y="-771765"/>
            <a:chExt cx="5888641" cy="5596467"/>
          </a:xfrm>
        </p:grpSpPr>
        <p:cxnSp>
          <p:nvCxnSpPr>
            <p:cNvPr id="8" name="直线箭头连接符 7">
              <a:extLst>
                <a:ext uri="{FF2B5EF4-FFF2-40B4-BE49-F238E27FC236}">
                  <a16:creationId xmlns:a16="http://schemas.microsoft.com/office/drawing/2014/main" id="{517F27C2-9E13-FE4A-8EB7-F4318F8B986D}"/>
                </a:ext>
              </a:extLst>
            </p:cNvPr>
            <p:cNvCxnSpPr>
              <a:cxnSpLocks/>
            </p:cNvCxnSpPr>
            <p:nvPr/>
          </p:nvCxnSpPr>
          <p:spPr bwMode="auto">
            <a:xfrm rot="60000" flipV="1">
              <a:off x="5004048" y="4320000"/>
              <a:ext cx="3299520" cy="38320"/>
            </a:xfrm>
            <a:prstGeom prst="straightConnector1">
              <a:avLst/>
            </a:prstGeom>
            <a:noFill/>
            <a:ln w="28575" cap="flat" cmpd="sng" algn="ctr">
              <a:solidFill>
                <a:schemeClr val="tx1"/>
              </a:solidFill>
              <a:prstDash val="solid"/>
              <a:round/>
              <a:headEnd type="none" w="med" len="med"/>
              <a:tailEnd type="triangle"/>
            </a:ln>
            <a:effectLst/>
          </p:spPr>
        </p:cxnSp>
        <p:grpSp>
          <p:nvGrpSpPr>
            <p:cNvPr id="9" name="组合 8">
              <a:extLst>
                <a:ext uri="{FF2B5EF4-FFF2-40B4-BE49-F238E27FC236}">
                  <a16:creationId xmlns:a16="http://schemas.microsoft.com/office/drawing/2014/main" id="{4E7A5AA5-CC81-6747-ADC7-436CA85FB056}"/>
                </a:ext>
              </a:extLst>
            </p:cNvPr>
            <p:cNvGrpSpPr/>
            <p:nvPr/>
          </p:nvGrpSpPr>
          <p:grpSpPr>
            <a:xfrm>
              <a:off x="3604781" y="-771765"/>
              <a:ext cx="5888641" cy="5596467"/>
              <a:chOff x="3604781" y="-771765"/>
              <a:chExt cx="5888641" cy="5596467"/>
            </a:xfrm>
          </p:grpSpPr>
          <p:sp>
            <p:nvSpPr>
              <p:cNvPr id="10" name="虚尾箭头 9">
                <a:extLst>
                  <a:ext uri="{FF2B5EF4-FFF2-40B4-BE49-F238E27FC236}">
                    <a16:creationId xmlns:a16="http://schemas.microsoft.com/office/drawing/2014/main" id="{6EA089C8-9603-774B-AD55-8BC57353C75E}"/>
                  </a:ext>
                </a:extLst>
              </p:cNvPr>
              <p:cNvSpPr/>
              <p:nvPr/>
            </p:nvSpPr>
            <p:spPr bwMode="auto">
              <a:xfrm rot="20178983">
                <a:off x="7863171" y="3406414"/>
                <a:ext cx="443254" cy="238689"/>
              </a:xfrm>
              <a:prstGeom prst="striped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虚尾箭头 10">
                <a:extLst>
                  <a:ext uri="{FF2B5EF4-FFF2-40B4-BE49-F238E27FC236}">
                    <a16:creationId xmlns:a16="http://schemas.microsoft.com/office/drawing/2014/main" id="{1DC50D37-D8E8-354F-BEF8-76B9A04202E2}"/>
                  </a:ext>
                </a:extLst>
              </p:cNvPr>
              <p:cNvSpPr/>
              <p:nvPr/>
            </p:nvSpPr>
            <p:spPr bwMode="auto">
              <a:xfrm rot="2938807">
                <a:off x="5369343" y="2693423"/>
                <a:ext cx="443254" cy="238689"/>
              </a:xfrm>
              <a:prstGeom prst="stripedRightArrow">
                <a:avLst/>
              </a:prstGeom>
              <a:solidFill>
                <a:srgbClr val="00B050"/>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2" name="直线箭头连接符 11">
                <a:extLst>
                  <a:ext uri="{FF2B5EF4-FFF2-40B4-BE49-F238E27FC236}">
                    <a16:creationId xmlns:a16="http://schemas.microsoft.com/office/drawing/2014/main" id="{8BA8C6F4-D3D0-7440-9979-28AABCDA4469}"/>
                  </a:ext>
                </a:extLst>
              </p:cNvPr>
              <p:cNvCxnSpPr>
                <a:cxnSpLocks/>
              </p:cNvCxnSpPr>
              <p:nvPr/>
            </p:nvCxnSpPr>
            <p:spPr bwMode="auto">
              <a:xfrm>
                <a:off x="5003964" y="1202399"/>
                <a:ext cx="0" cy="3138416"/>
              </a:xfrm>
              <a:prstGeom prst="straightConnector1">
                <a:avLst/>
              </a:prstGeom>
              <a:noFill/>
              <a:ln w="28575" cap="flat" cmpd="sng" algn="ctr">
                <a:solidFill>
                  <a:schemeClr val="tx1"/>
                </a:solidFill>
                <a:prstDash val="solid"/>
                <a:round/>
                <a:headEnd type="triangle" w="med" len="med"/>
                <a:tailEnd type="none"/>
              </a:ln>
              <a:effectLst/>
            </p:spPr>
          </p:cxnSp>
          <p:sp>
            <p:nvSpPr>
              <p:cNvPr id="13" name="弧 12">
                <a:extLst>
                  <a:ext uri="{FF2B5EF4-FFF2-40B4-BE49-F238E27FC236}">
                    <a16:creationId xmlns:a16="http://schemas.microsoft.com/office/drawing/2014/main" id="{762E7A15-AF04-6F46-A34D-6406659DDB31}"/>
                  </a:ext>
                </a:extLst>
              </p:cNvPr>
              <p:cNvSpPr/>
              <p:nvPr/>
            </p:nvSpPr>
            <p:spPr bwMode="auto">
              <a:xfrm rot="9915558">
                <a:off x="5126075" y="-771765"/>
                <a:ext cx="4367347" cy="4447290"/>
              </a:xfrm>
              <a:prstGeom prst="arc">
                <a:avLst>
                  <a:gd name="adj1" fmla="val 15275596"/>
                  <a:gd name="adj2" fmla="val 101803"/>
                </a:avLst>
              </a:prstGeom>
              <a:noFill/>
              <a:ln w="38100" cap="flat" cmpd="sng" algn="ctr">
                <a:solidFill>
                  <a:srgbClr val="FF93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FA36075D-EC1E-9B45-929A-44486C0667AE}"/>
                  </a:ext>
                </a:extLst>
              </p:cNvPr>
              <p:cNvSpPr txBox="1"/>
              <p:nvPr/>
            </p:nvSpPr>
            <p:spPr>
              <a:xfrm>
                <a:off x="3604781" y="2596645"/>
                <a:ext cx="1345240" cy="461665"/>
              </a:xfrm>
              <a:prstGeom prst="rect">
                <a:avLst/>
              </a:prstGeom>
              <a:noFill/>
            </p:spPr>
            <p:txBody>
              <a:bodyPr wrap="none" rtlCol="0">
                <a:spAutoFit/>
              </a:bodyPr>
              <a:lstStyle/>
              <a:p>
                <a:r>
                  <a:rPr lang="zh-CN" altLang="en-GB" dirty="0">
                    <a:latin typeface="Kaiti SC" panose="02010600040101010101" pitchFamily="2" charset="-122"/>
                    <a:ea typeface="Kaiti SC" panose="02010600040101010101" pitchFamily="2" charset="-122"/>
                  </a:rPr>
                  <a:t>自由能</a:t>
                </a:r>
                <a:r>
                  <a:rPr lang="en-US" altLang="zh-CN" dirty="0">
                    <a:latin typeface="Kaiti SC" panose="02010600040101010101" pitchFamily="2" charset="-122"/>
                    <a:ea typeface="Kaiti SC" panose="02010600040101010101" pitchFamily="2" charset="-122"/>
                  </a:rPr>
                  <a:t>G</a:t>
                </a:r>
                <a:endParaRPr kumimoji="1" lang="zh-CN" altLang="en-US" dirty="0">
                  <a:latin typeface="Kaiti SC" panose="02010600040101010101" pitchFamily="2" charset="-122"/>
                  <a:ea typeface="Kaiti SC" panose="02010600040101010101" pitchFamily="2" charset="-122"/>
                </a:endParaRPr>
              </a:p>
            </p:txBody>
          </p:sp>
          <p:sp>
            <p:nvSpPr>
              <p:cNvPr id="15" name="文本框 14">
                <a:extLst>
                  <a:ext uri="{FF2B5EF4-FFF2-40B4-BE49-F238E27FC236}">
                    <a16:creationId xmlns:a16="http://schemas.microsoft.com/office/drawing/2014/main" id="{6EFA3ED2-A31F-5549-9051-F07AA39815B2}"/>
                  </a:ext>
                </a:extLst>
              </p:cNvPr>
              <p:cNvSpPr txBox="1"/>
              <p:nvPr/>
            </p:nvSpPr>
            <p:spPr>
              <a:xfrm>
                <a:off x="6101993" y="4363037"/>
                <a:ext cx="1422184" cy="461665"/>
              </a:xfrm>
              <a:prstGeom prst="rect">
                <a:avLst/>
              </a:prstGeom>
              <a:noFill/>
            </p:spPr>
            <p:txBody>
              <a:bodyPr wrap="none" rtlCol="0">
                <a:spAutoFit/>
              </a:bodyPr>
              <a:lstStyle/>
              <a:p>
                <a:r>
                  <a:rPr lang="zh-CN" altLang="en-GB" dirty="0">
                    <a:latin typeface="Kaiti SC" panose="02010600040101010101" pitchFamily="2" charset="-122"/>
                    <a:ea typeface="Kaiti SC" panose="02010600040101010101" pitchFamily="2" charset="-122"/>
                  </a:rPr>
                  <a:t>反应进程</a:t>
                </a:r>
                <a:endParaRPr kumimoji="1" lang="zh-CN" altLang="en-US" dirty="0">
                  <a:latin typeface="Kaiti SC" panose="02010600040101010101" pitchFamily="2" charset="-122"/>
                  <a:ea typeface="Kaiti SC" panose="02010600040101010101" pitchFamily="2" charset="-122"/>
                </a:endParaRPr>
              </a:p>
            </p:txBody>
          </p:sp>
          <p:sp>
            <p:nvSpPr>
              <p:cNvPr id="16" name="文本框 15">
                <a:extLst>
                  <a:ext uri="{FF2B5EF4-FFF2-40B4-BE49-F238E27FC236}">
                    <a16:creationId xmlns:a16="http://schemas.microsoft.com/office/drawing/2014/main" id="{8001A6E3-A17D-CC4E-8837-84AB52A0A1C0}"/>
                  </a:ext>
                </a:extLst>
              </p:cNvPr>
              <p:cNvSpPr txBox="1"/>
              <p:nvPr/>
            </p:nvSpPr>
            <p:spPr>
              <a:xfrm>
                <a:off x="5543415" y="2381268"/>
                <a:ext cx="1301986" cy="400110"/>
              </a:xfrm>
              <a:prstGeom prst="rect">
                <a:avLst/>
              </a:prstGeom>
              <a:noFill/>
            </p:spPr>
            <p:txBody>
              <a:bodyPr wrap="square" rtlCol="0">
                <a:spAutoFit/>
              </a:bodyPr>
              <a:lstStyle/>
              <a:p>
                <a:pPr algn="ctr"/>
                <a:r>
                  <a:rPr lang="zh-CN" altLang="en-GB" sz="2000" dirty="0">
                    <a:solidFill>
                      <a:srgbClr val="00B050"/>
                    </a:solidFill>
                    <a:latin typeface="+mj-ea"/>
                    <a:ea typeface="+mj-ea"/>
                  </a:rPr>
                  <a:t>自发</a:t>
                </a:r>
                <a:r>
                  <a:rPr lang="zh-CN" altLang="en-US" sz="2000" dirty="0">
                    <a:solidFill>
                      <a:srgbClr val="00B050"/>
                    </a:solidFill>
                    <a:latin typeface="+mj-ea"/>
                    <a:ea typeface="+mj-ea"/>
                  </a:rPr>
                  <a:t>过程</a:t>
                </a:r>
                <a:endParaRPr kumimoji="1" lang="zh-CN" altLang="en-US" sz="2000" dirty="0">
                  <a:solidFill>
                    <a:srgbClr val="00B050"/>
                  </a:solidFill>
                  <a:latin typeface="+mj-ea"/>
                  <a:ea typeface="+mj-ea"/>
                </a:endParaRPr>
              </a:p>
            </p:txBody>
          </p:sp>
          <p:sp>
            <p:nvSpPr>
              <p:cNvPr id="17" name="文本框 16">
                <a:extLst>
                  <a:ext uri="{FF2B5EF4-FFF2-40B4-BE49-F238E27FC236}">
                    <a16:creationId xmlns:a16="http://schemas.microsoft.com/office/drawing/2014/main" id="{DE430FAA-CBBD-1F48-AD1F-8C8DA3AD6D34}"/>
                  </a:ext>
                </a:extLst>
              </p:cNvPr>
              <p:cNvSpPr txBox="1"/>
              <p:nvPr/>
            </p:nvSpPr>
            <p:spPr>
              <a:xfrm>
                <a:off x="7457562" y="2913106"/>
                <a:ext cx="1485423" cy="400110"/>
              </a:xfrm>
              <a:prstGeom prst="rect">
                <a:avLst/>
              </a:prstGeom>
              <a:noFill/>
            </p:spPr>
            <p:txBody>
              <a:bodyPr wrap="square" rtlCol="0">
                <a:spAutoFit/>
              </a:bodyPr>
              <a:lstStyle/>
              <a:p>
                <a:pPr algn="ctr"/>
                <a:r>
                  <a:rPr lang="zh-CN" altLang="en-US" sz="2000" dirty="0">
                    <a:solidFill>
                      <a:srgbClr val="FF0000"/>
                    </a:solidFill>
                    <a:latin typeface="+mj-ea"/>
                    <a:ea typeface="+mj-ea"/>
                  </a:rPr>
                  <a:t>非</a:t>
                </a:r>
                <a:r>
                  <a:rPr lang="zh-CN" altLang="en-GB" sz="2000" dirty="0">
                    <a:solidFill>
                      <a:srgbClr val="FF0000"/>
                    </a:solidFill>
                    <a:latin typeface="+mj-ea"/>
                    <a:ea typeface="+mj-ea"/>
                  </a:rPr>
                  <a:t>自发</a:t>
                </a:r>
                <a:r>
                  <a:rPr lang="zh-CN" altLang="en-US" sz="2000" dirty="0">
                    <a:solidFill>
                      <a:srgbClr val="FF0000"/>
                    </a:solidFill>
                    <a:latin typeface="+mj-ea"/>
                    <a:ea typeface="+mj-ea"/>
                  </a:rPr>
                  <a:t>过程</a:t>
                </a:r>
                <a:endParaRPr kumimoji="1" lang="zh-CN" altLang="en-US" sz="2000" dirty="0">
                  <a:solidFill>
                    <a:srgbClr val="FF0000"/>
                  </a:solidFill>
                  <a:latin typeface="+mj-ea"/>
                  <a:ea typeface="+mj-ea"/>
                </a:endParaRPr>
              </a:p>
            </p:txBody>
          </p:sp>
        </p:grpSp>
      </p:grpSp>
    </p:spTree>
    <p:extLst>
      <p:ext uri="{BB962C8B-B14F-4D97-AF65-F5344CB8AC3E}">
        <p14:creationId xmlns:p14="http://schemas.microsoft.com/office/powerpoint/2010/main" val="3545177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045A38E-DA4C-8140-8242-ADD26ABE7F6A}"/>
              </a:ext>
            </a:extLst>
          </p:cNvPr>
          <p:cNvSpPr>
            <a:spLocks noGrp="1"/>
          </p:cNvSpPr>
          <p:nvPr>
            <p:ph type="ftr" sz="quarter" idx="10"/>
          </p:nvPr>
        </p:nvSpPr>
        <p:spPr/>
        <p:txBody>
          <a:bodyPr/>
          <a:lstStyle/>
          <a:p>
            <a:pPr>
              <a:defRPr/>
            </a:pPr>
            <a:fld id="{5B0964F7-4727-4AC6-820D-B129E805F5EE}" type="slidenum">
              <a:rPr lang="zh-CN" altLang="en-US" smtClean="0"/>
              <a:pPr>
                <a:defRPr/>
              </a:pPr>
              <a:t>44</a:t>
            </a:fld>
            <a:endParaRPr lang="en-US" altLang="zh-CN"/>
          </a:p>
        </p:txBody>
      </p:sp>
      <p:sp>
        <p:nvSpPr>
          <p:cNvPr id="3" name="object 2">
            <a:extLst>
              <a:ext uri="{FF2B5EF4-FFF2-40B4-BE49-F238E27FC236}">
                <a16:creationId xmlns:a16="http://schemas.microsoft.com/office/drawing/2014/main" id="{9DE018A5-D336-5B45-B0A8-71CA0637CA77}"/>
              </a:ext>
            </a:extLst>
          </p:cNvPr>
          <p:cNvSpPr/>
          <p:nvPr/>
        </p:nvSpPr>
        <p:spPr>
          <a:xfrm>
            <a:off x="772668" y="346456"/>
            <a:ext cx="9144000" cy="6858000"/>
          </a:xfrm>
          <a:prstGeom prst="rect">
            <a:avLst/>
          </a:prstGeom>
          <a:noFill/>
        </p:spPr>
        <p:txBody>
          <a:bodyPr wrap="square" lIns="0" tIns="0" rIns="0" bIns="0" rtlCol="0"/>
          <a:lstStyle/>
          <a:p>
            <a:endParaRPr/>
          </a:p>
        </p:txBody>
      </p:sp>
      <p:sp>
        <p:nvSpPr>
          <p:cNvPr id="4" name="object 3">
            <a:extLst>
              <a:ext uri="{FF2B5EF4-FFF2-40B4-BE49-F238E27FC236}">
                <a16:creationId xmlns:a16="http://schemas.microsoft.com/office/drawing/2014/main" id="{4C5FA913-F1DC-0341-A70D-95142565535B}"/>
              </a:ext>
            </a:extLst>
          </p:cNvPr>
          <p:cNvSpPr txBox="1"/>
          <p:nvPr/>
        </p:nvSpPr>
        <p:spPr>
          <a:xfrm>
            <a:off x="637565" y="1986132"/>
            <a:ext cx="1839468" cy="443711"/>
          </a:xfrm>
          <a:prstGeom prst="rect">
            <a:avLst/>
          </a:prstGeom>
          <a:noFill/>
        </p:spPr>
        <p:txBody>
          <a:bodyPr vert="horz" wrap="square" lIns="0" tIns="12700" rIns="0" bIns="0" rtlCol="0">
            <a:spAutoFit/>
          </a:bodyPr>
          <a:lstStyle/>
          <a:p>
            <a:pPr marL="12700">
              <a:lnSpc>
                <a:spcPct val="100000"/>
              </a:lnSpc>
              <a:spcBef>
                <a:spcPts val="100"/>
              </a:spcBef>
              <a:tabLst>
                <a:tab pos="393065" algn="l"/>
              </a:tabLst>
            </a:pPr>
            <a:r>
              <a:rPr sz="2800" b="0" dirty="0">
                <a:latin typeface="+mj-ea"/>
                <a:ea typeface="+mj-ea"/>
                <a:cs typeface="Times New Roman"/>
              </a:rPr>
              <a:t>1.	</a:t>
            </a:r>
            <a:r>
              <a:rPr sz="2800" b="0" dirty="0">
                <a:latin typeface="+mj-ea"/>
                <a:ea typeface="+mj-ea"/>
                <a:cs typeface="楷体"/>
              </a:rPr>
              <a:t>通过公式</a:t>
            </a:r>
          </a:p>
        </p:txBody>
      </p:sp>
      <p:sp>
        <p:nvSpPr>
          <p:cNvPr id="5" name="object 4">
            <a:extLst>
              <a:ext uri="{FF2B5EF4-FFF2-40B4-BE49-F238E27FC236}">
                <a16:creationId xmlns:a16="http://schemas.microsoft.com/office/drawing/2014/main" id="{DEA2C046-73E7-7642-A5C9-0256FEA36C32}"/>
              </a:ext>
            </a:extLst>
          </p:cNvPr>
          <p:cNvSpPr txBox="1"/>
          <p:nvPr/>
        </p:nvSpPr>
        <p:spPr>
          <a:xfrm>
            <a:off x="2771838" y="2044584"/>
            <a:ext cx="3672332" cy="425116"/>
          </a:xfrm>
          <a:prstGeom prst="rect">
            <a:avLst/>
          </a:prstGeom>
          <a:noFill/>
        </p:spPr>
        <p:txBody>
          <a:bodyPr vert="horz" wrap="square" lIns="0" tIns="17145" rIns="0" bIns="0" rtlCol="0">
            <a:spAutoFit/>
          </a:bodyPr>
          <a:lstStyle/>
          <a:p>
            <a:pPr marL="12700">
              <a:lnSpc>
                <a:spcPct val="100000"/>
              </a:lnSpc>
              <a:spcBef>
                <a:spcPts val="135"/>
              </a:spcBef>
            </a:pPr>
            <a:r>
              <a:rPr sz="2650" spc="140" dirty="0">
                <a:latin typeface="Symbol"/>
                <a:cs typeface="Symbol"/>
              </a:rPr>
              <a:t></a:t>
            </a:r>
            <a:r>
              <a:rPr sz="2650" i="1" spc="140" dirty="0">
                <a:latin typeface="Times New Roman"/>
                <a:cs typeface="Times New Roman"/>
              </a:rPr>
              <a:t>G</a:t>
            </a:r>
            <a:r>
              <a:rPr kumimoji="0" lang="en-US" altLang="zh-CN" sz="3600" spc="-1500" baseline="30000" dirty="0">
                <a:latin typeface="Arial" panose="020B0604020202020204" pitchFamily="34" charset="0"/>
                <a:cs typeface="Arial" panose="020B0604020202020204" pitchFamily="34" charset="0"/>
              </a:rPr>
              <a:t> </a:t>
            </a:r>
            <a:r>
              <a:rPr kumimoji="0" lang="en-US" altLang="zh-CN" spc="-1500" baseline="30000" dirty="0">
                <a:latin typeface="Arial" panose="020B0604020202020204" pitchFamily="34" charset="0"/>
                <a:cs typeface="Arial" panose="020B0604020202020204" pitchFamily="34" charset="0"/>
              </a:rPr>
              <a:t>⊖</a:t>
            </a:r>
            <a:r>
              <a:rPr sz="3300" b="1" spc="502" baseline="30303" dirty="0">
                <a:latin typeface="Times New Roman"/>
                <a:cs typeface="Times New Roman"/>
              </a:rPr>
              <a:t> </a:t>
            </a:r>
            <a:r>
              <a:rPr lang="en-US" altLang="zh-CN" sz="3300" b="1" spc="502" baseline="30303" dirty="0">
                <a:latin typeface="Times New Roman"/>
                <a:cs typeface="Times New Roman"/>
              </a:rPr>
              <a:t> </a:t>
            </a:r>
            <a:r>
              <a:rPr sz="2650" spc="105" dirty="0">
                <a:latin typeface="Symbol"/>
                <a:cs typeface="Symbol"/>
              </a:rPr>
              <a:t></a:t>
            </a:r>
            <a:r>
              <a:rPr sz="2650" spc="-80" dirty="0">
                <a:latin typeface="Times New Roman"/>
                <a:cs typeface="Times New Roman"/>
              </a:rPr>
              <a:t> </a:t>
            </a:r>
            <a:r>
              <a:rPr sz="2650" spc="105" dirty="0">
                <a:latin typeface="Symbol"/>
                <a:cs typeface="Symbol"/>
              </a:rPr>
              <a:t></a:t>
            </a:r>
            <a:r>
              <a:rPr sz="2650" i="1" spc="105" dirty="0">
                <a:latin typeface="Times New Roman"/>
                <a:cs typeface="Times New Roman"/>
              </a:rPr>
              <a:t>H</a:t>
            </a:r>
            <a:r>
              <a:rPr kumimoji="0" lang="en-US" altLang="zh-CN" spc="-1500" baseline="30000" dirty="0">
                <a:latin typeface="Arial" panose="020B0604020202020204" pitchFamily="34" charset="0"/>
                <a:cs typeface="Arial" panose="020B0604020202020204" pitchFamily="34" charset="0"/>
              </a:rPr>
              <a:t> ⊖       </a:t>
            </a:r>
            <a:r>
              <a:rPr kumimoji="0" lang="en-US" altLang="zh-CN" sz="2650" spc="105" baseline="30000" dirty="0">
                <a:latin typeface="Symbol"/>
                <a:cs typeface="Arial" panose="020B0604020202020204" pitchFamily="34" charset="0"/>
              </a:rPr>
              <a:t>  </a:t>
            </a:r>
            <a:r>
              <a:rPr lang="en-US" altLang="zh-CN" sz="2650" spc="105" dirty="0">
                <a:latin typeface="Symbol"/>
                <a:cs typeface="Symbol"/>
              </a:rPr>
              <a:t> -</a:t>
            </a:r>
            <a:r>
              <a:rPr sz="2650" spc="-335" dirty="0">
                <a:latin typeface="Times New Roman"/>
                <a:cs typeface="Times New Roman"/>
              </a:rPr>
              <a:t> </a:t>
            </a:r>
            <a:r>
              <a:rPr sz="2650" i="1" spc="85" dirty="0">
                <a:latin typeface="Times New Roman"/>
                <a:cs typeface="Times New Roman"/>
              </a:rPr>
              <a:t>T</a:t>
            </a:r>
            <a:r>
              <a:rPr sz="2650" spc="85" dirty="0">
                <a:latin typeface="Symbol"/>
                <a:cs typeface="Symbol"/>
              </a:rPr>
              <a:t></a:t>
            </a:r>
            <a:r>
              <a:rPr sz="2650" i="1" spc="85" dirty="0">
                <a:latin typeface="Times New Roman"/>
                <a:cs typeface="Times New Roman"/>
              </a:rPr>
              <a:t>S</a:t>
            </a:r>
            <a:r>
              <a:rPr kumimoji="0" lang="en-US" altLang="zh-CN" spc="-1500" baseline="30000" dirty="0">
                <a:latin typeface="Arial" panose="020B0604020202020204" pitchFamily="34" charset="0"/>
                <a:cs typeface="Arial" panose="020B0604020202020204" pitchFamily="34" charset="0"/>
              </a:rPr>
              <a:t> ⊖</a:t>
            </a:r>
            <a:endParaRPr sz="3300" baseline="30303" dirty="0">
              <a:latin typeface="Times New Roman"/>
              <a:cs typeface="Times New Roman"/>
            </a:endParaRPr>
          </a:p>
        </p:txBody>
      </p:sp>
      <p:sp>
        <p:nvSpPr>
          <p:cNvPr id="6" name="object 5">
            <a:extLst>
              <a:ext uri="{FF2B5EF4-FFF2-40B4-BE49-F238E27FC236}">
                <a16:creationId xmlns:a16="http://schemas.microsoft.com/office/drawing/2014/main" id="{37B8433A-6989-4E43-B330-D8370BE6F49E}"/>
              </a:ext>
            </a:extLst>
          </p:cNvPr>
          <p:cNvSpPr txBox="1"/>
          <p:nvPr/>
        </p:nvSpPr>
        <p:spPr>
          <a:xfrm>
            <a:off x="638115" y="2676179"/>
            <a:ext cx="2058290" cy="443711"/>
          </a:xfrm>
          <a:prstGeom prst="rect">
            <a:avLst/>
          </a:prstGeom>
          <a:noFill/>
        </p:spPr>
        <p:txBody>
          <a:bodyPr vert="horz" wrap="square" lIns="0" tIns="12700" rIns="0" bIns="0" rtlCol="0">
            <a:spAutoFit/>
          </a:bodyPr>
          <a:lstStyle/>
          <a:p>
            <a:pPr marL="12700">
              <a:lnSpc>
                <a:spcPct val="100000"/>
              </a:lnSpc>
              <a:spcBef>
                <a:spcPts val="100"/>
              </a:spcBef>
              <a:tabLst>
                <a:tab pos="393065" algn="l"/>
              </a:tabLst>
            </a:pPr>
            <a:r>
              <a:rPr sz="2800" b="0" dirty="0">
                <a:latin typeface="+mj-ea"/>
                <a:ea typeface="+mj-ea"/>
                <a:cs typeface="Times New Roman"/>
              </a:rPr>
              <a:t>2.	</a:t>
            </a:r>
            <a:r>
              <a:rPr sz="2800" b="0" dirty="0">
                <a:latin typeface="+mj-ea"/>
                <a:ea typeface="+mj-ea"/>
                <a:cs typeface="楷体"/>
              </a:rPr>
              <a:t>通过公式</a:t>
            </a:r>
          </a:p>
        </p:txBody>
      </p:sp>
      <p:sp>
        <p:nvSpPr>
          <p:cNvPr id="15" name="object 14">
            <a:extLst>
              <a:ext uri="{FF2B5EF4-FFF2-40B4-BE49-F238E27FC236}">
                <a16:creationId xmlns:a16="http://schemas.microsoft.com/office/drawing/2014/main" id="{C9A355CD-41D2-EA45-B742-C7E0517FCBFC}"/>
              </a:ext>
            </a:extLst>
          </p:cNvPr>
          <p:cNvSpPr txBox="1"/>
          <p:nvPr/>
        </p:nvSpPr>
        <p:spPr>
          <a:xfrm>
            <a:off x="2263445" y="3366226"/>
            <a:ext cx="6162445" cy="442429"/>
          </a:xfrm>
          <a:prstGeom prst="rect">
            <a:avLst/>
          </a:prstGeom>
          <a:noFill/>
        </p:spPr>
        <p:txBody>
          <a:bodyPr vert="horz" wrap="square" lIns="0" tIns="11430" rIns="0" bIns="0" rtlCol="0">
            <a:spAutoFit/>
          </a:bodyPr>
          <a:lstStyle/>
          <a:p>
            <a:pPr marL="12700">
              <a:lnSpc>
                <a:spcPct val="100000"/>
              </a:lnSpc>
              <a:spcBef>
                <a:spcPts val="90"/>
              </a:spcBef>
              <a:tabLst>
                <a:tab pos="1141730" algn="l"/>
              </a:tabLst>
            </a:pPr>
            <a:r>
              <a:rPr lang="en-US" altLang="zh-CN" sz="2800" i="1" spc="60" dirty="0">
                <a:latin typeface="Times New Roman"/>
                <a:cs typeface="Times New Roman"/>
              </a:rPr>
              <a:t>∑</a:t>
            </a:r>
            <a:r>
              <a:rPr sz="2800" i="1" spc="60" dirty="0" err="1">
                <a:latin typeface="Times New Roman"/>
                <a:cs typeface="Times New Roman"/>
              </a:rPr>
              <a:t>v</a:t>
            </a:r>
            <a:r>
              <a:rPr lang="en-US" sz="2800" i="1" spc="60" baseline="-25000" dirty="0" err="1">
                <a:latin typeface="Times New Roman"/>
                <a:cs typeface="Times New Roman"/>
              </a:rPr>
              <a:t>j</a:t>
            </a:r>
            <a:r>
              <a:rPr sz="2800" i="1" spc="60" dirty="0">
                <a:latin typeface="Times New Roman"/>
                <a:cs typeface="Times New Roman"/>
              </a:rPr>
              <a:t> </a:t>
            </a:r>
            <a:r>
              <a:rPr lang="zh-CN" altLang="en-US" sz="2800" kern="0" spc="-5" dirty="0">
                <a:latin typeface="Symbol"/>
                <a:cs typeface="Symbol"/>
              </a:rPr>
              <a:t></a:t>
            </a:r>
            <a:r>
              <a:rPr lang="en-US" altLang="zh-CN" sz="2800" spc="80" baseline="-25000" dirty="0" err="1">
                <a:cs typeface="Symbol"/>
              </a:rPr>
              <a:t>f</a:t>
            </a:r>
            <a:r>
              <a:rPr kumimoji="0" lang="en-US" altLang="zh-CN" sz="2800" i="1" dirty="0" err="1">
                <a:ea typeface="宋体" charset="-122"/>
                <a:cs typeface="Arial" panose="020B0604020202020204" pitchFamily="34" charset="0"/>
              </a:rPr>
              <a:t>G</a:t>
            </a:r>
            <a:r>
              <a:rPr kumimoji="0" lang="en-US" altLang="zh-CN" sz="2800" baseline="-25000" dirty="0" err="1">
                <a:ea typeface="宋体" charset="-122"/>
                <a:cs typeface="Arial" panose="020B0604020202020204" pitchFamily="34" charset="0"/>
              </a:rPr>
              <a:t>m</a:t>
            </a:r>
            <a:r>
              <a:rPr kumimoji="0" lang="en-US" altLang="zh-CN" sz="2800" spc="-1500" baseline="30000" dirty="0">
                <a:cs typeface="Arial" panose="020B0604020202020204" pitchFamily="34" charset="0"/>
              </a:rPr>
              <a:t> ⊖</a:t>
            </a:r>
            <a:r>
              <a:rPr kumimoji="0" lang="en-US" altLang="zh-CN" sz="2800" dirty="0">
                <a:ea typeface="宋体" charset="-122"/>
                <a:cs typeface="Arial" panose="020B0604020202020204" pitchFamily="34" charset="0"/>
              </a:rPr>
              <a:t>  </a:t>
            </a:r>
            <a:r>
              <a:rPr sz="2800" spc="45" dirty="0">
                <a:latin typeface="Times New Roman"/>
                <a:cs typeface="Times New Roman"/>
              </a:rPr>
              <a:t>(</a:t>
            </a:r>
            <a:r>
              <a:rPr lang="zh-CN" altLang="en-US" sz="2800" spc="45" dirty="0">
                <a:latin typeface="Times New Roman"/>
                <a:cs typeface="Times New Roman"/>
              </a:rPr>
              <a:t>产物</a:t>
            </a:r>
            <a:r>
              <a:rPr lang="en-US" altLang="zh-CN" sz="2800" spc="45" dirty="0">
                <a:latin typeface="Times New Roman"/>
                <a:cs typeface="Times New Roman"/>
              </a:rPr>
              <a:t>) -</a:t>
            </a:r>
            <a:r>
              <a:rPr lang="en-US" altLang="zh-CN" sz="2800" i="1" spc="60" dirty="0">
                <a:latin typeface="Times New Roman"/>
                <a:cs typeface="Times New Roman"/>
              </a:rPr>
              <a:t> ∑ v</a:t>
            </a:r>
            <a:r>
              <a:rPr lang="en-US" altLang="zh-CN" sz="2800" i="1" spc="60" baseline="-25000" dirty="0">
                <a:latin typeface="Times New Roman"/>
                <a:cs typeface="Times New Roman"/>
              </a:rPr>
              <a:t>i</a:t>
            </a:r>
            <a:r>
              <a:rPr lang="en-US" altLang="zh-CN" sz="2800" i="1" spc="60" dirty="0">
                <a:latin typeface="Times New Roman"/>
                <a:cs typeface="Times New Roman"/>
              </a:rPr>
              <a:t> </a:t>
            </a:r>
            <a:r>
              <a:rPr lang="en-US" altLang="zh-CN" sz="2800" kern="0" spc="-5" dirty="0">
                <a:latin typeface="Symbol"/>
                <a:cs typeface="Symbol"/>
              </a:rPr>
              <a:t></a:t>
            </a:r>
            <a:r>
              <a:rPr lang="en-US" altLang="zh-CN" sz="2800" spc="80" baseline="-25000" dirty="0" err="1">
                <a:cs typeface="Symbol"/>
              </a:rPr>
              <a:t>f</a:t>
            </a:r>
            <a:r>
              <a:rPr kumimoji="0" lang="en-US" altLang="zh-CN" sz="2800" i="1" dirty="0" err="1">
                <a:ea typeface="宋体" charset="-122"/>
                <a:cs typeface="Arial" panose="020B0604020202020204" pitchFamily="34" charset="0"/>
              </a:rPr>
              <a:t>G</a:t>
            </a:r>
            <a:r>
              <a:rPr kumimoji="0" lang="en-US" altLang="zh-CN" sz="2800" baseline="-25000" dirty="0" err="1">
                <a:ea typeface="宋体" charset="-122"/>
                <a:cs typeface="Arial" panose="020B0604020202020204" pitchFamily="34" charset="0"/>
              </a:rPr>
              <a:t>m</a:t>
            </a:r>
            <a:r>
              <a:rPr kumimoji="0" lang="en-US" altLang="zh-CN" sz="2800" spc="-1500" baseline="30000" dirty="0">
                <a:cs typeface="Arial" panose="020B0604020202020204" pitchFamily="34" charset="0"/>
              </a:rPr>
              <a:t> ⊖</a:t>
            </a:r>
            <a:r>
              <a:rPr kumimoji="0" lang="en-US" altLang="zh-CN" sz="2800" dirty="0">
                <a:ea typeface="宋体" charset="-122"/>
                <a:cs typeface="Arial" panose="020B0604020202020204" pitchFamily="34" charset="0"/>
              </a:rPr>
              <a:t>  </a:t>
            </a:r>
            <a:r>
              <a:rPr lang="en-US" altLang="zh-CN" sz="2800" spc="45" dirty="0">
                <a:latin typeface="Times New Roman"/>
                <a:cs typeface="Times New Roman"/>
              </a:rPr>
              <a:t>(</a:t>
            </a:r>
            <a:r>
              <a:rPr lang="zh-CN" altLang="en-US" sz="2800" spc="45" dirty="0">
                <a:latin typeface="Times New Roman"/>
                <a:cs typeface="Times New Roman"/>
              </a:rPr>
              <a:t>反应物</a:t>
            </a:r>
            <a:r>
              <a:rPr lang="en-US" altLang="zh-CN" sz="2800" spc="45" dirty="0">
                <a:latin typeface="Times New Roman"/>
                <a:cs typeface="Times New Roman"/>
              </a:rPr>
              <a:t>) </a:t>
            </a:r>
            <a:endParaRPr sz="2800" dirty="0">
              <a:latin typeface="Times New Roman"/>
              <a:cs typeface="Times New Roman"/>
            </a:endParaRPr>
          </a:p>
        </p:txBody>
      </p:sp>
      <p:sp>
        <p:nvSpPr>
          <p:cNvPr id="16" name="object 15">
            <a:extLst>
              <a:ext uri="{FF2B5EF4-FFF2-40B4-BE49-F238E27FC236}">
                <a16:creationId xmlns:a16="http://schemas.microsoft.com/office/drawing/2014/main" id="{C5858535-F09C-FB46-A730-737AE4893519}"/>
              </a:ext>
            </a:extLst>
          </p:cNvPr>
          <p:cNvSpPr txBox="1"/>
          <p:nvPr/>
        </p:nvSpPr>
        <p:spPr>
          <a:xfrm>
            <a:off x="751781" y="3316083"/>
            <a:ext cx="1575089" cy="503984"/>
          </a:xfrm>
          <a:prstGeom prst="rect">
            <a:avLst/>
          </a:prstGeom>
          <a:noFill/>
        </p:spPr>
        <p:txBody>
          <a:bodyPr vert="horz" wrap="square" lIns="0" tIns="11430" rIns="0" bIns="0" rtlCol="0">
            <a:spAutoFit/>
          </a:bodyPr>
          <a:lstStyle/>
          <a:p>
            <a:pPr marL="12700">
              <a:lnSpc>
                <a:spcPct val="100000"/>
              </a:lnSpc>
              <a:spcBef>
                <a:spcPts val="90"/>
              </a:spcBef>
              <a:tabLst>
                <a:tab pos="940435" algn="l"/>
              </a:tabLst>
            </a:pPr>
            <a:r>
              <a:rPr lang="zh-CN" altLang="en-US" sz="3200" kern="0" spc="-5" dirty="0">
                <a:latin typeface="Symbol"/>
                <a:cs typeface="Symbol"/>
              </a:rPr>
              <a:t></a:t>
            </a:r>
            <a:r>
              <a:rPr lang="en-US" sz="2900" spc="80" baseline="-25000" dirty="0" err="1">
                <a:latin typeface="+mn-lt"/>
                <a:cs typeface="Symbol"/>
              </a:rPr>
              <a:t>r</a:t>
            </a:r>
            <a:r>
              <a:rPr kumimoji="0" lang="en-US" altLang="zh-CN" sz="3200" i="1" dirty="0" err="1">
                <a:latin typeface="+mn-lt"/>
                <a:ea typeface="宋体" charset="-122"/>
                <a:cs typeface="Arial" panose="020B0604020202020204" pitchFamily="34" charset="0"/>
              </a:rPr>
              <a:t>G</a:t>
            </a:r>
            <a:r>
              <a:rPr kumimoji="0" lang="en-US" altLang="zh-CN" sz="3200" baseline="-25000" dirty="0" err="1">
                <a:latin typeface="+mn-lt"/>
                <a:ea typeface="宋体" charset="-122"/>
                <a:cs typeface="Arial" panose="020B0604020202020204" pitchFamily="34" charset="0"/>
              </a:rPr>
              <a:t>m</a:t>
            </a:r>
            <a:r>
              <a:rPr kumimoji="0" lang="en-US" altLang="zh-CN" sz="3200" spc="-1500" baseline="30000" dirty="0">
                <a:latin typeface="+mn-lt"/>
                <a:cs typeface="Arial" panose="020B0604020202020204" pitchFamily="34" charset="0"/>
              </a:rPr>
              <a:t> ⊖</a:t>
            </a:r>
            <a:r>
              <a:rPr kumimoji="0" lang="en-US" altLang="zh-CN" sz="3200" dirty="0">
                <a:latin typeface="+mn-lt"/>
                <a:ea typeface="宋体" charset="-122"/>
                <a:cs typeface="Arial" panose="020B0604020202020204" pitchFamily="34" charset="0"/>
              </a:rPr>
              <a:t>  </a:t>
            </a:r>
            <a:r>
              <a:rPr lang="en-US" altLang="zh-CN" sz="2900" spc="70" dirty="0">
                <a:latin typeface="+mn-lt"/>
                <a:cs typeface="Symbol"/>
              </a:rPr>
              <a:t>=</a:t>
            </a:r>
            <a:endParaRPr sz="2900" dirty="0">
              <a:latin typeface="+mn-lt"/>
              <a:cs typeface="Symbol"/>
            </a:endParaRPr>
          </a:p>
        </p:txBody>
      </p:sp>
      <p:sp>
        <p:nvSpPr>
          <p:cNvPr id="23" name="object 22">
            <a:extLst>
              <a:ext uri="{FF2B5EF4-FFF2-40B4-BE49-F238E27FC236}">
                <a16:creationId xmlns:a16="http://schemas.microsoft.com/office/drawing/2014/main" id="{BFF5746D-466B-3E46-B7D0-7EA404FF0252}"/>
              </a:ext>
            </a:extLst>
          </p:cNvPr>
          <p:cNvSpPr txBox="1">
            <a:spLocks/>
          </p:cNvSpPr>
          <p:nvPr/>
        </p:nvSpPr>
        <p:spPr>
          <a:xfrm>
            <a:off x="161709" y="1170530"/>
            <a:ext cx="4934903" cy="443070"/>
          </a:xfrm>
          <a:prstGeom prst="rect">
            <a:avLst/>
          </a:prstGeom>
          <a:noFill/>
        </p:spPr>
        <p:txBody>
          <a:bodyPr vert="horz" wrap="square" lIns="0" tIns="12065" rIns="0" bIns="0" rtlCol="0">
            <a:spAutoFit/>
          </a:bodyPr>
          <a:lstStyle>
            <a:lvl1pPr algn="ctr" rtl="0" eaLnBrk="0" fontAlgn="base" hangingPunct="0">
              <a:spcBef>
                <a:spcPct val="0"/>
              </a:spcBef>
              <a:spcAft>
                <a:spcPct val="0"/>
              </a:spcAft>
              <a:defRPr kumimoji="1" sz="3600" b="1">
                <a:solidFill>
                  <a:srgbClr val="990000"/>
                </a:solidFill>
                <a:latin typeface="+mj-lt"/>
                <a:ea typeface="+mj-ea"/>
                <a:cs typeface="+mj-cs"/>
              </a:defRPr>
            </a:lvl1pPr>
            <a:lvl2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2pPr>
            <a:lvl3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3pPr>
            <a:lvl4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4pPr>
            <a:lvl5pPr algn="ctr" rtl="0" eaLnBrk="0" fontAlgn="base" hangingPunct="0">
              <a:spcBef>
                <a:spcPct val="0"/>
              </a:spcBef>
              <a:spcAft>
                <a:spcPct val="0"/>
              </a:spcAft>
              <a:defRPr kumimoji="1" sz="3600" b="1">
                <a:solidFill>
                  <a:srgbClr val="990000"/>
                </a:solidFill>
                <a:latin typeface="Times New Roman" pitchFamily="18" charset="0"/>
                <a:ea typeface="黑体" pitchFamily="2" charset="-122"/>
              </a:defRPr>
            </a:lvl5pPr>
            <a:lvl6pPr marL="4572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6pPr>
            <a:lvl7pPr marL="9144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7pPr>
            <a:lvl8pPr marL="13716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8pPr>
            <a:lvl9pPr marL="1828800" algn="ctr" rtl="0" eaLnBrk="1" fontAlgn="base" hangingPunct="1">
              <a:spcBef>
                <a:spcPct val="0"/>
              </a:spcBef>
              <a:spcAft>
                <a:spcPct val="0"/>
              </a:spcAft>
              <a:defRPr kumimoji="1" sz="3600" b="1">
                <a:solidFill>
                  <a:srgbClr val="990000"/>
                </a:solidFill>
                <a:latin typeface="Times New Roman" pitchFamily="18" charset="0"/>
                <a:ea typeface="黑体" pitchFamily="2" charset="-122"/>
              </a:defRPr>
            </a:lvl9pPr>
          </a:lstStyle>
          <a:p>
            <a:pPr marL="12700">
              <a:spcBef>
                <a:spcPts val="95"/>
              </a:spcBef>
            </a:pPr>
            <a:r>
              <a:rPr lang="zh-CN" altLang="en-US" sz="2800" kern="0" spc="5" dirty="0">
                <a:solidFill>
                  <a:schemeClr val="tx1"/>
                </a:solidFill>
              </a:rPr>
              <a:t>计算反</a:t>
            </a:r>
            <a:r>
              <a:rPr lang="zh-CN" altLang="en-US" sz="2800" kern="0" spc="-5" dirty="0">
                <a:solidFill>
                  <a:schemeClr val="tx1"/>
                </a:solidFill>
              </a:rPr>
              <a:t>应的</a:t>
            </a:r>
            <a:r>
              <a:rPr lang="zh-CN" altLang="en-US" sz="2800" kern="0" spc="-1045" dirty="0">
                <a:solidFill>
                  <a:schemeClr val="tx1"/>
                </a:solidFill>
              </a:rPr>
              <a:t> </a:t>
            </a:r>
            <a:r>
              <a:rPr lang="zh-CN" altLang="en-US" sz="2800" kern="0" spc="-5" dirty="0">
                <a:solidFill>
                  <a:schemeClr val="tx1"/>
                </a:solidFill>
                <a:latin typeface="Symbol"/>
                <a:cs typeface="Symbol"/>
              </a:rPr>
              <a:t></a:t>
            </a:r>
            <a:r>
              <a:rPr lang="en-US" sz="2800" i="1" kern="0" spc="-5" dirty="0">
                <a:solidFill>
                  <a:schemeClr val="tx1"/>
                </a:solidFill>
                <a:latin typeface="Times New Roman"/>
                <a:cs typeface="Times New Roman"/>
              </a:rPr>
              <a:t>G</a:t>
            </a:r>
            <a:r>
              <a:rPr lang="en-US" sz="2800" i="1" kern="0" spc="-60" dirty="0">
                <a:solidFill>
                  <a:schemeClr val="tx1"/>
                </a:solidFill>
                <a:latin typeface="Times New Roman"/>
                <a:cs typeface="Times New Roman"/>
              </a:rPr>
              <a:t> </a:t>
            </a:r>
            <a:r>
              <a:rPr lang="zh-CN" altLang="en-US" sz="2800" kern="0" spc="5" dirty="0">
                <a:solidFill>
                  <a:schemeClr val="tx1"/>
                </a:solidFill>
              </a:rPr>
              <a:t>或</a:t>
            </a:r>
            <a:r>
              <a:rPr lang="zh-CN" altLang="en-US" sz="2800" kern="0" spc="990" dirty="0">
                <a:solidFill>
                  <a:schemeClr val="tx1"/>
                </a:solidFill>
              </a:rPr>
              <a:t>者</a:t>
            </a:r>
            <a:r>
              <a:rPr lang="zh-CN" altLang="en-US" sz="2800" kern="0" spc="-5" dirty="0">
                <a:solidFill>
                  <a:schemeClr val="tx1"/>
                </a:solidFill>
                <a:latin typeface="Symbol"/>
                <a:cs typeface="Symbol"/>
              </a:rPr>
              <a:t></a:t>
            </a:r>
            <a:r>
              <a:rPr kumimoji="0" lang="en-US" altLang="zh-CN" sz="2800" i="1" dirty="0">
                <a:solidFill>
                  <a:schemeClr val="tx1"/>
                </a:solidFill>
                <a:latin typeface="Arial" panose="020B0604020202020204" pitchFamily="34" charset="0"/>
                <a:ea typeface="宋体" charset="-122"/>
                <a:cs typeface="Arial" panose="020B0604020202020204" pitchFamily="34" charset="0"/>
              </a:rPr>
              <a:t>G</a:t>
            </a:r>
            <a:r>
              <a:rPr kumimoji="0" lang="en-US" altLang="zh-CN" sz="2800" spc="-1500" baseline="30000" dirty="0">
                <a:solidFill>
                  <a:schemeClr val="tx1"/>
                </a:solidFill>
                <a:latin typeface="Arial" panose="020B0604020202020204" pitchFamily="34" charset="0"/>
                <a:cs typeface="Arial" panose="020B0604020202020204" pitchFamily="34" charset="0"/>
              </a:rPr>
              <a:t>⊖</a:t>
            </a:r>
            <a:endParaRPr lang="en-US" sz="2800" kern="0" baseline="25157" dirty="0">
              <a:solidFill>
                <a:schemeClr val="tx1"/>
              </a:solidFill>
              <a:latin typeface="Times New Roman"/>
              <a:cs typeface="Times New Roman"/>
            </a:endParaRPr>
          </a:p>
        </p:txBody>
      </p:sp>
      <p:sp>
        <p:nvSpPr>
          <p:cNvPr id="27" name="矩形 26">
            <a:extLst>
              <a:ext uri="{FF2B5EF4-FFF2-40B4-BE49-F238E27FC236}">
                <a16:creationId xmlns:a16="http://schemas.microsoft.com/office/drawing/2014/main" id="{F26F8529-1C15-BF45-A891-40F506A1C1C4}"/>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8" name="Rectangle 6">
            <a:extLst>
              <a:ext uri="{FF2B5EF4-FFF2-40B4-BE49-F238E27FC236}">
                <a16:creationId xmlns:a16="http://schemas.microsoft.com/office/drawing/2014/main" id="{C704D6D0-D22F-3F4A-B913-A063FD167E39}"/>
              </a:ext>
            </a:extLst>
          </p:cNvPr>
          <p:cNvSpPr>
            <a:spLocks noChangeArrowheads="1"/>
          </p:cNvSpPr>
          <p:nvPr/>
        </p:nvSpPr>
        <p:spPr bwMode="auto">
          <a:xfrm>
            <a:off x="1259632" y="7471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自由能变的计算</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
        <p:nvSpPr>
          <p:cNvPr id="29" name="矩形 28">
            <a:extLst>
              <a:ext uri="{FF2B5EF4-FFF2-40B4-BE49-F238E27FC236}">
                <a16:creationId xmlns:a16="http://schemas.microsoft.com/office/drawing/2014/main" id="{67E17051-36C7-9144-8DE0-61715DA18D7C}"/>
              </a:ext>
            </a:extLst>
          </p:cNvPr>
          <p:cNvSpPr/>
          <p:nvPr/>
        </p:nvSpPr>
        <p:spPr>
          <a:xfrm>
            <a:off x="637565" y="4099016"/>
            <a:ext cx="1999906" cy="523220"/>
          </a:xfrm>
          <a:prstGeom prst="rect">
            <a:avLst/>
          </a:prstGeom>
        </p:spPr>
        <p:txBody>
          <a:bodyPr wrap="none">
            <a:spAutoFit/>
          </a:bodyPr>
          <a:lstStyle/>
          <a:p>
            <a:r>
              <a:rPr lang="en-US" altLang="zh-CN" sz="2800" b="0" spc="10" dirty="0">
                <a:latin typeface="+mj-ea"/>
                <a:ea typeface="+mj-ea"/>
                <a:cs typeface="楷体"/>
              </a:rPr>
              <a:t>3.</a:t>
            </a:r>
            <a:r>
              <a:rPr lang="zh-CN" altLang="en-US" sz="2800" b="0" spc="10" dirty="0">
                <a:latin typeface="+mj-ea"/>
                <a:ea typeface="+mj-ea"/>
                <a:cs typeface="楷体"/>
              </a:rPr>
              <a:t>盖</a:t>
            </a:r>
            <a:r>
              <a:rPr lang="zh-CN" altLang="en-US" sz="2800" b="0" spc="20" dirty="0">
                <a:latin typeface="+mj-ea"/>
                <a:ea typeface="+mj-ea"/>
                <a:cs typeface="楷体"/>
              </a:rPr>
              <a:t>斯定</a:t>
            </a:r>
            <a:r>
              <a:rPr lang="zh-CN" altLang="en-US" sz="2800" b="0" spc="10" dirty="0">
                <a:latin typeface="+mj-ea"/>
                <a:ea typeface="+mj-ea"/>
                <a:cs typeface="楷体"/>
              </a:rPr>
              <a:t>律</a:t>
            </a:r>
            <a:endParaRPr lang="zh-CN" altLang="en-US" sz="2800" b="0" dirty="0">
              <a:latin typeface="+mj-ea"/>
              <a:ea typeface="+mj-ea"/>
            </a:endParaRPr>
          </a:p>
        </p:txBody>
      </p:sp>
      <p:sp>
        <p:nvSpPr>
          <p:cNvPr id="30" name="矩形 29">
            <a:extLst>
              <a:ext uri="{FF2B5EF4-FFF2-40B4-BE49-F238E27FC236}">
                <a16:creationId xmlns:a16="http://schemas.microsoft.com/office/drawing/2014/main" id="{8D21FF2D-4FA5-2344-8B30-6F95E2CB76DB}"/>
              </a:ext>
            </a:extLst>
          </p:cNvPr>
          <p:cNvSpPr/>
          <p:nvPr/>
        </p:nvSpPr>
        <p:spPr>
          <a:xfrm>
            <a:off x="300608" y="4912943"/>
            <a:ext cx="8663880" cy="1377878"/>
          </a:xfrm>
          <a:prstGeom prst="rect">
            <a:avLst/>
          </a:prstGeom>
        </p:spPr>
        <p:txBody>
          <a:bodyPr wrap="square">
            <a:spAutoFit/>
          </a:bodyPr>
          <a:lstStyle/>
          <a:p>
            <a:pPr algn="just">
              <a:lnSpc>
                <a:spcPct val="120000"/>
              </a:lnSpc>
            </a:pPr>
            <a:r>
              <a:rPr lang="zh-CN" altLang="en-US" b="0" spc="10" dirty="0">
                <a:latin typeface="+mj-ea"/>
                <a:ea typeface="+mj-ea"/>
                <a:cs typeface="楷体"/>
              </a:rPr>
              <a:t>如果</a:t>
            </a:r>
            <a:r>
              <a:rPr lang="zh-CN" altLang="en-US" b="0" spc="20" dirty="0">
                <a:latin typeface="+mj-ea"/>
                <a:ea typeface="+mj-ea"/>
                <a:cs typeface="楷体"/>
              </a:rPr>
              <a:t>能</a:t>
            </a:r>
            <a:r>
              <a:rPr lang="zh-CN" altLang="en-US" b="0" spc="10" dirty="0">
                <a:latin typeface="+mj-ea"/>
                <a:ea typeface="+mj-ea"/>
                <a:cs typeface="楷体"/>
              </a:rPr>
              <a:t>根据盖</a:t>
            </a:r>
            <a:r>
              <a:rPr lang="zh-CN" altLang="en-US" b="0" spc="20" dirty="0">
                <a:latin typeface="+mj-ea"/>
                <a:ea typeface="+mj-ea"/>
                <a:cs typeface="楷体"/>
              </a:rPr>
              <a:t>斯定</a:t>
            </a:r>
            <a:r>
              <a:rPr lang="zh-CN" altLang="en-US" b="0" spc="10" dirty="0">
                <a:latin typeface="+mj-ea"/>
                <a:ea typeface="+mj-ea"/>
                <a:cs typeface="楷体"/>
              </a:rPr>
              <a:t>律由一</a:t>
            </a:r>
            <a:r>
              <a:rPr lang="zh-CN" altLang="en-US" b="0" spc="20" dirty="0">
                <a:latin typeface="+mj-ea"/>
                <a:ea typeface="+mj-ea"/>
                <a:cs typeface="楷体"/>
              </a:rPr>
              <a:t>组已</a:t>
            </a:r>
            <a:r>
              <a:rPr lang="zh-CN" altLang="en-US" b="0" spc="10" dirty="0">
                <a:latin typeface="+mj-ea"/>
                <a:ea typeface="+mj-ea"/>
                <a:cs typeface="楷体"/>
              </a:rPr>
              <a:t>知反应</a:t>
            </a:r>
            <a:r>
              <a:rPr lang="zh-CN" altLang="en-US" b="0" spc="20" dirty="0">
                <a:latin typeface="+mj-ea"/>
                <a:ea typeface="+mj-ea"/>
                <a:cs typeface="楷体"/>
              </a:rPr>
              <a:t>方程</a:t>
            </a:r>
            <a:r>
              <a:rPr lang="zh-CN" altLang="en-US" b="0" spc="10" dirty="0">
                <a:latin typeface="+mj-ea"/>
                <a:ea typeface="+mj-ea"/>
                <a:cs typeface="楷体"/>
              </a:rPr>
              <a:t>式通过</a:t>
            </a:r>
            <a:r>
              <a:rPr lang="zh-CN" altLang="en-US" b="0" dirty="0">
                <a:latin typeface="+mj-ea"/>
                <a:ea typeface="+mj-ea"/>
                <a:cs typeface="楷体"/>
              </a:rPr>
              <a:t>加</a:t>
            </a:r>
            <a:r>
              <a:rPr lang="zh-CN" altLang="en-US" b="0" spc="105" dirty="0">
                <a:latin typeface="+mj-ea"/>
                <a:ea typeface="+mj-ea"/>
                <a:cs typeface="楷体"/>
              </a:rPr>
              <a:t>加减减的办法得出所要研究的那个反应方程式，相应的也可以求出对应方程式的</a:t>
            </a:r>
            <a:r>
              <a:rPr lang="zh-CN" altLang="en-US" kern="0" spc="-5" dirty="0">
                <a:latin typeface="Symbol"/>
                <a:cs typeface="Symbol"/>
              </a:rPr>
              <a:t></a:t>
            </a:r>
            <a:r>
              <a:rPr kumimoji="0" lang="en-US" altLang="zh-CN" i="1" dirty="0">
                <a:latin typeface="Arial" panose="020B0604020202020204" pitchFamily="34" charset="0"/>
                <a:ea typeface="宋体" charset="-122"/>
                <a:cs typeface="Arial" panose="020B0604020202020204" pitchFamily="34" charset="0"/>
              </a:rPr>
              <a:t>G</a:t>
            </a:r>
            <a:endParaRPr lang="zh-CN" altLang="en-US" b="0" dirty="0">
              <a:latin typeface="+mj-ea"/>
              <a:ea typeface="+mj-ea"/>
            </a:endParaRPr>
          </a:p>
        </p:txBody>
      </p:sp>
    </p:spTree>
    <p:extLst>
      <p:ext uri="{BB962C8B-B14F-4D97-AF65-F5344CB8AC3E}">
        <p14:creationId xmlns:p14="http://schemas.microsoft.com/office/powerpoint/2010/main" val="1157387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Text Box 2"/>
          <p:cNvSpPr txBox="1">
            <a:spLocks noChangeArrowheads="1"/>
          </p:cNvSpPr>
          <p:nvPr/>
        </p:nvSpPr>
        <p:spPr bwMode="auto">
          <a:xfrm>
            <a:off x="898525" y="1490663"/>
            <a:ext cx="7777163" cy="457200"/>
          </a:xfrm>
          <a:prstGeom prst="rect">
            <a:avLst/>
          </a:prstGeom>
          <a:noFill/>
          <a:ln w="9525">
            <a:noFill/>
            <a:miter lim="800000"/>
            <a:headEnd/>
            <a:tailEnd/>
          </a:ln>
          <a:effectLst/>
        </p:spPr>
        <p:txBody>
          <a:bodyPr>
            <a:spAutoFit/>
          </a:bodyPr>
          <a:lstStyle/>
          <a:p>
            <a:pPr>
              <a:spcBef>
                <a:spcPct val="50000"/>
              </a:spcBef>
              <a:defRPr/>
            </a:pPr>
            <a:r>
              <a:rPr kumimoji="0" lang="en-US" altLang="zh-CN" sz="2000" dirty="0">
                <a:solidFill>
                  <a:srgbClr val="002060"/>
                </a:solidFill>
                <a:latin typeface="Arial" panose="020B0604020202020204" pitchFamily="34" charset="0"/>
                <a:ea typeface="+mj-ea"/>
                <a:cs typeface="Arial" panose="020B0604020202020204" pitchFamily="34" charset="0"/>
              </a:rPr>
              <a:t>●</a:t>
            </a:r>
            <a:r>
              <a:rPr kumimoji="0" lang="en-US" altLang="zh-CN" dirty="0">
                <a:solidFill>
                  <a:srgbClr val="FFFF00"/>
                </a:solidFill>
                <a:latin typeface="Arial" panose="020B0604020202020204" pitchFamily="34" charset="0"/>
                <a:ea typeface="+mj-ea"/>
                <a:cs typeface="Arial" panose="020B0604020202020204" pitchFamily="34" charset="0"/>
              </a:rPr>
              <a:t>  </a:t>
            </a:r>
            <a:r>
              <a:rPr kumimoji="0" lang="zh-CN" altLang="en-US" dirty="0">
                <a:solidFill>
                  <a:schemeClr val="accent2">
                    <a:lumMod val="50000"/>
                  </a:schemeClr>
                </a:solidFill>
                <a:latin typeface="Arial" panose="020B0604020202020204" pitchFamily="34" charset="0"/>
                <a:ea typeface="+mj-ea"/>
                <a:cs typeface="Arial" panose="020B0604020202020204" pitchFamily="34" charset="0"/>
              </a:rPr>
              <a:t>标准</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Gibbs</a:t>
            </a:r>
            <a:r>
              <a:rPr kumimoji="0" lang="zh-CN" altLang="en-US" dirty="0">
                <a:solidFill>
                  <a:schemeClr val="accent2">
                    <a:lumMod val="50000"/>
                  </a:schemeClr>
                </a:solidFill>
                <a:latin typeface="Arial" panose="020B0604020202020204" pitchFamily="34" charset="0"/>
                <a:ea typeface="+mj-ea"/>
                <a:cs typeface="Arial" panose="020B0604020202020204" pitchFamily="34" charset="0"/>
              </a:rPr>
              <a:t>生成自由能：</a:t>
            </a:r>
          </a:p>
        </p:txBody>
      </p:sp>
      <p:sp>
        <p:nvSpPr>
          <p:cNvPr id="832515" name="Text Box 3"/>
          <p:cNvSpPr txBox="1">
            <a:spLocks noChangeArrowheads="1"/>
          </p:cNvSpPr>
          <p:nvPr/>
        </p:nvSpPr>
        <p:spPr bwMode="auto">
          <a:xfrm>
            <a:off x="323528" y="2200895"/>
            <a:ext cx="8352160" cy="1684244"/>
          </a:xfrm>
          <a:prstGeom prst="rect">
            <a:avLst/>
          </a:prstGeom>
          <a:noFill/>
          <a:ln w="9525">
            <a:noFill/>
            <a:miter lim="800000"/>
            <a:headEnd/>
            <a:tailEnd/>
          </a:ln>
          <a:effectLst/>
        </p:spPr>
        <p:txBody>
          <a:bodyPr wrap="square">
            <a:spAutoFit/>
          </a:bodyPr>
          <a:lstStyle/>
          <a:p>
            <a:pPr>
              <a:lnSpc>
                <a:spcPct val="150000"/>
              </a:lnSpc>
              <a:spcBef>
                <a:spcPct val="50000"/>
              </a:spcBef>
              <a:defRPr/>
            </a:pPr>
            <a:r>
              <a:rPr kumimoji="0" lang="en-US" altLang="zh-CN" dirty="0">
                <a:solidFill>
                  <a:schemeClr val="bg1"/>
                </a:solidFill>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在标态与温度</a:t>
            </a:r>
            <a:r>
              <a:rPr kumimoji="0" lang="en-US" altLang="zh-CN" i="1" dirty="0">
                <a:latin typeface="Arial" panose="020B0604020202020204" pitchFamily="34" charset="0"/>
                <a:ea typeface="+mj-ea"/>
                <a:cs typeface="Arial" panose="020B0604020202020204" pitchFamily="34" charset="0"/>
              </a:rPr>
              <a:t>T</a:t>
            </a:r>
            <a:r>
              <a:rPr kumimoji="0" lang="zh-CN" altLang="en-US" dirty="0">
                <a:latin typeface="Arial" panose="020B0604020202020204" pitchFamily="34" charset="0"/>
                <a:ea typeface="+mj-ea"/>
                <a:cs typeface="Arial" panose="020B0604020202020204" pitchFamily="34" charset="0"/>
              </a:rPr>
              <a:t>的条件下，由稳定态单质生成</a:t>
            </a:r>
            <a:r>
              <a:rPr kumimoji="0" lang="en-US" altLang="zh-CN" dirty="0">
                <a:latin typeface="Arial" panose="020B0604020202020204" pitchFamily="34" charset="0"/>
                <a:ea typeface="+mj-ea"/>
                <a:cs typeface="Arial" panose="020B0604020202020204" pitchFamily="34" charset="0"/>
              </a:rPr>
              <a:t> 1 </a:t>
            </a:r>
            <a:r>
              <a:rPr kumimoji="0" lang="en-US" altLang="zh-CN" dirty="0" err="1">
                <a:latin typeface="Arial" panose="020B0604020202020204" pitchFamily="34" charset="0"/>
                <a:ea typeface="+mj-ea"/>
                <a:cs typeface="Arial" panose="020B0604020202020204" pitchFamily="34" charset="0"/>
              </a:rPr>
              <a:t>mol</a:t>
            </a:r>
            <a:r>
              <a:rPr kumimoji="0" lang="zh-CN" altLang="en-US" dirty="0">
                <a:latin typeface="Arial" panose="020B0604020202020204" pitchFamily="34" charset="0"/>
                <a:ea typeface="+mj-ea"/>
                <a:cs typeface="Arial" panose="020B0604020202020204" pitchFamily="34" charset="0"/>
              </a:rPr>
              <a:t>化合物 </a:t>
            </a:r>
            <a:r>
              <a:rPr kumimoji="0" lang="en-US" altLang="zh-CN" dirty="0">
                <a:latin typeface="Arial" panose="020B0604020202020204" pitchFamily="34" charset="0"/>
                <a:ea typeface="+mj-ea"/>
                <a:cs typeface="Arial" panose="020B0604020202020204" pitchFamily="34" charset="0"/>
              </a:rPr>
              <a:t>(</a:t>
            </a:r>
            <a:r>
              <a:rPr kumimoji="0" lang="zh-CN" altLang="en-US" dirty="0">
                <a:latin typeface="Arial" panose="020B0604020202020204" pitchFamily="34" charset="0"/>
                <a:ea typeface="+mj-ea"/>
                <a:cs typeface="Arial" panose="020B0604020202020204" pitchFamily="34" charset="0"/>
              </a:rPr>
              <a:t>或非稳定态单质或其它形式的物种</a:t>
            </a: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时的</a:t>
            </a:r>
            <a:r>
              <a:rPr kumimoji="0" lang="en-US" altLang="zh-CN" dirty="0">
                <a:latin typeface="Arial" panose="020B0604020202020204" pitchFamily="34" charset="0"/>
                <a:ea typeface="+mj-ea"/>
                <a:cs typeface="Arial" panose="020B0604020202020204" pitchFamily="34" charset="0"/>
              </a:rPr>
              <a:t>Gibbs</a:t>
            </a:r>
            <a:r>
              <a:rPr kumimoji="0" lang="zh-CN" altLang="en-US" dirty="0">
                <a:latin typeface="Arial" panose="020B0604020202020204" pitchFamily="34" charset="0"/>
                <a:ea typeface="+mj-ea"/>
                <a:cs typeface="Arial" panose="020B0604020202020204" pitchFamily="34" charset="0"/>
              </a:rPr>
              <a:t>自由能变化。符号为</a:t>
            </a:r>
            <a:r>
              <a:rPr kumimoji="0" lang="zh-CN" altLang="en-US" sz="1600"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baseline="-25000" dirty="0" err="1">
                <a:latin typeface="Arial" panose="020B0604020202020204" pitchFamily="34" charset="0"/>
                <a:ea typeface="+mj-ea"/>
                <a:cs typeface="Arial" panose="020B0604020202020204" pitchFamily="34" charset="0"/>
              </a:rPr>
              <a:t>f</a:t>
            </a:r>
            <a:r>
              <a:rPr kumimoji="0" lang="en-US" altLang="zh-CN" i="1" dirty="0" err="1">
                <a:ea typeface="宋体" charset="-122"/>
                <a:cs typeface="Arial" panose="020B0604020202020204" pitchFamily="34" charset="0"/>
              </a:rPr>
              <a:t>G</a:t>
            </a:r>
            <a:r>
              <a:rPr kumimoji="0" lang="en-US" altLang="zh-CN" baseline="-25000" dirty="0" err="1">
                <a:ea typeface="宋体" charset="-122"/>
                <a:cs typeface="Arial" panose="020B0604020202020204" pitchFamily="34" charset="0"/>
              </a:rPr>
              <a:t>m</a:t>
            </a:r>
            <a:r>
              <a:rPr kumimoji="0" lang="en-US" altLang="zh-CN" spc="-1500" baseline="30000" dirty="0">
                <a:cs typeface="Arial" panose="020B0604020202020204" pitchFamily="34" charset="0"/>
              </a:rPr>
              <a:t> ⊖</a:t>
            </a:r>
            <a:r>
              <a:rPr kumimoji="0" lang="en-US" altLang="zh-CN" dirty="0">
                <a:ea typeface="宋体" charset="-122"/>
                <a:cs typeface="Arial" panose="020B0604020202020204" pitchFamily="34" charset="0"/>
              </a:rPr>
              <a:t>  </a:t>
            </a:r>
            <a:r>
              <a:rPr kumimoji="0" lang="en-US" altLang="zh-CN" dirty="0">
                <a:latin typeface="Arial" panose="020B0604020202020204" pitchFamily="34" charset="0"/>
                <a:ea typeface="+mj-ea"/>
                <a:cs typeface="Arial" panose="020B0604020202020204" pitchFamily="34" charset="0"/>
              </a:rPr>
              <a:t>(</a:t>
            </a:r>
            <a:r>
              <a:rPr kumimoji="0" lang="en-US" altLang="zh-CN" i="1" dirty="0">
                <a:latin typeface="Arial" panose="020B0604020202020204" pitchFamily="34" charset="0"/>
                <a:ea typeface="+mj-ea"/>
                <a:cs typeface="Arial" panose="020B0604020202020204" pitchFamily="34" charset="0"/>
              </a:rPr>
              <a:t>T</a:t>
            </a:r>
            <a:r>
              <a:rPr kumimoji="0" lang="en-US" altLang="zh-CN" dirty="0">
                <a:latin typeface="Arial" panose="020B0604020202020204" pitchFamily="34" charset="0"/>
                <a:ea typeface="+mj-ea"/>
                <a:cs typeface="Arial" panose="020B0604020202020204" pitchFamily="34" charset="0"/>
              </a:rPr>
              <a:t>)</a:t>
            </a:r>
            <a:r>
              <a:rPr kumimoji="0" lang="zh-CN" altLang="en-US" dirty="0">
                <a:latin typeface="Arial" panose="020B0604020202020204" pitchFamily="34" charset="0"/>
                <a:ea typeface="+mj-ea"/>
                <a:cs typeface="Arial" panose="020B0604020202020204" pitchFamily="34" charset="0"/>
              </a:rPr>
              <a:t>，简写符号</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ea typeface="宋体" charset="-122"/>
                <a:cs typeface="Arial" panose="020B0604020202020204" pitchFamily="34" charset="0"/>
              </a:rPr>
              <a:t>G</a:t>
            </a:r>
            <a:r>
              <a:rPr kumimoji="0" lang="en-US" altLang="zh-CN" i="1" baseline="-25000" dirty="0">
                <a:ea typeface="宋体" charset="-122"/>
                <a:cs typeface="Arial" panose="020B0604020202020204" pitchFamily="34" charset="0"/>
              </a:rPr>
              <a:t>f</a:t>
            </a:r>
            <a:r>
              <a:rPr kumimoji="0" lang="en-US" altLang="zh-CN" spc="-1500" baseline="30000" dirty="0">
                <a:cs typeface="Arial" panose="020B0604020202020204" pitchFamily="34" charset="0"/>
              </a:rPr>
              <a:t> ⊖</a:t>
            </a:r>
            <a:r>
              <a:rPr kumimoji="0" lang="en-US" altLang="zh-CN" dirty="0">
                <a:ea typeface="宋体" charset="-122"/>
                <a:cs typeface="Arial" panose="020B0604020202020204" pitchFamily="34" charset="0"/>
              </a:rPr>
              <a:t>  </a:t>
            </a:r>
            <a:r>
              <a:rPr kumimoji="0" lang="en-US" altLang="zh-CN" dirty="0">
                <a:latin typeface="Arial" panose="020B0604020202020204" pitchFamily="34" charset="0"/>
                <a:ea typeface="+mj-ea"/>
                <a:cs typeface="Arial" panose="020B0604020202020204" pitchFamily="34" charset="0"/>
              </a:rPr>
              <a:t>(</a:t>
            </a:r>
            <a:r>
              <a:rPr kumimoji="0" lang="en-US" altLang="zh-CN" i="1" dirty="0">
                <a:latin typeface="Arial" panose="020B0604020202020204" pitchFamily="34" charset="0"/>
                <a:ea typeface="+mj-ea"/>
                <a:cs typeface="Arial" panose="020B0604020202020204" pitchFamily="34" charset="0"/>
              </a:rPr>
              <a:t>T</a:t>
            </a:r>
            <a:r>
              <a:rPr kumimoji="0" lang="en-US" altLang="zh-CN" dirty="0">
                <a:latin typeface="Arial" panose="020B0604020202020204" pitchFamily="34" charset="0"/>
                <a:ea typeface="+mj-ea"/>
                <a:cs typeface="Arial" panose="020B0604020202020204" pitchFamily="34" charset="0"/>
              </a:rPr>
              <a:t>)</a:t>
            </a:r>
            <a:r>
              <a:rPr kumimoji="0" lang="zh-CN" altLang="en-US" dirty="0">
                <a:latin typeface="Arial" panose="020B0604020202020204" pitchFamily="34" charset="0"/>
                <a:ea typeface="+mj-ea"/>
                <a:cs typeface="Arial" panose="020B0604020202020204" pitchFamily="34" charset="0"/>
              </a:rPr>
              <a:t>，单位 </a:t>
            </a:r>
            <a:r>
              <a:rPr kumimoji="0" lang="en-US" altLang="zh-CN" dirty="0">
                <a:latin typeface="Arial" panose="020B0604020202020204" pitchFamily="34" charset="0"/>
                <a:ea typeface="+mj-ea"/>
                <a:cs typeface="Arial" panose="020B0604020202020204" pitchFamily="34" charset="0"/>
              </a:rPr>
              <a:t>kJ</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dirty="0">
                <a:latin typeface="Arial" panose="020B0604020202020204" pitchFamily="34" charset="0"/>
                <a:ea typeface="+mj-ea"/>
                <a:cs typeface="Arial" panose="020B0604020202020204" pitchFamily="34" charset="0"/>
              </a:rPr>
              <a:t>mol</a:t>
            </a:r>
            <a:r>
              <a:rPr kumimoji="0" lang="en-US" altLang="zh-CN" baseline="30000" dirty="0">
                <a:latin typeface="Arial" panose="020B0604020202020204" pitchFamily="34" charset="0"/>
                <a:ea typeface="+mj-ea"/>
                <a:cs typeface="Arial" panose="020B0604020202020204" pitchFamily="34" charset="0"/>
                <a:sym typeface="Symbol" pitchFamily="18" charset="2"/>
              </a:rPr>
              <a:t></a:t>
            </a:r>
            <a:r>
              <a:rPr kumimoji="0" lang="en-US" altLang="zh-CN" baseline="30000" dirty="0">
                <a:latin typeface="Arial" panose="020B0604020202020204" pitchFamily="34" charset="0"/>
                <a:ea typeface="+mj-ea"/>
                <a:cs typeface="Arial" panose="020B0604020202020204" pitchFamily="34" charset="0"/>
              </a:rPr>
              <a:t>1</a:t>
            </a:r>
            <a:r>
              <a:rPr kumimoji="0" lang="zh-CN" altLang="en-US" dirty="0">
                <a:latin typeface="Arial" panose="020B0604020202020204" pitchFamily="34" charset="0"/>
                <a:ea typeface="+mj-ea"/>
                <a:cs typeface="Arial" panose="020B0604020202020204" pitchFamily="34" charset="0"/>
              </a:rPr>
              <a:t>。</a:t>
            </a:r>
          </a:p>
        </p:txBody>
      </p:sp>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1259632" y="7471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自由能变的计算</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
        <p:nvSpPr>
          <p:cNvPr id="6"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45</a:t>
            </a:fld>
            <a:endParaRPr lang="en-US" altLang="zh-CN" dirty="0">
              <a:solidFill>
                <a:srgbClr val="000000"/>
              </a:solidFill>
            </a:endParaRPr>
          </a:p>
        </p:txBody>
      </p:sp>
    </p:spTree>
    <p:extLst>
      <p:ext uri="{BB962C8B-B14F-4D97-AF65-F5344CB8AC3E}">
        <p14:creationId xmlns:p14="http://schemas.microsoft.com/office/powerpoint/2010/main" val="2937689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59632" y="1052736"/>
            <a:ext cx="6264696" cy="5594213"/>
            <a:chOff x="971600" y="859123"/>
            <a:chExt cx="6264696" cy="5594213"/>
          </a:xfrm>
        </p:grpSpPr>
        <p:pic>
          <p:nvPicPr>
            <p:cNvPr id="93187" name="Picture 2"/>
            <p:cNvPicPr>
              <a:picLocks noChangeAspect="1" noChangeArrowheads="1"/>
            </p:cNvPicPr>
            <p:nvPr/>
          </p:nvPicPr>
          <p:blipFill rotWithShape="1">
            <a:blip r:embed="rId3"/>
            <a:srcRect l="2325" t="4469" r="2325" b="2787"/>
            <a:stretch/>
          </p:blipFill>
          <p:spPr bwMode="auto">
            <a:xfrm>
              <a:off x="971600" y="860256"/>
              <a:ext cx="6264696" cy="5593080"/>
            </a:xfrm>
            <a:prstGeom prst="rect">
              <a:avLst/>
            </a:prstGeom>
            <a:solidFill>
              <a:schemeClr val="bg1"/>
            </a:solidFill>
            <a:ln w="9525">
              <a:noFill/>
              <a:miter lim="800000"/>
              <a:headEnd/>
              <a:tailEnd/>
            </a:ln>
          </p:spPr>
        </p:pic>
        <p:sp>
          <p:nvSpPr>
            <p:cNvPr id="93188" name="Text Box 3"/>
            <p:cNvSpPr txBox="1">
              <a:spLocks noChangeArrowheads="1"/>
            </p:cNvSpPr>
            <p:nvPr/>
          </p:nvSpPr>
          <p:spPr bwMode="auto">
            <a:xfrm>
              <a:off x="2483725" y="859123"/>
              <a:ext cx="479881" cy="250381"/>
            </a:xfrm>
            <a:prstGeom prst="rect">
              <a:avLst/>
            </a:prstGeom>
            <a:solidFill>
              <a:schemeClr val="bg1"/>
            </a:solidFill>
            <a:ln w="9525">
              <a:noFill/>
              <a:miter lim="800000"/>
              <a:headEnd/>
              <a:tailEnd/>
            </a:ln>
          </p:spPr>
          <p:txBody>
            <a:bodyPr lIns="0" tIns="0" rIns="0" bIns="0">
              <a:spAutoFit/>
            </a:bodyPr>
            <a:lstStyle/>
            <a:p>
              <a:pPr>
                <a:spcBef>
                  <a:spcPct val="50000"/>
                </a:spcBef>
                <a:defRPr/>
              </a:pPr>
              <a:endParaRPr lang="zh-CN" altLang="zh-CN" sz="1800"/>
            </a:p>
          </p:txBody>
        </p:sp>
      </p:grpSp>
      <p:sp>
        <p:nvSpPr>
          <p:cNvPr id="6" name="矩形 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z="1400" smtClean="0">
                <a:solidFill>
                  <a:srgbClr val="000000"/>
                </a:solidFill>
              </a:rPr>
              <a:pPr>
                <a:defRPr/>
              </a:pPr>
              <a:t>46</a:t>
            </a:fld>
            <a:endParaRPr lang="en-US" altLang="zh-CN" sz="1400" dirty="0">
              <a:solidFill>
                <a:srgbClr val="000000"/>
              </a:solidFill>
            </a:endParaRPr>
          </a:p>
        </p:txBody>
      </p:sp>
      <p:sp>
        <p:nvSpPr>
          <p:cNvPr id="9" name="Rectangle 6">
            <a:extLst>
              <a:ext uri="{FF2B5EF4-FFF2-40B4-BE49-F238E27FC236}">
                <a16:creationId xmlns:a16="http://schemas.microsoft.com/office/drawing/2014/main" id="{6C042DEF-932E-504C-AC77-8F4CCB7FED47}"/>
              </a:ext>
            </a:extLst>
          </p:cNvPr>
          <p:cNvSpPr>
            <a:spLocks noChangeArrowheads="1"/>
          </p:cNvSpPr>
          <p:nvPr/>
        </p:nvSpPr>
        <p:spPr bwMode="auto">
          <a:xfrm>
            <a:off x="1259632" y="7471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自由能变的计算</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175516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Text Box 2"/>
          <p:cNvSpPr txBox="1">
            <a:spLocks noChangeArrowheads="1"/>
          </p:cNvSpPr>
          <p:nvPr/>
        </p:nvSpPr>
        <p:spPr bwMode="auto">
          <a:xfrm>
            <a:off x="457200" y="1268760"/>
            <a:ext cx="8038902" cy="1661737"/>
          </a:xfrm>
          <a:prstGeom prst="rect">
            <a:avLst/>
          </a:prstGeom>
          <a:noFill/>
          <a:ln w="9525">
            <a:noFill/>
            <a:miter lim="800000"/>
            <a:headEnd/>
            <a:tailEnd/>
          </a:ln>
          <a:effectLst/>
        </p:spPr>
        <p:txBody>
          <a:bodyPr wrap="square">
            <a:spAutoFit/>
          </a:bodyPr>
          <a:lstStyle/>
          <a:p>
            <a:pPr>
              <a:lnSpc>
                <a:spcPct val="120000"/>
              </a:lnSpc>
              <a:spcBef>
                <a:spcPct val="50000"/>
              </a:spcBef>
              <a:defRPr/>
            </a:pPr>
            <a:r>
              <a:rPr kumimoji="0" lang="en-US" altLang="zh-CN" dirty="0">
                <a:solidFill>
                  <a:schemeClr val="bg1"/>
                </a:solidFill>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利用各种物质的标准</a:t>
            </a:r>
            <a:r>
              <a:rPr kumimoji="0" lang="en-US" altLang="zh-CN" dirty="0">
                <a:latin typeface="Arial" panose="020B0604020202020204" pitchFamily="34" charset="0"/>
                <a:ea typeface="+mj-ea"/>
                <a:cs typeface="Arial" panose="020B0604020202020204" pitchFamily="34" charset="0"/>
              </a:rPr>
              <a:t>Gibbs</a:t>
            </a:r>
            <a:r>
              <a:rPr kumimoji="0" lang="zh-CN" altLang="en-US" dirty="0">
                <a:latin typeface="Arial" panose="020B0604020202020204" pitchFamily="34" charset="0"/>
                <a:ea typeface="+mj-ea"/>
                <a:cs typeface="Arial" panose="020B0604020202020204" pitchFamily="34" charset="0"/>
              </a:rPr>
              <a:t>生成自由能值可以计算化学反应的</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baseline="-25000" dirty="0" err="1">
                <a:latin typeface="Arial" panose="020B0604020202020204" pitchFamily="34" charset="0"/>
                <a:ea typeface="+mj-ea"/>
                <a:cs typeface="Arial" panose="020B0604020202020204" pitchFamily="34" charset="0"/>
              </a:rPr>
              <a:t>r</a:t>
            </a:r>
            <a:r>
              <a:rPr kumimoji="0" lang="en-US" altLang="zh-CN" i="1" dirty="0" err="1">
                <a:ea typeface="宋体" charset="-122"/>
                <a:cs typeface="Arial" panose="020B0604020202020204" pitchFamily="34" charset="0"/>
              </a:rPr>
              <a:t>G</a:t>
            </a:r>
            <a:r>
              <a:rPr kumimoji="0" lang="en-US" altLang="zh-CN" baseline="-25000" dirty="0" err="1">
                <a:ea typeface="宋体" charset="-122"/>
                <a:cs typeface="Arial" panose="020B0604020202020204" pitchFamily="34" charset="0"/>
              </a:rPr>
              <a:t>m</a:t>
            </a:r>
            <a:r>
              <a:rPr kumimoji="0" lang="en-US" altLang="zh-CN" spc="-1500" baseline="30000" dirty="0">
                <a:cs typeface="Arial" panose="020B0604020202020204" pitchFamily="34" charset="0"/>
              </a:rPr>
              <a:t> ⊖</a:t>
            </a:r>
            <a:r>
              <a:rPr kumimoji="0" lang="en-US" altLang="zh-CN" dirty="0">
                <a:ea typeface="宋体" charset="-122"/>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（简写</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ea typeface="宋体" charset="-122"/>
                <a:cs typeface="Arial" panose="020B0604020202020204" pitchFamily="34" charset="0"/>
              </a:rPr>
              <a:t>G</a:t>
            </a:r>
            <a:r>
              <a:rPr kumimoji="0" lang="en-US" altLang="zh-CN" spc="-1500" baseline="30000" dirty="0">
                <a:cs typeface="Arial" panose="020B0604020202020204" pitchFamily="34" charset="0"/>
              </a:rPr>
              <a:t> ⊖</a:t>
            </a:r>
            <a:r>
              <a:rPr kumimoji="0" lang="en-US" altLang="zh-CN" dirty="0">
                <a:ea typeface="宋体" charset="-122"/>
                <a:cs typeface="Arial" panose="020B0604020202020204" pitchFamily="34" charset="0"/>
              </a:rPr>
              <a:t>  </a:t>
            </a:r>
            <a:r>
              <a:rPr kumimoji="0" lang="en-US" altLang="zh-CN" dirty="0">
                <a:latin typeface="Arial" panose="020B0604020202020204" pitchFamily="34" charset="0"/>
                <a:ea typeface="+mj-ea"/>
                <a:cs typeface="Arial" panose="020B0604020202020204" pitchFamily="34" charset="0"/>
              </a:rPr>
              <a:t>)</a:t>
            </a:r>
            <a:r>
              <a:rPr kumimoji="0" lang="zh-CN" altLang="en-US" dirty="0">
                <a:latin typeface="Arial" panose="020B0604020202020204" pitchFamily="34" charset="0"/>
                <a:ea typeface="+mj-ea"/>
                <a:cs typeface="Arial" panose="020B0604020202020204" pitchFamily="34" charset="0"/>
              </a:rPr>
              <a:t>：</a:t>
            </a:r>
          </a:p>
          <a:p>
            <a:pPr algn="ctr">
              <a:lnSpc>
                <a:spcPct val="120000"/>
              </a:lnSpc>
              <a:spcBef>
                <a:spcPct val="50000"/>
              </a:spcBef>
              <a:defRPr/>
            </a:pPr>
            <a:r>
              <a:rPr kumimoji="0" lang="zh-CN" altLang="en-US"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r</a:t>
            </a:r>
            <a:r>
              <a:rPr kumimoji="0" lang="en-US" altLang="zh-CN" sz="2800" i="1" dirty="0" err="1">
                <a:solidFill>
                  <a:srgbClr val="0000FF"/>
                </a:solidFill>
                <a:ea typeface="宋体" charset="-122"/>
                <a:cs typeface="Arial" panose="020B0604020202020204" pitchFamily="34" charset="0"/>
              </a:rPr>
              <a:t>G</a:t>
            </a:r>
            <a:r>
              <a:rPr kumimoji="0" lang="en-US" altLang="zh-CN" sz="2800" baseline="-25000" dirty="0" err="1">
                <a:solidFill>
                  <a:srgbClr val="0000FF"/>
                </a:solidFill>
                <a:ea typeface="宋体" charset="-122"/>
                <a:cs typeface="Arial" panose="020B0604020202020204" pitchFamily="34" charset="0"/>
              </a:rPr>
              <a:t>m</a:t>
            </a:r>
            <a:r>
              <a:rPr kumimoji="0" lang="en-US" altLang="zh-CN" sz="2800" spc="-1500" baseline="30000" dirty="0">
                <a:solidFill>
                  <a:srgbClr val="0000FF"/>
                </a:solidFill>
                <a:cs typeface="Arial" panose="020B0604020202020204" pitchFamily="34" charset="0"/>
              </a:rPr>
              <a:t> ⊖</a:t>
            </a:r>
            <a:r>
              <a:rPr kumimoji="0" lang="en-US" altLang="zh-CN" sz="2800" dirty="0">
                <a:solidFill>
                  <a:srgbClr val="0000FF"/>
                </a:solidFill>
                <a:ea typeface="宋体" charset="-122"/>
                <a:cs typeface="Arial" panose="020B0604020202020204" pitchFamily="34" charset="0"/>
              </a:rPr>
              <a:t> </a:t>
            </a:r>
            <a:r>
              <a:rPr kumimoji="0" lang="en-US" altLang="zh-CN"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sym typeface="Symbol" pitchFamily="18" charset="2"/>
              </a:rPr>
              <a:t>i</a:t>
            </a:r>
            <a:r>
              <a:rPr kumimoji="0" lang="en-US" altLang="zh-CN" sz="2800" baseline="-25000" dirty="0">
                <a:solidFill>
                  <a:srgbClr val="0000FF"/>
                </a:solidFill>
                <a:latin typeface="Arial" panose="020B0604020202020204" pitchFamily="34" charset="0"/>
                <a:ea typeface="+mj-ea"/>
                <a:cs typeface="Arial" panose="020B0604020202020204" pitchFamily="34" charset="0"/>
                <a:sym typeface="Symbol" pitchFamily="18" charset="2"/>
              </a:rPr>
              <a:t> </a:t>
            </a:r>
            <a:r>
              <a:rPr kumimoji="0" lang="en-US" altLang="zh-CN"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sym typeface="Symbol" pitchFamily="18" charset="2"/>
              </a:rPr>
              <a:t>f</a:t>
            </a:r>
            <a:r>
              <a:rPr kumimoji="0" lang="en-US" altLang="zh-CN" sz="2800" i="1" dirty="0" err="1">
                <a:solidFill>
                  <a:srgbClr val="0000FF"/>
                </a:solidFill>
                <a:ea typeface="宋体" charset="-122"/>
                <a:cs typeface="Arial" panose="020B0604020202020204" pitchFamily="34" charset="0"/>
              </a:rPr>
              <a:t>G</a:t>
            </a:r>
            <a:r>
              <a:rPr kumimoji="0" lang="en-US" altLang="zh-CN" sz="2800" baseline="-25000" dirty="0" err="1">
                <a:solidFill>
                  <a:srgbClr val="0000FF"/>
                </a:solidFill>
                <a:ea typeface="宋体" charset="-122"/>
                <a:cs typeface="Arial" panose="020B0604020202020204" pitchFamily="34" charset="0"/>
              </a:rPr>
              <a:t>m</a:t>
            </a:r>
            <a:r>
              <a:rPr kumimoji="0" lang="en-US" altLang="zh-CN" sz="2800" spc="-1500" baseline="30000" dirty="0">
                <a:solidFill>
                  <a:srgbClr val="0000FF"/>
                </a:solidFill>
                <a:cs typeface="Arial" panose="020B0604020202020204" pitchFamily="34" charset="0"/>
              </a:rPr>
              <a:t> ⊖</a:t>
            </a:r>
            <a:r>
              <a:rPr kumimoji="0" lang="en-US" altLang="zh-CN" sz="2800" dirty="0">
                <a:solidFill>
                  <a:srgbClr val="0000FF"/>
                </a:solidFill>
                <a:ea typeface="宋体" charset="-122"/>
                <a:cs typeface="Arial" panose="020B0604020202020204" pitchFamily="34" charset="0"/>
              </a:rPr>
              <a:t> </a:t>
            </a:r>
            <a:r>
              <a:rPr kumimoji="0" lang="en-US" altLang="zh-CN" sz="2800" baseline="-25000" dirty="0">
                <a:solidFill>
                  <a:srgbClr val="0000FF"/>
                </a:solidFill>
                <a:latin typeface="Arial" panose="020B0604020202020204" pitchFamily="34" charset="0"/>
                <a:ea typeface="+mj-ea"/>
                <a:cs typeface="Arial" panose="020B0604020202020204" pitchFamily="34" charset="0"/>
              </a:rPr>
              <a:t>(</a:t>
            </a:r>
            <a:r>
              <a:rPr kumimoji="0" lang="zh-CN" altLang="en-US" sz="2800" baseline="-25000" dirty="0">
                <a:solidFill>
                  <a:srgbClr val="0000FF"/>
                </a:solidFill>
                <a:latin typeface="Arial" panose="020B0604020202020204" pitchFamily="34" charset="0"/>
                <a:ea typeface="+mj-ea"/>
                <a:cs typeface="Arial" panose="020B0604020202020204" pitchFamily="34" charset="0"/>
              </a:rPr>
              <a:t>生成物</a:t>
            </a:r>
            <a:r>
              <a:rPr kumimoji="0" lang="en-US" altLang="zh-CN" sz="2800" baseline="-25000" dirty="0">
                <a:solidFill>
                  <a:srgbClr val="0000FF"/>
                </a:solidFill>
                <a:latin typeface="Arial" panose="020B0604020202020204" pitchFamily="34" charset="0"/>
                <a:ea typeface="+mj-ea"/>
                <a:cs typeface="Arial" panose="020B0604020202020204" pitchFamily="34" charset="0"/>
              </a:rPr>
              <a:t>)</a:t>
            </a:r>
            <a:r>
              <a:rPr kumimoji="0" lang="en-US" altLang="zh-CN"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rPr>
              <a:t>－ </a:t>
            </a:r>
            <a:r>
              <a:rPr kumimoji="0" lang="zh-CN" altLang="en-US"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rPr>
              <a:t>i</a:t>
            </a:r>
            <a:r>
              <a:rPr kumimoji="0" lang="en-US" altLang="zh-CN" sz="2800" baseline="-25000" dirty="0">
                <a:solidFill>
                  <a:srgbClr val="0000FF"/>
                </a:solidFill>
                <a:latin typeface="Arial" panose="020B0604020202020204" pitchFamily="34" charset="0"/>
                <a:ea typeface="+mj-ea"/>
                <a:cs typeface="Arial" panose="020B0604020202020204" pitchFamily="34" charset="0"/>
              </a:rPr>
              <a:t> </a:t>
            </a:r>
            <a:r>
              <a:rPr kumimoji="0" lang="en-US" altLang="zh-CN" sz="2800" dirty="0">
                <a:solidFill>
                  <a:srgbClr val="0000FF"/>
                </a:solidFill>
                <a:latin typeface="Arial" panose="020B0604020202020204" pitchFamily="34" charset="0"/>
                <a:ea typeface="+mj-ea"/>
                <a:cs typeface="Arial" panose="020B0604020202020204" pitchFamily="34" charset="0"/>
                <a:sym typeface="Symbol" pitchFamily="18" charset="2"/>
              </a:rPr>
              <a:t></a:t>
            </a:r>
            <a:r>
              <a:rPr kumimoji="0" lang="en-US" altLang="zh-CN" sz="2800" baseline="-25000" dirty="0" err="1">
                <a:solidFill>
                  <a:srgbClr val="0000FF"/>
                </a:solidFill>
                <a:latin typeface="Arial" panose="020B0604020202020204" pitchFamily="34" charset="0"/>
                <a:ea typeface="+mj-ea"/>
                <a:cs typeface="Arial" panose="020B0604020202020204" pitchFamily="34" charset="0"/>
                <a:sym typeface="Symbol" pitchFamily="18" charset="2"/>
              </a:rPr>
              <a:t>f</a:t>
            </a:r>
            <a:r>
              <a:rPr kumimoji="0" lang="en-US" altLang="zh-CN" sz="2800" i="1" dirty="0" err="1">
                <a:solidFill>
                  <a:srgbClr val="0000FF"/>
                </a:solidFill>
                <a:ea typeface="宋体" charset="-122"/>
                <a:cs typeface="Arial" panose="020B0604020202020204" pitchFamily="34" charset="0"/>
              </a:rPr>
              <a:t>G</a:t>
            </a:r>
            <a:r>
              <a:rPr kumimoji="0" lang="en-US" altLang="zh-CN" sz="2800" baseline="-25000" dirty="0" err="1">
                <a:solidFill>
                  <a:srgbClr val="0000FF"/>
                </a:solidFill>
                <a:ea typeface="宋体" charset="-122"/>
                <a:cs typeface="Arial" panose="020B0604020202020204" pitchFamily="34" charset="0"/>
              </a:rPr>
              <a:t>m</a:t>
            </a:r>
            <a:r>
              <a:rPr kumimoji="0" lang="en-US" altLang="zh-CN" sz="2800" spc="-1500" baseline="30000" dirty="0">
                <a:solidFill>
                  <a:srgbClr val="0000FF"/>
                </a:solidFill>
                <a:cs typeface="Arial" panose="020B0604020202020204" pitchFamily="34" charset="0"/>
              </a:rPr>
              <a:t> ⊖</a:t>
            </a:r>
            <a:r>
              <a:rPr kumimoji="0" lang="en-US" altLang="zh-CN" sz="2800" dirty="0">
                <a:solidFill>
                  <a:srgbClr val="0000FF"/>
                </a:solidFill>
                <a:ea typeface="宋体" charset="-122"/>
                <a:cs typeface="Arial" panose="020B0604020202020204" pitchFamily="34" charset="0"/>
              </a:rPr>
              <a:t> </a:t>
            </a:r>
            <a:r>
              <a:rPr kumimoji="0" lang="en-US" altLang="zh-CN" sz="2800" baseline="-25000" dirty="0">
                <a:solidFill>
                  <a:srgbClr val="0000FF"/>
                </a:solidFill>
                <a:latin typeface="Arial" panose="020B0604020202020204" pitchFamily="34" charset="0"/>
                <a:ea typeface="+mj-ea"/>
                <a:cs typeface="Arial" panose="020B0604020202020204" pitchFamily="34" charset="0"/>
              </a:rPr>
              <a:t>(</a:t>
            </a:r>
            <a:r>
              <a:rPr kumimoji="0" lang="zh-CN" altLang="en-US" sz="2800" baseline="-25000" dirty="0">
                <a:solidFill>
                  <a:srgbClr val="0000FF"/>
                </a:solidFill>
                <a:latin typeface="Arial" panose="020B0604020202020204" pitchFamily="34" charset="0"/>
                <a:ea typeface="+mj-ea"/>
                <a:cs typeface="Arial" panose="020B0604020202020204" pitchFamily="34" charset="0"/>
              </a:rPr>
              <a:t>反应物</a:t>
            </a:r>
            <a:r>
              <a:rPr kumimoji="0" lang="en-US" altLang="zh-CN" sz="2800" baseline="-25000" dirty="0">
                <a:solidFill>
                  <a:srgbClr val="0000FF"/>
                </a:solidFill>
                <a:latin typeface="Arial" panose="020B0604020202020204" pitchFamily="34" charset="0"/>
                <a:ea typeface="+mj-ea"/>
                <a:cs typeface="Arial" panose="020B0604020202020204" pitchFamily="34" charset="0"/>
              </a:rPr>
              <a:t>)</a:t>
            </a:r>
            <a:r>
              <a:rPr kumimoji="0" lang="en-US" altLang="zh-CN" sz="2800" dirty="0">
                <a:solidFill>
                  <a:srgbClr val="0000FF"/>
                </a:solidFill>
                <a:latin typeface="Arial" panose="020B0604020202020204" pitchFamily="34" charset="0"/>
                <a:ea typeface="+mj-ea"/>
                <a:cs typeface="Arial" panose="020B0604020202020204" pitchFamily="34" charset="0"/>
              </a:rPr>
              <a:t>   </a:t>
            </a:r>
          </a:p>
        </p:txBody>
      </p:sp>
      <p:sp>
        <p:nvSpPr>
          <p:cNvPr id="834564" name="Text Box 4"/>
          <p:cNvSpPr txBox="1">
            <a:spLocks noChangeArrowheads="1"/>
          </p:cNvSpPr>
          <p:nvPr/>
        </p:nvSpPr>
        <p:spPr bwMode="auto">
          <a:xfrm>
            <a:off x="539552" y="3501008"/>
            <a:ext cx="8208962" cy="2677656"/>
          </a:xfrm>
          <a:prstGeom prst="rect">
            <a:avLst/>
          </a:prstGeom>
          <a:noFill/>
          <a:ln w="9525">
            <a:noFill/>
            <a:miter lim="800000"/>
            <a:headEnd/>
            <a:tailEnd/>
          </a:ln>
          <a:effectLst/>
        </p:spPr>
        <p:txBody>
          <a:bodyPr>
            <a:spAutoFit/>
          </a:bodyPr>
          <a:lstStyle/>
          <a:p>
            <a:pPr>
              <a:spcBef>
                <a:spcPct val="50000"/>
              </a:spcBef>
              <a:defRPr/>
            </a:pPr>
            <a:r>
              <a:rPr kumimoji="0" lang="zh-CN" altLang="en-US" dirty="0">
                <a:latin typeface="Arial" panose="020B0604020202020204" pitchFamily="34" charset="0"/>
                <a:ea typeface="+mj-ea"/>
                <a:cs typeface="Arial" panose="020B0604020202020204" pitchFamily="34" charset="0"/>
              </a:rPr>
              <a:t>例如，对于甲烷燃烧的化学反应：</a:t>
            </a:r>
          </a:p>
          <a:p>
            <a:pPr>
              <a:spcBef>
                <a:spcPct val="50000"/>
              </a:spcBef>
              <a:defRPr/>
            </a:pPr>
            <a:r>
              <a:rPr kumimoji="0" lang="zh-CN" altLang="en-US" dirty="0">
                <a:latin typeface="Arial" panose="020B0604020202020204" pitchFamily="34" charset="0"/>
                <a:ea typeface="+mj-ea"/>
                <a:cs typeface="Arial" panose="020B0604020202020204" pitchFamily="34" charset="0"/>
              </a:rPr>
              <a:t>	  </a:t>
            </a:r>
            <a:r>
              <a:rPr kumimoji="0" lang="en-US" altLang="zh-CN" dirty="0" err="1">
                <a:solidFill>
                  <a:schemeClr val="accent2">
                    <a:lumMod val="50000"/>
                  </a:schemeClr>
                </a:solidFill>
                <a:latin typeface="Arial" panose="020B0604020202020204" pitchFamily="34" charset="0"/>
                <a:ea typeface="+mj-ea"/>
                <a:cs typeface="Arial" panose="020B0604020202020204" pitchFamily="34" charset="0"/>
              </a:rPr>
              <a:t>CH</a:t>
            </a:r>
            <a:r>
              <a:rPr kumimoji="0" lang="en-US" altLang="zh-CN" baseline="-25000" dirty="0" err="1">
                <a:solidFill>
                  <a:schemeClr val="accent2">
                    <a:lumMod val="50000"/>
                  </a:schemeClr>
                </a:solidFill>
                <a:latin typeface="Arial" panose="020B0604020202020204" pitchFamily="34" charset="0"/>
                <a:ea typeface="+mj-ea"/>
                <a:cs typeface="Arial" panose="020B0604020202020204" pitchFamily="34" charset="0"/>
              </a:rPr>
              <a:t>4</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 (g) + </a:t>
            </a:r>
            <a:r>
              <a:rPr kumimoji="0" lang="en-US" altLang="zh-CN" dirty="0" err="1">
                <a:solidFill>
                  <a:schemeClr val="accent2">
                    <a:lumMod val="50000"/>
                  </a:schemeClr>
                </a:solidFill>
                <a:latin typeface="Arial" panose="020B0604020202020204" pitchFamily="34" charset="0"/>
                <a:ea typeface="+mj-ea"/>
                <a:cs typeface="Arial" panose="020B0604020202020204" pitchFamily="34" charset="0"/>
              </a:rPr>
              <a:t>2O</a:t>
            </a:r>
            <a:r>
              <a:rPr kumimoji="0" lang="en-US" altLang="zh-CN" baseline="-25000" dirty="0" err="1">
                <a:solidFill>
                  <a:schemeClr val="accent2">
                    <a:lumMod val="50000"/>
                  </a:schemeClr>
                </a:solidFill>
                <a:latin typeface="Arial" panose="020B0604020202020204" pitchFamily="34" charset="0"/>
                <a:ea typeface="+mj-ea"/>
                <a:cs typeface="Arial" panose="020B0604020202020204" pitchFamily="34" charset="0"/>
              </a:rPr>
              <a:t>2</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 (g)  </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 CO</a:t>
            </a:r>
            <a:r>
              <a:rPr kumimoji="0" lang="en-US" altLang="zh-CN" baseline="-25000" dirty="0">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2</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 (g)  + </a:t>
            </a:r>
            <a:r>
              <a:rPr kumimoji="0" lang="en-US" altLang="zh-CN" dirty="0" err="1">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H</a:t>
            </a:r>
            <a:r>
              <a:rPr kumimoji="0" lang="en-US" altLang="zh-CN" baseline="-25000" dirty="0" err="1">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2</a:t>
            </a:r>
            <a:r>
              <a:rPr kumimoji="0" lang="en-US" altLang="zh-CN" dirty="0" err="1">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O</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 (l)  </a:t>
            </a:r>
            <a:endParaRPr kumimoji="0" lang="en-US" altLang="zh-CN" dirty="0">
              <a:solidFill>
                <a:schemeClr val="accent2">
                  <a:lumMod val="50000"/>
                </a:schemeClr>
              </a:solidFill>
              <a:latin typeface="Arial" panose="020B0604020202020204" pitchFamily="34" charset="0"/>
              <a:ea typeface="+mj-ea"/>
              <a:cs typeface="Arial" panose="020B0604020202020204" pitchFamily="34" charset="0"/>
            </a:endParaRPr>
          </a:p>
          <a:p>
            <a:pPr>
              <a:spcBef>
                <a:spcPct val="50000"/>
              </a:spcBef>
              <a:defRPr/>
            </a:pPr>
            <a:r>
              <a:rPr kumimoji="0" lang="zh-CN" altLang="en-US" dirty="0">
                <a:latin typeface="Arial" panose="020B0604020202020204" pitchFamily="34" charset="0"/>
                <a:ea typeface="+mj-ea"/>
                <a:cs typeface="Arial" panose="020B0604020202020204" pitchFamily="34" charset="0"/>
              </a:rPr>
              <a:t>在标态和</a:t>
            </a:r>
            <a:r>
              <a:rPr kumimoji="0" lang="en-US" altLang="zh-CN" dirty="0" err="1">
                <a:latin typeface="Arial" panose="020B0604020202020204" pitchFamily="34" charset="0"/>
                <a:ea typeface="+mj-ea"/>
                <a:cs typeface="Arial" panose="020B0604020202020204" pitchFamily="34" charset="0"/>
              </a:rPr>
              <a:t>298K</a:t>
            </a:r>
            <a:r>
              <a:rPr kumimoji="0" lang="zh-CN" altLang="en-US" dirty="0">
                <a:latin typeface="Arial" panose="020B0604020202020204" pitchFamily="34" charset="0"/>
                <a:ea typeface="+mj-ea"/>
                <a:cs typeface="Arial" panose="020B0604020202020204" pitchFamily="34" charset="0"/>
              </a:rPr>
              <a:t>下，</a:t>
            </a:r>
          </a:p>
          <a:p>
            <a:pPr>
              <a:spcBef>
                <a:spcPct val="50000"/>
              </a:spcBef>
              <a:defRPr/>
            </a:pPr>
            <a:r>
              <a:rPr kumimoji="0" lang="zh-CN" altLang="en-US"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0000FF"/>
                </a:solidFill>
                <a:ea typeface="宋体" charset="-122"/>
                <a:cs typeface="Arial" panose="020B0604020202020204" pitchFamily="34" charset="0"/>
              </a:rPr>
              <a:t>G</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ea typeface="宋体" charset="-122"/>
                <a:cs typeface="Arial" panose="020B0604020202020204" pitchFamily="34" charset="0"/>
              </a:rPr>
              <a:t>  </a:t>
            </a:r>
            <a:r>
              <a:rPr kumimoji="0" lang="zh-CN" altLang="en-US" dirty="0">
                <a:solidFill>
                  <a:srgbClr val="0000FF"/>
                </a:solidFill>
                <a:latin typeface="Arial" panose="020B0604020202020204" pitchFamily="34" charset="0"/>
                <a:ea typeface="+mj-ea"/>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0000FF"/>
                </a:solidFill>
                <a:ea typeface="宋体" charset="-122"/>
                <a:cs typeface="Arial" panose="020B0604020202020204" pitchFamily="34" charset="0"/>
              </a:rPr>
              <a:t>G</a:t>
            </a:r>
            <a:r>
              <a:rPr kumimoji="0" lang="en-US" altLang="zh-CN" i="1" baseline="-25000" dirty="0">
                <a:solidFill>
                  <a:srgbClr val="0000FF"/>
                </a:solidFill>
                <a:ea typeface="宋体" charset="-122"/>
                <a:cs typeface="Arial" panose="020B0604020202020204" pitchFamily="34" charset="0"/>
              </a:rPr>
              <a:t>f</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ea typeface="宋体" charset="-122"/>
                <a:cs typeface="Arial" panose="020B0604020202020204" pitchFamily="34" charset="0"/>
              </a:rPr>
              <a:t> </a:t>
            </a:r>
            <a:r>
              <a:rPr kumimoji="0" lang="en-US" altLang="zh-CN" baseline="-25000" dirty="0">
                <a:solidFill>
                  <a:srgbClr val="0000FF"/>
                </a:solidFill>
                <a:latin typeface="Arial" panose="020B0604020202020204" pitchFamily="34" charset="0"/>
                <a:ea typeface="+mj-ea"/>
                <a:cs typeface="Arial" panose="020B0604020202020204" pitchFamily="34" charset="0"/>
              </a:rPr>
              <a:t>CO</a:t>
            </a:r>
            <a:r>
              <a:rPr kumimoji="0" lang="en-US" altLang="zh-CN" baseline="-50000" dirty="0">
                <a:solidFill>
                  <a:srgbClr val="0000FF"/>
                </a:solidFill>
                <a:latin typeface="Arial" panose="020B0604020202020204" pitchFamily="34" charset="0"/>
                <a:ea typeface="+mj-ea"/>
                <a:cs typeface="Arial" panose="020B0604020202020204" pitchFamily="34" charset="0"/>
              </a:rPr>
              <a:t>2</a:t>
            </a:r>
            <a:r>
              <a:rPr kumimoji="0" lang="en-US" altLang="zh-CN" baseline="-25000" dirty="0">
                <a:solidFill>
                  <a:srgbClr val="0000FF"/>
                </a:solidFill>
                <a:latin typeface="Arial" panose="020B0604020202020204" pitchFamily="34" charset="0"/>
                <a:ea typeface="+mj-ea"/>
                <a:cs typeface="Arial" panose="020B0604020202020204" pitchFamily="34" charset="0"/>
              </a:rPr>
              <a:t>(g)</a:t>
            </a:r>
            <a:r>
              <a:rPr kumimoji="0" lang="en-US" altLang="zh-CN" dirty="0">
                <a:solidFill>
                  <a:srgbClr val="0000FF"/>
                </a:solidFill>
                <a:latin typeface="Arial" panose="020B0604020202020204" pitchFamily="34" charset="0"/>
                <a:ea typeface="+mj-ea"/>
                <a:cs typeface="Arial" panose="020B0604020202020204" pitchFamily="34" charset="0"/>
              </a:rPr>
              <a:t> + 2</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 </a:t>
            </a:r>
            <a:r>
              <a:rPr kumimoji="0" lang="en-US" altLang="zh-CN" i="1" dirty="0">
                <a:solidFill>
                  <a:srgbClr val="0000FF"/>
                </a:solidFill>
                <a:ea typeface="宋体" charset="-122"/>
                <a:cs typeface="Arial" panose="020B0604020202020204" pitchFamily="34" charset="0"/>
              </a:rPr>
              <a:t>G</a:t>
            </a:r>
            <a:r>
              <a:rPr kumimoji="0" lang="en-US" altLang="zh-CN" i="1" baseline="-25000" dirty="0">
                <a:solidFill>
                  <a:srgbClr val="0000FF"/>
                </a:solidFill>
                <a:ea typeface="宋体" charset="-122"/>
                <a:cs typeface="Arial" panose="020B0604020202020204" pitchFamily="34" charset="0"/>
              </a:rPr>
              <a:t>f</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ea typeface="宋体" charset="-122"/>
                <a:cs typeface="Arial" panose="020B0604020202020204" pitchFamily="34" charset="0"/>
              </a:rPr>
              <a:t> </a:t>
            </a:r>
            <a:r>
              <a:rPr kumimoji="0" lang="en-US" altLang="zh-CN" baseline="-25000" dirty="0">
                <a:solidFill>
                  <a:srgbClr val="0000FF"/>
                </a:solidFill>
                <a:latin typeface="Arial" panose="020B0604020202020204" pitchFamily="34" charset="0"/>
                <a:ea typeface="+mj-ea"/>
                <a:cs typeface="Arial" panose="020B0604020202020204" pitchFamily="34" charset="0"/>
              </a:rPr>
              <a:t>H</a:t>
            </a:r>
            <a:r>
              <a:rPr kumimoji="0" lang="en-US" altLang="zh-CN" baseline="-50000" dirty="0">
                <a:solidFill>
                  <a:srgbClr val="0000FF"/>
                </a:solidFill>
                <a:latin typeface="Arial" panose="020B0604020202020204" pitchFamily="34" charset="0"/>
                <a:ea typeface="+mj-ea"/>
                <a:cs typeface="Arial" panose="020B0604020202020204" pitchFamily="34" charset="0"/>
              </a:rPr>
              <a:t>2</a:t>
            </a:r>
            <a:r>
              <a:rPr kumimoji="0" lang="en-US" altLang="zh-CN" baseline="-25000" dirty="0">
                <a:solidFill>
                  <a:srgbClr val="0000FF"/>
                </a:solidFill>
                <a:latin typeface="Arial" panose="020B0604020202020204" pitchFamily="34" charset="0"/>
                <a:ea typeface="+mj-ea"/>
                <a:cs typeface="Arial" panose="020B0604020202020204" pitchFamily="34" charset="0"/>
              </a:rPr>
              <a:t>O(l)</a:t>
            </a:r>
            <a:r>
              <a:rPr kumimoji="0" lang="en-US" altLang="zh-CN" sz="2000" dirty="0">
                <a:solidFill>
                  <a:srgbClr val="0000FF"/>
                </a:solidFill>
                <a:latin typeface="Arial" panose="020B0604020202020204" pitchFamily="34" charset="0"/>
                <a:ea typeface="+mj-ea"/>
                <a:cs typeface="Arial" panose="020B0604020202020204" pitchFamily="34" charset="0"/>
              </a:rPr>
              <a:t>  </a:t>
            </a:r>
            <a:r>
              <a:rPr kumimoji="0" lang="zh-CN" altLang="en-US" sz="2000" dirty="0">
                <a:solidFill>
                  <a:srgbClr val="0000FF"/>
                </a:solidFill>
                <a:latin typeface="Arial" panose="020B0604020202020204" pitchFamily="34" charset="0"/>
                <a:ea typeface="+mj-ea"/>
                <a:cs typeface="Arial" panose="020B0604020202020204" pitchFamily="34" charset="0"/>
              </a:rPr>
              <a:t>－ </a:t>
            </a:r>
            <a:r>
              <a:rPr kumimoji="0" lang="en-US" altLang="zh-CN" dirty="0">
                <a:solidFill>
                  <a:srgbClr val="0000FF"/>
                </a:solidFill>
                <a:latin typeface="Arial" panose="020B0604020202020204" pitchFamily="34" charset="0"/>
                <a:ea typeface="+mj-ea"/>
                <a:cs typeface="Arial" panose="020B0604020202020204" pitchFamily="34" charset="0"/>
              </a:rPr>
              <a:t>[</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0000FF"/>
                </a:solidFill>
                <a:ea typeface="宋体" charset="-122"/>
                <a:cs typeface="Arial" panose="020B0604020202020204" pitchFamily="34" charset="0"/>
              </a:rPr>
              <a:t>G</a:t>
            </a:r>
            <a:r>
              <a:rPr kumimoji="0" lang="en-US" altLang="zh-CN" i="1" baseline="-25000" dirty="0">
                <a:solidFill>
                  <a:srgbClr val="0000FF"/>
                </a:solidFill>
                <a:ea typeface="宋体" charset="-122"/>
                <a:cs typeface="Arial" panose="020B0604020202020204" pitchFamily="34" charset="0"/>
              </a:rPr>
              <a:t>f</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ea typeface="宋体" charset="-122"/>
                <a:cs typeface="Arial" panose="020B0604020202020204" pitchFamily="34" charset="0"/>
              </a:rPr>
              <a:t> </a:t>
            </a:r>
            <a:r>
              <a:rPr kumimoji="0" lang="en-US" altLang="zh-CN" baseline="-25000" dirty="0">
                <a:solidFill>
                  <a:srgbClr val="0000FF"/>
                </a:solidFill>
                <a:latin typeface="Arial" panose="020B0604020202020204" pitchFamily="34" charset="0"/>
                <a:ea typeface="+mj-ea"/>
                <a:cs typeface="Arial" panose="020B0604020202020204" pitchFamily="34" charset="0"/>
              </a:rPr>
              <a:t>CH</a:t>
            </a:r>
            <a:r>
              <a:rPr kumimoji="0" lang="en-US" altLang="zh-CN" baseline="-50000" dirty="0">
                <a:solidFill>
                  <a:srgbClr val="0000FF"/>
                </a:solidFill>
                <a:latin typeface="Arial" panose="020B0604020202020204" pitchFamily="34" charset="0"/>
                <a:ea typeface="+mj-ea"/>
                <a:cs typeface="Arial" panose="020B0604020202020204" pitchFamily="34" charset="0"/>
              </a:rPr>
              <a:t>4</a:t>
            </a:r>
            <a:r>
              <a:rPr kumimoji="0" lang="en-US" altLang="zh-CN" baseline="-25000" dirty="0">
                <a:solidFill>
                  <a:srgbClr val="0000FF"/>
                </a:solidFill>
                <a:latin typeface="Arial" panose="020B0604020202020204" pitchFamily="34" charset="0"/>
                <a:ea typeface="+mj-ea"/>
                <a:cs typeface="Arial" panose="020B0604020202020204" pitchFamily="34" charset="0"/>
              </a:rPr>
              <a:t>(g)</a:t>
            </a:r>
            <a:r>
              <a:rPr kumimoji="0" lang="en-US" altLang="zh-CN" dirty="0">
                <a:solidFill>
                  <a:srgbClr val="0000FF"/>
                </a:solidFill>
                <a:latin typeface="Arial" panose="020B0604020202020204" pitchFamily="34" charset="0"/>
                <a:ea typeface="+mj-ea"/>
                <a:cs typeface="Arial" panose="020B0604020202020204" pitchFamily="34" charset="0"/>
              </a:rPr>
              <a:t> + 2</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 </a:t>
            </a:r>
            <a:r>
              <a:rPr kumimoji="0" lang="en-US" altLang="zh-CN" i="1" dirty="0">
                <a:solidFill>
                  <a:srgbClr val="0000FF"/>
                </a:solidFill>
                <a:ea typeface="宋体" charset="-122"/>
                <a:cs typeface="Arial" panose="020B0604020202020204" pitchFamily="34" charset="0"/>
              </a:rPr>
              <a:t>G</a:t>
            </a:r>
            <a:r>
              <a:rPr kumimoji="0" lang="en-US" altLang="zh-CN" i="1" baseline="-25000" dirty="0">
                <a:solidFill>
                  <a:srgbClr val="0000FF"/>
                </a:solidFill>
                <a:ea typeface="宋体" charset="-122"/>
                <a:cs typeface="Arial" panose="020B0604020202020204" pitchFamily="34" charset="0"/>
              </a:rPr>
              <a:t>f</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ea typeface="宋体" charset="-122"/>
                <a:cs typeface="Arial" panose="020B0604020202020204" pitchFamily="34" charset="0"/>
              </a:rPr>
              <a:t> </a:t>
            </a:r>
            <a:r>
              <a:rPr kumimoji="0" lang="en-US" altLang="zh-CN" baseline="-25000" dirty="0">
                <a:solidFill>
                  <a:srgbClr val="0000FF"/>
                </a:solidFill>
                <a:latin typeface="Arial" panose="020B0604020202020204" pitchFamily="34" charset="0"/>
                <a:ea typeface="+mj-ea"/>
                <a:cs typeface="Arial" panose="020B0604020202020204" pitchFamily="34" charset="0"/>
              </a:rPr>
              <a:t>O</a:t>
            </a:r>
            <a:r>
              <a:rPr kumimoji="0" lang="en-US" altLang="zh-CN" baseline="-50000" dirty="0">
                <a:solidFill>
                  <a:srgbClr val="0000FF"/>
                </a:solidFill>
                <a:latin typeface="Arial" panose="020B0604020202020204" pitchFamily="34" charset="0"/>
                <a:ea typeface="+mj-ea"/>
                <a:cs typeface="Arial" panose="020B0604020202020204" pitchFamily="34" charset="0"/>
              </a:rPr>
              <a:t>2</a:t>
            </a:r>
            <a:r>
              <a:rPr kumimoji="0" lang="en-US" altLang="zh-CN" baseline="-25000" dirty="0">
                <a:solidFill>
                  <a:srgbClr val="0000FF"/>
                </a:solidFill>
                <a:latin typeface="Arial" panose="020B0604020202020204" pitchFamily="34" charset="0"/>
                <a:ea typeface="+mj-ea"/>
                <a:cs typeface="Arial" panose="020B0604020202020204" pitchFamily="34" charset="0"/>
              </a:rPr>
              <a:t>(g) </a:t>
            </a:r>
            <a:r>
              <a:rPr kumimoji="0" lang="en-US" altLang="zh-CN" dirty="0">
                <a:solidFill>
                  <a:srgbClr val="0000FF"/>
                </a:solidFill>
                <a:latin typeface="Arial" panose="020B0604020202020204" pitchFamily="34" charset="0"/>
                <a:ea typeface="+mj-ea"/>
                <a:cs typeface="Arial" panose="020B0604020202020204" pitchFamily="34" charset="0"/>
              </a:rPr>
              <a:t>] </a:t>
            </a:r>
          </a:p>
          <a:p>
            <a:pPr>
              <a:spcBef>
                <a:spcPct val="50000"/>
              </a:spcBef>
              <a:defRPr/>
            </a:pPr>
            <a:r>
              <a:rPr kumimoji="0" lang="en-US" altLang="zh-CN" dirty="0">
                <a:solidFill>
                  <a:srgbClr val="0000FF"/>
                </a:solidFill>
                <a:latin typeface="Arial" panose="020B0604020202020204" pitchFamily="34" charset="0"/>
                <a:ea typeface="+mj-ea"/>
                <a:cs typeface="Arial" panose="020B0604020202020204" pitchFamily="34" charset="0"/>
              </a:rPr>
              <a:t>         </a:t>
            </a:r>
            <a:r>
              <a:rPr kumimoji="0" lang="zh-CN" altLang="en-US" dirty="0">
                <a:solidFill>
                  <a:srgbClr val="0000FF"/>
                </a:solidFill>
                <a:latin typeface="Arial" panose="020B0604020202020204" pitchFamily="34" charset="0"/>
                <a:ea typeface="+mj-ea"/>
                <a:cs typeface="Arial" panose="020B0604020202020204" pitchFamily="34" charset="0"/>
              </a:rPr>
              <a:t>＝</a:t>
            </a:r>
            <a:r>
              <a:rPr kumimoji="0" lang="zh-CN" altLang="en-US" sz="2000" dirty="0">
                <a:solidFill>
                  <a:srgbClr val="0000FF"/>
                </a:solidFill>
                <a:latin typeface="Arial" panose="020B0604020202020204" pitchFamily="34" charset="0"/>
                <a:ea typeface="+mj-ea"/>
                <a:cs typeface="Arial" panose="020B0604020202020204" pitchFamily="34" charset="0"/>
              </a:rPr>
              <a:t>－</a:t>
            </a:r>
            <a:r>
              <a:rPr kumimoji="0" lang="en-US" altLang="zh-CN" dirty="0">
                <a:solidFill>
                  <a:srgbClr val="0000FF"/>
                </a:solidFill>
                <a:latin typeface="Arial" panose="020B0604020202020204" pitchFamily="34" charset="0"/>
                <a:ea typeface="+mj-ea"/>
                <a:cs typeface="Arial" panose="020B0604020202020204" pitchFamily="34" charset="0"/>
              </a:rPr>
              <a:t>818.0 </a:t>
            </a:r>
            <a:r>
              <a:rPr kumimoji="0" lang="en-US" altLang="zh-CN" dirty="0" err="1">
                <a:solidFill>
                  <a:srgbClr val="0000FF"/>
                </a:solidFill>
                <a:latin typeface="Arial" panose="020B0604020202020204" pitchFamily="34" charset="0"/>
                <a:ea typeface="+mj-ea"/>
                <a:cs typeface="Arial" panose="020B0604020202020204" pitchFamily="34" charset="0"/>
              </a:rPr>
              <a:t>kJ</a:t>
            </a:r>
            <a:r>
              <a:rPr kumimoji="0" lang="en-US" altLang="zh-CN" dirty="0" err="1">
                <a:solidFill>
                  <a:srgbClr val="0000FF"/>
                </a:solidFill>
                <a:latin typeface="Arial" panose="020B0604020202020204" pitchFamily="34" charset="0"/>
                <a:ea typeface="+mj-ea"/>
                <a:cs typeface="Arial" panose="020B0604020202020204" pitchFamily="34" charset="0"/>
                <a:sym typeface="Symbol" pitchFamily="18" charset="2"/>
              </a:rPr>
              <a:t>mol</a:t>
            </a:r>
            <a:r>
              <a:rPr kumimoji="0" lang="en-US" altLang="zh-CN" baseline="30000" dirty="0" err="1">
                <a:solidFill>
                  <a:srgbClr val="0000FF"/>
                </a:solidFill>
                <a:latin typeface="Arial" panose="020B0604020202020204" pitchFamily="34" charset="0"/>
                <a:ea typeface="+mj-ea"/>
                <a:cs typeface="Arial" panose="020B0604020202020204" pitchFamily="34" charset="0"/>
                <a:sym typeface="Symbol" pitchFamily="18" charset="2"/>
              </a:rPr>
              <a:t>1</a:t>
            </a:r>
            <a:r>
              <a:rPr kumimoji="0" lang="en-US" altLang="zh-CN" dirty="0">
                <a:solidFill>
                  <a:srgbClr val="0000FF"/>
                </a:solidFill>
                <a:latin typeface="Arial" panose="020B0604020202020204" pitchFamily="34" charset="0"/>
                <a:ea typeface="+mj-ea"/>
                <a:cs typeface="Arial" panose="020B0604020202020204" pitchFamily="34" charset="0"/>
                <a:sym typeface="Symbol" pitchFamily="18" charset="2"/>
              </a:rPr>
              <a:t> </a:t>
            </a:r>
          </a:p>
        </p:txBody>
      </p:sp>
      <p:sp>
        <p:nvSpPr>
          <p:cNvPr id="5" name="矩形 4"/>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47</a:t>
            </a:fld>
            <a:endParaRPr lang="en-US" altLang="zh-CN" dirty="0">
              <a:solidFill>
                <a:srgbClr val="000000"/>
              </a:solidFill>
            </a:endParaRPr>
          </a:p>
        </p:txBody>
      </p:sp>
      <p:sp>
        <p:nvSpPr>
          <p:cNvPr id="8" name="Rectangle 6">
            <a:extLst>
              <a:ext uri="{FF2B5EF4-FFF2-40B4-BE49-F238E27FC236}">
                <a16:creationId xmlns:a16="http://schemas.microsoft.com/office/drawing/2014/main" id="{3F48FB1E-D674-C64C-9101-49D34244E80C}"/>
              </a:ext>
            </a:extLst>
          </p:cNvPr>
          <p:cNvSpPr>
            <a:spLocks noChangeArrowheads="1"/>
          </p:cNvSpPr>
          <p:nvPr/>
        </p:nvSpPr>
        <p:spPr bwMode="auto">
          <a:xfrm>
            <a:off x="1259632" y="7471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自由能变的计算</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5061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8554AFF-F216-DD4A-8D77-4630B777CCD5}"/>
              </a:ext>
            </a:extLst>
          </p:cNvPr>
          <p:cNvSpPr>
            <a:spLocks noGrp="1"/>
          </p:cNvSpPr>
          <p:nvPr>
            <p:ph type="ftr" sz="quarter" idx="10"/>
          </p:nvPr>
        </p:nvSpPr>
        <p:spPr/>
        <p:txBody>
          <a:bodyPr/>
          <a:lstStyle/>
          <a:p>
            <a:pPr>
              <a:defRPr/>
            </a:pPr>
            <a:fld id="{5B0964F7-4727-4AC6-820D-B129E805F5EE}" type="slidenum">
              <a:rPr lang="zh-CN" altLang="en-US" smtClean="0"/>
              <a:pPr>
                <a:defRPr/>
              </a:pPr>
              <a:t>48</a:t>
            </a:fld>
            <a:endParaRPr lang="en-US" altLang="zh-CN"/>
          </a:p>
        </p:txBody>
      </p:sp>
      <p:sp>
        <p:nvSpPr>
          <p:cNvPr id="3" name="Text Box 3">
            <a:extLst>
              <a:ext uri="{FF2B5EF4-FFF2-40B4-BE49-F238E27FC236}">
                <a16:creationId xmlns:a16="http://schemas.microsoft.com/office/drawing/2014/main" id="{F4F83C81-17C8-614F-8A97-EF5AE820C218}"/>
              </a:ext>
            </a:extLst>
          </p:cNvPr>
          <p:cNvSpPr txBox="1">
            <a:spLocks noChangeArrowheads="1"/>
          </p:cNvSpPr>
          <p:nvPr/>
        </p:nvSpPr>
        <p:spPr bwMode="auto">
          <a:xfrm>
            <a:off x="457200" y="620688"/>
            <a:ext cx="7920880" cy="1304331"/>
          </a:xfrm>
          <a:prstGeom prst="rect">
            <a:avLst/>
          </a:prstGeom>
          <a:noFill/>
          <a:ln w="9525">
            <a:noFill/>
            <a:miter lim="800000"/>
            <a:headEnd/>
            <a:tailEnd/>
          </a:ln>
          <a:effectLst/>
        </p:spPr>
        <p:txBody>
          <a:bodyPr wrap="square">
            <a:spAutoFit/>
          </a:bodyPr>
          <a:lstStyle/>
          <a:p>
            <a:pPr>
              <a:lnSpc>
                <a:spcPct val="150000"/>
              </a:lnSpc>
              <a:defRPr/>
            </a:pP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rPr>
              <a:t>    </a:t>
            </a:r>
            <a:r>
              <a:rPr kumimoji="0" lang="zh-CN" altLang="en-US" sz="2800" dirty="0">
                <a:solidFill>
                  <a:schemeClr val="accent2">
                    <a:lumMod val="50000"/>
                  </a:schemeClr>
                </a:solidFill>
                <a:latin typeface="Arial" panose="020B0604020202020204" pitchFamily="34" charset="0"/>
                <a:ea typeface="+mj-ea"/>
                <a:cs typeface="Arial" panose="020B0604020202020204" pitchFamily="34" charset="0"/>
              </a:rPr>
              <a:t>对于合成氨反应：</a:t>
            </a:r>
            <a:endParaRPr kumimoji="0" lang="en-GB" altLang="zh-CN" sz="2800" dirty="0">
              <a:solidFill>
                <a:schemeClr val="accent2">
                  <a:lumMod val="50000"/>
                </a:schemeClr>
              </a:solidFill>
              <a:latin typeface="Arial" panose="020B0604020202020204" pitchFamily="34" charset="0"/>
              <a:ea typeface="+mj-ea"/>
              <a:cs typeface="Arial" panose="020B0604020202020204" pitchFamily="34" charset="0"/>
            </a:endParaRPr>
          </a:p>
          <a:p>
            <a:pPr algn="ctr">
              <a:lnSpc>
                <a:spcPct val="150000"/>
              </a:lnSpc>
              <a:defRPr/>
            </a:pP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rPr>
              <a:t>N</a:t>
            </a:r>
            <a:r>
              <a:rPr kumimoji="0" lang="en-US" altLang="zh-CN" sz="2800" baseline="-25000" dirty="0">
                <a:solidFill>
                  <a:schemeClr val="accent2">
                    <a:lumMod val="50000"/>
                  </a:schemeClr>
                </a:solidFill>
                <a:latin typeface="Arial" panose="020B0604020202020204" pitchFamily="34" charset="0"/>
                <a:ea typeface="+mj-ea"/>
                <a:cs typeface="Arial" panose="020B0604020202020204" pitchFamily="34" charset="0"/>
              </a:rPr>
              <a:t>2</a:t>
            </a: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rPr>
              <a:t>(g) + 3H</a:t>
            </a:r>
            <a:r>
              <a:rPr kumimoji="0" lang="en-US" altLang="zh-CN" sz="2800" baseline="-25000" dirty="0">
                <a:solidFill>
                  <a:schemeClr val="accent2">
                    <a:lumMod val="50000"/>
                  </a:schemeClr>
                </a:solidFill>
                <a:latin typeface="Arial" panose="020B0604020202020204" pitchFamily="34" charset="0"/>
                <a:ea typeface="+mj-ea"/>
                <a:cs typeface="Arial" panose="020B0604020202020204" pitchFamily="34" charset="0"/>
              </a:rPr>
              <a:t>2</a:t>
            </a: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rPr>
              <a:t>(g) </a:t>
            </a: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rPr>
              <a:t> 2NH</a:t>
            </a:r>
            <a:r>
              <a:rPr kumimoji="0" lang="en-US" altLang="zh-CN" sz="2800" baseline="-25000" dirty="0">
                <a:solidFill>
                  <a:schemeClr val="accent2">
                    <a:lumMod val="50000"/>
                  </a:schemeClr>
                </a:solidFill>
                <a:latin typeface="Arial" panose="020B0604020202020204" pitchFamily="34" charset="0"/>
                <a:ea typeface="+mj-ea"/>
                <a:cs typeface="Arial" panose="020B0604020202020204" pitchFamily="34" charset="0"/>
              </a:rPr>
              <a:t>3</a:t>
            </a: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rPr>
              <a:t>(g)</a:t>
            </a:r>
            <a:endParaRPr kumimoji="0" lang="en-US" altLang="zh-CN" sz="2800"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endParaRPr>
          </a:p>
        </p:txBody>
      </p:sp>
      <p:sp>
        <p:nvSpPr>
          <p:cNvPr id="4" name="Text Box 4">
            <a:extLst>
              <a:ext uri="{FF2B5EF4-FFF2-40B4-BE49-F238E27FC236}">
                <a16:creationId xmlns:a16="http://schemas.microsoft.com/office/drawing/2014/main" id="{567F5C07-A602-F747-947E-C9A7F6B886C6}"/>
              </a:ext>
            </a:extLst>
          </p:cNvPr>
          <p:cNvSpPr txBox="1">
            <a:spLocks noChangeArrowheads="1"/>
          </p:cNvSpPr>
          <p:nvPr/>
        </p:nvSpPr>
        <p:spPr bwMode="auto">
          <a:xfrm>
            <a:off x="2339751" y="3501876"/>
            <a:ext cx="4658667" cy="523220"/>
          </a:xfrm>
          <a:prstGeom prst="rect">
            <a:avLst/>
          </a:prstGeom>
          <a:noFill/>
          <a:ln w="9525">
            <a:noFill/>
            <a:miter lim="800000"/>
            <a:headEnd/>
            <a:tailEnd/>
          </a:ln>
          <a:effectLst/>
        </p:spPr>
        <p:txBody>
          <a:bodyPr wrap="square">
            <a:spAutoFit/>
          </a:bodyPr>
          <a:lstStyle/>
          <a:p>
            <a:pPr>
              <a:spcBef>
                <a:spcPct val="50000"/>
              </a:spcBef>
              <a:defRPr/>
            </a:pPr>
            <a:r>
              <a:rPr kumimoji="0" lang="en-US" altLang="zh-CN" sz="2800" dirty="0">
                <a:solidFill>
                  <a:srgbClr val="C00000"/>
                </a:solidFill>
                <a:sym typeface="Symbol" pitchFamily="18" charset="2"/>
              </a:rPr>
              <a:t></a:t>
            </a:r>
            <a:r>
              <a:rPr kumimoji="0" lang="en-US" altLang="zh-CN" sz="2800" i="1" dirty="0">
                <a:solidFill>
                  <a:srgbClr val="C00000"/>
                </a:solidFill>
              </a:rPr>
              <a:t>S</a:t>
            </a:r>
            <a:r>
              <a:rPr kumimoji="0" lang="en-US" altLang="zh-CN" sz="2800" spc="-1500" baseline="30000" dirty="0">
                <a:solidFill>
                  <a:srgbClr val="0000FF"/>
                </a:solidFill>
                <a:cs typeface="Arial" panose="020B0604020202020204" pitchFamily="34" charset="0"/>
              </a:rPr>
              <a:t> </a:t>
            </a:r>
            <a:r>
              <a:rPr kumimoji="0" lang="en-US" altLang="zh-CN" sz="2800" baseline="30000" dirty="0">
                <a:solidFill>
                  <a:srgbClr val="C00000"/>
                </a:solidFill>
              </a:rPr>
              <a:t>⊖</a:t>
            </a:r>
            <a:r>
              <a:rPr kumimoji="0" lang="en-US" altLang="zh-CN" sz="2800" dirty="0">
                <a:solidFill>
                  <a:srgbClr val="C00000"/>
                </a:solidFill>
              </a:rPr>
              <a:t>  </a:t>
            </a:r>
            <a:r>
              <a:rPr kumimoji="0" lang="zh-CN" altLang="en-US" sz="2800" dirty="0">
                <a:solidFill>
                  <a:srgbClr val="C00000"/>
                </a:solidFill>
              </a:rPr>
              <a:t>＝ </a:t>
            </a:r>
            <a:r>
              <a:rPr kumimoji="0" lang="zh-CN" altLang="en-US" sz="2800" dirty="0">
                <a:solidFill>
                  <a:srgbClr val="C00000"/>
                </a:solidFill>
                <a:sym typeface="Symbol" pitchFamily="18" charset="2"/>
              </a:rPr>
              <a:t></a:t>
            </a:r>
            <a:r>
              <a:rPr kumimoji="0" lang="en-US" altLang="zh-CN" sz="2800" dirty="0">
                <a:solidFill>
                  <a:srgbClr val="C00000"/>
                </a:solidFill>
              </a:rPr>
              <a:t>0.198 kJ</a:t>
            </a:r>
            <a:r>
              <a:rPr kumimoji="0" lang="en-US" altLang="zh-CN" sz="2800" dirty="0">
                <a:solidFill>
                  <a:srgbClr val="C00000"/>
                </a:solidFill>
                <a:sym typeface="Symbol" pitchFamily="18" charset="2"/>
              </a:rPr>
              <a:t>mol</a:t>
            </a:r>
            <a:r>
              <a:rPr kumimoji="0" lang="en-US" altLang="zh-CN" sz="2800" baseline="30000" dirty="0">
                <a:solidFill>
                  <a:srgbClr val="C00000"/>
                </a:solidFill>
                <a:sym typeface="Symbol" pitchFamily="18" charset="2"/>
              </a:rPr>
              <a:t>1</a:t>
            </a:r>
            <a:r>
              <a:rPr kumimoji="0" lang="en-US" altLang="zh-CN" sz="2800" dirty="0">
                <a:solidFill>
                  <a:srgbClr val="C00000"/>
                </a:solidFill>
                <a:sym typeface="Symbol" pitchFamily="18" charset="2"/>
              </a:rPr>
              <a:t>K</a:t>
            </a:r>
            <a:r>
              <a:rPr kumimoji="0" lang="en-US" altLang="zh-CN" sz="2800" baseline="30000" dirty="0">
                <a:solidFill>
                  <a:srgbClr val="C00000"/>
                </a:solidFill>
                <a:sym typeface="Symbol" pitchFamily="18" charset="2"/>
              </a:rPr>
              <a:t>1</a:t>
            </a:r>
            <a:endParaRPr kumimoji="0" lang="en-US" altLang="zh-CN" sz="2800" dirty="0">
              <a:solidFill>
                <a:srgbClr val="C00000"/>
              </a:solidFill>
              <a:sym typeface="Symbol" pitchFamily="18" charset="2"/>
            </a:endParaRPr>
          </a:p>
        </p:txBody>
      </p:sp>
      <p:sp>
        <p:nvSpPr>
          <p:cNvPr id="5" name="矩形 4">
            <a:extLst>
              <a:ext uri="{FF2B5EF4-FFF2-40B4-BE49-F238E27FC236}">
                <a16:creationId xmlns:a16="http://schemas.microsoft.com/office/drawing/2014/main" id="{0769105A-536D-F544-8006-7B19EEFF7741}"/>
              </a:ext>
            </a:extLst>
          </p:cNvPr>
          <p:cNvSpPr/>
          <p:nvPr/>
        </p:nvSpPr>
        <p:spPr>
          <a:xfrm>
            <a:off x="1320713" y="2132856"/>
            <a:ext cx="6696744" cy="1015663"/>
          </a:xfrm>
          <a:prstGeom prst="rect">
            <a:avLst/>
          </a:prstGeom>
        </p:spPr>
        <p:txBody>
          <a:bodyPr wrap="square">
            <a:spAutoFit/>
          </a:bodyPr>
          <a:lstStyle/>
          <a:p>
            <a:pPr>
              <a:spcBef>
                <a:spcPct val="50000"/>
              </a:spcBef>
              <a:defRPr/>
            </a:pPr>
            <a:r>
              <a:rPr kumimoji="0" lang="zh-CN" altLang="en-US"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0000FF"/>
                </a:solidFill>
                <a:ea typeface="宋体" charset="-122"/>
                <a:cs typeface="Arial" panose="020B0604020202020204" pitchFamily="34" charset="0"/>
              </a:rPr>
              <a:t>G</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2</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 </a:t>
            </a:r>
            <a:r>
              <a:rPr kumimoji="0" lang="en-US" altLang="zh-CN" i="1" dirty="0">
                <a:solidFill>
                  <a:srgbClr val="0000FF"/>
                </a:solidFill>
                <a:ea typeface="宋体" charset="-122"/>
                <a:cs typeface="Arial" panose="020B0604020202020204" pitchFamily="34" charset="0"/>
              </a:rPr>
              <a:t>G</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 </a:t>
            </a:r>
            <a:r>
              <a:rPr kumimoji="0" lang="en-US" altLang="zh-CN" baseline="-25000" dirty="0">
                <a:solidFill>
                  <a:srgbClr val="0000FF"/>
                </a:solidFill>
                <a:latin typeface="Arial" panose="020B0604020202020204" pitchFamily="34" charset="0"/>
                <a:cs typeface="Arial" panose="020B0604020202020204" pitchFamily="34" charset="0"/>
              </a:rPr>
              <a:t>NH</a:t>
            </a:r>
            <a:r>
              <a:rPr kumimoji="0" lang="en-US" altLang="zh-CN" baseline="-50000" dirty="0">
                <a:solidFill>
                  <a:srgbClr val="0000FF"/>
                </a:solidFill>
                <a:latin typeface="Arial" panose="020B0604020202020204" pitchFamily="34" charset="0"/>
                <a:cs typeface="Arial" panose="020B0604020202020204" pitchFamily="34" charset="0"/>
              </a:rPr>
              <a:t>3</a:t>
            </a:r>
            <a:r>
              <a:rPr kumimoji="0" lang="en-US" altLang="zh-CN" baseline="-25000" dirty="0">
                <a:solidFill>
                  <a:srgbClr val="0000FF"/>
                </a:solidFill>
                <a:latin typeface="Arial" panose="020B0604020202020204" pitchFamily="34" charset="0"/>
                <a:cs typeface="Arial" panose="020B0604020202020204" pitchFamily="34" charset="0"/>
              </a:rPr>
              <a:t>(g)</a:t>
            </a:r>
            <a:r>
              <a:rPr kumimoji="0" lang="en-US" altLang="zh-CN"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3</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 </a:t>
            </a:r>
            <a:r>
              <a:rPr kumimoji="0" lang="en-US" altLang="zh-CN" i="1" dirty="0">
                <a:solidFill>
                  <a:srgbClr val="0000FF"/>
                </a:solidFill>
                <a:ea typeface="宋体" charset="-122"/>
                <a:cs typeface="Arial" panose="020B0604020202020204" pitchFamily="34" charset="0"/>
              </a:rPr>
              <a:t>G</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 </a:t>
            </a:r>
            <a:r>
              <a:rPr kumimoji="0" lang="en-US" altLang="zh-CN" baseline="-25000" dirty="0">
                <a:solidFill>
                  <a:srgbClr val="0000FF"/>
                </a:solidFill>
                <a:latin typeface="Arial" panose="020B0604020202020204" pitchFamily="34" charset="0"/>
                <a:cs typeface="Arial" panose="020B0604020202020204" pitchFamily="34" charset="0"/>
              </a:rPr>
              <a:t>H</a:t>
            </a:r>
            <a:r>
              <a:rPr kumimoji="0" lang="en-US" altLang="zh-CN" baseline="-50000" dirty="0">
                <a:solidFill>
                  <a:srgbClr val="0000FF"/>
                </a:solidFill>
                <a:latin typeface="Arial" panose="020B0604020202020204" pitchFamily="34" charset="0"/>
                <a:cs typeface="Arial" panose="020B0604020202020204" pitchFamily="34" charset="0"/>
              </a:rPr>
              <a:t>2</a:t>
            </a:r>
            <a:r>
              <a:rPr kumimoji="0" lang="en-US" altLang="zh-CN" baseline="-25000" dirty="0">
                <a:solidFill>
                  <a:srgbClr val="0000FF"/>
                </a:solidFill>
                <a:latin typeface="Arial" panose="020B0604020202020204" pitchFamily="34" charset="0"/>
                <a:cs typeface="Arial" panose="020B0604020202020204" pitchFamily="34" charset="0"/>
              </a:rPr>
              <a:t> (g)</a:t>
            </a:r>
            <a:r>
              <a:rPr kumimoji="0" lang="en-US" altLang="zh-CN"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i="1" dirty="0">
                <a:solidFill>
                  <a:srgbClr val="0000FF"/>
                </a:solidFill>
                <a:ea typeface="宋体" charset="-122"/>
                <a:cs typeface="Arial" panose="020B0604020202020204" pitchFamily="34" charset="0"/>
              </a:rPr>
              <a:t>G</a:t>
            </a:r>
            <a:r>
              <a:rPr kumimoji="0" lang="en-US" altLang="zh-CN" spc="-1500" baseline="30000" dirty="0">
                <a:solidFill>
                  <a:srgbClr val="0000FF"/>
                </a:solidFill>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 </a:t>
            </a:r>
            <a:r>
              <a:rPr kumimoji="0" lang="en-US" altLang="zh-CN" baseline="-25000" dirty="0">
                <a:solidFill>
                  <a:srgbClr val="0000FF"/>
                </a:solidFill>
                <a:latin typeface="Arial" panose="020B0604020202020204" pitchFamily="34" charset="0"/>
                <a:cs typeface="Arial" panose="020B0604020202020204" pitchFamily="34" charset="0"/>
              </a:rPr>
              <a:t>N</a:t>
            </a:r>
            <a:r>
              <a:rPr kumimoji="0" lang="en-US" altLang="zh-CN" baseline="-50000" dirty="0">
                <a:solidFill>
                  <a:srgbClr val="0000FF"/>
                </a:solidFill>
                <a:latin typeface="Arial" panose="020B0604020202020204" pitchFamily="34" charset="0"/>
                <a:cs typeface="Arial" panose="020B0604020202020204" pitchFamily="34" charset="0"/>
              </a:rPr>
              <a:t>2</a:t>
            </a:r>
            <a:r>
              <a:rPr kumimoji="0" lang="en-US" altLang="zh-CN" baseline="-25000" dirty="0">
                <a:solidFill>
                  <a:srgbClr val="0000FF"/>
                </a:solidFill>
                <a:latin typeface="Arial" panose="020B0604020202020204" pitchFamily="34" charset="0"/>
                <a:cs typeface="Arial" panose="020B0604020202020204" pitchFamily="34" charset="0"/>
              </a:rPr>
              <a:t>(g)</a:t>
            </a:r>
            <a:r>
              <a:rPr kumimoji="0" lang="zh-CN" altLang="en-US" dirty="0">
                <a:solidFill>
                  <a:srgbClr val="0000FF"/>
                </a:solidFill>
                <a:latin typeface="Arial" panose="020B0604020202020204" pitchFamily="34" charset="0"/>
                <a:cs typeface="Arial" panose="020B0604020202020204" pitchFamily="34" charset="0"/>
              </a:rPr>
              <a:t> </a:t>
            </a:r>
            <a:endParaRPr kumimoji="0" lang="en-US" altLang="zh-CN" dirty="0">
              <a:solidFill>
                <a:srgbClr val="0000FF"/>
              </a:solidFill>
              <a:latin typeface="Arial" panose="020B0604020202020204" pitchFamily="34" charset="0"/>
              <a:cs typeface="Arial" panose="020B0604020202020204" pitchFamily="34" charset="0"/>
            </a:endParaRPr>
          </a:p>
          <a:p>
            <a:pPr>
              <a:spcBef>
                <a:spcPct val="50000"/>
              </a:spcBef>
              <a:defRPr/>
            </a:pPr>
            <a:r>
              <a:rPr kumimoji="0" lang="en-US" altLang="zh-CN"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rPr>
              <a:t>＝</a:t>
            </a:r>
            <a:r>
              <a:rPr kumimoji="0" lang="en-US" altLang="zh-CN" dirty="0">
                <a:solidFill>
                  <a:srgbClr val="0000FF"/>
                </a:solidFill>
                <a:latin typeface="Arial" panose="020B0604020202020204" pitchFamily="34" charset="0"/>
                <a:cs typeface="Arial" panose="020B0604020202020204" pitchFamily="34" charset="0"/>
              </a:rPr>
              <a:t>2×</a:t>
            </a:r>
            <a:r>
              <a:rPr kumimoji="0" lang="en-GB" altLang="zh-CN" dirty="0">
                <a:solidFill>
                  <a:srgbClr val="0000FF"/>
                </a:solidFill>
                <a:latin typeface="Arial" panose="020B0604020202020204" pitchFamily="34" charset="0"/>
                <a:cs typeface="Arial" panose="020B0604020202020204" pitchFamily="34" charset="0"/>
              </a:rPr>
              <a:t>(-16.4)</a:t>
            </a:r>
            <a:r>
              <a:rPr kumimoji="0" lang="en-US" altLang="zh-CN" dirty="0">
                <a:solidFill>
                  <a:srgbClr val="0000FF"/>
                </a:solidFill>
                <a:latin typeface="Arial" panose="020B0604020202020204" pitchFamily="34" charset="0"/>
                <a:cs typeface="Arial" panose="020B0604020202020204" pitchFamily="34" charset="0"/>
              </a:rPr>
              <a:t> - </a:t>
            </a:r>
            <a:r>
              <a:rPr kumimoji="0" lang="en-GB" altLang="zh-CN" dirty="0">
                <a:solidFill>
                  <a:srgbClr val="0000FF"/>
                </a:solidFill>
                <a:latin typeface="Arial" panose="020B0604020202020204" pitchFamily="34" charset="0"/>
                <a:cs typeface="Arial" panose="020B0604020202020204" pitchFamily="34" charset="0"/>
              </a:rPr>
              <a:t>0</a:t>
            </a:r>
            <a:r>
              <a:rPr kumimoji="0" lang="zh-CN" altLang="en-US" dirty="0">
                <a:solidFill>
                  <a:srgbClr val="0000FF"/>
                </a:solidFill>
                <a:latin typeface="Arial" panose="020B0604020202020204" pitchFamily="34" charset="0"/>
                <a:cs typeface="Arial" panose="020B0604020202020204" pitchFamily="34" charset="0"/>
              </a:rPr>
              <a:t> </a:t>
            </a:r>
            <a:r>
              <a:rPr kumimoji="0" lang="en-GB" altLang="zh-CN" dirty="0">
                <a:solidFill>
                  <a:srgbClr val="0000FF"/>
                </a:solidFill>
                <a:latin typeface="Arial" panose="020B0604020202020204" pitchFamily="34" charset="0"/>
                <a:cs typeface="Arial" panose="020B0604020202020204" pitchFamily="34" charset="0"/>
              </a:rPr>
              <a:t>-</a:t>
            </a:r>
            <a:r>
              <a:rPr kumimoji="0" lang="zh-CN" altLang="en-US" dirty="0">
                <a:solidFill>
                  <a:srgbClr val="0000FF"/>
                </a:solidFill>
                <a:latin typeface="Arial" panose="020B0604020202020204" pitchFamily="34" charset="0"/>
                <a:cs typeface="Arial" panose="020B0604020202020204" pitchFamily="34" charset="0"/>
              </a:rPr>
              <a:t> </a:t>
            </a:r>
            <a:r>
              <a:rPr kumimoji="0" lang="en-GB" altLang="zh-CN" dirty="0">
                <a:solidFill>
                  <a:srgbClr val="0000FF"/>
                </a:solidFill>
                <a:latin typeface="Arial" panose="020B0604020202020204" pitchFamily="34" charset="0"/>
                <a:cs typeface="Arial" panose="020B0604020202020204" pitchFamily="34" charset="0"/>
              </a:rPr>
              <a:t>0 =</a:t>
            </a:r>
            <a:r>
              <a:rPr kumimoji="0" lang="en-US" altLang="zh-CN" dirty="0">
                <a:solidFill>
                  <a:srgbClr val="0000FF"/>
                </a:solidFill>
                <a:latin typeface="Arial" panose="020B0604020202020204" pitchFamily="34" charset="0"/>
                <a:cs typeface="Arial" panose="020B0604020202020204" pitchFamily="34" charset="0"/>
              </a:rPr>
              <a:t> -32.8 kJ</a:t>
            </a:r>
            <a:r>
              <a:rPr kumimoji="0" lang="en-US" altLang="zh-CN" dirty="0">
                <a:solidFill>
                  <a:srgbClr val="0000FF"/>
                </a:solidFill>
                <a:latin typeface="Arial" panose="020B0604020202020204" pitchFamily="34" charset="0"/>
                <a:cs typeface="Arial" panose="020B0604020202020204" pitchFamily="34" charset="0"/>
                <a:sym typeface="Symbol" pitchFamily="18" charset="2"/>
              </a:rPr>
              <a:t>mol</a:t>
            </a:r>
            <a:r>
              <a:rPr kumimoji="0" lang="en-US" altLang="zh-CN" baseline="30000" dirty="0">
                <a:solidFill>
                  <a:srgbClr val="0000FF"/>
                </a:solidFill>
                <a:latin typeface="Arial" panose="020B0604020202020204" pitchFamily="34" charset="0"/>
                <a:cs typeface="Arial" panose="020B0604020202020204" pitchFamily="34" charset="0"/>
                <a:sym typeface="Symbol" pitchFamily="18" charset="2"/>
              </a:rPr>
              <a:t>1</a:t>
            </a:r>
            <a:r>
              <a:rPr kumimoji="0" lang="en-US" altLang="zh-CN" dirty="0">
                <a:solidFill>
                  <a:srgbClr val="0000FF"/>
                </a:solidFill>
                <a:latin typeface="Arial" panose="020B0604020202020204" pitchFamily="34" charset="0"/>
                <a:cs typeface="Arial" panose="020B0604020202020204" pitchFamily="34" charset="0"/>
                <a:sym typeface="Symbol" pitchFamily="18" charset="2"/>
              </a:rPr>
              <a:t> </a:t>
            </a:r>
          </a:p>
        </p:txBody>
      </p:sp>
      <p:pic>
        <p:nvPicPr>
          <p:cNvPr id="6" name="Picture 2" descr="https://timgsa.baidu.com/timg?image&amp;quality=80&amp;size=b9999_10000&amp;sec=1571673626631&amp;di=c7d5b966ffd08c5d5b707e8dfef367ce&amp;imgtype=0&amp;src=http%3A%2F%2Fimg3.guilinlife.com%2Fcnews%2F2016%2F1021%2F20161021053915616.jpg">
            <a:extLst>
              <a:ext uri="{FF2B5EF4-FFF2-40B4-BE49-F238E27FC236}">
                <a16:creationId xmlns:a16="http://schemas.microsoft.com/office/drawing/2014/main" id="{E6F7FBAB-19EB-5D49-898D-7F6F2221837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69084" y="4393563"/>
            <a:ext cx="3600400" cy="227393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41A07A29-5F8B-AC45-ABDE-694701C0FBC8}"/>
              </a:ext>
            </a:extLst>
          </p:cNvPr>
          <p:cNvSpPr txBox="1"/>
          <p:nvPr/>
        </p:nvSpPr>
        <p:spPr>
          <a:xfrm>
            <a:off x="455177" y="5085184"/>
            <a:ext cx="3962463" cy="1137684"/>
          </a:xfrm>
          <a:prstGeom prst="rect">
            <a:avLst/>
          </a:prstGeom>
          <a:noFill/>
        </p:spPr>
        <p:txBody>
          <a:bodyPr wrap="square" rtlCol="0">
            <a:spAutoFit/>
          </a:bodyPr>
          <a:lstStyle/>
          <a:p>
            <a:pPr algn="ctr">
              <a:lnSpc>
                <a:spcPct val="150000"/>
              </a:lnSpc>
            </a:pPr>
            <a:r>
              <a:rPr lang="zh-CN" altLang="en-GB" b="0" dirty="0">
                <a:latin typeface="+mn-lt"/>
                <a:ea typeface="+mj-ea"/>
              </a:rPr>
              <a:t>反应</a:t>
            </a:r>
            <a:r>
              <a:rPr lang="zh-CN" altLang="en-US" b="0" dirty="0">
                <a:latin typeface="+mn-lt"/>
                <a:ea typeface="+mj-ea"/>
              </a:rPr>
              <a:t>条件：高压</a:t>
            </a:r>
            <a:r>
              <a:rPr lang="en-US" altLang="zh-CN" b="0" dirty="0">
                <a:latin typeface="+mn-lt"/>
                <a:ea typeface="+mj-ea"/>
              </a:rPr>
              <a:t>(20-50MPa)</a:t>
            </a:r>
            <a:r>
              <a:rPr lang="zh-CN" altLang="en-US" b="0" dirty="0">
                <a:latin typeface="+mn-lt"/>
                <a:ea typeface="+mj-ea"/>
              </a:rPr>
              <a:t> </a:t>
            </a:r>
            <a:r>
              <a:rPr lang="en-US" altLang="zh-CN" b="0" dirty="0">
                <a:latin typeface="+mn-lt"/>
                <a:ea typeface="+mj-ea"/>
              </a:rPr>
              <a:t>500℃</a:t>
            </a:r>
            <a:r>
              <a:rPr lang="zh-CN" altLang="en-US" b="0" dirty="0">
                <a:latin typeface="+mn-lt"/>
                <a:ea typeface="+mj-ea"/>
              </a:rPr>
              <a:t>、铁触媒、液氨分离</a:t>
            </a:r>
            <a:endParaRPr kumimoji="1" lang="zh-CN" altLang="en-US" b="0" dirty="0">
              <a:latin typeface="+mn-lt"/>
              <a:ea typeface="+mj-ea"/>
            </a:endParaRPr>
          </a:p>
        </p:txBody>
      </p:sp>
    </p:spTree>
    <p:extLst>
      <p:ext uri="{BB962C8B-B14F-4D97-AF65-F5344CB8AC3E}">
        <p14:creationId xmlns:p14="http://schemas.microsoft.com/office/powerpoint/2010/main" val="2530070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9E16BDE-748C-E742-82F9-4507B8CE5CC0}"/>
              </a:ext>
            </a:extLst>
          </p:cNvPr>
          <p:cNvSpPr>
            <a:spLocks noGrp="1"/>
          </p:cNvSpPr>
          <p:nvPr>
            <p:ph type="ftr" sz="quarter" idx="10"/>
          </p:nvPr>
        </p:nvSpPr>
        <p:spPr/>
        <p:txBody>
          <a:bodyPr/>
          <a:lstStyle/>
          <a:p>
            <a:pPr>
              <a:defRPr/>
            </a:pPr>
            <a:fld id="{5B0964F7-4727-4AC6-820D-B129E805F5EE}" type="slidenum">
              <a:rPr lang="zh-CN" altLang="en-US" smtClean="0"/>
              <a:pPr>
                <a:defRPr/>
              </a:pPr>
              <a:t>49</a:t>
            </a:fld>
            <a:endParaRPr lang="en-US" altLang="zh-CN"/>
          </a:p>
        </p:txBody>
      </p:sp>
      <p:sp>
        <p:nvSpPr>
          <p:cNvPr id="21" name="object 2">
            <a:extLst>
              <a:ext uri="{FF2B5EF4-FFF2-40B4-BE49-F238E27FC236}">
                <a16:creationId xmlns:a16="http://schemas.microsoft.com/office/drawing/2014/main" id="{7EBCC758-D8D2-4245-87F3-6C4DC5C59AC4}"/>
              </a:ext>
            </a:extLst>
          </p:cNvPr>
          <p:cNvSpPr/>
          <p:nvPr/>
        </p:nvSpPr>
        <p:spPr>
          <a:xfrm>
            <a:off x="-13516102" y="-2766422"/>
            <a:ext cx="9144000" cy="6858000"/>
          </a:xfrm>
          <a:prstGeom prst="rect">
            <a:avLst/>
          </a:prstGeom>
          <a:noFill/>
        </p:spPr>
        <p:txBody>
          <a:bodyPr wrap="square" lIns="0" tIns="0" rIns="0" bIns="0" rtlCol="0"/>
          <a:lstStyle/>
          <a:p>
            <a:endParaRPr/>
          </a:p>
        </p:txBody>
      </p:sp>
      <p:sp>
        <p:nvSpPr>
          <p:cNvPr id="22" name="object 3">
            <a:extLst>
              <a:ext uri="{FF2B5EF4-FFF2-40B4-BE49-F238E27FC236}">
                <a16:creationId xmlns:a16="http://schemas.microsoft.com/office/drawing/2014/main" id="{CB7380A1-AEA8-634B-B757-5D2D342FD60B}"/>
              </a:ext>
            </a:extLst>
          </p:cNvPr>
          <p:cNvSpPr txBox="1"/>
          <p:nvPr/>
        </p:nvSpPr>
        <p:spPr>
          <a:xfrm>
            <a:off x="314660" y="1439435"/>
            <a:ext cx="8856984" cy="1035155"/>
          </a:xfrm>
          <a:prstGeom prst="rect">
            <a:avLst/>
          </a:prstGeom>
          <a:noFill/>
        </p:spPr>
        <p:txBody>
          <a:bodyPr vert="horz" wrap="square" lIns="0" tIns="12700" rIns="0" bIns="0" rtlCol="0">
            <a:spAutoFit/>
          </a:bodyPr>
          <a:lstStyle/>
          <a:p>
            <a:pPr marL="12700" marR="5080">
              <a:lnSpc>
                <a:spcPct val="125000"/>
              </a:lnSpc>
              <a:spcBef>
                <a:spcPts val="100"/>
              </a:spcBef>
              <a:tabLst>
                <a:tab pos="3714115" algn="l"/>
                <a:tab pos="4166870" algn="l"/>
              </a:tabLst>
            </a:pPr>
            <a:r>
              <a:rPr sz="2800" dirty="0">
                <a:latin typeface="楷体"/>
                <a:cs typeface="楷体"/>
              </a:rPr>
              <a:t>已知</a:t>
            </a:r>
            <a:r>
              <a:rPr sz="2800" spc="-615" dirty="0">
                <a:latin typeface="楷体"/>
                <a:cs typeface="楷体"/>
              </a:rPr>
              <a:t> </a:t>
            </a:r>
            <a:r>
              <a:rPr sz="2800" b="1" dirty="0">
                <a:latin typeface="Times New Roman"/>
                <a:cs typeface="Times New Roman"/>
              </a:rPr>
              <a:t>H</a:t>
            </a:r>
            <a:r>
              <a:rPr sz="2800" b="1" baseline="-24305" dirty="0">
                <a:latin typeface="Times New Roman"/>
                <a:cs typeface="Times New Roman"/>
              </a:rPr>
              <a:t>2</a:t>
            </a:r>
            <a:r>
              <a:rPr sz="2800" dirty="0">
                <a:latin typeface="楷体"/>
                <a:cs typeface="楷体"/>
              </a:rPr>
              <a:t>，</a:t>
            </a:r>
            <a:r>
              <a:rPr sz="2800" b="1" dirty="0">
                <a:latin typeface="Times New Roman"/>
                <a:cs typeface="Times New Roman"/>
              </a:rPr>
              <a:t>N</a:t>
            </a:r>
            <a:r>
              <a:rPr sz="2800" b="1" baseline="-24305" dirty="0">
                <a:latin typeface="Times New Roman"/>
                <a:cs typeface="Times New Roman"/>
              </a:rPr>
              <a:t>2</a:t>
            </a:r>
            <a:r>
              <a:rPr sz="2800" b="1" spc="-15" baseline="-24305" dirty="0">
                <a:latin typeface="Times New Roman"/>
                <a:cs typeface="Times New Roman"/>
              </a:rPr>
              <a:t> </a:t>
            </a:r>
            <a:r>
              <a:rPr sz="2800" dirty="0">
                <a:latin typeface="楷体"/>
                <a:cs typeface="楷体"/>
              </a:rPr>
              <a:t>和</a:t>
            </a:r>
            <a:r>
              <a:rPr sz="2800" spc="-610" dirty="0">
                <a:latin typeface="楷体"/>
                <a:cs typeface="楷体"/>
              </a:rPr>
              <a:t> </a:t>
            </a:r>
            <a:r>
              <a:rPr sz="2800" b="1" spc="-5" dirty="0">
                <a:latin typeface="Times New Roman"/>
                <a:cs typeface="Times New Roman"/>
              </a:rPr>
              <a:t>NH</a:t>
            </a:r>
            <a:r>
              <a:rPr sz="2800" b="1" spc="-7" baseline="-24305" dirty="0">
                <a:latin typeface="Times New Roman"/>
                <a:cs typeface="Times New Roman"/>
              </a:rPr>
              <a:t>3</a:t>
            </a:r>
            <a:r>
              <a:rPr sz="2800" b="1" spc="-15" baseline="-24305" dirty="0">
                <a:latin typeface="Times New Roman"/>
                <a:cs typeface="Times New Roman"/>
              </a:rPr>
              <a:t> </a:t>
            </a:r>
            <a:r>
              <a:rPr sz="2800" dirty="0">
                <a:latin typeface="楷体"/>
                <a:cs typeface="楷体"/>
              </a:rPr>
              <a:t>在</a:t>
            </a:r>
            <a:r>
              <a:rPr sz="2800" spc="-615" dirty="0">
                <a:latin typeface="楷体"/>
                <a:cs typeface="楷体"/>
              </a:rPr>
              <a:t> </a:t>
            </a:r>
            <a:r>
              <a:rPr sz="2800" dirty="0">
                <a:latin typeface="Times New Roman"/>
                <a:cs typeface="Times New Roman"/>
              </a:rPr>
              <a:t>298</a:t>
            </a:r>
            <a:r>
              <a:rPr sz="2800" spc="-10" dirty="0">
                <a:latin typeface="Times New Roman"/>
                <a:cs typeface="Times New Roman"/>
              </a:rPr>
              <a:t> </a:t>
            </a:r>
            <a:r>
              <a:rPr sz="2800" spc="-5" dirty="0">
                <a:latin typeface="Times New Roman"/>
                <a:cs typeface="Times New Roman"/>
              </a:rPr>
              <a:t>K</a:t>
            </a:r>
            <a:r>
              <a:rPr sz="2800" spc="-20" dirty="0">
                <a:latin typeface="Times New Roman"/>
                <a:cs typeface="Times New Roman"/>
              </a:rPr>
              <a:t> </a:t>
            </a:r>
            <a:r>
              <a:rPr sz="2800" dirty="0">
                <a:latin typeface="楷体"/>
                <a:cs typeface="楷体"/>
              </a:rPr>
              <a:t>的标准熵分 别为</a:t>
            </a:r>
            <a:r>
              <a:rPr sz="2800" spc="-615" dirty="0">
                <a:latin typeface="楷体"/>
                <a:cs typeface="楷体"/>
              </a:rPr>
              <a:t> </a:t>
            </a:r>
            <a:r>
              <a:rPr sz="2800" dirty="0">
                <a:latin typeface="Times New Roman"/>
                <a:cs typeface="Times New Roman"/>
              </a:rPr>
              <a:t>130.6</a:t>
            </a:r>
            <a:r>
              <a:rPr sz="2800" dirty="0">
                <a:latin typeface="楷体"/>
                <a:cs typeface="楷体"/>
              </a:rPr>
              <a:t>、</a:t>
            </a:r>
            <a:r>
              <a:rPr sz="2800" dirty="0">
                <a:latin typeface="Times New Roman"/>
                <a:cs typeface="Times New Roman"/>
              </a:rPr>
              <a:t>191.5</a:t>
            </a:r>
            <a:r>
              <a:rPr sz="2800" spc="-10" dirty="0">
                <a:latin typeface="Times New Roman"/>
                <a:cs typeface="Times New Roman"/>
              </a:rPr>
              <a:t> </a:t>
            </a:r>
            <a:r>
              <a:rPr sz="2800" dirty="0">
                <a:latin typeface="楷体"/>
                <a:cs typeface="楷体"/>
              </a:rPr>
              <a:t>和</a:t>
            </a:r>
            <a:r>
              <a:rPr sz="2800" spc="-610" dirty="0">
                <a:latin typeface="楷体"/>
                <a:cs typeface="楷体"/>
              </a:rPr>
              <a:t> </a:t>
            </a:r>
            <a:r>
              <a:rPr sz="2800" dirty="0">
                <a:latin typeface="Times New Roman"/>
                <a:cs typeface="Times New Roman"/>
              </a:rPr>
              <a:t>192.3</a:t>
            </a:r>
            <a:r>
              <a:rPr sz="2800" spc="-10" dirty="0">
                <a:latin typeface="Times New Roman"/>
                <a:cs typeface="Times New Roman"/>
              </a:rPr>
              <a:t> </a:t>
            </a:r>
            <a:r>
              <a:rPr sz="2800" spc="-5" dirty="0">
                <a:latin typeface="Times New Roman"/>
                <a:cs typeface="Times New Roman"/>
              </a:rPr>
              <a:t>J</a:t>
            </a:r>
            <a:r>
              <a:rPr sz="2800" spc="-5" dirty="0">
                <a:latin typeface="Symbol"/>
                <a:cs typeface="Symbol"/>
              </a:rPr>
              <a:t></a:t>
            </a:r>
            <a:r>
              <a:rPr sz="2800" spc="-5" dirty="0">
                <a:latin typeface="Times New Roman"/>
                <a:cs typeface="Times New Roman"/>
              </a:rPr>
              <a:t>mol</a:t>
            </a:r>
            <a:r>
              <a:rPr sz="2800" spc="-7" baseline="24305" dirty="0">
                <a:latin typeface="Symbol"/>
                <a:cs typeface="Symbol"/>
              </a:rPr>
              <a:t></a:t>
            </a:r>
            <a:r>
              <a:rPr sz="2800" spc="-7" baseline="24305" dirty="0">
                <a:latin typeface="Times New Roman"/>
                <a:cs typeface="Times New Roman"/>
              </a:rPr>
              <a:t>1</a:t>
            </a:r>
            <a:r>
              <a:rPr sz="2800" spc="-5" dirty="0">
                <a:latin typeface="Times New Roman"/>
                <a:cs typeface="Times New Roman"/>
              </a:rPr>
              <a:t>·K</a:t>
            </a:r>
            <a:r>
              <a:rPr sz="2800" spc="-7" baseline="24305" dirty="0">
                <a:latin typeface="Symbol"/>
                <a:cs typeface="Symbol"/>
              </a:rPr>
              <a:t></a:t>
            </a:r>
            <a:r>
              <a:rPr sz="2800" spc="-7" baseline="24305" dirty="0">
                <a:latin typeface="Times New Roman"/>
                <a:cs typeface="Times New Roman"/>
              </a:rPr>
              <a:t>1</a:t>
            </a:r>
            <a:r>
              <a:rPr sz="2800" spc="-5" dirty="0">
                <a:latin typeface="楷体"/>
                <a:cs typeface="楷体"/>
              </a:rPr>
              <a:t>，</a:t>
            </a:r>
            <a:r>
              <a:rPr sz="2800" dirty="0">
                <a:latin typeface="楷体"/>
                <a:cs typeface="楷体"/>
              </a:rPr>
              <a:t>试计算反应的标准摩尔熵。</a:t>
            </a:r>
          </a:p>
        </p:txBody>
      </p:sp>
      <p:sp>
        <p:nvSpPr>
          <p:cNvPr id="24" name="object 5">
            <a:extLst>
              <a:ext uri="{FF2B5EF4-FFF2-40B4-BE49-F238E27FC236}">
                <a16:creationId xmlns:a16="http://schemas.microsoft.com/office/drawing/2014/main" id="{1E893E2B-3866-4548-AE92-BFBE03BF3C5A}"/>
              </a:ext>
            </a:extLst>
          </p:cNvPr>
          <p:cNvSpPr txBox="1"/>
          <p:nvPr/>
        </p:nvSpPr>
        <p:spPr>
          <a:xfrm>
            <a:off x="1239645" y="4054042"/>
            <a:ext cx="7920880" cy="1577355"/>
          </a:xfrm>
          <a:prstGeom prst="rect">
            <a:avLst/>
          </a:prstGeom>
          <a:noFill/>
        </p:spPr>
        <p:txBody>
          <a:bodyPr vert="horz" wrap="square" lIns="0" tIns="104140" rIns="0" bIns="0" rtlCol="0">
            <a:spAutoFit/>
          </a:bodyPr>
          <a:lstStyle/>
          <a:p>
            <a:pPr marL="12700">
              <a:lnSpc>
                <a:spcPct val="100000"/>
              </a:lnSpc>
              <a:spcBef>
                <a:spcPts val="820"/>
              </a:spcBef>
            </a:pPr>
            <a:r>
              <a:rPr sz="2800" b="1" dirty="0">
                <a:latin typeface="Times New Roman"/>
                <a:cs typeface="Times New Roman"/>
              </a:rPr>
              <a:t>= </a:t>
            </a:r>
            <a:r>
              <a:rPr sz="2800" b="1" spc="85" dirty="0">
                <a:latin typeface="Times New Roman"/>
                <a:cs typeface="Times New Roman"/>
              </a:rPr>
              <a:t>2</a:t>
            </a:r>
            <a:r>
              <a:rPr sz="2800" b="1" spc="85" dirty="0">
                <a:latin typeface="Microsoft JhengHei"/>
                <a:cs typeface="Microsoft JhengHei"/>
              </a:rPr>
              <a:t>×</a:t>
            </a:r>
            <a:r>
              <a:rPr sz="2800" b="1" spc="85" dirty="0">
                <a:latin typeface="Times New Roman"/>
                <a:cs typeface="Times New Roman"/>
              </a:rPr>
              <a:t>192.3</a:t>
            </a:r>
            <a:r>
              <a:rPr sz="2800" b="1" spc="-5" dirty="0">
                <a:latin typeface="Times New Roman"/>
                <a:cs typeface="Times New Roman"/>
              </a:rPr>
              <a:t> </a:t>
            </a:r>
            <a:r>
              <a:rPr sz="2800" b="1" spc="75" dirty="0">
                <a:latin typeface="Microsoft JhengHei"/>
                <a:cs typeface="Microsoft JhengHei"/>
              </a:rPr>
              <a:t>－</a:t>
            </a:r>
            <a:r>
              <a:rPr sz="2800" b="1" spc="75" dirty="0">
                <a:latin typeface="Times New Roman"/>
                <a:cs typeface="Times New Roman"/>
              </a:rPr>
              <a:t>3</a:t>
            </a:r>
            <a:r>
              <a:rPr sz="2800" b="1" spc="75" dirty="0">
                <a:latin typeface="Microsoft JhengHei"/>
                <a:cs typeface="Microsoft JhengHei"/>
              </a:rPr>
              <a:t>×</a:t>
            </a:r>
            <a:r>
              <a:rPr sz="2800" b="1" spc="75" dirty="0">
                <a:latin typeface="Times New Roman"/>
                <a:cs typeface="Times New Roman"/>
              </a:rPr>
              <a:t>130.6</a:t>
            </a:r>
            <a:r>
              <a:rPr sz="2800" b="1" spc="10" dirty="0">
                <a:latin typeface="Times New Roman"/>
                <a:cs typeface="Times New Roman"/>
              </a:rPr>
              <a:t> </a:t>
            </a:r>
            <a:r>
              <a:rPr sz="2800" b="1" dirty="0">
                <a:latin typeface="Microsoft JhengHei"/>
                <a:cs typeface="Microsoft JhengHei"/>
              </a:rPr>
              <a:t>－</a:t>
            </a:r>
            <a:r>
              <a:rPr sz="2800" b="1" spc="85" dirty="0">
                <a:latin typeface="Times New Roman"/>
                <a:cs typeface="Times New Roman"/>
              </a:rPr>
              <a:t>1</a:t>
            </a:r>
            <a:r>
              <a:rPr sz="2800" b="1" spc="85" dirty="0">
                <a:latin typeface="Microsoft JhengHei"/>
                <a:cs typeface="Microsoft JhengHei"/>
              </a:rPr>
              <a:t>×</a:t>
            </a:r>
            <a:r>
              <a:rPr sz="2800" b="1" spc="85" dirty="0">
                <a:latin typeface="Times New Roman"/>
                <a:cs typeface="Times New Roman"/>
              </a:rPr>
              <a:t>191.5</a:t>
            </a:r>
            <a:r>
              <a:rPr lang="zh-CN" altLang="en-US" sz="2800" b="1" spc="85" dirty="0">
                <a:latin typeface="Times New Roman"/>
                <a:cs typeface="Times New Roman"/>
              </a:rPr>
              <a:t> </a:t>
            </a:r>
            <a:r>
              <a:rPr sz="2800" b="1" spc="-95" dirty="0">
                <a:latin typeface="Times New Roman"/>
                <a:cs typeface="Times New Roman"/>
              </a:rPr>
              <a:t>J</a:t>
            </a:r>
            <a:r>
              <a:rPr lang="zh-CN" altLang="en-US" sz="2800" b="1" spc="-95" dirty="0">
                <a:latin typeface="Times New Roman"/>
                <a:cs typeface="Times New Roman"/>
              </a:rPr>
              <a:t> </a:t>
            </a:r>
            <a:r>
              <a:rPr lang="en-US" altLang="zh-CN" sz="2800" spc="-142" dirty="0">
                <a:latin typeface="Times New Roman"/>
                <a:cs typeface="Times New Roman"/>
              </a:rPr>
              <a:t>•</a:t>
            </a:r>
            <a:r>
              <a:rPr lang="zh-CN" altLang="en-US" sz="2800" spc="-142" dirty="0">
                <a:latin typeface="Times New Roman"/>
                <a:cs typeface="Times New Roman"/>
              </a:rPr>
              <a:t> </a:t>
            </a:r>
            <a:r>
              <a:rPr sz="2800" b="1" spc="-95" dirty="0">
                <a:latin typeface="Times New Roman"/>
                <a:cs typeface="Times New Roman"/>
              </a:rPr>
              <a:t>mol</a:t>
            </a:r>
            <a:r>
              <a:rPr sz="2800" b="1" spc="-142" baseline="24305" dirty="0">
                <a:latin typeface="Symbol"/>
                <a:cs typeface="Symbol"/>
              </a:rPr>
              <a:t></a:t>
            </a:r>
            <a:r>
              <a:rPr sz="2800" b="1" spc="-142" baseline="24305" dirty="0">
                <a:latin typeface="Times New Roman"/>
                <a:cs typeface="Times New Roman"/>
              </a:rPr>
              <a:t>1</a:t>
            </a:r>
            <a:r>
              <a:rPr lang="en-US" altLang="zh-CN" sz="2800" spc="-142" dirty="0">
                <a:latin typeface="Times New Roman"/>
                <a:cs typeface="Times New Roman"/>
              </a:rPr>
              <a:t> • </a:t>
            </a:r>
            <a:r>
              <a:rPr sz="2800" b="1" spc="-95" dirty="0">
                <a:latin typeface="Times New Roman"/>
                <a:cs typeface="Times New Roman"/>
              </a:rPr>
              <a:t>K</a:t>
            </a:r>
            <a:r>
              <a:rPr sz="2800" b="1" spc="-142" baseline="24305" dirty="0">
                <a:latin typeface="Symbol"/>
                <a:cs typeface="Symbol"/>
              </a:rPr>
              <a:t></a:t>
            </a:r>
            <a:r>
              <a:rPr sz="2800" b="1" spc="-142" baseline="24305" dirty="0">
                <a:latin typeface="Times New Roman"/>
                <a:cs typeface="Times New Roman"/>
              </a:rPr>
              <a:t>1</a:t>
            </a:r>
            <a:endParaRPr sz="2800" baseline="24305" dirty="0">
              <a:latin typeface="Times New Roman"/>
              <a:cs typeface="Times New Roman"/>
            </a:endParaRPr>
          </a:p>
          <a:p>
            <a:pPr marL="12700">
              <a:lnSpc>
                <a:spcPct val="100000"/>
              </a:lnSpc>
              <a:spcBef>
                <a:spcPts val="720"/>
              </a:spcBef>
            </a:pPr>
            <a:r>
              <a:rPr sz="2800" b="1" dirty="0">
                <a:latin typeface="Times New Roman"/>
                <a:cs typeface="Times New Roman"/>
              </a:rPr>
              <a:t>= </a:t>
            </a:r>
            <a:r>
              <a:rPr sz="2800" b="1" dirty="0">
                <a:latin typeface="Microsoft JhengHei"/>
                <a:cs typeface="Microsoft JhengHei"/>
              </a:rPr>
              <a:t>－</a:t>
            </a:r>
            <a:r>
              <a:rPr sz="2800" b="1" dirty="0">
                <a:latin typeface="Times New Roman"/>
                <a:cs typeface="Times New Roman"/>
              </a:rPr>
              <a:t>198.3</a:t>
            </a:r>
            <a:r>
              <a:rPr sz="2800" b="1" spc="-5" dirty="0">
                <a:latin typeface="Times New Roman"/>
                <a:cs typeface="Times New Roman"/>
              </a:rPr>
              <a:t> </a:t>
            </a:r>
            <a:r>
              <a:rPr sz="2800" b="1" spc="-95" dirty="0">
                <a:latin typeface="Times New Roman"/>
                <a:cs typeface="Times New Roman"/>
              </a:rPr>
              <a:t>J</a:t>
            </a:r>
            <a:r>
              <a:rPr lang="en-US" altLang="zh-CN" sz="2800" spc="-142" dirty="0">
                <a:latin typeface="Times New Roman"/>
                <a:cs typeface="Times New Roman"/>
              </a:rPr>
              <a:t> • </a:t>
            </a:r>
            <a:r>
              <a:rPr sz="2800" b="1" spc="-95" dirty="0">
                <a:latin typeface="Times New Roman"/>
                <a:cs typeface="Times New Roman"/>
              </a:rPr>
              <a:t>mol</a:t>
            </a:r>
            <a:r>
              <a:rPr sz="2800" b="1" spc="-142" baseline="24305" dirty="0">
                <a:latin typeface="Symbol"/>
                <a:cs typeface="Symbol"/>
              </a:rPr>
              <a:t></a:t>
            </a:r>
            <a:r>
              <a:rPr sz="2800" b="1" spc="-142" baseline="24305" dirty="0">
                <a:latin typeface="Times New Roman"/>
                <a:cs typeface="Times New Roman"/>
              </a:rPr>
              <a:t>1</a:t>
            </a:r>
            <a:r>
              <a:rPr lang="en-US" altLang="zh-CN" sz="2800" spc="-142" dirty="0">
                <a:latin typeface="Times New Roman"/>
                <a:cs typeface="Times New Roman"/>
              </a:rPr>
              <a:t> • </a:t>
            </a:r>
            <a:r>
              <a:rPr sz="2800" b="1" spc="-95" dirty="0">
                <a:latin typeface="Times New Roman"/>
                <a:cs typeface="Times New Roman"/>
              </a:rPr>
              <a:t>K</a:t>
            </a:r>
            <a:r>
              <a:rPr sz="2800" b="1" spc="-142" baseline="24305" dirty="0">
                <a:latin typeface="Symbol"/>
                <a:cs typeface="Symbol"/>
              </a:rPr>
              <a:t></a:t>
            </a:r>
            <a:r>
              <a:rPr sz="2800" b="1" spc="-142" baseline="24305" dirty="0">
                <a:latin typeface="Times New Roman"/>
                <a:cs typeface="Times New Roman"/>
              </a:rPr>
              <a:t>1</a:t>
            </a:r>
            <a:endParaRPr lang="en-US" altLang="zh-CN" sz="2800" b="1" spc="-142" dirty="0">
              <a:latin typeface="Times New Roman"/>
              <a:cs typeface="Times New Roman"/>
            </a:endParaRPr>
          </a:p>
          <a:p>
            <a:pPr marL="12700">
              <a:spcBef>
                <a:spcPts val="720"/>
              </a:spcBef>
            </a:pPr>
            <a:r>
              <a:rPr lang="en-US" altLang="zh-CN" sz="2800" dirty="0">
                <a:latin typeface="Times New Roman"/>
                <a:cs typeface="Times New Roman"/>
              </a:rPr>
              <a:t>= </a:t>
            </a:r>
            <a:r>
              <a:rPr lang="zh-CN" altLang="en-US" sz="2800" dirty="0">
                <a:latin typeface="Microsoft JhengHei"/>
                <a:cs typeface="Microsoft JhengHei"/>
              </a:rPr>
              <a:t>－</a:t>
            </a:r>
            <a:r>
              <a:rPr lang="en-US" altLang="zh-CN" sz="2800" dirty="0">
                <a:latin typeface="Times New Roman"/>
                <a:cs typeface="Times New Roman"/>
              </a:rPr>
              <a:t>0.198</a:t>
            </a:r>
            <a:r>
              <a:rPr lang="en-US" altLang="zh-CN" sz="2800" spc="-5" dirty="0">
                <a:latin typeface="Times New Roman"/>
                <a:cs typeface="Times New Roman"/>
              </a:rPr>
              <a:t> k</a:t>
            </a:r>
            <a:r>
              <a:rPr lang="en-US" altLang="zh-CN" sz="2800" spc="-95" dirty="0">
                <a:latin typeface="Times New Roman"/>
                <a:cs typeface="Times New Roman"/>
              </a:rPr>
              <a:t>J</a:t>
            </a:r>
            <a:r>
              <a:rPr lang="en-US" altLang="zh-CN" sz="2800" spc="-142" dirty="0">
                <a:latin typeface="Times New Roman"/>
                <a:cs typeface="Times New Roman"/>
              </a:rPr>
              <a:t> • </a:t>
            </a:r>
            <a:r>
              <a:rPr lang="en-US" altLang="zh-CN" sz="2800" spc="-95" dirty="0">
                <a:latin typeface="Times New Roman"/>
                <a:cs typeface="Times New Roman"/>
              </a:rPr>
              <a:t>mol</a:t>
            </a:r>
            <a:r>
              <a:rPr lang="en-US" altLang="zh-CN" sz="2800" spc="-142" baseline="24305" dirty="0">
                <a:latin typeface="Symbol"/>
                <a:cs typeface="Symbol"/>
              </a:rPr>
              <a:t></a:t>
            </a:r>
            <a:r>
              <a:rPr lang="en-US" altLang="zh-CN" sz="2800" spc="-142" baseline="24305" dirty="0">
                <a:latin typeface="Times New Roman"/>
                <a:cs typeface="Times New Roman"/>
              </a:rPr>
              <a:t>1</a:t>
            </a:r>
            <a:r>
              <a:rPr lang="en-US" altLang="zh-CN" sz="2800" spc="-142" dirty="0">
                <a:latin typeface="Times New Roman"/>
                <a:cs typeface="Times New Roman"/>
              </a:rPr>
              <a:t> • </a:t>
            </a:r>
            <a:r>
              <a:rPr lang="en-US" altLang="zh-CN" sz="2800" spc="-95" dirty="0">
                <a:latin typeface="Times New Roman"/>
                <a:cs typeface="Times New Roman"/>
              </a:rPr>
              <a:t>K</a:t>
            </a:r>
            <a:r>
              <a:rPr lang="en-US" altLang="zh-CN" sz="2800" spc="-142" baseline="24305" dirty="0">
                <a:latin typeface="Symbol"/>
                <a:cs typeface="Symbol"/>
              </a:rPr>
              <a:t></a:t>
            </a:r>
            <a:r>
              <a:rPr lang="en-US" altLang="zh-CN" sz="2800" spc="-142" baseline="24305" dirty="0">
                <a:latin typeface="Times New Roman"/>
                <a:cs typeface="Times New Roman"/>
              </a:rPr>
              <a:t>1</a:t>
            </a:r>
            <a:endParaRPr lang="en-US" altLang="zh-CN" sz="2800" baseline="24305" dirty="0">
              <a:latin typeface="Times New Roman"/>
              <a:cs typeface="Times New Roman"/>
            </a:endParaRPr>
          </a:p>
        </p:txBody>
      </p:sp>
      <p:sp>
        <p:nvSpPr>
          <p:cNvPr id="25" name="object 6">
            <a:extLst>
              <a:ext uri="{FF2B5EF4-FFF2-40B4-BE49-F238E27FC236}">
                <a16:creationId xmlns:a16="http://schemas.microsoft.com/office/drawing/2014/main" id="{A086EA6B-22B7-5D49-8B90-B19B5221D9AA}"/>
              </a:ext>
            </a:extLst>
          </p:cNvPr>
          <p:cNvSpPr/>
          <p:nvPr/>
        </p:nvSpPr>
        <p:spPr>
          <a:xfrm>
            <a:off x="2589314" y="1578119"/>
            <a:ext cx="375285" cy="544195"/>
          </a:xfrm>
          <a:custGeom>
            <a:avLst/>
            <a:gdLst/>
            <a:ahLst/>
            <a:cxnLst/>
            <a:rect l="l" t="t" r="r" b="b"/>
            <a:pathLst>
              <a:path w="375285" h="544194">
                <a:moveTo>
                  <a:pt x="355001" y="111251"/>
                </a:moveTo>
                <a:lnTo>
                  <a:pt x="166115" y="111251"/>
                </a:lnTo>
                <a:lnTo>
                  <a:pt x="233171" y="134112"/>
                </a:lnTo>
                <a:lnTo>
                  <a:pt x="227075" y="195072"/>
                </a:lnTo>
                <a:lnTo>
                  <a:pt x="146303" y="242315"/>
                </a:lnTo>
                <a:lnTo>
                  <a:pt x="131063" y="377951"/>
                </a:lnTo>
                <a:lnTo>
                  <a:pt x="146303" y="419100"/>
                </a:lnTo>
                <a:lnTo>
                  <a:pt x="118871" y="466344"/>
                </a:lnTo>
                <a:lnTo>
                  <a:pt x="124968" y="513588"/>
                </a:lnTo>
                <a:lnTo>
                  <a:pt x="182880" y="544067"/>
                </a:lnTo>
                <a:lnTo>
                  <a:pt x="256031" y="522732"/>
                </a:lnTo>
                <a:lnTo>
                  <a:pt x="280415" y="466344"/>
                </a:lnTo>
                <a:lnTo>
                  <a:pt x="249936" y="413003"/>
                </a:lnTo>
                <a:lnTo>
                  <a:pt x="283463" y="382524"/>
                </a:lnTo>
                <a:lnTo>
                  <a:pt x="283463" y="309372"/>
                </a:lnTo>
                <a:lnTo>
                  <a:pt x="367283" y="245363"/>
                </a:lnTo>
                <a:lnTo>
                  <a:pt x="374903" y="149351"/>
                </a:lnTo>
                <a:lnTo>
                  <a:pt x="355001" y="111251"/>
                </a:lnTo>
                <a:close/>
              </a:path>
              <a:path w="375285" h="544194">
                <a:moveTo>
                  <a:pt x="214883" y="0"/>
                </a:moveTo>
                <a:lnTo>
                  <a:pt x="96012" y="30479"/>
                </a:lnTo>
                <a:lnTo>
                  <a:pt x="25907" y="92963"/>
                </a:lnTo>
                <a:lnTo>
                  <a:pt x="0" y="187451"/>
                </a:lnTo>
                <a:lnTo>
                  <a:pt x="3047" y="242315"/>
                </a:lnTo>
                <a:lnTo>
                  <a:pt x="124968" y="236220"/>
                </a:lnTo>
                <a:lnTo>
                  <a:pt x="128015" y="147827"/>
                </a:lnTo>
                <a:lnTo>
                  <a:pt x="166115" y="111251"/>
                </a:lnTo>
                <a:lnTo>
                  <a:pt x="355001" y="111251"/>
                </a:lnTo>
                <a:lnTo>
                  <a:pt x="321563" y="47244"/>
                </a:lnTo>
                <a:lnTo>
                  <a:pt x="214883" y="0"/>
                </a:lnTo>
                <a:close/>
              </a:path>
            </a:pathLst>
          </a:custGeom>
          <a:noFill/>
        </p:spPr>
        <p:txBody>
          <a:bodyPr wrap="square" lIns="0" tIns="0" rIns="0" bIns="0" rtlCol="0"/>
          <a:lstStyle/>
          <a:p>
            <a:endParaRPr/>
          </a:p>
        </p:txBody>
      </p:sp>
      <p:sp>
        <p:nvSpPr>
          <p:cNvPr id="26" name="object 7">
            <a:extLst>
              <a:ext uri="{FF2B5EF4-FFF2-40B4-BE49-F238E27FC236}">
                <a16:creationId xmlns:a16="http://schemas.microsoft.com/office/drawing/2014/main" id="{44872851-79B1-DF47-A526-7F75367EB192}"/>
              </a:ext>
            </a:extLst>
          </p:cNvPr>
          <p:cNvSpPr/>
          <p:nvPr/>
        </p:nvSpPr>
        <p:spPr>
          <a:xfrm>
            <a:off x="2610651" y="1600979"/>
            <a:ext cx="334010" cy="379730"/>
          </a:xfrm>
          <a:custGeom>
            <a:avLst/>
            <a:gdLst/>
            <a:ahLst/>
            <a:cxnLst/>
            <a:rect l="l" t="t" r="r" b="b"/>
            <a:pathLst>
              <a:path w="334010" h="379730">
                <a:moveTo>
                  <a:pt x="288006" y="57912"/>
                </a:moveTo>
                <a:lnTo>
                  <a:pt x="175259" y="57912"/>
                </a:lnTo>
                <a:lnTo>
                  <a:pt x="214883" y="83819"/>
                </a:lnTo>
                <a:lnTo>
                  <a:pt x="256031" y="121919"/>
                </a:lnTo>
                <a:lnTo>
                  <a:pt x="243839" y="188975"/>
                </a:lnTo>
                <a:lnTo>
                  <a:pt x="166115" y="219455"/>
                </a:lnTo>
                <a:lnTo>
                  <a:pt x="146303" y="266700"/>
                </a:lnTo>
                <a:lnTo>
                  <a:pt x="152400" y="313943"/>
                </a:lnTo>
                <a:lnTo>
                  <a:pt x="141731" y="379475"/>
                </a:lnTo>
                <a:lnTo>
                  <a:pt x="219455" y="379475"/>
                </a:lnTo>
                <a:lnTo>
                  <a:pt x="228600" y="330707"/>
                </a:lnTo>
                <a:lnTo>
                  <a:pt x="222503" y="274319"/>
                </a:lnTo>
                <a:lnTo>
                  <a:pt x="269747" y="245363"/>
                </a:lnTo>
                <a:lnTo>
                  <a:pt x="306323" y="228600"/>
                </a:lnTo>
                <a:lnTo>
                  <a:pt x="333755" y="155448"/>
                </a:lnTo>
                <a:lnTo>
                  <a:pt x="309371" y="77724"/>
                </a:lnTo>
                <a:lnTo>
                  <a:pt x="288006" y="57912"/>
                </a:lnTo>
                <a:close/>
              </a:path>
              <a:path w="334010" h="379730">
                <a:moveTo>
                  <a:pt x="225551" y="0"/>
                </a:moveTo>
                <a:lnTo>
                  <a:pt x="124967" y="6095"/>
                </a:lnTo>
                <a:lnTo>
                  <a:pt x="44195" y="53339"/>
                </a:lnTo>
                <a:lnTo>
                  <a:pt x="7619" y="111251"/>
                </a:lnTo>
                <a:lnTo>
                  <a:pt x="0" y="192024"/>
                </a:lnTo>
                <a:lnTo>
                  <a:pt x="48767" y="182879"/>
                </a:lnTo>
                <a:lnTo>
                  <a:pt x="75938" y="182879"/>
                </a:lnTo>
                <a:lnTo>
                  <a:pt x="74675" y="138684"/>
                </a:lnTo>
                <a:lnTo>
                  <a:pt x="94487" y="80772"/>
                </a:lnTo>
                <a:lnTo>
                  <a:pt x="175259" y="57912"/>
                </a:lnTo>
                <a:lnTo>
                  <a:pt x="288006" y="57912"/>
                </a:lnTo>
                <a:lnTo>
                  <a:pt x="225551" y="0"/>
                </a:lnTo>
                <a:close/>
              </a:path>
              <a:path w="334010" h="379730">
                <a:moveTo>
                  <a:pt x="75938" y="182879"/>
                </a:moveTo>
                <a:lnTo>
                  <a:pt x="48767" y="182879"/>
                </a:lnTo>
                <a:lnTo>
                  <a:pt x="76200" y="192024"/>
                </a:lnTo>
                <a:lnTo>
                  <a:pt x="75938" y="182879"/>
                </a:lnTo>
                <a:close/>
              </a:path>
            </a:pathLst>
          </a:custGeom>
          <a:noFill/>
        </p:spPr>
        <p:txBody>
          <a:bodyPr wrap="square" lIns="0" tIns="0" rIns="0" bIns="0" rtlCol="0"/>
          <a:lstStyle/>
          <a:p>
            <a:endParaRPr/>
          </a:p>
        </p:txBody>
      </p:sp>
      <p:sp>
        <p:nvSpPr>
          <p:cNvPr id="27" name="object 8">
            <a:extLst>
              <a:ext uri="{FF2B5EF4-FFF2-40B4-BE49-F238E27FC236}">
                <a16:creationId xmlns:a16="http://schemas.microsoft.com/office/drawing/2014/main" id="{D9321575-9AC3-E448-9C46-2732001979FF}"/>
              </a:ext>
            </a:extLst>
          </p:cNvPr>
          <p:cNvSpPr/>
          <p:nvPr/>
        </p:nvSpPr>
        <p:spPr>
          <a:xfrm>
            <a:off x="2732571" y="2009410"/>
            <a:ext cx="106680" cy="85344"/>
          </a:xfrm>
          <a:prstGeom prst="rect">
            <a:avLst/>
          </a:prstGeom>
          <a:noFill/>
        </p:spPr>
        <p:txBody>
          <a:bodyPr wrap="square" lIns="0" tIns="0" rIns="0" bIns="0" rtlCol="0"/>
          <a:lstStyle/>
          <a:p>
            <a:endParaRPr/>
          </a:p>
        </p:txBody>
      </p:sp>
      <p:sp>
        <p:nvSpPr>
          <p:cNvPr id="28" name="object 9">
            <a:extLst>
              <a:ext uri="{FF2B5EF4-FFF2-40B4-BE49-F238E27FC236}">
                <a16:creationId xmlns:a16="http://schemas.microsoft.com/office/drawing/2014/main" id="{E2303DD0-97C6-DD44-AE6A-822D80DA4AF4}"/>
              </a:ext>
            </a:extLst>
          </p:cNvPr>
          <p:cNvSpPr/>
          <p:nvPr/>
        </p:nvSpPr>
        <p:spPr>
          <a:xfrm>
            <a:off x="2316518" y="1428766"/>
            <a:ext cx="914400" cy="830580"/>
          </a:xfrm>
          <a:custGeom>
            <a:avLst/>
            <a:gdLst/>
            <a:ahLst/>
            <a:cxnLst/>
            <a:rect l="l" t="t" r="r" b="b"/>
            <a:pathLst>
              <a:path w="914400" h="830580">
                <a:moveTo>
                  <a:pt x="595037" y="0"/>
                </a:moveTo>
                <a:lnTo>
                  <a:pt x="388620" y="0"/>
                </a:lnTo>
                <a:lnTo>
                  <a:pt x="248412" y="41148"/>
                </a:lnTo>
                <a:lnTo>
                  <a:pt x="105156" y="128015"/>
                </a:lnTo>
                <a:lnTo>
                  <a:pt x="39624" y="252984"/>
                </a:lnTo>
                <a:lnTo>
                  <a:pt x="9143" y="379475"/>
                </a:lnTo>
                <a:lnTo>
                  <a:pt x="0" y="465836"/>
                </a:lnTo>
                <a:lnTo>
                  <a:pt x="0" y="515501"/>
                </a:lnTo>
                <a:lnTo>
                  <a:pt x="60960" y="601979"/>
                </a:lnTo>
                <a:lnTo>
                  <a:pt x="141732" y="726948"/>
                </a:lnTo>
                <a:lnTo>
                  <a:pt x="329184" y="827531"/>
                </a:lnTo>
                <a:lnTo>
                  <a:pt x="362157" y="830579"/>
                </a:lnTo>
                <a:lnTo>
                  <a:pt x="562286" y="830579"/>
                </a:lnTo>
                <a:lnTo>
                  <a:pt x="637032" y="810767"/>
                </a:lnTo>
                <a:lnTo>
                  <a:pt x="714756" y="769619"/>
                </a:lnTo>
                <a:lnTo>
                  <a:pt x="797052" y="740663"/>
                </a:lnTo>
                <a:lnTo>
                  <a:pt x="800438" y="733043"/>
                </a:lnTo>
                <a:lnTo>
                  <a:pt x="431292" y="733043"/>
                </a:lnTo>
                <a:lnTo>
                  <a:pt x="288036" y="705612"/>
                </a:lnTo>
                <a:lnTo>
                  <a:pt x="173736" y="588263"/>
                </a:lnTo>
                <a:lnTo>
                  <a:pt x="123443" y="510539"/>
                </a:lnTo>
                <a:lnTo>
                  <a:pt x="120396" y="388619"/>
                </a:lnTo>
                <a:lnTo>
                  <a:pt x="147828" y="284988"/>
                </a:lnTo>
                <a:lnTo>
                  <a:pt x="220980" y="199643"/>
                </a:lnTo>
                <a:lnTo>
                  <a:pt x="262128" y="144779"/>
                </a:lnTo>
                <a:lnTo>
                  <a:pt x="362712" y="121919"/>
                </a:lnTo>
                <a:lnTo>
                  <a:pt x="469392" y="85344"/>
                </a:lnTo>
                <a:lnTo>
                  <a:pt x="640080" y="85344"/>
                </a:lnTo>
                <a:lnTo>
                  <a:pt x="672084" y="10668"/>
                </a:lnTo>
                <a:lnTo>
                  <a:pt x="595037" y="0"/>
                </a:lnTo>
                <a:close/>
              </a:path>
              <a:path w="914400" h="830580">
                <a:moveTo>
                  <a:pt x="672084" y="10668"/>
                </a:moveTo>
                <a:lnTo>
                  <a:pt x="621792" y="128015"/>
                </a:lnTo>
                <a:lnTo>
                  <a:pt x="742188" y="210312"/>
                </a:lnTo>
                <a:lnTo>
                  <a:pt x="790956" y="280415"/>
                </a:lnTo>
                <a:lnTo>
                  <a:pt x="818388" y="376427"/>
                </a:lnTo>
                <a:lnTo>
                  <a:pt x="784860" y="531876"/>
                </a:lnTo>
                <a:lnTo>
                  <a:pt x="714756" y="646176"/>
                </a:lnTo>
                <a:lnTo>
                  <a:pt x="643128" y="682751"/>
                </a:lnTo>
                <a:lnTo>
                  <a:pt x="560832" y="719327"/>
                </a:lnTo>
                <a:lnTo>
                  <a:pt x="431292" y="733043"/>
                </a:lnTo>
                <a:lnTo>
                  <a:pt x="800438" y="733043"/>
                </a:lnTo>
                <a:lnTo>
                  <a:pt x="827532" y="672084"/>
                </a:lnTo>
                <a:lnTo>
                  <a:pt x="899160" y="562355"/>
                </a:lnTo>
                <a:lnTo>
                  <a:pt x="914400" y="481393"/>
                </a:lnTo>
                <a:lnTo>
                  <a:pt x="914400" y="369461"/>
                </a:lnTo>
                <a:lnTo>
                  <a:pt x="902208" y="284988"/>
                </a:lnTo>
                <a:lnTo>
                  <a:pt x="845820" y="138684"/>
                </a:lnTo>
                <a:lnTo>
                  <a:pt x="768096" y="82296"/>
                </a:lnTo>
                <a:lnTo>
                  <a:pt x="672084" y="10668"/>
                </a:lnTo>
                <a:close/>
              </a:path>
              <a:path w="914400" h="830580">
                <a:moveTo>
                  <a:pt x="640080" y="85344"/>
                </a:moveTo>
                <a:lnTo>
                  <a:pt x="469392" y="85344"/>
                </a:lnTo>
                <a:lnTo>
                  <a:pt x="621792" y="128015"/>
                </a:lnTo>
                <a:lnTo>
                  <a:pt x="640080" y="85344"/>
                </a:lnTo>
                <a:close/>
              </a:path>
            </a:pathLst>
          </a:custGeom>
          <a:noFill/>
        </p:spPr>
        <p:txBody>
          <a:bodyPr wrap="square" lIns="0" tIns="0" rIns="0" bIns="0" rtlCol="0"/>
          <a:lstStyle/>
          <a:p>
            <a:endParaRPr/>
          </a:p>
        </p:txBody>
      </p:sp>
      <p:sp>
        <p:nvSpPr>
          <p:cNvPr id="29" name="object 10">
            <a:extLst>
              <a:ext uri="{FF2B5EF4-FFF2-40B4-BE49-F238E27FC236}">
                <a16:creationId xmlns:a16="http://schemas.microsoft.com/office/drawing/2014/main" id="{EA65E0F9-CBFD-BF4D-91E6-DF7D5EC82783}"/>
              </a:ext>
            </a:extLst>
          </p:cNvPr>
          <p:cNvSpPr/>
          <p:nvPr/>
        </p:nvSpPr>
        <p:spPr>
          <a:xfrm>
            <a:off x="2337855" y="1439435"/>
            <a:ext cx="879475" cy="814069"/>
          </a:xfrm>
          <a:custGeom>
            <a:avLst/>
            <a:gdLst/>
            <a:ahLst/>
            <a:cxnLst/>
            <a:rect l="l" t="t" r="r" b="b"/>
            <a:pathLst>
              <a:path w="879475" h="814069">
                <a:moveTo>
                  <a:pt x="464819" y="0"/>
                </a:moveTo>
                <a:lnTo>
                  <a:pt x="284988" y="27431"/>
                </a:lnTo>
                <a:lnTo>
                  <a:pt x="169163" y="88391"/>
                </a:lnTo>
                <a:lnTo>
                  <a:pt x="65531" y="175259"/>
                </a:lnTo>
                <a:lnTo>
                  <a:pt x="39624" y="297179"/>
                </a:lnTo>
                <a:lnTo>
                  <a:pt x="0" y="434339"/>
                </a:lnTo>
                <a:lnTo>
                  <a:pt x="102107" y="650747"/>
                </a:lnTo>
                <a:lnTo>
                  <a:pt x="266700" y="778763"/>
                </a:lnTo>
                <a:lnTo>
                  <a:pt x="417575" y="813815"/>
                </a:lnTo>
                <a:lnTo>
                  <a:pt x="557784" y="789431"/>
                </a:lnTo>
                <a:lnTo>
                  <a:pt x="626016" y="755903"/>
                </a:lnTo>
                <a:lnTo>
                  <a:pt x="454151" y="755903"/>
                </a:lnTo>
                <a:lnTo>
                  <a:pt x="350519" y="733043"/>
                </a:lnTo>
                <a:lnTo>
                  <a:pt x="239268" y="699515"/>
                </a:lnTo>
                <a:lnTo>
                  <a:pt x="190500" y="641603"/>
                </a:lnTo>
                <a:lnTo>
                  <a:pt x="120396" y="585215"/>
                </a:lnTo>
                <a:lnTo>
                  <a:pt x="59436" y="431291"/>
                </a:lnTo>
                <a:lnTo>
                  <a:pt x="86868" y="330707"/>
                </a:lnTo>
                <a:lnTo>
                  <a:pt x="132587" y="208787"/>
                </a:lnTo>
                <a:lnTo>
                  <a:pt x="224028" y="112775"/>
                </a:lnTo>
                <a:lnTo>
                  <a:pt x="373380" y="57911"/>
                </a:lnTo>
                <a:lnTo>
                  <a:pt x="475488" y="57911"/>
                </a:lnTo>
                <a:lnTo>
                  <a:pt x="464819" y="0"/>
                </a:lnTo>
                <a:close/>
              </a:path>
              <a:path w="879475" h="814069">
                <a:moveTo>
                  <a:pt x="464819" y="0"/>
                </a:moveTo>
                <a:lnTo>
                  <a:pt x="475488" y="57911"/>
                </a:lnTo>
                <a:lnTo>
                  <a:pt x="684276" y="120395"/>
                </a:lnTo>
                <a:lnTo>
                  <a:pt x="763524" y="214883"/>
                </a:lnTo>
                <a:lnTo>
                  <a:pt x="821436" y="300227"/>
                </a:lnTo>
                <a:lnTo>
                  <a:pt x="821436" y="428243"/>
                </a:lnTo>
                <a:lnTo>
                  <a:pt x="775716" y="580643"/>
                </a:lnTo>
                <a:lnTo>
                  <a:pt x="656844" y="691895"/>
                </a:lnTo>
                <a:lnTo>
                  <a:pt x="454151" y="755903"/>
                </a:lnTo>
                <a:lnTo>
                  <a:pt x="626016" y="755903"/>
                </a:lnTo>
                <a:lnTo>
                  <a:pt x="734568" y="702563"/>
                </a:lnTo>
                <a:lnTo>
                  <a:pt x="815340" y="605027"/>
                </a:lnTo>
                <a:lnTo>
                  <a:pt x="871728" y="493775"/>
                </a:lnTo>
                <a:lnTo>
                  <a:pt x="879348" y="368807"/>
                </a:lnTo>
                <a:lnTo>
                  <a:pt x="836676" y="196595"/>
                </a:lnTo>
                <a:lnTo>
                  <a:pt x="752856" y="118871"/>
                </a:lnTo>
                <a:lnTo>
                  <a:pt x="687324" y="47243"/>
                </a:lnTo>
                <a:lnTo>
                  <a:pt x="559307" y="13715"/>
                </a:lnTo>
                <a:lnTo>
                  <a:pt x="464819" y="0"/>
                </a:lnTo>
                <a:close/>
              </a:path>
            </a:pathLst>
          </a:custGeom>
          <a:noFill/>
        </p:spPr>
        <p:txBody>
          <a:bodyPr wrap="square" lIns="0" tIns="0" rIns="0" bIns="0" rtlCol="0"/>
          <a:lstStyle/>
          <a:p>
            <a:endParaRPr/>
          </a:p>
        </p:txBody>
      </p:sp>
      <p:sp>
        <p:nvSpPr>
          <p:cNvPr id="30" name="object 11">
            <a:extLst>
              <a:ext uri="{FF2B5EF4-FFF2-40B4-BE49-F238E27FC236}">
                <a16:creationId xmlns:a16="http://schemas.microsoft.com/office/drawing/2014/main" id="{DD54D253-2080-3747-93E6-2EEECB6E403D}"/>
              </a:ext>
            </a:extLst>
          </p:cNvPr>
          <p:cNvSpPr/>
          <p:nvPr/>
        </p:nvSpPr>
        <p:spPr>
          <a:xfrm>
            <a:off x="2305851" y="1419622"/>
            <a:ext cx="934719" cy="848994"/>
          </a:xfrm>
          <a:custGeom>
            <a:avLst/>
            <a:gdLst/>
            <a:ahLst/>
            <a:cxnLst/>
            <a:rect l="l" t="t" r="r" b="b"/>
            <a:pathLst>
              <a:path w="934719" h="848994">
                <a:moveTo>
                  <a:pt x="934211" y="0"/>
                </a:moveTo>
                <a:lnTo>
                  <a:pt x="0" y="0"/>
                </a:lnTo>
                <a:lnTo>
                  <a:pt x="0" y="848868"/>
                </a:lnTo>
                <a:lnTo>
                  <a:pt x="934211" y="848868"/>
                </a:lnTo>
                <a:lnTo>
                  <a:pt x="934211" y="844296"/>
                </a:lnTo>
                <a:lnTo>
                  <a:pt x="10667" y="844296"/>
                </a:lnTo>
                <a:lnTo>
                  <a:pt x="4571" y="839724"/>
                </a:lnTo>
                <a:lnTo>
                  <a:pt x="10667" y="839724"/>
                </a:lnTo>
                <a:lnTo>
                  <a:pt x="10667" y="9144"/>
                </a:lnTo>
                <a:lnTo>
                  <a:pt x="4571" y="9144"/>
                </a:lnTo>
                <a:lnTo>
                  <a:pt x="10667" y="4572"/>
                </a:lnTo>
                <a:lnTo>
                  <a:pt x="934211" y="4572"/>
                </a:lnTo>
                <a:lnTo>
                  <a:pt x="934211" y="0"/>
                </a:lnTo>
                <a:close/>
              </a:path>
              <a:path w="934719" h="848994">
                <a:moveTo>
                  <a:pt x="10667" y="839724"/>
                </a:moveTo>
                <a:lnTo>
                  <a:pt x="4571" y="839724"/>
                </a:lnTo>
                <a:lnTo>
                  <a:pt x="10667" y="844296"/>
                </a:lnTo>
                <a:lnTo>
                  <a:pt x="10667" y="839724"/>
                </a:lnTo>
                <a:close/>
              </a:path>
              <a:path w="934719" h="848994">
                <a:moveTo>
                  <a:pt x="925067" y="839724"/>
                </a:moveTo>
                <a:lnTo>
                  <a:pt x="10667" y="839724"/>
                </a:lnTo>
                <a:lnTo>
                  <a:pt x="10667" y="844296"/>
                </a:lnTo>
                <a:lnTo>
                  <a:pt x="925067" y="844296"/>
                </a:lnTo>
                <a:lnTo>
                  <a:pt x="925067" y="839724"/>
                </a:lnTo>
                <a:close/>
              </a:path>
              <a:path w="934719" h="848994">
                <a:moveTo>
                  <a:pt x="925067" y="4572"/>
                </a:moveTo>
                <a:lnTo>
                  <a:pt x="925067" y="844296"/>
                </a:lnTo>
                <a:lnTo>
                  <a:pt x="929639" y="839724"/>
                </a:lnTo>
                <a:lnTo>
                  <a:pt x="934211" y="839724"/>
                </a:lnTo>
                <a:lnTo>
                  <a:pt x="934211" y="9144"/>
                </a:lnTo>
                <a:lnTo>
                  <a:pt x="929639" y="9144"/>
                </a:lnTo>
                <a:lnTo>
                  <a:pt x="925067" y="4572"/>
                </a:lnTo>
                <a:close/>
              </a:path>
              <a:path w="934719" h="848994">
                <a:moveTo>
                  <a:pt x="934211" y="839724"/>
                </a:moveTo>
                <a:lnTo>
                  <a:pt x="929639" y="839724"/>
                </a:lnTo>
                <a:lnTo>
                  <a:pt x="925067" y="844296"/>
                </a:lnTo>
                <a:lnTo>
                  <a:pt x="934211" y="844296"/>
                </a:lnTo>
                <a:lnTo>
                  <a:pt x="934211" y="839724"/>
                </a:lnTo>
                <a:close/>
              </a:path>
              <a:path w="934719" h="848994">
                <a:moveTo>
                  <a:pt x="10667" y="4572"/>
                </a:moveTo>
                <a:lnTo>
                  <a:pt x="4571" y="9144"/>
                </a:lnTo>
                <a:lnTo>
                  <a:pt x="10667" y="9144"/>
                </a:lnTo>
                <a:lnTo>
                  <a:pt x="10667" y="4572"/>
                </a:lnTo>
                <a:close/>
              </a:path>
              <a:path w="934719" h="848994">
                <a:moveTo>
                  <a:pt x="925067" y="4572"/>
                </a:moveTo>
                <a:lnTo>
                  <a:pt x="10667" y="4572"/>
                </a:lnTo>
                <a:lnTo>
                  <a:pt x="10667" y="9144"/>
                </a:lnTo>
                <a:lnTo>
                  <a:pt x="925067" y="9144"/>
                </a:lnTo>
                <a:lnTo>
                  <a:pt x="925067" y="4572"/>
                </a:lnTo>
                <a:close/>
              </a:path>
              <a:path w="934719" h="848994">
                <a:moveTo>
                  <a:pt x="934211" y="4572"/>
                </a:moveTo>
                <a:lnTo>
                  <a:pt x="925067" y="4572"/>
                </a:lnTo>
                <a:lnTo>
                  <a:pt x="929639" y="9144"/>
                </a:lnTo>
                <a:lnTo>
                  <a:pt x="934211" y="9144"/>
                </a:lnTo>
                <a:lnTo>
                  <a:pt x="934211" y="4572"/>
                </a:lnTo>
                <a:close/>
              </a:path>
            </a:pathLst>
          </a:custGeom>
          <a:noFill/>
        </p:spPr>
        <p:txBody>
          <a:bodyPr wrap="square" lIns="0" tIns="0" rIns="0" bIns="0" rtlCol="0"/>
          <a:lstStyle/>
          <a:p>
            <a:endParaRPr/>
          </a:p>
        </p:txBody>
      </p:sp>
      <p:sp>
        <p:nvSpPr>
          <p:cNvPr id="32" name="object 13">
            <a:extLst>
              <a:ext uri="{FF2B5EF4-FFF2-40B4-BE49-F238E27FC236}">
                <a16:creationId xmlns:a16="http://schemas.microsoft.com/office/drawing/2014/main" id="{34ABB539-2599-3B45-8E3D-BE6096BEB6F5}"/>
              </a:ext>
            </a:extLst>
          </p:cNvPr>
          <p:cNvSpPr/>
          <p:nvPr/>
        </p:nvSpPr>
        <p:spPr>
          <a:xfrm>
            <a:off x="3258351" y="1433338"/>
            <a:ext cx="6193535" cy="22859"/>
          </a:xfrm>
          <a:prstGeom prst="rect">
            <a:avLst/>
          </a:prstGeom>
          <a:noFill/>
        </p:spPr>
        <p:txBody>
          <a:bodyPr wrap="square" lIns="0" tIns="0" rIns="0" bIns="0" rtlCol="0"/>
          <a:lstStyle/>
          <a:p>
            <a:endParaRPr/>
          </a:p>
        </p:txBody>
      </p:sp>
      <p:sp>
        <p:nvSpPr>
          <p:cNvPr id="39" name="矩形 38">
            <a:extLst>
              <a:ext uri="{FF2B5EF4-FFF2-40B4-BE49-F238E27FC236}">
                <a16:creationId xmlns:a16="http://schemas.microsoft.com/office/drawing/2014/main" id="{0FA515B6-332E-A643-9B99-F3A7DF89416B}"/>
              </a:ext>
            </a:extLst>
          </p:cNvPr>
          <p:cNvSpPr/>
          <p:nvPr/>
        </p:nvSpPr>
        <p:spPr>
          <a:xfrm>
            <a:off x="2185131" y="2622472"/>
            <a:ext cx="5116042" cy="523220"/>
          </a:xfrm>
          <a:prstGeom prst="rect">
            <a:avLst/>
          </a:prstGeom>
        </p:spPr>
        <p:txBody>
          <a:bodyPr wrap="square">
            <a:spAutoFit/>
          </a:bodyPr>
          <a:lstStyle/>
          <a:p>
            <a:pPr algn="ctr"/>
            <a:r>
              <a:rPr lang="en-US" altLang="zh-CN" sz="2800" dirty="0">
                <a:latin typeface="Times New Roman"/>
                <a:cs typeface="Times New Roman"/>
              </a:rPr>
              <a:t>3H</a:t>
            </a:r>
            <a:r>
              <a:rPr lang="en-US" altLang="zh-CN" sz="2800" baseline="-24305" dirty="0">
                <a:latin typeface="Times New Roman"/>
                <a:cs typeface="Times New Roman"/>
              </a:rPr>
              <a:t>2</a:t>
            </a:r>
            <a:r>
              <a:rPr lang="en-US" altLang="zh-CN" sz="2800" spc="-15" baseline="-24305" dirty="0">
                <a:latin typeface="Times New Roman"/>
                <a:cs typeface="Times New Roman"/>
              </a:rPr>
              <a:t> </a:t>
            </a:r>
            <a:r>
              <a:rPr lang="en-US" altLang="zh-CN" sz="2800" dirty="0">
                <a:latin typeface="Times New Roman"/>
                <a:cs typeface="Times New Roman"/>
              </a:rPr>
              <a:t>(g) +</a:t>
            </a:r>
            <a:r>
              <a:rPr lang="en-US" altLang="zh-CN" sz="2800" spc="-10" dirty="0">
                <a:latin typeface="Times New Roman"/>
                <a:cs typeface="Times New Roman"/>
              </a:rPr>
              <a:t> </a:t>
            </a:r>
            <a:r>
              <a:rPr lang="en-US" altLang="zh-CN" sz="2800" spc="-5" dirty="0">
                <a:latin typeface="Times New Roman"/>
                <a:cs typeface="Times New Roman"/>
              </a:rPr>
              <a:t>N</a:t>
            </a:r>
            <a:r>
              <a:rPr lang="en-US" altLang="zh-CN" sz="2800" spc="-7" baseline="-24305" dirty="0">
                <a:latin typeface="Times New Roman"/>
                <a:cs typeface="Times New Roman"/>
              </a:rPr>
              <a:t>2</a:t>
            </a:r>
            <a:r>
              <a:rPr lang="en-US" altLang="zh-CN" sz="2800" spc="15" baseline="-24305" dirty="0">
                <a:latin typeface="Times New Roman"/>
                <a:cs typeface="Times New Roman"/>
              </a:rPr>
              <a:t> </a:t>
            </a:r>
            <a:r>
              <a:rPr lang="en-US" altLang="zh-CN" sz="2800" dirty="0">
                <a:latin typeface="Times New Roman"/>
                <a:cs typeface="Times New Roman"/>
              </a:rPr>
              <a:t>(g)</a:t>
            </a:r>
            <a:r>
              <a:rPr lang="zh-CN" altLang="en-US" sz="2800" dirty="0">
                <a:latin typeface="Times New Roman"/>
                <a:cs typeface="Times New Roman"/>
              </a:rPr>
              <a:t>  </a:t>
            </a:r>
            <a:r>
              <a:rPr lang="en-US" altLang="zh-CN" sz="2800" dirty="0">
                <a:latin typeface="Symbol"/>
                <a:cs typeface="Symbol"/>
              </a:rPr>
              <a:t></a:t>
            </a:r>
            <a:r>
              <a:rPr lang="zh-CN" altLang="en-US" sz="2800" dirty="0">
                <a:latin typeface="Times New Roman"/>
                <a:cs typeface="Times New Roman"/>
              </a:rPr>
              <a:t>   </a:t>
            </a:r>
            <a:r>
              <a:rPr lang="en-US" altLang="zh-CN" sz="2800" dirty="0">
                <a:latin typeface="Times New Roman"/>
                <a:cs typeface="Times New Roman"/>
              </a:rPr>
              <a:t>2 </a:t>
            </a:r>
            <a:r>
              <a:rPr lang="en-US" altLang="zh-CN" sz="2800" spc="-5" dirty="0">
                <a:latin typeface="Times New Roman"/>
                <a:cs typeface="Times New Roman"/>
              </a:rPr>
              <a:t>NH</a:t>
            </a:r>
            <a:r>
              <a:rPr lang="en-US" altLang="zh-CN" sz="2800" spc="-7" baseline="-24305" dirty="0">
                <a:latin typeface="Times New Roman"/>
                <a:cs typeface="Times New Roman"/>
              </a:rPr>
              <a:t>3 </a:t>
            </a:r>
            <a:r>
              <a:rPr lang="en-US" altLang="zh-CN" sz="2800" dirty="0">
                <a:latin typeface="Times New Roman"/>
                <a:cs typeface="Times New Roman"/>
              </a:rPr>
              <a:t>(g) </a:t>
            </a:r>
            <a:endParaRPr lang="zh-CN" altLang="en-US" sz="2800" dirty="0"/>
          </a:p>
        </p:txBody>
      </p:sp>
      <p:sp>
        <p:nvSpPr>
          <p:cNvPr id="35" name="object 16">
            <a:extLst>
              <a:ext uri="{FF2B5EF4-FFF2-40B4-BE49-F238E27FC236}">
                <a16:creationId xmlns:a16="http://schemas.microsoft.com/office/drawing/2014/main" id="{D8598321-FB7E-C143-AFC1-65A88A033617}"/>
              </a:ext>
            </a:extLst>
          </p:cNvPr>
          <p:cNvSpPr txBox="1"/>
          <p:nvPr/>
        </p:nvSpPr>
        <p:spPr>
          <a:xfrm>
            <a:off x="607381" y="3560070"/>
            <a:ext cx="7997067" cy="444994"/>
          </a:xfrm>
          <a:prstGeom prst="rect">
            <a:avLst/>
          </a:prstGeom>
          <a:noFill/>
        </p:spPr>
        <p:txBody>
          <a:bodyPr vert="horz" wrap="square" lIns="0" tIns="13970" rIns="0" bIns="0" rtlCol="0">
            <a:spAutoFit/>
          </a:bodyPr>
          <a:lstStyle/>
          <a:p>
            <a:pPr marL="12700">
              <a:lnSpc>
                <a:spcPct val="100000"/>
              </a:lnSpc>
              <a:spcBef>
                <a:spcPts val="110"/>
              </a:spcBef>
              <a:tabLst>
                <a:tab pos="710565" algn="l"/>
                <a:tab pos="2618105" algn="l"/>
                <a:tab pos="4543425" algn="l"/>
                <a:tab pos="6332220" algn="l"/>
              </a:tabLst>
            </a:pPr>
            <a:r>
              <a:rPr sz="2800" spc="45" dirty="0">
                <a:latin typeface="Symbol"/>
                <a:cs typeface="Symbol"/>
              </a:rPr>
              <a:t></a:t>
            </a:r>
            <a:r>
              <a:rPr kumimoji="0" lang="en-US" altLang="zh-CN" sz="2800" i="1" dirty="0">
                <a:latin typeface="Arial" panose="020B0604020202020204" pitchFamily="34" charset="0"/>
                <a:ea typeface="宋体" charset="-122"/>
                <a:cs typeface="Arial" panose="020B0604020202020204" pitchFamily="34" charset="0"/>
              </a:rPr>
              <a:t>S</a:t>
            </a:r>
            <a:r>
              <a:rPr kumimoji="0" lang="en-US" altLang="zh-CN" sz="2800" baseline="-25000" dirty="0">
                <a:latin typeface="Arial" panose="020B0604020202020204" pitchFamily="34" charset="0"/>
                <a:ea typeface="宋体" charset="-122"/>
                <a:cs typeface="Arial" panose="020B0604020202020204" pitchFamily="34" charset="0"/>
              </a:rPr>
              <a:t>m</a:t>
            </a:r>
            <a:r>
              <a:rPr kumimoji="0" lang="en-US" altLang="zh-CN" sz="2800" spc="-1500" baseline="30000" dirty="0">
                <a:latin typeface="Arial" panose="020B0604020202020204" pitchFamily="34" charset="0"/>
                <a:cs typeface="Arial" panose="020B0604020202020204" pitchFamily="34" charset="0"/>
              </a:rPr>
              <a:t> ⊖</a:t>
            </a:r>
            <a:r>
              <a:rPr kumimoji="0" lang="en-US" altLang="zh-CN" sz="2800" dirty="0">
                <a:latin typeface="Arial" panose="020B0604020202020204" pitchFamily="34" charset="0"/>
                <a:ea typeface="宋体" charset="-122"/>
                <a:cs typeface="Arial" panose="020B0604020202020204" pitchFamily="34" charset="0"/>
              </a:rPr>
              <a:t> </a:t>
            </a:r>
            <a:r>
              <a:rPr sz="2800" spc="35" dirty="0">
                <a:latin typeface="Symbol"/>
                <a:cs typeface="Symbol"/>
              </a:rPr>
              <a:t></a:t>
            </a:r>
            <a:r>
              <a:rPr sz="2800" spc="-30" dirty="0">
                <a:latin typeface="Times New Roman"/>
                <a:cs typeface="Times New Roman"/>
              </a:rPr>
              <a:t> </a:t>
            </a:r>
            <a:r>
              <a:rPr sz="2800" b="1" spc="45" dirty="0">
                <a:latin typeface="Times New Roman"/>
                <a:cs typeface="Times New Roman"/>
              </a:rPr>
              <a:t>2</a:t>
            </a:r>
            <a:r>
              <a:rPr sz="2800" b="1" spc="-325" dirty="0">
                <a:latin typeface="Times New Roman"/>
                <a:cs typeface="Times New Roman"/>
              </a:rPr>
              <a:t> </a:t>
            </a:r>
            <a:r>
              <a:rPr sz="2800" spc="35" dirty="0">
                <a:latin typeface="Symbol"/>
                <a:cs typeface="Symbol"/>
              </a:rPr>
              <a:t></a:t>
            </a:r>
            <a:r>
              <a:rPr sz="2800" spc="-160" dirty="0">
                <a:latin typeface="Times New Roman"/>
                <a:cs typeface="Times New Roman"/>
              </a:rPr>
              <a:t> </a:t>
            </a:r>
            <a:r>
              <a:rPr kumimoji="0" lang="en-US" altLang="zh-CN" sz="2800" i="1" dirty="0">
                <a:latin typeface="Arial" panose="020B0604020202020204" pitchFamily="34" charset="0"/>
                <a:ea typeface="宋体" charset="-122"/>
                <a:cs typeface="Arial" panose="020B0604020202020204" pitchFamily="34" charset="0"/>
              </a:rPr>
              <a:t>S</a:t>
            </a:r>
            <a:r>
              <a:rPr kumimoji="0" lang="en-US" altLang="zh-CN" sz="2800" baseline="-25000" dirty="0">
                <a:latin typeface="Arial" panose="020B0604020202020204" pitchFamily="34" charset="0"/>
                <a:ea typeface="宋体" charset="-122"/>
                <a:cs typeface="Arial" panose="020B0604020202020204" pitchFamily="34" charset="0"/>
              </a:rPr>
              <a:t>m</a:t>
            </a:r>
            <a:r>
              <a:rPr kumimoji="0" lang="en-US" altLang="zh-CN" sz="2800" spc="-1500" baseline="30000" dirty="0">
                <a:latin typeface="Arial" panose="020B0604020202020204" pitchFamily="34" charset="0"/>
                <a:cs typeface="Arial" panose="020B0604020202020204" pitchFamily="34" charset="0"/>
              </a:rPr>
              <a:t> ⊖</a:t>
            </a:r>
            <a:r>
              <a:rPr kumimoji="0" lang="en-US" altLang="zh-CN" sz="2800" dirty="0">
                <a:latin typeface="Arial" panose="020B0604020202020204" pitchFamily="34" charset="0"/>
                <a:ea typeface="宋体" charset="-122"/>
                <a:cs typeface="Arial" panose="020B0604020202020204" pitchFamily="34" charset="0"/>
              </a:rPr>
              <a:t> (</a:t>
            </a:r>
            <a:r>
              <a:rPr sz="2800" b="1" spc="-215" dirty="0">
                <a:latin typeface="Times New Roman"/>
                <a:cs typeface="Times New Roman"/>
              </a:rPr>
              <a:t>N</a:t>
            </a:r>
            <a:r>
              <a:rPr sz="2800" b="1" spc="70" dirty="0">
                <a:latin typeface="Times New Roman"/>
                <a:cs typeface="Times New Roman"/>
              </a:rPr>
              <a:t>H</a:t>
            </a:r>
            <a:r>
              <a:rPr lang="en-US" altLang="zh-CN" sz="2800" b="1" spc="70" baseline="-25000" dirty="0">
                <a:latin typeface="Times New Roman"/>
                <a:cs typeface="Times New Roman"/>
              </a:rPr>
              <a:t>3</a:t>
            </a:r>
            <a:r>
              <a:rPr sz="2800" spc="20" dirty="0">
                <a:latin typeface="Times New Roman"/>
                <a:cs typeface="Times New Roman"/>
              </a:rPr>
              <a:t>)</a:t>
            </a:r>
            <a:r>
              <a:rPr sz="2800" spc="-120" dirty="0">
                <a:latin typeface="Times New Roman"/>
                <a:cs typeface="Times New Roman"/>
              </a:rPr>
              <a:t> </a:t>
            </a:r>
            <a:r>
              <a:rPr sz="2800" spc="330" dirty="0">
                <a:latin typeface="Symbol"/>
                <a:cs typeface="Symbol"/>
              </a:rPr>
              <a:t></a:t>
            </a:r>
            <a:r>
              <a:rPr sz="2800" spc="90" dirty="0">
                <a:latin typeface="Times New Roman"/>
                <a:cs typeface="Times New Roman"/>
              </a:rPr>
              <a:t>[</a:t>
            </a:r>
            <a:r>
              <a:rPr sz="2800" b="1" spc="45" dirty="0">
                <a:latin typeface="Times New Roman"/>
                <a:cs typeface="Times New Roman"/>
              </a:rPr>
              <a:t>3</a:t>
            </a:r>
            <a:r>
              <a:rPr sz="2800" b="1" spc="-325" dirty="0">
                <a:latin typeface="Times New Roman"/>
                <a:cs typeface="Times New Roman"/>
              </a:rPr>
              <a:t> </a:t>
            </a:r>
            <a:r>
              <a:rPr sz="2800" spc="35" dirty="0">
                <a:latin typeface="Symbol"/>
                <a:cs typeface="Symbol"/>
              </a:rPr>
              <a:t></a:t>
            </a:r>
            <a:r>
              <a:rPr sz="2800" spc="-160" dirty="0">
                <a:latin typeface="Times New Roman"/>
                <a:cs typeface="Times New Roman"/>
              </a:rPr>
              <a:t> </a:t>
            </a:r>
            <a:r>
              <a:rPr kumimoji="0" lang="en-US" altLang="zh-CN" sz="2800" i="1" dirty="0">
                <a:latin typeface="Arial" panose="020B0604020202020204" pitchFamily="34" charset="0"/>
                <a:ea typeface="宋体" charset="-122"/>
                <a:cs typeface="Arial" panose="020B0604020202020204" pitchFamily="34" charset="0"/>
              </a:rPr>
              <a:t>S</a:t>
            </a:r>
            <a:r>
              <a:rPr kumimoji="0" lang="en-US" altLang="zh-CN" sz="2800" baseline="-25000" dirty="0">
                <a:latin typeface="Arial" panose="020B0604020202020204" pitchFamily="34" charset="0"/>
                <a:ea typeface="宋体" charset="-122"/>
                <a:cs typeface="Arial" panose="020B0604020202020204" pitchFamily="34" charset="0"/>
              </a:rPr>
              <a:t>m</a:t>
            </a:r>
            <a:r>
              <a:rPr kumimoji="0" lang="en-US" altLang="zh-CN" sz="2800" spc="-1500" baseline="30000" dirty="0">
                <a:latin typeface="Arial" panose="020B0604020202020204" pitchFamily="34" charset="0"/>
                <a:cs typeface="Arial" panose="020B0604020202020204" pitchFamily="34" charset="0"/>
              </a:rPr>
              <a:t> ⊖</a:t>
            </a:r>
            <a:r>
              <a:rPr kumimoji="0" lang="en-US" altLang="zh-CN" sz="2800" dirty="0">
                <a:latin typeface="Arial" panose="020B0604020202020204" pitchFamily="34" charset="0"/>
                <a:ea typeface="宋体" charset="-122"/>
                <a:cs typeface="Arial" panose="020B0604020202020204" pitchFamily="34" charset="0"/>
              </a:rPr>
              <a:t> </a:t>
            </a:r>
            <a:r>
              <a:rPr sz="2800" b="1" baseline="30555" dirty="0">
                <a:latin typeface="Times New Roman"/>
                <a:cs typeface="Times New Roman"/>
              </a:rPr>
              <a:t> </a:t>
            </a:r>
            <a:r>
              <a:rPr sz="2800" b="1" spc="-315" baseline="30555" dirty="0">
                <a:latin typeface="Times New Roman"/>
                <a:cs typeface="Times New Roman"/>
              </a:rPr>
              <a:t> </a:t>
            </a:r>
            <a:r>
              <a:rPr sz="2800" spc="90" dirty="0">
                <a:latin typeface="Times New Roman"/>
                <a:cs typeface="Times New Roman"/>
              </a:rPr>
              <a:t>(</a:t>
            </a:r>
            <a:r>
              <a:rPr sz="2800" b="1" spc="70" dirty="0">
                <a:latin typeface="Times New Roman"/>
                <a:cs typeface="Times New Roman"/>
              </a:rPr>
              <a:t>H</a:t>
            </a:r>
            <a:r>
              <a:rPr lang="en-US" altLang="zh-CN" sz="2800" spc="70" baseline="-25000" dirty="0">
                <a:latin typeface="Times New Roman"/>
                <a:cs typeface="Times New Roman"/>
              </a:rPr>
              <a:t>2</a:t>
            </a:r>
            <a:r>
              <a:rPr sz="2800" spc="20" dirty="0">
                <a:latin typeface="Times New Roman"/>
                <a:cs typeface="Times New Roman"/>
              </a:rPr>
              <a:t>)</a:t>
            </a:r>
            <a:r>
              <a:rPr sz="2800" spc="-120" dirty="0">
                <a:latin typeface="Times New Roman"/>
                <a:cs typeface="Times New Roman"/>
              </a:rPr>
              <a:t> </a:t>
            </a:r>
            <a:r>
              <a:rPr sz="2800" spc="35" dirty="0">
                <a:latin typeface="Symbol"/>
                <a:cs typeface="Symbol"/>
              </a:rPr>
              <a:t></a:t>
            </a:r>
            <a:r>
              <a:rPr sz="2800" spc="-235" dirty="0">
                <a:latin typeface="Times New Roman"/>
                <a:cs typeface="Times New Roman"/>
              </a:rPr>
              <a:t> </a:t>
            </a:r>
            <a:r>
              <a:rPr sz="2800" b="1" spc="245" dirty="0">
                <a:latin typeface="Times New Roman"/>
                <a:cs typeface="Times New Roman"/>
              </a:rPr>
              <a:t>1</a:t>
            </a:r>
            <a:r>
              <a:rPr sz="2800" spc="35" dirty="0">
                <a:latin typeface="Symbol"/>
                <a:cs typeface="Symbol"/>
              </a:rPr>
              <a:t></a:t>
            </a:r>
            <a:r>
              <a:rPr sz="2800" spc="-160" dirty="0">
                <a:latin typeface="Times New Roman"/>
                <a:cs typeface="Times New Roman"/>
              </a:rPr>
              <a:t> </a:t>
            </a:r>
            <a:r>
              <a:rPr kumimoji="0" lang="en-US" altLang="zh-CN" sz="2800" i="1" dirty="0">
                <a:latin typeface="Arial" panose="020B0604020202020204" pitchFamily="34" charset="0"/>
                <a:ea typeface="宋体" charset="-122"/>
                <a:cs typeface="Arial" panose="020B0604020202020204" pitchFamily="34" charset="0"/>
              </a:rPr>
              <a:t>S</a:t>
            </a:r>
            <a:r>
              <a:rPr kumimoji="0" lang="en-US" altLang="zh-CN" sz="2800" baseline="-25000" dirty="0">
                <a:latin typeface="Arial" panose="020B0604020202020204" pitchFamily="34" charset="0"/>
                <a:ea typeface="宋体" charset="-122"/>
                <a:cs typeface="Arial" panose="020B0604020202020204" pitchFamily="34" charset="0"/>
              </a:rPr>
              <a:t>m</a:t>
            </a:r>
            <a:r>
              <a:rPr kumimoji="0" lang="en-US" altLang="zh-CN" sz="2800" spc="-1500" baseline="30000" dirty="0">
                <a:latin typeface="Arial" panose="020B0604020202020204" pitchFamily="34" charset="0"/>
                <a:cs typeface="Arial" panose="020B0604020202020204" pitchFamily="34" charset="0"/>
              </a:rPr>
              <a:t> ⊖</a:t>
            </a:r>
            <a:r>
              <a:rPr kumimoji="0" lang="en-US" altLang="zh-CN" sz="2800" dirty="0">
                <a:latin typeface="Arial" panose="020B0604020202020204" pitchFamily="34" charset="0"/>
                <a:ea typeface="宋体" charset="-122"/>
                <a:cs typeface="Arial" panose="020B0604020202020204" pitchFamily="34" charset="0"/>
              </a:rPr>
              <a:t> </a:t>
            </a:r>
            <a:r>
              <a:rPr sz="2800" b="1" baseline="30555" dirty="0">
                <a:latin typeface="Times New Roman"/>
                <a:cs typeface="Times New Roman"/>
              </a:rPr>
              <a:t> </a:t>
            </a:r>
            <a:r>
              <a:rPr sz="2800" b="1" spc="-315" baseline="30555" dirty="0">
                <a:latin typeface="Times New Roman"/>
                <a:cs typeface="Times New Roman"/>
              </a:rPr>
              <a:t> </a:t>
            </a:r>
            <a:r>
              <a:rPr sz="2800" spc="90" dirty="0">
                <a:latin typeface="Times New Roman"/>
                <a:cs typeface="Times New Roman"/>
              </a:rPr>
              <a:t>(</a:t>
            </a:r>
            <a:r>
              <a:rPr sz="2800" b="1" spc="65" dirty="0">
                <a:latin typeface="Times New Roman"/>
                <a:cs typeface="Times New Roman"/>
              </a:rPr>
              <a:t>N</a:t>
            </a:r>
            <a:r>
              <a:rPr lang="en-US" altLang="zh-CN" sz="2800" spc="65" baseline="-25000" dirty="0">
                <a:latin typeface="Times New Roman"/>
                <a:cs typeface="Times New Roman"/>
              </a:rPr>
              <a:t>2</a:t>
            </a:r>
            <a:r>
              <a:rPr sz="2800" spc="40" dirty="0">
                <a:latin typeface="Times New Roman"/>
                <a:cs typeface="Times New Roman"/>
              </a:rPr>
              <a:t>)]</a:t>
            </a:r>
            <a:endParaRPr sz="2800" dirty="0">
              <a:latin typeface="Times New Roman"/>
              <a:cs typeface="Times New Roman"/>
            </a:endParaRPr>
          </a:p>
        </p:txBody>
      </p:sp>
      <p:grpSp>
        <p:nvGrpSpPr>
          <p:cNvPr id="43" name="组合 42">
            <a:extLst>
              <a:ext uri="{FF2B5EF4-FFF2-40B4-BE49-F238E27FC236}">
                <a16:creationId xmlns:a16="http://schemas.microsoft.com/office/drawing/2014/main" id="{9F830A9D-FB08-C94C-A8B1-3AE4AA8CD715}"/>
              </a:ext>
            </a:extLst>
          </p:cNvPr>
          <p:cNvGrpSpPr/>
          <p:nvPr/>
        </p:nvGrpSpPr>
        <p:grpSpPr>
          <a:xfrm>
            <a:off x="228600" y="348861"/>
            <a:ext cx="914400" cy="847891"/>
            <a:chOff x="201216" y="188640"/>
            <a:chExt cx="914400" cy="847891"/>
          </a:xfrm>
        </p:grpSpPr>
        <p:sp>
          <p:nvSpPr>
            <p:cNvPr id="44" name="object 6">
              <a:extLst>
                <a:ext uri="{FF2B5EF4-FFF2-40B4-BE49-F238E27FC236}">
                  <a16:creationId xmlns:a16="http://schemas.microsoft.com/office/drawing/2014/main" id="{060C57F7-B917-A34D-A8B9-C10B8860B5BE}"/>
                </a:ext>
              </a:extLst>
            </p:cNvPr>
            <p:cNvSpPr/>
            <p:nvPr/>
          </p:nvSpPr>
          <p:spPr>
            <a:xfrm>
              <a:off x="487352" y="290088"/>
              <a:ext cx="375285" cy="544195"/>
            </a:xfrm>
            <a:custGeom>
              <a:avLst/>
              <a:gdLst/>
              <a:ahLst/>
              <a:cxnLst/>
              <a:rect l="l" t="t" r="r" b="b"/>
              <a:pathLst>
                <a:path w="375285" h="544194">
                  <a:moveTo>
                    <a:pt x="355001" y="111251"/>
                  </a:moveTo>
                  <a:lnTo>
                    <a:pt x="166115" y="111251"/>
                  </a:lnTo>
                  <a:lnTo>
                    <a:pt x="233171" y="134112"/>
                  </a:lnTo>
                  <a:lnTo>
                    <a:pt x="227075" y="195072"/>
                  </a:lnTo>
                  <a:lnTo>
                    <a:pt x="146303" y="242315"/>
                  </a:lnTo>
                  <a:lnTo>
                    <a:pt x="131063" y="377951"/>
                  </a:lnTo>
                  <a:lnTo>
                    <a:pt x="146303" y="419100"/>
                  </a:lnTo>
                  <a:lnTo>
                    <a:pt x="118871" y="466344"/>
                  </a:lnTo>
                  <a:lnTo>
                    <a:pt x="124968" y="513588"/>
                  </a:lnTo>
                  <a:lnTo>
                    <a:pt x="182880" y="544067"/>
                  </a:lnTo>
                  <a:lnTo>
                    <a:pt x="256031" y="522732"/>
                  </a:lnTo>
                  <a:lnTo>
                    <a:pt x="280415" y="466344"/>
                  </a:lnTo>
                  <a:lnTo>
                    <a:pt x="249936" y="413003"/>
                  </a:lnTo>
                  <a:lnTo>
                    <a:pt x="283463" y="382524"/>
                  </a:lnTo>
                  <a:lnTo>
                    <a:pt x="283463" y="309372"/>
                  </a:lnTo>
                  <a:lnTo>
                    <a:pt x="367283" y="245363"/>
                  </a:lnTo>
                  <a:lnTo>
                    <a:pt x="374903" y="149351"/>
                  </a:lnTo>
                  <a:lnTo>
                    <a:pt x="355001" y="111251"/>
                  </a:lnTo>
                  <a:close/>
                </a:path>
                <a:path w="375285" h="544194">
                  <a:moveTo>
                    <a:pt x="214883" y="0"/>
                  </a:moveTo>
                  <a:lnTo>
                    <a:pt x="96012" y="30479"/>
                  </a:lnTo>
                  <a:lnTo>
                    <a:pt x="25907" y="92963"/>
                  </a:lnTo>
                  <a:lnTo>
                    <a:pt x="0" y="187451"/>
                  </a:lnTo>
                  <a:lnTo>
                    <a:pt x="3047" y="242315"/>
                  </a:lnTo>
                  <a:lnTo>
                    <a:pt x="124968" y="236220"/>
                  </a:lnTo>
                  <a:lnTo>
                    <a:pt x="128015" y="147827"/>
                  </a:lnTo>
                  <a:lnTo>
                    <a:pt x="166115" y="111251"/>
                  </a:lnTo>
                  <a:lnTo>
                    <a:pt x="355001" y="111251"/>
                  </a:lnTo>
                  <a:lnTo>
                    <a:pt x="321563" y="47244"/>
                  </a:lnTo>
                  <a:lnTo>
                    <a:pt x="214883" y="0"/>
                  </a:lnTo>
                  <a:close/>
                </a:path>
              </a:pathLst>
            </a:custGeom>
            <a:solidFill>
              <a:srgbClr val="000000"/>
            </a:solidFill>
          </p:spPr>
          <p:txBody>
            <a:bodyPr wrap="square" lIns="0" tIns="0" rIns="0" bIns="0" rtlCol="0"/>
            <a:lstStyle/>
            <a:p>
              <a:endParaRPr/>
            </a:p>
          </p:txBody>
        </p:sp>
        <p:sp>
          <p:nvSpPr>
            <p:cNvPr id="45" name="object 7">
              <a:extLst>
                <a:ext uri="{FF2B5EF4-FFF2-40B4-BE49-F238E27FC236}">
                  <a16:creationId xmlns:a16="http://schemas.microsoft.com/office/drawing/2014/main" id="{3A50BA40-EFB4-4441-86CB-D4058F61DE2C}"/>
                </a:ext>
              </a:extLst>
            </p:cNvPr>
            <p:cNvSpPr/>
            <p:nvPr/>
          </p:nvSpPr>
          <p:spPr>
            <a:xfrm>
              <a:off x="507989" y="312492"/>
              <a:ext cx="334010" cy="379730"/>
            </a:xfrm>
            <a:custGeom>
              <a:avLst/>
              <a:gdLst/>
              <a:ahLst/>
              <a:cxnLst/>
              <a:rect l="l" t="t" r="r" b="b"/>
              <a:pathLst>
                <a:path w="334010" h="379730">
                  <a:moveTo>
                    <a:pt x="288006" y="57912"/>
                  </a:moveTo>
                  <a:lnTo>
                    <a:pt x="175259" y="57912"/>
                  </a:lnTo>
                  <a:lnTo>
                    <a:pt x="214883" y="83819"/>
                  </a:lnTo>
                  <a:lnTo>
                    <a:pt x="256031" y="121919"/>
                  </a:lnTo>
                  <a:lnTo>
                    <a:pt x="243839" y="188975"/>
                  </a:lnTo>
                  <a:lnTo>
                    <a:pt x="166115" y="219455"/>
                  </a:lnTo>
                  <a:lnTo>
                    <a:pt x="146303" y="266700"/>
                  </a:lnTo>
                  <a:lnTo>
                    <a:pt x="152400" y="313943"/>
                  </a:lnTo>
                  <a:lnTo>
                    <a:pt x="141731" y="379475"/>
                  </a:lnTo>
                  <a:lnTo>
                    <a:pt x="219455" y="379475"/>
                  </a:lnTo>
                  <a:lnTo>
                    <a:pt x="228600" y="330707"/>
                  </a:lnTo>
                  <a:lnTo>
                    <a:pt x="222503" y="274319"/>
                  </a:lnTo>
                  <a:lnTo>
                    <a:pt x="269747" y="245363"/>
                  </a:lnTo>
                  <a:lnTo>
                    <a:pt x="306323" y="228600"/>
                  </a:lnTo>
                  <a:lnTo>
                    <a:pt x="333755" y="155448"/>
                  </a:lnTo>
                  <a:lnTo>
                    <a:pt x="309371" y="77724"/>
                  </a:lnTo>
                  <a:lnTo>
                    <a:pt x="288006" y="57912"/>
                  </a:lnTo>
                  <a:close/>
                </a:path>
                <a:path w="334010" h="379730">
                  <a:moveTo>
                    <a:pt x="225551" y="0"/>
                  </a:moveTo>
                  <a:lnTo>
                    <a:pt x="124967" y="6095"/>
                  </a:lnTo>
                  <a:lnTo>
                    <a:pt x="44195" y="53339"/>
                  </a:lnTo>
                  <a:lnTo>
                    <a:pt x="7619" y="111251"/>
                  </a:lnTo>
                  <a:lnTo>
                    <a:pt x="0" y="192024"/>
                  </a:lnTo>
                  <a:lnTo>
                    <a:pt x="48767" y="182879"/>
                  </a:lnTo>
                  <a:lnTo>
                    <a:pt x="75938" y="182879"/>
                  </a:lnTo>
                  <a:lnTo>
                    <a:pt x="74675" y="138684"/>
                  </a:lnTo>
                  <a:lnTo>
                    <a:pt x="94487" y="80772"/>
                  </a:lnTo>
                  <a:lnTo>
                    <a:pt x="175259" y="57912"/>
                  </a:lnTo>
                  <a:lnTo>
                    <a:pt x="288006" y="57912"/>
                  </a:lnTo>
                  <a:lnTo>
                    <a:pt x="225551" y="0"/>
                  </a:lnTo>
                  <a:close/>
                </a:path>
                <a:path w="334010" h="379730">
                  <a:moveTo>
                    <a:pt x="75938" y="182879"/>
                  </a:moveTo>
                  <a:lnTo>
                    <a:pt x="48767" y="182879"/>
                  </a:lnTo>
                  <a:lnTo>
                    <a:pt x="76200" y="192024"/>
                  </a:lnTo>
                  <a:lnTo>
                    <a:pt x="75938" y="182879"/>
                  </a:lnTo>
                  <a:close/>
                </a:path>
              </a:pathLst>
            </a:custGeom>
            <a:solidFill>
              <a:srgbClr val="00B1FF"/>
            </a:solidFill>
          </p:spPr>
          <p:txBody>
            <a:bodyPr wrap="square" lIns="0" tIns="0" rIns="0" bIns="0" rtlCol="0"/>
            <a:lstStyle/>
            <a:p>
              <a:endParaRPr/>
            </a:p>
          </p:txBody>
        </p:sp>
        <p:sp>
          <p:nvSpPr>
            <p:cNvPr id="46" name="object 8">
              <a:extLst>
                <a:ext uri="{FF2B5EF4-FFF2-40B4-BE49-F238E27FC236}">
                  <a16:creationId xmlns:a16="http://schemas.microsoft.com/office/drawing/2014/main" id="{DEA45F40-E5E9-2448-ABCB-96E76A60D575}"/>
                </a:ext>
              </a:extLst>
            </p:cNvPr>
            <p:cNvSpPr/>
            <p:nvPr/>
          </p:nvSpPr>
          <p:spPr>
            <a:xfrm>
              <a:off x="654137" y="780808"/>
              <a:ext cx="106680" cy="85344"/>
            </a:xfrm>
            <a:prstGeom prst="rect">
              <a:avLst/>
            </a:prstGeom>
            <a:blipFill>
              <a:blip r:embed="rId3" cstate="print"/>
              <a:stretch>
                <a:fillRect/>
              </a:stretch>
            </a:blipFill>
          </p:spPr>
          <p:txBody>
            <a:bodyPr wrap="square" lIns="0" tIns="0" rIns="0" bIns="0" rtlCol="0"/>
            <a:lstStyle/>
            <a:p>
              <a:endParaRPr/>
            </a:p>
          </p:txBody>
        </p:sp>
        <p:sp>
          <p:nvSpPr>
            <p:cNvPr id="47" name="object 9">
              <a:extLst>
                <a:ext uri="{FF2B5EF4-FFF2-40B4-BE49-F238E27FC236}">
                  <a16:creationId xmlns:a16="http://schemas.microsoft.com/office/drawing/2014/main" id="{0750E0BD-505E-C448-8C0C-12CD754D7898}"/>
                </a:ext>
              </a:extLst>
            </p:cNvPr>
            <p:cNvSpPr/>
            <p:nvPr/>
          </p:nvSpPr>
          <p:spPr>
            <a:xfrm>
              <a:off x="201216" y="205951"/>
              <a:ext cx="914400" cy="830580"/>
            </a:xfrm>
            <a:custGeom>
              <a:avLst/>
              <a:gdLst/>
              <a:ahLst/>
              <a:cxnLst/>
              <a:rect l="l" t="t" r="r" b="b"/>
              <a:pathLst>
                <a:path w="914400" h="830580">
                  <a:moveTo>
                    <a:pt x="595037" y="0"/>
                  </a:moveTo>
                  <a:lnTo>
                    <a:pt x="388620" y="0"/>
                  </a:lnTo>
                  <a:lnTo>
                    <a:pt x="248412" y="41148"/>
                  </a:lnTo>
                  <a:lnTo>
                    <a:pt x="105156" y="128015"/>
                  </a:lnTo>
                  <a:lnTo>
                    <a:pt x="39624" y="252984"/>
                  </a:lnTo>
                  <a:lnTo>
                    <a:pt x="9143" y="379475"/>
                  </a:lnTo>
                  <a:lnTo>
                    <a:pt x="0" y="465836"/>
                  </a:lnTo>
                  <a:lnTo>
                    <a:pt x="0" y="515501"/>
                  </a:lnTo>
                  <a:lnTo>
                    <a:pt x="60960" y="601979"/>
                  </a:lnTo>
                  <a:lnTo>
                    <a:pt x="141732" y="726948"/>
                  </a:lnTo>
                  <a:lnTo>
                    <a:pt x="329184" y="827531"/>
                  </a:lnTo>
                  <a:lnTo>
                    <a:pt x="362157" y="830579"/>
                  </a:lnTo>
                  <a:lnTo>
                    <a:pt x="562286" y="830579"/>
                  </a:lnTo>
                  <a:lnTo>
                    <a:pt x="637032" y="810767"/>
                  </a:lnTo>
                  <a:lnTo>
                    <a:pt x="714756" y="769619"/>
                  </a:lnTo>
                  <a:lnTo>
                    <a:pt x="797052" y="740663"/>
                  </a:lnTo>
                  <a:lnTo>
                    <a:pt x="800438" y="733043"/>
                  </a:lnTo>
                  <a:lnTo>
                    <a:pt x="431292" y="733043"/>
                  </a:lnTo>
                  <a:lnTo>
                    <a:pt x="288036" y="705612"/>
                  </a:lnTo>
                  <a:lnTo>
                    <a:pt x="173736" y="588263"/>
                  </a:lnTo>
                  <a:lnTo>
                    <a:pt x="123443" y="510539"/>
                  </a:lnTo>
                  <a:lnTo>
                    <a:pt x="120396" y="388619"/>
                  </a:lnTo>
                  <a:lnTo>
                    <a:pt x="147828" y="284988"/>
                  </a:lnTo>
                  <a:lnTo>
                    <a:pt x="220980" y="199643"/>
                  </a:lnTo>
                  <a:lnTo>
                    <a:pt x="262128" y="144779"/>
                  </a:lnTo>
                  <a:lnTo>
                    <a:pt x="362712" y="121919"/>
                  </a:lnTo>
                  <a:lnTo>
                    <a:pt x="469392" y="85344"/>
                  </a:lnTo>
                  <a:lnTo>
                    <a:pt x="640080" y="85344"/>
                  </a:lnTo>
                  <a:lnTo>
                    <a:pt x="672084" y="10668"/>
                  </a:lnTo>
                  <a:lnTo>
                    <a:pt x="595037" y="0"/>
                  </a:lnTo>
                  <a:close/>
                </a:path>
                <a:path w="914400" h="830580">
                  <a:moveTo>
                    <a:pt x="672084" y="10668"/>
                  </a:moveTo>
                  <a:lnTo>
                    <a:pt x="621792" y="128015"/>
                  </a:lnTo>
                  <a:lnTo>
                    <a:pt x="742188" y="210312"/>
                  </a:lnTo>
                  <a:lnTo>
                    <a:pt x="790956" y="280415"/>
                  </a:lnTo>
                  <a:lnTo>
                    <a:pt x="818388" y="376427"/>
                  </a:lnTo>
                  <a:lnTo>
                    <a:pt x="784860" y="531876"/>
                  </a:lnTo>
                  <a:lnTo>
                    <a:pt x="714756" y="646176"/>
                  </a:lnTo>
                  <a:lnTo>
                    <a:pt x="643128" y="682751"/>
                  </a:lnTo>
                  <a:lnTo>
                    <a:pt x="560832" y="719327"/>
                  </a:lnTo>
                  <a:lnTo>
                    <a:pt x="431292" y="733043"/>
                  </a:lnTo>
                  <a:lnTo>
                    <a:pt x="800438" y="733043"/>
                  </a:lnTo>
                  <a:lnTo>
                    <a:pt x="827532" y="672084"/>
                  </a:lnTo>
                  <a:lnTo>
                    <a:pt x="899160" y="562355"/>
                  </a:lnTo>
                  <a:lnTo>
                    <a:pt x="914400" y="481393"/>
                  </a:lnTo>
                  <a:lnTo>
                    <a:pt x="914400" y="369461"/>
                  </a:lnTo>
                  <a:lnTo>
                    <a:pt x="902208" y="284988"/>
                  </a:lnTo>
                  <a:lnTo>
                    <a:pt x="845820" y="138684"/>
                  </a:lnTo>
                  <a:lnTo>
                    <a:pt x="768096" y="82296"/>
                  </a:lnTo>
                  <a:lnTo>
                    <a:pt x="672084" y="10668"/>
                  </a:lnTo>
                  <a:close/>
                </a:path>
                <a:path w="914400" h="830580">
                  <a:moveTo>
                    <a:pt x="640080" y="85344"/>
                  </a:moveTo>
                  <a:lnTo>
                    <a:pt x="469392" y="85344"/>
                  </a:lnTo>
                  <a:lnTo>
                    <a:pt x="621792" y="128015"/>
                  </a:lnTo>
                  <a:lnTo>
                    <a:pt x="640080" y="85344"/>
                  </a:lnTo>
                  <a:close/>
                </a:path>
              </a:pathLst>
            </a:custGeom>
            <a:solidFill>
              <a:srgbClr val="000000"/>
            </a:solidFill>
          </p:spPr>
          <p:txBody>
            <a:bodyPr wrap="square" lIns="0" tIns="0" rIns="0" bIns="0" rtlCol="0"/>
            <a:lstStyle/>
            <a:p>
              <a:endParaRPr/>
            </a:p>
          </p:txBody>
        </p:sp>
        <p:sp>
          <p:nvSpPr>
            <p:cNvPr id="48" name="object 10">
              <a:extLst>
                <a:ext uri="{FF2B5EF4-FFF2-40B4-BE49-F238E27FC236}">
                  <a16:creationId xmlns:a16="http://schemas.microsoft.com/office/drawing/2014/main" id="{0C31DBAA-933F-B54E-97D4-310512EAECFC}"/>
                </a:ext>
              </a:extLst>
            </p:cNvPr>
            <p:cNvSpPr/>
            <p:nvPr/>
          </p:nvSpPr>
          <p:spPr>
            <a:xfrm>
              <a:off x="236141" y="188640"/>
              <a:ext cx="879475" cy="814069"/>
            </a:xfrm>
            <a:custGeom>
              <a:avLst/>
              <a:gdLst/>
              <a:ahLst/>
              <a:cxnLst/>
              <a:rect l="l" t="t" r="r" b="b"/>
              <a:pathLst>
                <a:path w="879475" h="814069">
                  <a:moveTo>
                    <a:pt x="464819" y="0"/>
                  </a:moveTo>
                  <a:lnTo>
                    <a:pt x="284988" y="27431"/>
                  </a:lnTo>
                  <a:lnTo>
                    <a:pt x="169163" y="88391"/>
                  </a:lnTo>
                  <a:lnTo>
                    <a:pt x="65531" y="175259"/>
                  </a:lnTo>
                  <a:lnTo>
                    <a:pt x="39624" y="297179"/>
                  </a:lnTo>
                  <a:lnTo>
                    <a:pt x="0" y="434339"/>
                  </a:lnTo>
                  <a:lnTo>
                    <a:pt x="102107" y="650747"/>
                  </a:lnTo>
                  <a:lnTo>
                    <a:pt x="266700" y="778763"/>
                  </a:lnTo>
                  <a:lnTo>
                    <a:pt x="417575" y="813815"/>
                  </a:lnTo>
                  <a:lnTo>
                    <a:pt x="557784" y="789431"/>
                  </a:lnTo>
                  <a:lnTo>
                    <a:pt x="626016" y="755903"/>
                  </a:lnTo>
                  <a:lnTo>
                    <a:pt x="454151" y="755903"/>
                  </a:lnTo>
                  <a:lnTo>
                    <a:pt x="350519" y="733043"/>
                  </a:lnTo>
                  <a:lnTo>
                    <a:pt x="239268" y="699515"/>
                  </a:lnTo>
                  <a:lnTo>
                    <a:pt x="190500" y="641603"/>
                  </a:lnTo>
                  <a:lnTo>
                    <a:pt x="120396" y="585215"/>
                  </a:lnTo>
                  <a:lnTo>
                    <a:pt x="59436" y="431291"/>
                  </a:lnTo>
                  <a:lnTo>
                    <a:pt x="86868" y="330707"/>
                  </a:lnTo>
                  <a:lnTo>
                    <a:pt x="132587" y="208787"/>
                  </a:lnTo>
                  <a:lnTo>
                    <a:pt x="224028" y="112775"/>
                  </a:lnTo>
                  <a:lnTo>
                    <a:pt x="373380" y="57911"/>
                  </a:lnTo>
                  <a:lnTo>
                    <a:pt x="475488" y="57911"/>
                  </a:lnTo>
                  <a:lnTo>
                    <a:pt x="464819" y="0"/>
                  </a:lnTo>
                  <a:close/>
                </a:path>
                <a:path w="879475" h="814069">
                  <a:moveTo>
                    <a:pt x="464819" y="0"/>
                  </a:moveTo>
                  <a:lnTo>
                    <a:pt x="475488" y="57911"/>
                  </a:lnTo>
                  <a:lnTo>
                    <a:pt x="684276" y="120395"/>
                  </a:lnTo>
                  <a:lnTo>
                    <a:pt x="763524" y="214883"/>
                  </a:lnTo>
                  <a:lnTo>
                    <a:pt x="821436" y="300227"/>
                  </a:lnTo>
                  <a:lnTo>
                    <a:pt x="821436" y="428243"/>
                  </a:lnTo>
                  <a:lnTo>
                    <a:pt x="775716" y="580643"/>
                  </a:lnTo>
                  <a:lnTo>
                    <a:pt x="656844" y="691895"/>
                  </a:lnTo>
                  <a:lnTo>
                    <a:pt x="454151" y="755903"/>
                  </a:lnTo>
                  <a:lnTo>
                    <a:pt x="626016" y="755903"/>
                  </a:lnTo>
                  <a:lnTo>
                    <a:pt x="734568" y="702563"/>
                  </a:lnTo>
                  <a:lnTo>
                    <a:pt x="815340" y="605027"/>
                  </a:lnTo>
                  <a:lnTo>
                    <a:pt x="871728" y="493775"/>
                  </a:lnTo>
                  <a:lnTo>
                    <a:pt x="879348" y="368807"/>
                  </a:lnTo>
                  <a:lnTo>
                    <a:pt x="836676" y="196595"/>
                  </a:lnTo>
                  <a:lnTo>
                    <a:pt x="752856" y="118871"/>
                  </a:lnTo>
                  <a:lnTo>
                    <a:pt x="687324" y="47243"/>
                  </a:lnTo>
                  <a:lnTo>
                    <a:pt x="559307" y="13715"/>
                  </a:lnTo>
                  <a:lnTo>
                    <a:pt x="464819" y="0"/>
                  </a:lnTo>
                  <a:close/>
                </a:path>
              </a:pathLst>
            </a:custGeom>
            <a:solidFill>
              <a:srgbClr val="00B1FF"/>
            </a:solidFill>
          </p:spPr>
          <p:txBody>
            <a:bodyPr wrap="square" lIns="0" tIns="0" rIns="0" bIns="0" rtlCol="0"/>
            <a:lstStyle/>
            <a:p>
              <a:endParaRPr/>
            </a:p>
          </p:txBody>
        </p:sp>
      </p:grpSp>
    </p:spTree>
    <p:extLst>
      <p:ext uri="{BB962C8B-B14F-4D97-AF65-F5344CB8AC3E}">
        <p14:creationId xmlns:p14="http://schemas.microsoft.com/office/powerpoint/2010/main" val="149497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Text Box 2"/>
          <p:cNvSpPr txBox="1">
            <a:spLocks noChangeArrowheads="1"/>
          </p:cNvSpPr>
          <p:nvPr/>
        </p:nvSpPr>
        <p:spPr bwMode="auto">
          <a:xfrm>
            <a:off x="2690813" y="188640"/>
            <a:ext cx="4211409" cy="461665"/>
          </a:xfrm>
          <a:prstGeom prst="rect">
            <a:avLst/>
          </a:prstGeom>
          <a:noFill/>
          <a:ln w="9525">
            <a:noFill/>
            <a:miter lim="800000"/>
            <a:headEnd/>
            <a:tailEnd/>
          </a:ln>
          <a:effectLst/>
        </p:spPr>
        <p:txBody>
          <a:bodyPr wrap="none">
            <a:spAutoFit/>
          </a:bodyPr>
          <a:lstStyle/>
          <a:p>
            <a:pPr>
              <a:defRPr/>
            </a:pPr>
            <a:r>
              <a:rPr kumimoji="0" lang="zh-CN" altLang="en-US" dirty="0">
                <a:solidFill>
                  <a:schemeClr val="accent2">
                    <a:lumMod val="50000"/>
                  </a:schemeClr>
                </a:solidFill>
                <a:latin typeface="+mn-lt"/>
                <a:ea typeface="+mj-ea"/>
              </a:rPr>
              <a:t>常见化学键的键焓</a:t>
            </a:r>
            <a:r>
              <a:rPr kumimoji="0" lang="en-US" altLang="zh-CN" dirty="0">
                <a:solidFill>
                  <a:schemeClr val="accent2">
                    <a:lumMod val="50000"/>
                  </a:schemeClr>
                </a:solidFill>
                <a:latin typeface="+mn-lt"/>
                <a:ea typeface="+mj-ea"/>
              </a:rPr>
              <a:t> (298K, </a:t>
            </a:r>
            <a:r>
              <a:rPr kumimoji="0" lang="en-US" altLang="zh-CN" i="1" dirty="0">
                <a:solidFill>
                  <a:schemeClr val="accent2">
                    <a:lumMod val="50000"/>
                  </a:schemeClr>
                </a:solidFill>
                <a:latin typeface="+mn-lt"/>
                <a:ea typeface="+mj-ea"/>
              </a:rPr>
              <a:t>p</a:t>
            </a:r>
            <a:r>
              <a:rPr kumimoji="0" lang="en-US" altLang="zh-CN" sz="2400" baseline="30000" dirty="0">
                <a:solidFill>
                  <a:schemeClr val="accent2">
                    <a:lumMod val="50000"/>
                  </a:schemeClr>
                </a:solidFill>
                <a:latin typeface="Arial" panose="020B0604020202020204" pitchFamily="34" charset="0"/>
                <a:cs typeface="Arial" panose="020B0604020202020204" pitchFamily="34" charset="0"/>
              </a:rPr>
              <a:t>⊖</a:t>
            </a:r>
            <a:r>
              <a:rPr kumimoji="0" lang="en-US" altLang="zh-CN" dirty="0">
                <a:solidFill>
                  <a:schemeClr val="accent2">
                    <a:lumMod val="50000"/>
                  </a:schemeClr>
                </a:solidFill>
                <a:latin typeface="+mn-lt"/>
                <a:ea typeface="+mj-ea"/>
                <a:sym typeface="Symbol" pitchFamily="18" charset="2"/>
              </a:rPr>
              <a:t>)</a:t>
            </a:r>
            <a:endParaRPr kumimoji="0" lang="en-US" altLang="zh-CN" dirty="0">
              <a:solidFill>
                <a:schemeClr val="accent2">
                  <a:lumMod val="50000"/>
                </a:schemeClr>
              </a:solidFill>
              <a:latin typeface="+mn-lt"/>
              <a:ea typeface="+mj-ea"/>
            </a:endParaRPr>
          </a:p>
        </p:txBody>
      </p:sp>
      <p:sp>
        <p:nvSpPr>
          <p:cNvPr id="6148" name="Line 166"/>
          <p:cNvSpPr>
            <a:spLocks noChangeShapeType="1"/>
          </p:cNvSpPr>
          <p:nvPr/>
        </p:nvSpPr>
        <p:spPr bwMode="auto">
          <a:xfrm>
            <a:off x="280988" y="884238"/>
            <a:ext cx="0" cy="649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49" name="Line 167"/>
          <p:cNvSpPr>
            <a:spLocks noChangeShapeType="1"/>
          </p:cNvSpPr>
          <p:nvPr/>
        </p:nvSpPr>
        <p:spPr bwMode="auto">
          <a:xfrm>
            <a:off x="8815388" y="884238"/>
            <a:ext cx="0" cy="649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0" name="Line 168"/>
          <p:cNvSpPr>
            <a:spLocks noChangeShapeType="1"/>
          </p:cNvSpPr>
          <p:nvPr/>
        </p:nvSpPr>
        <p:spPr bwMode="auto">
          <a:xfrm>
            <a:off x="280988" y="1533525"/>
            <a:ext cx="0" cy="3973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1" name="Line 169"/>
          <p:cNvSpPr>
            <a:spLocks noChangeShapeType="1"/>
          </p:cNvSpPr>
          <p:nvPr/>
        </p:nvSpPr>
        <p:spPr bwMode="auto">
          <a:xfrm>
            <a:off x="8815388" y="1533525"/>
            <a:ext cx="0" cy="381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2" name="Line 170"/>
          <p:cNvSpPr>
            <a:spLocks noChangeShapeType="1"/>
          </p:cNvSpPr>
          <p:nvPr/>
        </p:nvSpPr>
        <p:spPr bwMode="auto">
          <a:xfrm>
            <a:off x="280988" y="5507038"/>
            <a:ext cx="0" cy="717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3" name="Line 171"/>
          <p:cNvSpPr>
            <a:spLocks noChangeShapeType="1"/>
          </p:cNvSpPr>
          <p:nvPr/>
        </p:nvSpPr>
        <p:spPr bwMode="auto">
          <a:xfrm>
            <a:off x="8815388" y="1914525"/>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4" name="Line 172"/>
          <p:cNvSpPr>
            <a:spLocks noChangeShapeType="1"/>
          </p:cNvSpPr>
          <p:nvPr/>
        </p:nvSpPr>
        <p:spPr bwMode="auto">
          <a:xfrm>
            <a:off x="8815388" y="2265363"/>
            <a:ext cx="0" cy="3508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5" name="Line 173"/>
          <p:cNvSpPr>
            <a:spLocks noChangeShapeType="1"/>
          </p:cNvSpPr>
          <p:nvPr/>
        </p:nvSpPr>
        <p:spPr bwMode="auto">
          <a:xfrm>
            <a:off x="8815388" y="2616200"/>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6" name="Line 174"/>
          <p:cNvSpPr>
            <a:spLocks noChangeShapeType="1"/>
          </p:cNvSpPr>
          <p:nvPr/>
        </p:nvSpPr>
        <p:spPr bwMode="auto">
          <a:xfrm>
            <a:off x="8815388" y="2967038"/>
            <a:ext cx="0" cy="3524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7" name="Line 175"/>
          <p:cNvSpPr>
            <a:spLocks noChangeShapeType="1"/>
          </p:cNvSpPr>
          <p:nvPr/>
        </p:nvSpPr>
        <p:spPr bwMode="auto">
          <a:xfrm>
            <a:off x="8815388" y="3319463"/>
            <a:ext cx="0" cy="3698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8" name="Line 176"/>
          <p:cNvSpPr>
            <a:spLocks noChangeShapeType="1"/>
          </p:cNvSpPr>
          <p:nvPr/>
        </p:nvSpPr>
        <p:spPr bwMode="auto">
          <a:xfrm>
            <a:off x="8815388" y="3689350"/>
            <a:ext cx="0" cy="377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59" name="Line 177"/>
          <p:cNvSpPr>
            <a:spLocks noChangeShapeType="1"/>
          </p:cNvSpPr>
          <p:nvPr/>
        </p:nvSpPr>
        <p:spPr bwMode="auto">
          <a:xfrm>
            <a:off x="8815388" y="4067175"/>
            <a:ext cx="0" cy="368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60" name="Line 178"/>
          <p:cNvSpPr>
            <a:spLocks noChangeShapeType="1"/>
          </p:cNvSpPr>
          <p:nvPr/>
        </p:nvSpPr>
        <p:spPr bwMode="auto">
          <a:xfrm>
            <a:off x="8815388" y="4435475"/>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61" name="Line 179"/>
          <p:cNvSpPr>
            <a:spLocks noChangeShapeType="1"/>
          </p:cNvSpPr>
          <p:nvPr/>
        </p:nvSpPr>
        <p:spPr bwMode="auto">
          <a:xfrm>
            <a:off x="8815388" y="4786313"/>
            <a:ext cx="0" cy="3698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62" name="Line 180"/>
          <p:cNvSpPr>
            <a:spLocks noChangeShapeType="1"/>
          </p:cNvSpPr>
          <p:nvPr/>
        </p:nvSpPr>
        <p:spPr bwMode="auto">
          <a:xfrm>
            <a:off x="8815388" y="5156200"/>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63" name="Line 181"/>
          <p:cNvSpPr>
            <a:spLocks noChangeShapeType="1"/>
          </p:cNvSpPr>
          <p:nvPr/>
        </p:nvSpPr>
        <p:spPr bwMode="auto">
          <a:xfrm>
            <a:off x="8815388" y="5507038"/>
            <a:ext cx="0" cy="3667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64" name="Line 182"/>
          <p:cNvSpPr>
            <a:spLocks noChangeShapeType="1"/>
          </p:cNvSpPr>
          <p:nvPr/>
        </p:nvSpPr>
        <p:spPr bwMode="auto">
          <a:xfrm>
            <a:off x="280988" y="6224588"/>
            <a:ext cx="0" cy="4810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65" name="Line 183"/>
          <p:cNvSpPr>
            <a:spLocks noChangeShapeType="1"/>
          </p:cNvSpPr>
          <p:nvPr/>
        </p:nvSpPr>
        <p:spPr bwMode="auto">
          <a:xfrm>
            <a:off x="8815388" y="5873750"/>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sp>
        <p:nvSpPr>
          <p:cNvPr id="6166" name="Line 184"/>
          <p:cNvSpPr>
            <a:spLocks noChangeShapeType="1"/>
          </p:cNvSpPr>
          <p:nvPr/>
        </p:nvSpPr>
        <p:spPr bwMode="auto">
          <a:xfrm>
            <a:off x="8815388" y="6224588"/>
            <a:ext cx="0" cy="4810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tIns="38100" bIns="38100" anchor="ctr"/>
          <a:lstStyle/>
          <a:p>
            <a:endParaRPr lang="zh-CN" altLang="en-US"/>
          </a:p>
        </p:txBody>
      </p:sp>
      <p:grpSp>
        <p:nvGrpSpPr>
          <p:cNvPr id="6167" name="Group 218"/>
          <p:cNvGrpSpPr>
            <a:grpSpLocks/>
          </p:cNvGrpSpPr>
          <p:nvPr/>
        </p:nvGrpSpPr>
        <p:grpSpPr bwMode="auto">
          <a:xfrm>
            <a:off x="73596" y="764704"/>
            <a:ext cx="8968916" cy="5821362"/>
            <a:chOff x="192" y="557"/>
            <a:chExt cx="5825" cy="3667"/>
          </a:xfrm>
        </p:grpSpPr>
        <p:sp>
          <p:nvSpPr>
            <p:cNvPr id="799748" name="Rectangle 4"/>
            <p:cNvSpPr>
              <a:spLocks noChangeArrowheads="1"/>
            </p:cNvSpPr>
            <p:nvPr/>
          </p:nvSpPr>
          <p:spPr bwMode="auto">
            <a:xfrm>
              <a:off x="4872" y="3921"/>
              <a:ext cx="1145" cy="30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               </a:t>
              </a:r>
            </a:p>
          </p:txBody>
        </p:sp>
        <p:sp>
          <p:nvSpPr>
            <p:cNvPr id="799749" name="Rectangle 5"/>
            <p:cNvSpPr>
              <a:spLocks noChangeArrowheads="1"/>
            </p:cNvSpPr>
            <p:nvPr/>
          </p:nvSpPr>
          <p:spPr bwMode="auto">
            <a:xfrm>
              <a:off x="3687" y="3921"/>
              <a:ext cx="1185" cy="30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750" name="Rectangle 6"/>
            <p:cNvSpPr>
              <a:spLocks noChangeArrowheads="1"/>
            </p:cNvSpPr>
            <p:nvPr/>
          </p:nvSpPr>
          <p:spPr bwMode="auto">
            <a:xfrm>
              <a:off x="2370" y="3921"/>
              <a:ext cx="1314" cy="303"/>
            </a:xfrm>
            <a:prstGeom prst="rect">
              <a:avLst/>
            </a:prstGeom>
            <a:noFill/>
            <a:ln w="9525">
              <a:noFill/>
              <a:miter lim="800000"/>
              <a:headEnd/>
              <a:tailEnd/>
            </a:ln>
            <a:effectLst/>
          </p:spPr>
          <p:txBody>
            <a:bodyPr lIns="0" tIns="0" rIns="0" bIns="38100" anchor="ctr"/>
            <a:lstStyle/>
            <a:p>
              <a:pPr marL="187325" algn="ctr" defTabSz="276225">
                <a:spcBef>
                  <a:spcPct val="20000"/>
                </a:spcBef>
                <a:buClr>
                  <a:schemeClr val="tx2"/>
                </a:buClr>
                <a:buSzPct val="75000"/>
                <a:buFont typeface="Wingdings" pitchFamily="2" charset="2"/>
                <a:buNone/>
                <a:tabLst>
                  <a:tab pos="1616075" algn="l"/>
                </a:tabLst>
                <a:defRPr/>
              </a:pPr>
              <a:endParaRPr lang="zh-CN" altLang="zh-CN" sz="1800">
                <a:latin typeface="Arial" panose="020B0604020202020204" pitchFamily="34" charset="0"/>
                <a:ea typeface="+mj-ea"/>
                <a:cs typeface="Arial" panose="020B0604020202020204" pitchFamily="34" charset="0"/>
              </a:endParaRPr>
            </a:p>
          </p:txBody>
        </p:sp>
        <p:sp>
          <p:nvSpPr>
            <p:cNvPr id="799751" name="Rectangle 7"/>
            <p:cNvSpPr>
              <a:spLocks noChangeArrowheads="1"/>
            </p:cNvSpPr>
            <p:nvPr/>
          </p:nvSpPr>
          <p:spPr bwMode="auto">
            <a:xfrm>
              <a:off x="920" y="3921"/>
              <a:ext cx="1451" cy="30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752" name="Rectangle 8"/>
            <p:cNvSpPr>
              <a:spLocks noChangeArrowheads="1"/>
            </p:cNvSpPr>
            <p:nvPr/>
          </p:nvSpPr>
          <p:spPr bwMode="auto">
            <a:xfrm>
              <a:off x="192" y="3921"/>
              <a:ext cx="728" cy="30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zh-CN" altLang="en-US" sz="1800">
                  <a:latin typeface="Arial" panose="020B0604020202020204" pitchFamily="34" charset="0"/>
                  <a:ea typeface="+mj-ea"/>
                  <a:cs typeface="Arial" panose="020B0604020202020204" pitchFamily="34" charset="0"/>
                </a:rPr>
                <a:t>叁键</a:t>
              </a:r>
            </a:p>
          </p:txBody>
        </p:sp>
        <p:sp>
          <p:nvSpPr>
            <p:cNvPr id="799753" name="Rectangle 9"/>
            <p:cNvSpPr>
              <a:spLocks noChangeArrowheads="1"/>
            </p:cNvSpPr>
            <p:nvPr/>
          </p:nvSpPr>
          <p:spPr bwMode="auto">
            <a:xfrm>
              <a:off x="4642" y="3700"/>
              <a:ext cx="1145"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S=S          423</a:t>
              </a:r>
            </a:p>
          </p:txBody>
        </p:sp>
        <p:sp>
          <p:nvSpPr>
            <p:cNvPr id="799754" name="Rectangle 10"/>
            <p:cNvSpPr>
              <a:spLocks noChangeArrowheads="1"/>
            </p:cNvSpPr>
            <p:nvPr/>
          </p:nvSpPr>
          <p:spPr bwMode="auto">
            <a:xfrm>
              <a:off x="3457" y="3700"/>
              <a:ext cx="1185"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S=O          420</a:t>
              </a:r>
            </a:p>
          </p:txBody>
        </p:sp>
        <p:sp>
          <p:nvSpPr>
            <p:cNvPr id="799755" name="Rectangle 11"/>
            <p:cNvSpPr>
              <a:spLocks noChangeArrowheads="1"/>
            </p:cNvSpPr>
            <p:nvPr/>
          </p:nvSpPr>
          <p:spPr bwMode="auto">
            <a:xfrm>
              <a:off x="2127" y="3700"/>
              <a:ext cx="1314"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N=N         419</a:t>
              </a:r>
            </a:p>
          </p:txBody>
        </p:sp>
        <p:sp>
          <p:nvSpPr>
            <p:cNvPr id="799756" name="Rectangle 12"/>
            <p:cNvSpPr>
              <a:spLocks noChangeArrowheads="1"/>
            </p:cNvSpPr>
            <p:nvPr/>
          </p:nvSpPr>
          <p:spPr bwMode="auto">
            <a:xfrm>
              <a:off x="890" y="3700"/>
              <a:ext cx="1176"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O=O         498 </a:t>
              </a:r>
            </a:p>
          </p:txBody>
        </p:sp>
        <p:sp>
          <p:nvSpPr>
            <p:cNvPr id="799757" name="Rectangle 13"/>
            <p:cNvSpPr>
              <a:spLocks noChangeArrowheads="1"/>
            </p:cNvSpPr>
            <p:nvPr/>
          </p:nvSpPr>
          <p:spPr bwMode="auto">
            <a:xfrm>
              <a:off x="4642" y="3469"/>
              <a:ext cx="1145" cy="23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C=S          578</a:t>
              </a:r>
            </a:p>
          </p:txBody>
        </p:sp>
        <p:sp>
          <p:nvSpPr>
            <p:cNvPr id="799758" name="Rectangle 14"/>
            <p:cNvSpPr>
              <a:spLocks noChangeArrowheads="1"/>
            </p:cNvSpPr>
            <p:nvPr/>
          </p:nvSpPr>
          <p:spPr bwMode="auto">
            <a:xfrm>
              <a:off x="3457" y="3469"/>
              <a:ext cx="1185" cy="23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C=O          708</a:t>
              </a:r>
            </a:p>
          </p:txBody>
        </p:sp>
        <p:sp>
          <p:nvSpPr>
            <p:cNvPr id="799759" name="Rectangle 15"/>
            <p:cNvSpPr>
              <a:spLocks noChangeArrowheads="1"/>
            </p:cNvSpPr>
            <p:nvPr/>
          </p:nvSpPr>
          <p:spPr bwMode="auto">
            <a:xfrm>
              <a:off x="2115" y="3469"/>
              <a:ext cx="1314" cy="23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C=N         615</a:t>
              </a:r>
            </a:p>
          </p:txBody>
        </p:sp>
        <p:sp>
          <p:nvSpPr>
            <p:cNvPr id="799760" name="Rectangle 16"/>
            <p:cNvSpPr>
              <a:spLocks noChangeArrowheads="1"/>
            </p:cNvSpPr>
            <p:nvPr/>
          </p:nvSpPr>
          <p:spPr bwMode="auto">
            <a:xfrm>
              <a:off x="1019" y="3469"/>
              <a:ext cx="1019" cy="231"/>
            </a:xfrm>
            <a:prstGeom prst="rect">
              <a:avLst/>
            </a:prstGeom>
            <a:noFill/>
            <a:ln w="9525">
              <a:noFill/>
              <a:miter lim="800000"/>
              <a:headEnd/>
              <a:tailEnd/>
            </a:ln>
            <a:effectLst/>
          </p:spPr>
          <p:txBody>
            <a:bodyPr lIns="0" tIns="0" rIns="0" bIns="38100" anchor="ctr"/>
            <a:lstStyle/>
            <a:p>
              <a:pP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C=C         620</a:t>
              </a:r>
            </a:p>
          </p:txBody>
        </p:sp>
        <p:sp>
          <p:nvSpPr>
            <p:cNvPr id="799761" name="Rectangle 17"/>
            <p:cNvSpPr>
              <a:spLocks noChangeArrowheads="1"/>
            </p:cNvSpPr>
            <p:nvPr/>
          </p:nvSpPr>
          <p:spPr bwMode="auto">
            <a:xfrm>
              <a:off x="192" y="3469"/>
              <a:ext cx="728" cy="45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zh-CN" altLang="en-US" sz="1800">
                  <a:latin typeface="Arial" panose="020B0604020202020204" pitchFamily="34" charset="0"/>
                  <a:ea typeface="+mj-ea"/>
                  <a:cs typeface="Arial" panose="020B0604020202020204" pitchFamily="34" charset="0"/>
                </a:rPr>
                <a:t>双键</a:t>
              </a:r>
            </a:p>
          </p:txBody>
        </p:sp>
        <p:sp>
          <p:nvSpPr>
            <p:cNvPr id="799762" name="Rectangle 18"/>
            <p:cNvSpPr>
              <a:spLocks noChangeArrowheads="1"/>
            </p:cNvSpPr>
            <p:nvPr/>
          </p:nvSpPr>
          <p:spPr bwMode="auto">
            <a:xfrm>
              <a:off x="5628" y="32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197</a:t>
              </a:r>
            </a:p>
          </p:txBody>
        </p:sp>
        <p:sp>
          <p:nvSpPr>
            <p:cNvPr id="799763" name="Rectangle 19"/>
            <p:cNvSpPr>
              <a:spLocks noChangeArrowheads="1"/>
            </p:cNvSpPr>
            <p:nvPr/>
          </p:nvSpPr>
          <p:spPr bwMode="auto">
            <a:xfrm>
              <a:off x="5239" y="32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281</a:t>
              </a:r>
            </a:p>
          </p:txBody>
        </p:sp>
        <p:sp>
          <p:nvSpPr>
            <p:cNvPr id="799764" name="Rectangle 20"/>
            <p:cNvSpPr>
              <a:spLocks noChangeArrowheads="1"/>
            </p:cNvSpPr>
            <p:nvPr/>
          </p:nvSpPr>
          <p:spPr bwMode="auto">
            <a:xfrm>
              <a:off x="4872" y="3248"/>
              <a:ext cx="36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214</a:t>
              </a:r>
            </a:p>
          </p:txBody>
        </p:sp>
        <p:sp>
          <p:nvSpPr>
            <p:cNvPr id="799765" name="Rectangle 21"/>
            <p:cNvSpPr>
              <a:spLocks noChangeArrowheads="1"/>
            </p:cNvSpPr>
            <p:nvPr/>
          </p:nvSpPr>
          <p:spPr bwMode="auto">
            <a:xfrm>
              <a:off x="4456" y="3248"/>
              <a:ext cx="416" cy="221"/>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dirty="0">
                  <a:latin typeface="Arial" panose="020B0604020202020204" pitchFamily="34" charset="0"/>
                  <a:ea typeface="+mj-ea"/>
                  <a:cs typeface="Arial" panose="020B0604020202020204" pitchFamily="34" charset="0"/>
                </a:rPr>
                <a:t>–</a:t>
              </a:r>
            </a:p>
          </p:txBody>
        </p:sp>
        <p:sp>
          <p:nvSpPr>
            <p:cNvPr id="799766" name="Rectangle 22"/>
            <p:cNvSpPr>
              <a:spLocks noChangeArrowheads="1"/>
            </p:cNvSpPr>
            <p:nvPr/>
          </p:nvSpPr>
          <p:spPr bwMode="auto">
            <a:xfrm>
              <a:off x="4075" y="3248"/>
              <a:ext cx="380"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226</a:t>
              </a:r>
            </a:p>
          </p:txBody>
        </p:sp>
        <p:sp>
          <p:nvSpPr>
            <p:cNvPr id="799767" name="Rectangle 23"/>
            <p:cNvSpPr>
              <a:spLocks noChangeArrowheads="1"/>
            </p:cNvSpPr>
            <p:nvPr/>
          </p:nvSpPr>
          <p:spPr bwMode="auto">
            <a:xfrm>
              <a:off x="3687" y="32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368</a:t>
              </a:r>
            </a:p>
          </p:txBody>
        </p:sp>
        <p:sp>
          <p:nvSpPr>
            <p:cNvPr id="799768" name="Rectangle 24"/>
            <p:cNvSpPr>
              <a:spLocks noChangeArrowheads="1"/>
            </p:cNvSpPr>
            <p:nvPr/>
          </p:nvSpPr>
          <p:spPr bwMode="auto">
            <a:xfrm>
              <a:off x="3298" y="32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214</a:t>
              </a:r>
            </a:p>
          </p:txBody>
        </p:sp>
        <p:sp>
          <p:nvSpPr>
            <p:cNvPr id="799769" name="Rectangle 25"/>
            <p:cNvSpPr>
              <a:spLocks noChangeArrowheads="1"/>
            </p:cNvSpPr>
            <p:nvPr/>
          </p:nvSpPr>
          <p:spPr bwMode="auto">
            <a:xfrm>
              <a:off x="2859" y="3248"/>
              <a:ext cx="43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289</a:t>
              </a:r>
            </a:p>
          </p:txBody>
        </p:sp>
        <p:sp>
          <p:nvSpPr>
            <p:cNvPr id="799770" name="Rectangle 26"/>
            <p:cNvSpPr>
              <a:spLocks noChangeArrowheads="1"/>
            </p:cNvSpPr>
            <p:nvPr/>
          </p:nvSpPr>
          <p:spPr bwMode="auto">
            <a:xfrm>
              <a:off x="2370" y="3248"/>
              <a:ext cx="4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360</a:t>
              </a:r>
            </a:p>
          </p:txBody>
        </p:sp>
        <p:sp>
          <p:nvSpPr>
            <p:cNvPr id="799771" name="Rectangle 27"/>
            <p:cNvSpPr>
              <a:spLocks noChangeArrowheads="1"/>
            </p:cNvSpPr>
            <p:nvPr/>
          </p:nvSpPr>
          <p:spPr bwMode="auto">
            <a:xfrm>
              <a:off x="1934" y="3248"/>
              <a:ext cx="43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540</a:t>
              </a:r>
            </a:p>
          </p:txBody>
        </p:sp>
        <p:sp>
          <p:nvSpPr>
            <p:cNvPr id="799772" name="Rectangle 28"/>
            <p:cNvSpPr>
              <a:spLocks noChangeArrowheads="1"/>
            </p:cNvSpPr>
            <p:nvPr/>
          </p:nvSpPr>
          <p:spPr bwMode="auto">
            <a:xfrm>
              <a:off x="1389" y="3248"/>
              <a:ext cx="545"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320</a:t>
              </a:r>
            </a:p>
          </p:txBody>
        </p:sp>
        <p:sp>
          <p:nvSpPr>
            <p:cNvPr id="799773" name="Rectangle 29"/>
            <p:cNvSpPr>
              <a:spLocks noChangeArrowheads="1"/>
            </p:cNvSpPr>
            <p:nvPr/>
          </p:nvSpPr>
          <p:spPr bwMode="auto">
            <a:xfrm>
              <a:off x="920" y="3248"/>
              <a:ext cx="46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Si</a:t>
              </a:r>
            </a:p>
          </p:txBody>
        </p:sp>
        <p:sp>
          <p:nvSpPr>
            <p:cNvPr id="799774" name="Rectangle 30"/>
            <p:cNvSpPr>
              <a:spLocks noChangeArrowheads="1"/>
            </p:cNvSpPr>
            <p:nvPr/>
          </p:nvSpPr>
          <p:spPr bwMode="auto">
            <a:xfrm>
              <a:off x="5628" y="3015"/>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775" name="Rectangle 31"/>
            <p:cNvSpPr>
              <a:spLocks noChangeArrowheads="1"/>
            </p:cNvSpPr>
            <p:nvPr/>
          </p:nvSpPr>
          <p:spPr bwMode="auto">
            <a:xfrm>
              <a:off x="5239" y="3015"/>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331</a:t>
              </a:r>
            </a:p>
          </p:txBody>
        </p:sp>
        <p:sp>
          <p:nvSpPr>
            <p:cNvPr id="799776" name="Rectangle 32"/>
            <p:cNvSpPr>
              <a:spLocks noChangeArrowheads="1"/>
            </p:cNvSpPr>
            <p:nvPr/>
          </p:nvSpPr>
          <p:spPr bwMode="auto">
            <a:xfrm>
              <a:off x="4872" y="3015"/>
              <a:ext cx="367"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264</a:t>
              </a:r>
            </a:p>
          </p:txBody>
        </p:sp>
        <p:sp>
          <p:nvSpPr>
            <p:cNvPr id="799777" name="Rectangle 33"/>
            <p:cNvSpPr>
              <a:spLocks noChangeArrowheads="1"/>
            </p:cNvSpPr>
            <p:nvPr/>
          </p:nvSpPr>
          <p:spPr bwMode="auto">
            <a:xfrm>
              <a:off x="4456" y="3015"/>
              <a:ext cx="416"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293</a:t>
              </a:r>
            </a:p>
          </p:txBody>
        </p:sp>
        <p:sp>
          <p:nvSpPr>
            <p:cNvPr id="799778" name="Rectangle 34"/>
            <p:cNvSpPr>
              <a:spLocks noChangeArrowheads="1"/>
            </p:cNvSpPr>
            <p:nvPr/>
          </p:nvSpPr>
          <p:spPr bwMode="auto">
            <a:xfrm>
              <a:off x="4075" y="3015"/>
              <a:ext cx="380"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289</a:t>
              </a:r>
            </a:p>
          </p:txBody>
        </p:sp>
        <p:sp>
          <p:nvSpPr>
            <p:cNvPr id="799779" name="Rectangle 35"/>
            <p:cNvSpPr>
              <a:spLocks noChangeArrowheads="1"/>
            </p:cNvSpPr>
            <p:nvPr/>
          </p:nvSpPr>
          <p:spPr bwMode="auto">
            <a:xfrm>
              <a:off x="3687" y="3015"/>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343</a:t>
              </a:r>
            </a:p>
          </p:txBody>
        </p:sp>
        <p:sp>
          <p:nvSpPr>
            <p:cNvPr id="799780" name="Rectangle 36"/>
            <p:cNvSpPr>
              <a:spLocks noChangeArrowheads="1"/>
            </p:cNvSpPr>
            <p:nvPr/>
          </p:nvSpPr>
          <p:spPr bwMode="auto">
            <a:xfrm>
              <a:off x="3298" y="3015"/>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239</a:t>
              </a:r>
            </a:p>
          </p:txBody>
        </p:sp>
        <p:sp>
          <p:nvSpPr>
            <p:cNvPr id="799781" name="Rectangle 37"/>
            <p:cNvSpPr>
              <a:spLocks noChangeArrowheads="1"/>
            </p:cNvSpPr>
            <p:nvPr/>
          </p:nvSpPr>
          <p:spPr bwMode="auto">
            <a:xfrm>
              <a:off x="2859" y="3015"/>
              <a:ext cx="43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276</a:t>
              </a:r>
            </a:p>
          </p:txBody>
        </p:sp>
        <p:sp>
          <p:nvSpPr>
            <p:cNvPr id="799782" name="Rectangle 38"/>
            <p:cNvSpPr>
              <a:spLocks noChangeArrowheads="1"/>
            </p:cNvSpPr>
            <p:nvPr/>
          </p:nvSpPr>
          <p:spPr bwMode="auto">
            <a:xfrm>
              <a:off x="2370" y="3015"/>
              <a:ext cx="4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327</a:t>
              </a:r>
            </a:p>
          </p:txBody>
        </p:sp>
        <p:sp>
          <p:nvSpPr>
            <p:cNvPr id="799783" name="Rectangle 39"/>
            <p:cNvSpPr>
              <a:spLocks noChangeArrowheads="1"/>
            </p:cNvSpPr>
            <p:nvPr/>
          </p:nvSpPr>
          <p:spPr bwMode="auto">
            <a:xfrm>
              <a:off x="1934" y="3015"/>
              <a:ext cx="437"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486</a:t>
              </a:r>
            </a:p>
          </p:txBody>
        </p:sp>
        <p:sp>
          <p:nvSpPr>
            <p:cNvPr id="799784" name="Rectangle 40"/>
            <p:cNvSpPr>
              <a:spLocks noChangeArrowheads="1"/>
            </p:cNvSpPr>
            <p:nvPr/>
          </p:nvSpPr>
          <p:spPr bwMode="auto">
            <a:xfrm>
              <a:off x="1389" y="3015"/>
              <a:ext cx="545"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415</a:t>
              </a:r>
            </a:p>
          </p:txBody>
        </p:sp>
        <p:sp>
          <p:nvSpPr>
            <p:cNvPr id="799785" name="Rectangle 41"/>
            <p:cNvSpPr>
              <a:spLocks noChangeArrowheads="1"/>
            </p:cNvSpPr>
            <p:nvPr/>
          </p:nvSpPr>
          <p:spPr bwMode="auto">
            <a:xfrm>
              <a:off x="920" y="3015"/>
              <a:ext cx="469" cy="233"/>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C</a:t>
              </a:r>
            </a:p>
          </p:txBody>
        </p:sp>
        <p:sp>
          <p:nvSpPr>
            <p:cNvPr id="799786" name="Rectangle 42"/>
            <p:cNvSpPr>
              <a:spLocks noChangeArrowheads="1"/>
            </p:cNvSpPr>
            <p:nvPr/>
          </p:nvSpPr>
          <p:spPr bwMode="auto">
            <a:xfrm>
              <a:off x="5628" y="2794"/>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787" name="Rectangle 43"/>
            <p:cNvSpPr>
              <a:spLocks noChangeArrowheads="1"/>
            </p:cNvSpPr>
            <p:nvPr/>
          </p:nvSpPr>
          <p:spPr bwMode="auto">
            <a:xfrm>
              <a:off x="5239" y="2794"/>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788" name="Rectangle 44"/>
            <p:cNvSpPr>
              <a:spLocks noChangeArrowheads="1"/>
            </p:cNvSpPr>
            <p:nvPr/>
          </p:nvSpPr>
          <p:spPr bwMode="auto">
            <a:xfrm>
              <a:off x="4872" y="2794"/>
              <a:ext cx="36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214</a:t>
              </a:r>
            </a:p>
          </p:txBody>
        </p:sp>
        <p:sp>
          <p:nvSpPr>
            <p:cNvPr id="799789" name="Rectangle 45"/>
            <p:cNvSpPr>
              <a:spLocks noChangeArrowheads="1"/>
            </p:cNvSpPr>
            <p:nvPr/>
          </p:nvSpPr>
          <p:spPr bwMode="auto">
            <a:xfrm>
              <a:off x="4456" y="2794"/>
              <a:ext cx="416"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300</a:t>
              </a:r>
            </a:p>
          </p:txBody>
        </p:sp>
        <p:sp>
          <p:nvSpPr>
            <p:cNvPr id="799790" name="Rectangle 46"/>
            <p:cNvSpPr>
              <a:spLocks noChangeArrowheads="1"/>
            </p:cNvSpPr>
            <p:nvPr/>
          </p:nvSpPr>
          <p:spPr bwMode="auto">
            <a:xfrm>
              <a:off x="4075" y="2794"/>
              <a:ext cx="380"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230</a:t>
              </a:r>
            </a:p>
          </p:txBody>
        </p:sp>
        <p:sp>
          <p:nvSpPr>
            <p:cNvPr id="799791" name="Rectangle 47"/>
            <p:cNvSpPr>
              <a:spLocks noChangeArrowheads="1"/>
            </p:cNvSpPr>
            <p:nvPr/>
          </p:nvSpPr>
          <p:spPr bwMode="auto">
            <a:xfrm>
              <a:off x="3687" y="2794"/>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352</a:t>
              </a:r>
            </a:p>
          </p:txBody>
        </p:sp>
        <p:sp>
          <p:nvSpPr>
            <p:cNvPr id="799792" name="Rectangle 48"/>
            <p:cNvSpPr>
              <a:spLocks noChangeArrowheads="1"/>
            </p:cNvSpPr>
            <p:nvPr/>
          </p:nvSpPr>
          <p:spPr bwMode="auto">
            <a:xfrm>
              <a:off x="3298" y="2794"/>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214</a:t>
              </a:r>
            </a:p>
          </p:txBody>
        </p:sp>
        <p:sp>
          <p:nvSpPr>
            <p:cNvPr id="799793" name="Rectangle 49"/>
            <p:cNvSpPr>
              <a:spLocks noChangeArrowheads="1"/>
            </p:cNvSpPr>
            <p:nvPr/>
          </p:nvSpPr>
          <p:spPr bwMode="auto">
            <a:xfrm>
              <a:off x="2859" y="2794"/>
              <a:ext cx="43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272</a:t>
              </a:r>
            </a:p>
          </p:txBody>
        </p:sp>
        <p:sp>
          <p:nvSpPr>
            <p:cNvPr id="799794" name="Rectangle 50"/>
            <p:cNvSpPr>
              <a:spLocks noChangeArrowheads="1"/>
            </p:cNvSpPr>
            <p:nvPr/>
          </p:nvSpPr>
          <p:spPr bwMode="auto">
            <a:xfrm>
              <a:off x="2370" y="2794"/>
              <a:ext cx="4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318</a:t>
              </a:r>
            </a:p>
          </p:txBody>
        </p:sp>
        <p:sp>
          <p:nvSpPr>
            <p:cNvPr id="799795" name="Rectangle 51"/>
            <p:cNvSpPr>
              <a:spLocks noChangeArrowheads="1"/>
            </p:cNvSpPr>
            <p:nvPr/>
          </p:nvSpPr>
          <p:spPr bwMode="auto">
            <a:xfrm>
              <a:off x="1934" y="2794"/>
              <a:ext cx="43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490</a:t>
              </a:r>
            </a:p>
          </p:txBody>
        </p:sp>
        <p:sp>
          <p:nvSpPr>
            <p:cNvPr id="799796" name="Rectangle 52"/>
            <p:cNvSpPr>
              <a:spLocks noChangeArrowheads="1"/>
            </p:cNvSpPr>
            <p:nvPr/>
          </p:nvSpPr>
          <p:spPr bwMode="auto">
            <a:xfrm>
              <a:off x="1389" y="2794"/>
              <a:ext cx="545"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318</a:t>
              </a:r>
            </a:p>
          </p:txBody>
        </p:sp>
        <p:sp>
          <p:nvSpPr>
            <p:cNvPr id="799797" name="Rectangle 53"/>
            <p:cNvSpPr>
              <a:spLocks noChangeArrowheads="1"/>
            </p:cNvSpPr>
            <p:nvPr/>
          </p:nvSpPr>
          <p:spPr bwMode="auto">
            <a:xfrm>
              <a:off x="920" y="2794"/>
              <a:ext cx="469" cy="221"/>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P</a:t>
              </a:r>
            </a:p>
          </p:txBody>
        </p:sp>
        <p:sp>
          <p:nvSpPr>
            <p:cNvPr id="799798" name="Rectangle 54"/>
            <p:cNvSpPr>
              <a:spLocks noChangeArrowheads="1"/>
            </p:cNvSpPr>
            <p:nvPr/>
          </p:nvSpPr>
          <p:spPr bwMode="auto">
            <a:xfrm>
              <a:off x="5628" y="2562"/>
              <a:ext cx="389"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799" name="Rectangle 55"/>
            <p:cNvSpPr>
              <a:spLocks noChangeArrowheads="1"/>
            </p:cNvSpPr>
            <p:nvPr/>
          </p:nvSpPr>
          <p:spPr bwMode="auto">
            <a:xfrm>
              <a:off x="5239" y="2562"/>
              <a:ext cx="389"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00" name="Rectangle 56"/>
            <p:cNvSpPr>
              <a:spLocks noChangeArrowheads="1"/>
            </p:cNvSpPr>
            <p:nvPr/>
          </p:nvSpPr>
          <p:spPr bwMode="auto">
            <a:xfrm>
              <a:off x="4872" y="2562"/>
              <a:ext cx="367"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01" name="Rectangle 57"/>
            <p:cNvSpPr>
              <a:spLocks noChangeArrowheads="1"/>
            </p:cNvSpPr>
            <p:nvPr/>
          </p:nvSpPr>
          <p:spPr bwMode="auto">
            <a:xfrm>
              <a:off x="4456" y="2562"/>
              <a:ext cx="416"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159</a:t>
              </a:r>
            </a:p>
          </p:txBody>
        </p:sp>
        <p:sp>
          <p:nvSpPr>
            <p:cNvPr id="799802" name="Rectangle 58"/>
            <p:cNvSpPr>
              <a:spLocks noChangeArrowheads="1"/>
            </p:cNvSpPr>
            <p:nvPr/>
          </p:nvSpPr>
          <p:spPr bwMode="auto">
            <a:xfrm>
              <a:off x="4075" y="2562"/>
              <a:ext cx="380"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247</a:t>
              </a:r>
            </a:p>
          </p:txBody>
        </p:sp>
        <p:sp>
          <p:nvSpPr>
            <p:cNvPr id="799803" name="Rectangle 59"/>
            <p:cNvSpPr>
              <a:spLocks noChangeArrowheads="1"/>
            </p:cNvSpPr>
            <p:nvPr/>
          </p:nvSpPr>
          <p:spPr bwMode="auto">
            <a:xfrm>
              <a:off x="3687" y="2562"/>
              <a:ext cx="389"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201</a:t>
              </a:r>
            </a:p>
          </p:txBody>
        </p:sp>
        <p:sp>
          <p:nvSpPr>
            <p:cNvPr id="799804" name="Rectangle 60"/>
            <p:cNvSpPr>
              <a:spLocks noChangeArrowheads="1"/>
            </p:cNvSpPr>
            <p:nvPr/>
          </p:nvSpPr>
          <p:spPr bwMode="auto">
            <a:xfrm>
              <a:off x="3298" y="2562"/>
              <a:ext cx="389"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201</a:t>
              </a:r>
            </a:p>
          </p:txBody>
        </p:sp>
        <p:sp>
          <p:nvSpPr>
            <p:cNvPr id="799805" name="Rectangle 61"/>
            <p:cNvSpPr>
              <a:spLocks noChangeArrowheads="1"/>
            </p:cNvSpPr>
            <p:nvPr/>
          </p:nvSpPr>
          <p:spPr bwMode="auto">
            <a:xfrm>
              <a:off x="2859" y="2562"/>
              <a:ext cx="439"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243</a:t>
              </a:r>
            </a:p>
          </p:txBody>
        </p:sp>
        <p:sp>
          <p:nvSpPr>
            <p:cNvPr id="799806" name="Rectangle 62"/>
            <p:cNvSpPr>
              <a:spLocks noChangeArrowheads="1"/>
            </p:cNvSpPr>
            <p:nvPr/>
          </p:nvSpPr>
          <p:spPr bwMode="auto">
            <a:xfrm>
              <a:off x="2370" y="2562"/>
              <a:ext cx="489"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201</a:t>
              </a:r>
            </a:p>
          </p:txBody>
        </p:sp>
        <p:sp>
          <p:nvSpPr>
            <p:cNvPr id="799807" name="Rectangle 63"/>
            <p:cNvSpPr>
              <a:spLocks noChangeArrowheads="1"/>
            </p:cNvSpPr>
            <p:nvPr/>
          </p:nvSpPr>
          <p:spPr bwMode="auto">
            <a:xfrm>
              <a:off x="1934" y="2562"/>
              <a:ext cx="437"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272</a:t>
              </a:r>
            </a:p>
          </p:txBody>
        </p:sp>
        <p:sp>
          <p:nvSpPr>
            <p:cNvPr id="799808" name="Rectangle 64"/>
            <p:cNvSpPr>
              <a:spLocks noChangeArrowheads="1"/>
            </p:cNvSpPr>
            <p:nvPr/>
          </p:nvSpPr>
          <p:spPr bwMode="auto">
            <a:xfrm>
              <a:off x="1389" y="2562"/>
              <a:ext cx="545" cy="23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389</a:t>
              </a:r>
            </a:p>
          </p:txBody>
        </p:sp>
        <p:sp>
          <p:nvSpPr>
            <p:cNvPr id="799809" name="Rectangle 65"/>
            <p:cNvSpPr>
              <a:spLocks noChangeArrowheads="1"/>
            </p:cNvSpPr>
            <p:nvPr/>
          </p:nvSpPr>
          <p:spPr bwMode="auto">
            <a:xfrm>
              <a:off x="920" y="2562"/>
              <a:ext cx="469" cy="232"/>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N</a:t>
              </a:r>
            </a:p>
          </p:txBody>
        </p:sp>
        <p:sp>
          <p:nvSpPr>
            <p:cNvPr id="799810" name="Rectangle 66"/>
            <p:cNvSpPr>
              <a:spLocks noChangeArrowheads="1"/>
            </p:cNvSpPr>
            <p:nvPr/>
          </p:nvSpPr>
          <p:spPr bwMode="auto">
            <a:xfrm>
              <a:off x="5628" y="2324"/>
              <a:ext cx="389"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11" name="Rectangle 67"/>
            <p:cNvSpPr>
              <a:spLocks noChangeArrowheads="1"/>
            </p:cNvSpPr>
            <p:nvPr/>
          </p:nvSpPr>
          <p:spPr bwMode="auto">
            <a:xfrm>
              <a:off x="5239" y="2324"/>
              <a:ext cx="389"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12" name="Rectangle 68"/>
            <p:cNvSpPr>
              <a:spLocks noChangeArrowheads="1"/>
            </p:cNvSpPr>
            <p:nvPr/>
          </p:nvSpPr>
          <p:spPr bwMode="auto">
            <a:xfrm>
              <a:off x="4872" y="2324"/>
              <a:ext cx="367"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13" name="Rectangle 69"/>
            <p:cNvSpPr>
              <a:spLocks noChangeArrowheads="1"/>
            </p:cNvSpPr>
            <p:nvPr/>
          </p:nvSpPr>
          <p:spPr bwMode="auto">
            <a:xfrm>
              <a:off x="4456" y="2324"/>
              <a:ext cx="416"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14" name="Rectangle 70"/>
            <p:cNvSpPr>
              <a:spLocks noChangeArrowheads="1"/>
            </p:cNvSpPr>
            <p:nvPr/>
          </p:nvSpPr>
          <p:spPr bwMode="auto">
            <a:xfrm>
              <a:off x="4075" y="2324"/>
              <a:ext cx="380"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264</a:t>
              </a:r>
            </a:p>
          </p:txBody>
        </p:sp>
        <p:sp>
          <p:nvSpPr>
            <p:cNvPr id="799815" name="Rectangle 71"/>
            <p:cNvSpPr>
              <a:spLocks noChangeArrowheads="1"/>
            </p:cNvSpPr>
            <p:nvPr/>
          </p:nvSpPr>
          <p:spPr bwMode="auto">
            <a:xfrm>
              <a:off x="3687" y="2324"/>
              <a:ext cx="389" cy="238"/>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dirty="0">
                  <a:latin typeface="Arial" panose="020B0604020202020204" pitchFamily="34" charset="0"/>
                  <a:ea typeface="+mj-ea"/>
                  <a:cs typeface="Arial" panose="020B0604020202020204" pitchFamily="34" charset="0"/>
                </a:rPr>
                <a:t>–</a:t>
              </a:r>
            </a:p>
          </p:txBody>
        </p:sp>
        <p:sp>
          <p:nvSpPr>
            <p:cNvPr id="799816" name="Rectangle 72"/>
            <p:cNvSpPr>
              <a:spLocks noChangeArrowheads="1"/>
            </p:cNvSpPr>
            <p:nvPr/>
          </p:nvSpPr>
          <p:spPr bwMode="auto">
            <a:xfrm>
              <a:off x="3298" y="2324"/>
              <a:ext cx="389" cy="238"/>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dirty="0">
                  <a:latin typeface="Arial" panose="020B0604020202020204" pitchFamily="34" charset="0"/>
                  <a:ea typeface="+mj-ea"/>
                  <a:cs typeface="Arial" panose="020B0604020202020204" pitchFamily="34" charset="0"/>
                </a:rPr>
                <a:t>–</a:t>
              </a:r>
            </a:p>
          </p:txBody>
        </p:sp>
        <p:sp>
          <p:nvSpPr>
            <p:cNvPr id="799817" name="Rectangle 73"/>
            <p:cNvSpPr>
              <a:spLocks noChangeArrowheads="1"/>
            </p:cNvSpPr>
            <p:nvPr/>
          </p:nvSpPr>
          <p:spPr bwMode="auto">
            <a:xfrm>
              <a:off x="2859" y="2324"/>
              <a:ext cx="439"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214</a:t>
              </a:r>
            </a:p>
          </p:txBody>
        </p:sp>
        <p:sp>
          <p:nvSpPr>
            <p:cNvPr id="799818" name="Rectangle 74"/>
            <p:cNvSpPr>
              <a:spLocks noChangeArrowheads="1"/>
            </p:cNvSpPr>
            <p:nvPr/>
          </p:nvSpPr>
          <p:spPr bwMode="auto">
            <a:xfrm>
              <a:off x="2370" y="2324"/>
              <a:ext cx="489"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272</a:t>
              </a:r>
            </a:p>
          </p:txBody>
        </p:sp>
        <p:sp>
          <p:nvSpPr>
            <p:cNvPr id="799819" name="Rectangle 75"/>
            <p:cNvSpPr>
              <a:spLocks noChangeArrowheads="1"/>
            </p:cNvSpPr>
            <p:nvPr/>
          </p:nvSpPr>
          <p:spPr bwMode="auto">
            <a:xfrm>
              <a:off x="1934" y="2324"/>
              <a:ext cx="437"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340</a:t>
              </a:r>
            </a:p>
          </p:txBody>
        </p:sp>
        <p:sp>
          <p:nvSpPr>
            <p:cNvPr id="799820" name="Rectangle 76"/>
            <p:cNvSpPr>
              <a:spLocks noChangeArrowheads="1"/>
            </p:cNvSpPr>
            <p:nvPr/>
          </p:nvSpPr>
          <p:spPr bwMode="auto">
            <a:xfrm>
              <a:off x="1389" y="2324"/>
              <a:ext cx="545" cy="238"/>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364</a:t>
              </a:r>
            </a:p>
          </p:txBody>
        </p:sp>
        <p:sp>
          <p:nvSpPr>
            <p:cNvPr id="799821" name="Rectangle 77"/>
            <p:cNvSpPr>
              <a:spLocks noChangeArrowheads="1"/>
            </p:cNvSpPr>
            <p:nvPr/>
          </p:nvSpPr>
          <p:spPr bwMode="auto">
            <a:xfrm>
              <a:off x="920" y="2324"/>
              <a:ext cx="469" cy="238"/>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S</a:t>
              </a:r>
            </a:p>
          </p:txBody>
        </p:sp>
        <p:sp>
          <p:nvSpPr>
            <p:cNvPr id="799822" name="Rectangle 78"/>
            <p:cNvSpPr>
              <a:spLocks noChangeArrowheads="1"/>
            </p:cNvSpPr>
            <p:nvPr/>
          </p:nvSpPr>
          <p:spPr bwMode="auto">
            <a:xfrm>
              <a:off x="5628" y="2091"/>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23" name="Rectangle 79"/>
            <p:cNvSpPr>
              <a:spLocks noChangeArrowheads="1"/>
            </p:cNvSpPr>
            <p:nvPr/>
          </p:nvSpPr>
          <p:spPr bwMode="auto">
            <a:xfrm>
              <a:off x="5239" y="2091"/>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24" name="Rectangle 80"/>
            <p:cNvSpPr>
              <a:spLocks noChangeArrowheads="1"/>
            </p:cNvSpPr>
            <p:nvPr/>
          </p:nvSpPr>
          <p:spPr bwMode="auto">
            <a:xfrm>
              <a:off x="4872" y="2091"/>
              <a:ext cx="367"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25" name="Rectangle 81"/>
            <p:cNvSpPr>
              <a:spLocks noChangeArrowheads="1"/>
            </p:cNvSpPr>
            <p:nvPr/>
          </p:nvSpPr>
          <p:spPr bwMode="auto">
            <a:xfrm>
              <a:off x="4456" y="2091"/>
              <a:ext cx="416"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26" name="Rectangle 82"/>
            <p:cNvSpPr>
              <a:spLocks noChangeArrowheads="1"/>
            </p:cNvSpPr>
            <p:nvPr/>
          </p:nvSpPr>
          <p:spPr bwMode="auto">
            <a:xfrm>
              <a:off x="4075" y="2091"/>
              <a:ext cx="380"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27" name="Rectangle 83"/>
            <p:cNvSpPr>
              <a:spLocks noChangeArrowheads="1"/>
            </p:cNvSpPr>
            <p:nvPr/>
          </p:nvSpPr>
          <p:spPr bwMode="auto">
            <a:xfrm>
              <a:off x="3687" y="2091"/>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138</a:t>
              </a:r>
            </a:p>
          </p:txBody>
        </p:sp>
        <p:sp>
          <p:nvSpPr>
            <p:cNvPr id="799828" name="Rectangle 84"/>
            <p:cNvSpPr>
              <a:spLocks noChangeArrowheads="1"/>
            </p:cNvSpPr>
            <p:nvPr/>
          </p:nvSpPr>
          <p:spPr bwMode="auto">
            <a:xfrm>
              <a:off x="3298" y="2091"/>
              <a:ext cx="3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201</a:t>
              </a:r>
            </a:p>
          </p:txBody>
        </p:sp>
        <p:sp>
          <p:nvSpPr>
            <p:cNvPr id="799829" name="Rectangle 85"/>
            <p:cNvSpPr>
              <a:spLocks noChangeArrowheads="1"/>
            </p:cNvSpPr>
            <p:nvPr/>
          </p:nvSpPr>
          <p:spPr bwMode="auto">
            <a:xfrm>
              <a:off x="2859" y="2091"/>
              <a:ext cx="439" cy="233"/>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dirty="0">
                  <a:latin typeface="Arial" panose="020B0604020202020204" pitchFamily="34" charset="0"/>
                  <a:ea typeface="+mj-ea"/>
                  <a:cs typeface="Arial" panose="020B0604020202020204" pitchFamily="34" charset="0"/>
                </a:rPr>
                <a:t>–</a:t>
              </a:r>
            </a:p>
          </p:txBody>
        </p:sp>
        <p:sp>
          <p:nvSpPr>
            <p:cNvPr id="799830" name="Rectangle 86"/>
            <p:cNvSpPr>
              <a:spLocks noChangeArrowheads="1"/>
            </p:cNvSpPr>
            <p:nvPr/>
          </p:nvSpPr>
          <p:spPr bwMode="auto">
            <a:xfrm>
              <a:off x="2370" y="2091"/>
              <a:ext cx="489"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205</a:t>
              </a:r>
            </a:p>
          </p:txBody>
        </p:sp>
        <p:sp>
          <p:nvSpPr>
            <p:cNvPr id="799831" name="Rectangle 87"/>
            <p:cNvSpPr>
              <a:spLocks noChangeArrowheads="1"/>
            </p:cNvSpPr>
            <p:nvPr/>
          </p:nvSpPr>
          <p:spPr bwMode="auto">
            <a:xfrm>
              <a:off x="1934" y="2091"/>
              <a:ext cx="437"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184</a:t>
              </a:r>
            </a:p>
          </p:txBody>
        </p:sp>
        <p:sp>
          <p:nvSpPr>
            <p:cNvPr id="799832" name="Rectangle 88"/>
            <p:cNvSpPr>
              <a:spLocks noChangeArrowheads="1"/>
            </p:cNvSpPr>
            <p:nvPr/>
          </p:nvSpPr>
          <p:spPr bwMode="auto">
            <a:xfrm>
              <a:off x="1389" y="2091"/>
              <a:ext cx="545" cy="23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465</a:t>
              </a:r>
            </a:p>
          </p:txBody>
        </p:sp>
        <p:sp>
          <p:nvSpPr>
            <p:cNvPr id="799833" name="Rectangle 89"/>
            <p:cNvSpPr>
              <a:spLocks noChangeArrowheads="1"/>
            </p:cNvSpPr>
            <p:nvPr/>
          </p:nvSpPr>
          <p:spPr bwMode="auto">
            <a:xfrm>
              <a:off x="920" y="2091"/>
              <a:ext cx="469" cy="233"/>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O</a:t>
              </a:r>
            </a:p>
          </p:txBody>
        </p:sp>
        <p:sp>
          <p:nvSpPr>
            <p:cNvPr id="799834" name="Rectangle 90"/>
            <p:cNvSpPr>
              <a:spLocks noChangeArrowheads="1"/>
            </p:cNvSpPr>
            <p:nvPr/>
          </p:nvSpPr>
          <p:spPr bwMode="auto">
            <a:xfrm>
              <a:off x="5628" y="1869"/>
              <a:ext cx="389"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35" name="Rectangle 91"/>
            <p:cNvSpPr>
              <a:spLocks noChangeArrowheads="1"/>
            </p:cNvSpPr>
            <p:nvPr/>
          </p:nvSpPr>
          <p:spPr bwMode="auto">
            <a:xfrm>
              <a:off x="5239" y="1869"/>
              <a:ext cx="389"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36" name="Rectangle 92"/>
            <p:cNvSpPr>
              <a:spLocks noChangeArrowheads="1"/>
            </p:cNvSpPr>
            <p:nvPr/>
          </p:nvSpPr>
          <p:spPr bwMode="auto">
            <a:xfrm>
              <a:off x="4872" y="1869"/>
              <a:ext cx="367"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37" name="Rectangle 93"/>
            <p:cNvSpPr>
              <a:spLocks noChangeArrowheads="1"/>
            </p:cNvSpPr>
            <p:nvPr/>
          </p:nvSpPr>
          <p:spPr bwMode="auto">
            <a:xfrm>
              <a:off x="4456" y="1869"/>
              <a:ext cx="416"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38" name="Rectangle 94"/>
            <p:cNvSpPr>
              <a:spLocks noChangeArrowheads="1"/>
            </p:cNvSpPr>
            <p:nvPr/>
          </p:nvSpPr>
          <p:spPr bwMode="auto">
            <a:xfrm>
              <a:off x="4075" y="1869"/>
              <a:ext cx="380"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39" name="Rectangle 95"/>
            <p:cNvSpPr>
              <a:spLocks noChangeArrowheads="1"/>
            </p:cNvSpPr>
            <p:nvPr/>
          </p:nvSpPr>
          <p:spPr bwMode="auto">
            <a:xfrm>
              <a:off x="3687" y="1869"/>
              <a:ext cx="389"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40" name="Rectangle 96"/>
            <p:cNvSpPr>
              <a:spLocks noChangeArrowheads="1"/>
            </p:cNvSpPr>
            <p:nvPr/>
          </p:nvSpPr>
          <p:spPr bwMode="auto">
            <a:xfrm>
              <a:off x="3298" y="1869"/>
              <a:ext cx="389"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151</a:t>
              </a:r>
            </a:p>
          </p:txBody>
        </p:sp>
        <p:sp>
          <p:nvSpPr>
            <p:cNvPr id="799841" name="Rectangle 97"/>
            <p:cNvSpPr>
              <a:spLocks noChangeArrowheads="1"/>
            </p:cNvSpPr>
            <p:nvPr/>
          </p:nvSpPr>
          <p:spPr bwMode="auto">
            <a:xfrm>
              <a:off x="2859" y="1869"/>
              <a:ext cx="439"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180</a:t>
              </a:r>
            </a:p>
          </p:txBody>
        </p:sp>
        <p:sp>
          <p:nvSpPr>
            <p:cNvPr id="799842" name="Rectangle 98"/>
            <p:cNvSpPr>
              <a:spLocks noChangeArrowheads="1"/>
            </p:cNvSpPr>
            <p:nvPr/>
          </p:nvSpPr>
          <p:spPr bwMode="auto">
            <a:xfrm>
              <a:off x="2370" y="1869"/>
              <a:ext cx="489"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209</a:t>
              </a:r>
            </a:p>
          </p:txBody>
        </p:sp>
        <p:sp>
          <p:nvSpPr>
            <p:cNvPr id="799843" name="Rectangle 99"/>
            <p:cNvSpPr>
              <a:spLocks noChangeArrowheads="1"/>
            </p:cNvSpPr>
            <p:nvPr/>
          </p:nvSpPr>
          <p:spPr bwMode="auto">
            <a:xfrm>
              <a:off x="1934" y="1869"/>
              <a:ext cx="437" cy="222"/>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dirty="0">
                  <a:latin typeface="Arial" panose="020B0604020202020204" pitchFamily="34" charset="0"/>
                  <a:ea typeface="+mj-ea"/>
                  <a:cs typeface="Arial" panose="020B0604020202020204" pitchFamily="34" charset="0"/>
                </a:rPr>
                <a:t>–</a:t>
              </a:r>
            </a:p>
          </p:txBody>
        </p:sp>
        <p:sp>
          <p:nvSpPr>
            <p:cNvPr id="799844" name="Rectangle 100"/>
            <p:cNvSpPr>
              <a:spLocks noChangeArrowheads="1"/>
            </p:cNvSpPr>
            <p:nvPr/>
          </p:nvSpPr>
          <p:spPr bwMode="auto">
            <a:xfrm>
              <a:off x="1389" y="1869"/>
              <a:ext cx="545" cy="222"/>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297</a:t>
              </a:r>
            </a:p>
          </p:txBody>
        </p:sp>
        <p:sp>
          <p:nvSpPr>
            <p:cNvPr id="799845" name="Rectangle 101"/>
            <p:cNvSpPr>
              <a:spLocks noChangeArrowheads="1"/>
            </p:cNvSpPr>
            <p:nvPr/>
          </p:nvSpPr>
          <p:spPr bwMode="auto">
            <a:xfrm>
              <a:off x="920" y="1869"/>
              <a:ext cx="469" cy="222"/>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I</a:t>
              </a:r>
            </a:p>
          </p:txBody>
        </p:sp>
        <p:sp>
          <p:nvSpPr>
            <p:cNvPr id="799846" name="Rectangle 102"/>
            <p:cNvSpPr>
              <a:spLocks noChangeArrowheads="1"/>
            </p:cNvSpPr>
            <p:nvPr/>
          </p:nvSpPr>
          <p:spPr bwMode="auto">
            <a:xfrm>
              <a:off x="5628" y="16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47" name="Rectangle 103"/>
            <p:cNvSpPr>
              <a:spLocks noChangeArrowheads="1"/>
            </p:cNvSpPr>
            <p:nvPr/>
          </p:nvSpPr>
          <p:spPr bwMode="auto">
            <a:xfrm>
              <a:off x="5239" y="16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48" name="Rectangle 104"/>
            <p:cNvSpPr>
              <a:spLocks noChangeArrowheads="1"/>
            </p:cNvSpPr>
            <p:nvPr/>
          </p:nvSpPr>
          <p:spPr bwMode="auto">
            <a:xfrm>
              <a:off x="4872" y="1648"/>
              <a:ext cx="36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49" name="Rectangle 105"/>
            <p:cNvSpPr>
              <a:spLocks noChangeArrowheads="1"/>
            </p:cNvSpPr>
            <p:nvPr/>
          </p:nvSpPr>
          <p:spPr bwMode="auto">
            <a:xfrm>
              <a:off x="4456" y="1648"/>
              <a:ext cx="416"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50" name="Rectangle 106"/>
            <p:cNvSpPr>
              <a:spLocks noChangeArrowheads="1"/>
            </p:cNvSpPr>
            <p:nvPr/>
          </p:nvSpPr>
          <p:spPr bwMode="auto">
            <a:xfrm>
              <a:off x="4075" y="1648"/>
              <a:ext cx="380"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51" name="Rectangle 107"/>
            <p:cNvSpPr>
              <a:spLocks noChangeArrowheads="1"/>
            </p:cNvSpPr>
            <p:nvPr/>
          </p:nvSpPr>
          <p:spPr bwMode="auto">
            <a:xfrm>
              <a:off x="3687" y="16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52" name="Rectangle 108"/>
            <p:cNvSpPr>
              <a:spLocks noChangeArrowheads="1"/>
            </p:cNvSpPr>
            <p:nvPr/>
          </p:nvSpPr>
          <p:spPr bwMode="auto">
            <a:xfrm>
              <a:off x="3298" y="1648"/>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53" name="Rectangle 109"/>
            <p:cNvSpPr>
              <a:spLocks noChangeArrowheads="1"/>
            </p:cNvSpPr>
            <p:nvPr/>
          </p:nvSpPr>
          <p:spPr bwMode="auto">
            <a:xfrm>
              <a:off x="2859" y="1648"/>
              <a:ext cx="43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193</a:t>
              </a:r>
            </a:p>
          </p:txBody>
        </p:sp>
        <p:sp>
          <p:nvSpPr>
            <p:cNvPr id="799854" name="Rectangle 110"/>
            <p:cNvSpPr>
              <a:spLocks noChangeArrowheads="1"/>
            </p:cNvSpPr>
            <p:nvPr/>
          </p:nvSpPr>
          <p:spPr bwMode="auto">
            <a:xfrm>
              <a:off x="2370" y="1648"/>
              <a:ext cx="4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218</a:t>
              </a:r>
            </a:p>
          </p:txBody>
        </p:sp>
        <p:sp>
          <p:nvSpPr>
            <p:cNvPr id="799855" name="Rectangle 111"/>
            <p:cNvSpPr>
              <a:spLocks noChangeArrowheads="1"/>
            </p:cNvSpPr>
            <p:nvPr/>
          </p:nvSpPr>
          <p:spPr bwMode="auto">
            <a:xfrm>
              <a:off x="1934" y="1648"/>
              <a:ext cx="43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239</a:t>
              </a:r>
            </a:p>
          </p:txBody>
        </p:sp>
        <p:sp>
          <p:nvSpPr>
            <p:cNvPr id="799856" name="Rectangle 112"/>
            <p:cNvSpPr>
              <a:spLocks noChangeArrowheads="1"/>
            </p:cNvSpPr>
            <p:nvPr/>
          </p:nvSpPr>
          <p:spPr bwMode="auto">
            <a:xfrm>
              <a:off x="1389" y="1648"/>
              <a:ext cx="545"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368</a:t>
              </a:r>
            </a:p>
          </p:txBody>
        </p:sp>
        <p:sp>
          <p:nvSpPr>
            <p:cNvPr id="799857" name="Rectangle 113"/>
            <p:cNvSpPr>
              <a:spLocks noChangeArrowheads="1"/>
            </p:cNvSpPr>
            <p:nvPr/>
          </p:nvSpPr>
          <p:spPr bwMode="auto">
            <a:xfrm>
              <a:off x="920" y="1648"/>
              <a:ext cx="46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Br</a:t>
              </a:r>
            </a:p>
          </p:txBody>
        </p:sp>
        <p:sp>
          <p:nvSpPr>
            <p:cNvPr id="799858" name="Rectangle 114"/>
            <p:cNvSpPr>
              <a:spLocks noChangeArrowheads="1"/>
            </p:cNvSpPr>
            <p:nvPr/>
          </p:nvSpPr>
          <p:spPr bwMode="auto">
            <a:xfrm>
              <a:off x="5628" y="1427"/>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59" name="Rectangle 115"/>
            <p:cNvSpPr>
              <a:spLocks noChangeArrowheads="1"/>
            </p:cNvSpPr>
            <p:nvPr/>
          </p:nvSpPr>
          <p:spPr bwMode="auto">
            <a:xfrm>
              <a:off x="5239" y="1427"/>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60" name="Rectangle 116"/>
            <p:cNvSpPr>
              <a:spLocks noChangeArrowheads="1"/>
            </p:cNvSpPr>
            <p:nvPr/>
          </p:nvSpPr>
          <p:spPr bwMode="auto">
            <a:xfrm>
              <a:off x="4872" y="1427"/>
              <a:ext cx="36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61" name="Rectangle 117"/>
            <p:cNvSpPr>
              <a:spLocks noChangeArrowheads="1"/>
            </p:cNvSpPr>
            <p:nvPr/>
          </p:nvSpPr>
          <p:spPr bwMode="auto">
            <a:xfrm>
              <a:off x="4456" y="1427"/>
              <a:ext cx="416"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62" name="Rectangle 118"/>
            <p:cNvSpPr>
              <a:spLocks noChangeArrowheads="1"/>
            </p:cNvSpPr>
            <p:nvPr/>
          </p:nvSpPr>
          <p:spPr bwMode="auto">
            <a:xfrm>
              <a:off x="4075" y="1427"/>
              <a:ext cx="380"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63" name="Rectangle 119"/>
            <p:cNvSpPr>
              <a:spLocks noChangeArrowheads="1"/>
            </p:cNvSpPr>
            <p:nvPr/>
          </p:nvSpPr>
          <p:spPr bwMode="auto">
            <a:xfrm>
              <a:off x="3687" y="1427"/>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64" name="Rectangle 120"/>
            <p:cNvSpPr>
              <a:spLocks noChangeArrowheads="1"/>
            </p:cNvSpPr>
            <p:nvPr/>
          </p:nvSpPr>
          <p:spPr bwMode="auto">
            <a:xfrm>
              <a:off x="3298" y="1427"/>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65" name="Rectangle 121"/>
            <p:cNvSpPr>
              <a:spLocks noChangeArrowheads="1"/>
            </p:cNvSpPr>
            <p:nvPr/>
          </p:nvSpPr>
          <p:spPr bwMode="auto">
            <a:xfrm>
              <a:off x="2859" y="1427"/>
              <a:ext cx="43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66" name="Rectangle 122"/>
            <p:cNvSpPr>
              <a:spLocks noChangeArrowheads="1"/>
            </p:cNvSpPr>
            <p:nvPr/>
          </p:nvSpPr>
          <p:spPr bwMode="auto">
            <a:xfrm>
              <a:off x="2370" y="1427"/>
              <a:ext cx="4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243</a:t>
              </a:r>
            </a:p>
          </p:txBody>
        </p:sp>
        <p:sp>
          <p:nvSpPr>
            <p:cNvPr id="799867" name="Rectangle 123"/>
            <p:cNvSpPr>
              <a:spLocks noChangeArrowheads="1"/>
            </p:cNvSpPr>
            <p:nvPr/>
          </p:nvSpPr>
          <p:spPr bwMode="auto">
            <a:xfrm>
              <a:off x="1934" y="1427"/>
              <a:ext cx="43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dirty="0">
                  <a:latin typeface="Arial" panose="020B0604020202020204" pitchFamily="34" charset="0"/>
                  <a:ea typeface="+mj-ea"/>
                  <a:cs typeface="Arial" panose="020B0604020202020204" pitchFamily="34" charset="0"/>
                </a:rPr>
                <a:t>252</a:t>
              </a:r>
            </a:p>
          </p:txBody>
        </p:sp>
        <p:sp>
          <p:nvSpPr>
            <p:cNvPr id="799868" name="Rectangle 124"/>
            <p:cNvSpPr>
              <a:spLocks noChangeArrowheads="1"/>
            </p:cNvSpPr>
            <p:nvPr/>
          </p:nvSpPr>
          <p:spPr bwMode="auto">
            <a:xfrm>
              <a:off x="1389" y="1427"/>
              <a:ext cx="545"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431</a:t>
              </a:r>
            </a:p>
          </p:txBody>
        </p:sp>
        <p:sp>
          <p:nvSpPr>
            <p:cNvPr id="799869" name="Rectangle 125"/>
            <p:cNvSpPr>
              <a:spLocks noChangeArrowheads="1"/>
            </p:cNvSpPr>
            <p:nvPr/>
          </p:nvSpPr>
          <p:spPr bwMode="auto">
            <a:xfrm>
              <a:off x="920" y="1427"/>
              <a:ext cx="46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Cl</a:t>
              </a:r>
            </a:p>
          </p:txBody>
        </p:sp>
        <p:sp>
          <p:nvSpPr>
            <p:cNvPr id="799870" name="Rectangle 126"/>
            <p:cNvSpPr>
              <a:spLocks noChangeArrowheads="1"/>
            </p:cNvSpPr>
            <p:nvPr/>
          </p:nvSpPr>
          <p:spPr bwMode="auto">
            <a:xfrm>
              <a:off x="5628" y="1206"/>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1" name="Rectangle 127"/>
            <p:cNvSpPr>
              <a:spLocks noChangeArrowheads="1"/>
            </p:cNvSpPr>
            <p:nvPr/>
          </p:nvSpPr>
          <p:spPr bwMode="auto">
            <a:xfrm>
              <a:off x="5239" y="1206"/>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2" name="Rectangle 128"/>
            <p:cNvSpPr>
              <a:spLocks noChangeArrowheads="1"/>
            </p:cNvSpPr>
            <p:nvPr/>
          </p:nvSpPr>
          <p:spPr bwMode="auto">
            <a:xfrm>
              <a:off x="4872" y="1206"/>
              <a:ext cx="36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3" name="Rectangle 129"/>
            <p:cNvSpPr>
              <a:spLocks noChangeArrowheads="1"/>
            </p:cNvSpPr>
            <p:nvPr/>
          </p:nvSpPr>
          <p:spPr bwMode="auto">
            <a:xfrm>
              <a:off x="4456" y="1206"/>
              <a:ext cx="416"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4" name="Rectangle 130"/>
            <p:cNvSpPr>
              <a:spLocks noChangeArrowheads="1"/>
            </p:cNvSpPr>
            <p:nvPr/>
          </p:nvSpPr>
          <p:spPr bwMode="auto">
            <a:xfrm>
              <a:off x="4075" y="1206"/>
              <a:ext cx="380"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5" name="Rectangle 131"/>
            <p:cNvSpPr>
              <a:spLocks noChangeArrowheads="1"/>
            </p:cNvSpPr>
            <p:nvPr/>
          </p:nvSpPr>
          <p:spPr bwMode="auto">
            <a:xfrm>
              <a:off x="3687" y="1206"/>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6" name="Rectangle 132"/>
            <p:cNvSpPr>
              <a:spLocks noChangeArrowheads="1"/>
            </p:cNvSpPr>
            <p:nvPr/>
          </p:nvSpPr>
          <p:spPr bwMode="auto">
            <a:xfrm>
              <a:off x="3298" y="1206"/>
              <a:ext cx="3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7" name="Rectangle 133"/>
            <p:cNvSpPr>
              <a:spLocks noChangeArrowheads="1"/>
            </p:cNvSpPr>
            <p:nvPr/>
          </p:nvSpPr>
          <p:spPr bwMode="auto">
            <a:xfrm>
              <a:off x="2859" y="1206"/>
              <a:ext cx="43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8" name="Rectangle 134"/>
            <p:cNvSpPr>
              <a:spLocks noChangeArrowheads="1"/>
            </p:cNvSpPr>
            <p:nvPr/>
          </p:nvSpPr>
          <p:spPr bwMode="auto">
            <a:xfrm>
              <a:off x="2370" y="1206"/>
              <a:ext cx="489"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79" name="Rectangle 135"/>
            <p:cNvSpPr>
              <a:spLocks noChangeArrowheads="1"/>
            </p:cNvSpPr>
            <p:nvPr/>
          </p:nvSpPr>
          <p:spPr bwMode="auto">
            <a:xfrm>
              <a:off x="1934" y="1206"/>
              <a:ext cx="437"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155</a:t>
              </a:r>
            </a:p>
          </p:txBody>
        </p:sp>
        <p:sp>
          <p:nvSpPr>
            <p:cNvPr id="799880" name="Rectangle 136"/>
            <p:cNvSpPr>
              <a:spLocks noChangeArrowheads="1"/>
            </p:cNvSpPr>
            <p:nvPr/>
          </p:nvSpPr>
          <p:spPr bwMode="auto">
            <a:xfrm>
              <a:off x="1389" y="1206"/>
              <a:ext cx="545" cy="221"/>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565</a:t>
              </a:r>
            </a:p>
          </p:txBody>
        </p:sp>
        <p:sp>
          <p:nvSpPr>
            <p:cNvPr id="799881" name="Rectangle 137"/>
            <p:cNvSpPr>
              <a:spLocks noChangeArrowheads="1"/>
            </p:cNvSpPr>
            <p:nvPr/>
          </p:nvSpPr>
          <p:spPr bwMode="auto">
            <a:xfrm>
              <a:off x="920" y="1206"/>
              <a:ext cx="469" cy="221"/>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F</a:t>
              </a:r>
            </a:p>
          </p:txBody>
        </p:sp>
        <p:sp>
          <p:nvSpPr>
            <p:cNvPr id="799882" name="Rectangle 138"/>
            <p:cNvSpPr>
              <a:spLocks noChangeArrowheads="1"/>
            </p:cNvSpPr>
            <p:nvPr/>
          </p:nvSpPr>
          <p:spPr bwMode="auto">
            <a:xfrm>
              <a:off x="5628" y="966"/>
              <a:ext cx="389"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83" name="Rectangle 139"/>
            <p:cNvSpPr>
              <a:spLocks noChangeArrowheads="1"/>
            </p:cNvSpPr>
            <p:nvPr/>
          </p:nvSpPr>
          <p:spPr bwMode="auto">
            <a:xfrm>
              <a:off x="5239" y="966"/>
              <a:ext cx="389"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84" name="Rectangle 140"/>
            <p:cNvSpPr>
              <a:spLocks noChangeArrowheads="1"/>
            </p:cNvSpPr>
            <p:nvPr/>
          </p:nvSpPr>
          <p:spPr bwMode="auto">
            <a:xfrm>
              <a:off x="4872" y="966"/>
              <a:ext cx="367"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85" name="Rectangle 141"/>
            <p:cNvSpPr>
              <a:spLocks noChangeArrowheads="1"/>
            </p:cNvSpPr>
            <p:nvPr/>
          </p:nvSpPr>
          <p:spPr bwMode="auto">
            <a:xfrm>
              <a:off x="4456" y="966"/>
              <a:ext cx="416"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86" name="Rectangle 142"/>
            <p:cNvSpPr>
              <a:spLocks noChangeArrowheads="1"/>
            </p:cNvSpPr>
            <p:nvPr/>
          </p:nvSpPr>
          <p:spPr bwMode="auto">
            <a:xfrm>
              <a:off x="4075" y="966"/>
              <a:ext cx="380"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87" name="Rectangle 143"/>
            <p:cNvSpPr>
              <a:spLocks noChangeArrowheads="1"/>
            </p:cNvSpPr>
            <p:nvPr/>
          </p:nvSpPr>
          <p:spPr bwMode="auto">
            <a:xfrm>
              <a:off x="3687" y="966"/>
              <a:ext cx="389"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88" name="Rectangle 144"/>
            <p:cNvSpPr>
              <a:spLocks noChangeArrowheads="1"/>
            </p:cNvSpPr>
            <p:nvPr/>
          </p:nvSpPr>
          <p:spPr bwMode="auto">
            <a:xfrm>
              <a:off x="3298" y="966"/>
              <a:ext cx="389"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89" name="Rectangle 145"/>
            <p:cNvSpPr>
              <a:spLocks noChangeArrowheads="1"/>
            </p:cNvSpPr>
            <p:nvPr/>
          </p:nvSpPr>
          <p:spPr bwMode="auto">
            <a:xfrm>
              <a:off x="2859" y="966"/>
              <a:ext cx="439"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90" name="Rectangle 146"/>
            <p:cNvSpPr>
              <a:spLocks noChangeArrowheads="1"/>
            </p:cNvSpPr>
            <p:nvPr/>
          </p:nvSpPr>
          <p:spPr bwMode="auto">
            <a:xfrm>
              <a:off x="2370" y="966"/>
              <a:ext cx="489"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91" name="Rectangle 147"/>
            <p:cNvSpPr>
              <a:spLocks noChangeArrowheads="1"/>
            </p:cNvSpPr>
            <p:nvPr/>
          </p:nvSpPr>
          <p:spPr bwMode="auto">
            <a:xfrm>
              <a:off x="1934" y="966"/>
              <a:ext cx="437"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892" name="Rectangle 148"/>
            <p:cNvSpPr>
              <a:spLocks noChangeArrowheads="1"/>
            </p:cNvSpPr>
            <p:nvPr/>
          </p:nvSpPr>
          <p:spPr bwMode="auto">
            <a:xfrm>
              <a:off x="1389" y="966"/>
              <a:ext cx="545" cy="240"/>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436</a:t>
              </a:r>
            </a:p>
          </p:txBody>
        </p:sp>
        <p:sp>
          <p:nvSpPr>
            <p:cNvPr id="799893" name="Rectangle 149"/>
            <p:cNvSpPr>
              <a:spLocks noChangeArrowheads="1"/>
            </p:cNvSpPr>
            <p:nvPr/>
          </p:nvSpPr>
          <p:spPr bwMode="auto">
            <a:xfrm>
              <a:off x="920" y="966"/>
              <a:ext cx="469" cy="240"/>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H</a:t>
              </a:r>
            </a:p>
          </p:txBody>
        </p:sp>
        <p:sp>
          <p:nvSpPr>
            <p:cNvPr id="799894" name="Rectangle 150"/>
            <p:cNvSpPr>
              <a:spLocks noChangeArrowheads="1"/>
            </p:cNvSpPr>
            <p:nvPr/>
          </p:nvSpPr>
          <p:spPr bwMode="auto">
            <a:xfrm>
              <a:off x="192" y="966"/>
              <a:ext cx="728" cy="2503"/>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zh-CN" altLang="en-US" sz="1800" dirty="0">
                  <a:latin typeface="Arial" panose="020B0604020202020204" pitchFamily="34" charset="0"/>
                  <a:ea typeface="+mj-ea"/>
                  <a:cs typeface="Arial" panose="020B0604020202020204" pitchFamily="34" charset="0"/>
                </a:rPr>
                <a:t>单</a:t>
              </a:r>
            </a:p>
            <a:p>
              <a:pPr algn="ctr">
                <a:spcBef>
                  <a:spcPct val="20000"/>
                </a:spcBef>
                <a:buClr>
                  <a:schemeClr val="tx2"/>
                </a:buClr>
                <a:buSzPct val="75000"/>
                <a:buFont typeface="Wingdings" pitchFamily="2" charset="2"/>
                <a:buNone/>
                <a:defRPr/>
              </a:pPr>
              <a:endParaRPr lang="zh-CN" altLang="en-US" sz="1800" dirty="0">
                <a:latin typeface="Arial" panose="020B0604020202020204" pitchFamily="34" charset="0"/>
                <a:ea typeface="+mj-ea"/>
                <a:cs typeface="Arial" panose="020B0604020202020204" pitchFamily="34" charset="0"/>
              </a:endParaRPr>
            </a:p>
            <a:p>
              <a:pPr algn="ctr">
                <a:spcBef>
                  <a:spcPct val="20000"/>
                </a:spcBef>
                <a:buClr>
                  <a:schemeClr val="tx2"/>
                </a:buClr>
                <a:buSzPct val="75000"/>
                <a:buFont typeface="Wingdings" pitchFamily="2" charset="2"/>
                <a:buNone/>
                <a:defRPr/>
              </a:pPr>
              <a:endParaRPr lang="zh-CN" altLang="en-US" sz="1800" dirty="0">
                <a:latin typeface="Arial" panose="020B0604020202020204" pitchFamily="34" charset="0"/>
                <a:ea typeface="+mj-ea"/>
                <a:cs typeface="Arial" panose="020B0604020202020204" pitchFamily="34" charset="0"/>
              </a:endParaRPr>
            </a:p>
            <a:p>
              <a:pPr algn="ctr">
                <a:spcBef>
                  <a:spcPct val="20000"/>
                </a:spcBef>
                <a:buClr>
                  <a:schemeClr val="tx2"/>
                </a:buClr>
                <a:buSzPct val="75000"/>
                <a:buFont typeface="Wingdings" pitchFamily="2" charset="2"/>
                <a:buNone/>
                <a:defRPr/>
              </a:pPr>
              <a:endParaRPr lang="zh-CN" altLang="en-US" sz="1800" dirty="0">
                <a:latin typeface="Arial" panose="020B0604020202020204" pitchFamily="34" charset="0"/>
                <a:ea typeface="+mj-ea"/>
                <a:cs typeface="Arial" panose="020B0604020202020204" pitchFamily="34" charset="0"/>
              </a:endParaRPr>
            </a:p>
            <a:p>
              <a:pPr algn="ctr">
                <a:spcBef>
                  <a:spcPct val="20000"/>
                </a:spcBef>
                <a:buClr>
                  <a:schemeClr val="tx2"/>
                </a:buClr>
                <a:buSzPct val="75000"/>
                <a:buFont typeface="Wingdings" pitchFamily="2" charset="2"/>
                <a:buNone/>
                <a:defRPr/>
              </a:pPr>
              <a:endParaRPr lang="zh-CN" altLang="en-US" sz="1800" dirty="0">
                <a:latin typeface="Arial" panose="020B0604020202020204" pitchFamily="34" charset="0"/>
                <a:ea typeface="+mj-ea"/>
                <a:cs typeface="Arial" panose="020B0604020202020204" pitchFamily="34" charset="0"/>
              </a:endParaRPr>
            </a:p>
            <a:p>
              <a:pPr algn="ctr">
                <a:spcBef>
                  <a:spcPct val="20000"/>
                </a:spcBef>
                <a:buClr>
                  <a:schemeClr val="tx2"/>
                </a:buClr>
                <a:buSzPct val="75000"/>
                <a:buFont typeface="Wingdings" pitchFamily="2" charset="2"/>
                <a:buNone/>
                <a:defRPr/>
              </a:pPr>
              <a:endParaRPr lang="zh-CN" altLang="en-US" sz="1800" dirty="0">
                <a:latin typeface="Arial" panose="020B0604020202020204" pitchFamily="34" charset="0"/>
                <a:ea typeface="+mj-ea"/>
                <a:cs typeface="Arial" panose="020B0604020202020204" pitchFamily="34" charset="0"/>
              </a:endParaRPr>
            </a:p>
            <a:p>
              <a:pPr algn="ctr">
                <a:spcBef>
                  <a:spcPct val="20000"/>
                </a:spcBef>
                <a:buClr>
                  <a:schemeClr val="tx2"/>
                </a:buClr>
                <a:buSzPct val="75000"/>
                <a:buFont typeface="Wingdings" pitchFamily="2" charset="2"/>
                <a:buNone/>
                <a:defRPr/>
              </a:pPr>
              <a:endParaRPr lang="zh-CN" altLang="en-US" sz="1800" dirty="0">
                <a:latin typeface="Arial" panose="020B0604020202020204" pitchFamily="34" charset="0"/>
                <a:ea typeface="+mj-ea"/>
                <a:cs typeface="Arial" panose="020B0604020202020204" pitchFamily="34" charset="0"/>
              </a:endParaRPr>
            </a:p>
            <a:p>
              <a:pPr algn="ctr">
                <a:spcBef>
                  <a:spcPct val="20000"/>
                </a:spcBef>
                <a:buClr>
                  <a:schemeClr val="tx2"/>
                </a:buClr>
                <a:buSzPct val="75000"/>
                <a:buFont typeface="Wingdings" pitchFamily="2" charset="2"/>
                <a:buNone/>
                <a:defRPr/>
              </a:pPr>
              <a:r>
                <a:rPr lang="zh-CN" altLang="en-US" sz="1800" dirty="0">
                  <a:latin typeface="Arial" panose="020B0604020202020204" pitchFamily="34" charset="0"/>
                  <a:ea typeface="+mj-ea"/>
                  <a:cs typeface="Arial" panose="020B0604020202020204" pitchFamily="34" charset="0"/>
                </a:rPr>
                <a:t>键</a:t>
              </a:r>
            </a:p>
          </p:txBody>
        </p:sp>
        <p:sp>
          <p:nvSpPr>
            <p:cNvPr id="799895" name="Rectangle 151"/>
            <p:cNvSpPr>
              <a:spLocks noChangeArrowheads="1"/>
            </p:cNvSpPr>
            <p:nvPr/>
          </p:nvSpPr>
          <p:spPr bwMode="auto">
            <a:xfrm>
              <a:off x="5628" y="557"/>
              <a:ext cx="389" cy="409"/>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Si</a:t>
              </a:r>
            </a:p>
          </p:txBody>
        </p:sp>
        <p:sp>
          <p:nvSpPr>
            <p:cNvPr id="799896" name="Rectangle 152"/>
            <p:cNvSpPr>
              <a:spLocks noChangeArrowheads="1"/>
            </p:cNvSpPr>
            <p:nvPr/>
          </p:nvSpPr>
          <p:spPr bwMode="auto">
            <a:xfrm>
              <a:off x="5239" y="557"/>
              <a:ext cx="389"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C</a:t>
              </a:r>
            </a:p>
          </p:txBody>
        </p:sp>
        <p:sp>
          <p:nvSpPr>
            <p:cNvPr id="799897" name="Rectangle 153"/>
            <p:cNvSpPr>
              <a:spLocks noChangeArrowheads="1"/>
            </p:cNvSpPr>
            <p:nvPr/>
          </p:nvSpPr>
          <p:spPr bwMode="auto">
            <a:xfrm>
              <a:off x="4872" y="557"/>
              <a:ext cx="367"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P</a:t>
              </a:r>
            </a:p>
          </p:txBody>
        </p:sp>
        <p:sp>
          <p:nvSpPr>
            <p:cNvPr id="799898" name="Rectangle 154"/>
            <p:cNvSpPr>
              <a:spLocks noChangeArrowheads="1"/>
            </p:cNvSpPr>
            <p:nvPr/>
          </p:nvSpPr>
          <p:spPr bwMode="auto">
            <a:xfrm>
              <a:off x="4456" y="557"/>
              <a:ext cx="416"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N</a:t>
              </a:r>
            </a:p>
          </p:txBody>
        </p:sp>
        <p:sp>
          <p:nvSpPr>
            <p:cNvPr id="799899" name="Rectangle 155"/>
            <p:cNvSpPr>
              <a:spLocks noChangeArrowheads="1"/>
            </p:cNvSpPr>
            <p:nvPr/>
          </p:nvSpPr>
          <p:spPr bwMode="auto">
            <a:xfrm>
              <a:off x="4075" y="557"/>
              <a:ext cx="380"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S</a:t>
              </a:r>
            </a:p>
          </p:txBody>
        </p:sp>
        <p:sp>
          <p:nvSpPr>
            <p:cNvPr id="799900" name="Rectangle 156"/>
            <p:cNvSpPr>
              <a:spLocks noChangeArrowheads="1"/>
            </p:cNvSpPr>
            <p:nvPr/>
          </p:nvSpPr>
          <p:spPr bwMode="auto">
            <a:xfrm>
              <a:off x="3687" y="557"/>
              <a:ext cx="389"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O</a:t>
              </a:r>
            </a:p>
          </p:txBody>
        </p:sp>
        <p:sp>
          <p:nvSpPr>
            <p:cNvPr id="799901" name="Rectangle 157"/>
            <p:cNvSpPr>
              <a:spLocks noChangeArrowheads="1"/>
            </p:cNvSpPr>
            <p:nvPr/>
          </p:nvSpPr>
          <p:spPr bwMode="auto">
            <a:xfrm>
              <a:off x="3298" y="557"/>
              <a:ext cx="389"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I</a:t>
              </a:r>
            </a:p>
          </p:txBody>
        </p:sp>
        <p:sp>
          <p:nvSpPr>
            <p:cNvPr id="799902" name="Rectangle 158"/>
            <p:cNvSpPr>
              <a:spLocks noChangeArrowheads="1"/>
            </p:cNvSpPr>
            <p:nvPr/>
          </p:nvSpPr>
          <p:spPr bwMode="auto">
            <a:xfrm>
              <a:off x="2859" y="557"/>
              <a:ext cx="439" cy="409"/>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Br</a:t>
              </a:r>
            </a:p>
          </p:txBody>
        </p:sp>
        <p:sp>
          <p:nvSpPr>
            <p:cNvPr id="799903" name="Rectangle 159"/>
            <p:cNvSpPr>
              <a:spLocks noChangeArrowheads="1"/>
            </p:cNvSpPr>
            <p:nvPr/>
          </p:nvSpPr>
          <p:spPr bwMode="auto">
            <a:xfrm>
              <a:off x="2370" y="557"/>
              <a:ext cx="489" cy="409"/>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r>
                <a:rPr lang="en-US" altLang="zh-CN" sz="1800">
                  <a:latin typeface="Arial" panose="020B0604020202020204" pitchFamily="34" charset="0"/>
                  <a:ea typeface="+mj-ea"/>
                  <a:cs typeface="Arial" panose="020B0604020202020204" pitchFamily="34" charset="0"/>
                </a:rPr>
                <a:t>Cl</a:t>
              </a:r>
            </a:p>
          </p:txBody>
        </p:sp>
        <p:sp>
          <p:nvSpPr>
            <p:cNvPr id="799904" name="Rectangle 160"/>
            <p:cNvSpPr>
              <a:spLocks noChangeArrowheads="1"/>
            </p:cNvSpPr>
            <p:nvPr/>
          </p:nvSpPr>
          <p:spPr bwMode="auto">
            <a:xfrm>
              <a:off x="1934" y="557"/>
              <a:ext cx="437"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F</a:t>
              </a:r>
            </a:p>
          </p:txBody>
        </p:sp>
        <p:sp>
          <p:nvSpPr>
            <p:cNvPr id="799905" name="Rectangle 161"/>
            <p:cNvSpPr>
              <a:spLocks noChangeArrowheads="1"/>
            </p:cNvSpPr>
            <p:nvPr/>
          </p:nvSpPr>
          <p:spPr bwMode="auto">
            <a:xfrm>
              <a:off x="1389" y="557"/>
              <a:ext cx="545" cy="409"/>
            </a:xfrm>
            <a:prstGeom prst="rect">
              <a:avLst/>
            </a:prstGeom>
            <a:noFill/>
            <a:ln w="9525">
              <a:noFill/>
              <a:miter lim="800000"/>
              <a:headEnd/>
              <a:tailEnd/>
            </a:ln>
            <a:effectLst/>
          </p:spPr>
          <p:txBody>
            <a:bodyPr lIns="0" tIns="0" rIns="0" bIns="38100"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20000"/>
                </a:spcBef>
                <a:buClr>
                  <a:schemeClr val="tx2"/>
                </a:buClr>
                <a:buSzPct val="75000"/>
                <a:buFont typeface="Wingdings" pitchFamily="2" charset="2"/>
                <a:buNone/>
              </a:pPr>
              <a:r>
                <a:rPr lang="en-US" altLang="zh-CN" sz="1800">
                  <a:latin typeface="Arial" panose="020B0604020202020204" pitchFamily="34" charset="0"/>
                  <a:ea typeface="+mj-ea"/>
                  <a:cs typeface="Arial" panose="020B0604020202020204" pitchFamily="34" charset="0"/>
                </a:rPr>
                <a:t>H</a:t>
              </a:r>
            </a:p>
          </p:txBody>
        </p:sp>
        <p:sp>
          <p:nvSpPr>
            <p:cNvPr id="799906" name="Rectangle 162"/>
            <p:cNvSpPr>
              <a:spLocks noChangeArrowheads="1"/>
            </p:cNvSpPr>
            <p:nvPr/>
          </p:nvSpPr>
          <p:spPr bwMode="auto">
            <a:xfrm>
              <a:off x="920" y="557"/>
              <a:ext cx="469" cy="409"/>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799907" name="Rectangle 163"/>
            <p:cNvSpPr>
              <a:spLocks noChangeArrowheads="1"/>
            </p:cNvSpPr>
            <p:nvPr/>
          </p:nvSpPr>
          <p:spPr bwMode="auto">
            <a:xfrm>
              <a:off x="192" y="557"/>
              <a:ext cx="728" cy="409"/>
            </a:xfrm>
            <a:prstGeom prst="rect">
              <a:avLst/>
            </a:prstGeom>
            <a:noFill/>
            <a:ln w="9525">
              <a:noFill/>
              <a:miter lim="800000"/>
              <a:headEnd/>
              <a:tailEnd/>
            </a:ln>
            <a:effectLst/>
          </p:spPr>
          <p:txBody>
            <a:bodyPr lIns="0" tIns="0" rIns="0" bIns="38100" anchor="ctr"/>
            <a:lstStyle/>
            <a:p>
              <a:pPr algn="ctr">
                <a:spcBef>
                  <a:spcPct val="20000"/>
                </a:spcBef>
                <a:buClr>
                  <a:schemeClr val="tx2"/>
                </a:buClr>
                <a:buSzPct val="75000"/>
                <a:buFont typeface="Wingdings" pitchFamily="2" charset="2"/>
                <a:buNone/>
                <a:defRPr/>
              </a:pPr>
              <a:endParaRPr lang="zh-CN" altLang="zh-CN" sz="1800">
                <a:latin typeface="Arial" panose="020B0604020202020204" pitchFamily="34" charset="0"/>
                <a:ea typeface="+mj-ea"/>
                <a:cs typeface="Arial" panose="020B0604020202020204" pitchFamily="34" charset="0"/>
              </a:endParaRPr>
            </a:p>
          </p:txBody>
        </p:sp>
        <p:sp>
          <p:nvSpPr>
            <p:cNvPr id="6328" name="Line 164"/>
            <p:cNvSpPr>
              <a:spLocks noChangeShapeType="1"/>
            </p:cNvSpPr>
            <p:nvPr/>
          </p:nvSpPr>
          <p:spPr bwMode="auto">
            <a:xfrm>
              <a:off x="192" y="557"/>
              <a:ext cx="58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38100" anchor="ctr"/>
            <a:lstStyle/>
            <a:p>
              <a:endParaRPr lang="zh-CN" altLang="en-US" sz="1800">
                <a:latin typeface="Arial" panose="020B0604020202020204" pitchFamily="34" charset="0"/>
                <a:ea typeface="+mj-ea"/>
                <a:cs typeface="Arial" panose="020B0604020202020204" pitchFamily="34" charset="0"/>
              </a:endParaRPr>
            </a:p>
          </p:txBody>
        </p:sp>
        <p:sp>
          <p:nvSpPr>
            <p:cNvPr id="6329" name="Line 165"/>
            <p:cNvSpPr>
              <a:spLocks noChangeShapeType="1"/>
            </p:cNvSpPr>
            <p:nvPr/>
          </p:nvSpPr>
          <p:spPr bwMode="auto">
            <a:xfrm>
              <a:off x="192" y="4224"/>
              <a:ext cx="58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38100" anchor="ctr"/>
            <a:lstStyle/>
            <a:p>
              <a:endParaRPr lang="zh-CN" altLang="en-US" sz="1800">
                <a:latin typeface="Arial" panose="020B0604020202020204" pitchFamily="34" charset="0"/>
                <a:ea typeface="+mj-ea"/>
                <a:cs typeface="Arial" panose="020B0604020202020204" pitchFamily="34" charset="0"/>
              </a:endParaRPr>
            </a:p>
          </p:txBody>
        </p:sp>
        <p:sp>
          <p:nvSpPr>
            <p:cNvPr id="6330" name="Line 185"/>
            <p:cNvSpPr>
              <a:spLocks noChangeShapeType="1"/>
            </p:cNvSpPr>
            <p:nvPr/>
          </p:nvSpPr>
          <p:spPr bwMode="auto">
            <a:xfrm>
              <a:off x="192" y="920"/>
              <a:ext cx="5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38100" anchor="ctr"/>
            <a:lstStyle/>
            <a:p>
              <a:endParaRPr lang="zh-CN" altLang="en-US" sz="1800">
                <a:latin typeface="Arial" panose="020B0604020202020204" pitchFamily="34" charset="0"/>
                <a:ea typeface="+mj-ea"/>
                <a:cs typeface="Arial" panose="020B0604020202020204" pitchFamily="34" charset="0"/>
              </a:endParaRPr>
            </a:p>
          </p:txBody>
        </p:sp>
        <p:sp>
          <p:nvSpPr>
            <p:cNvPr id="6331" name="Line 186"/>
            <p:cNvSpPr>
              <a:spLocks noChangeShapeType="1"/>
            </p:cNvSpPr>
            <p:nvPr/>
          </p:nvSpPr>
          <p:spPr bwMode="auto">
            <a:xfrm>
              <a:off x="989" y="557"/>
              <a:ext cx="0" cy="36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38100" anchor="ctr"/>
            <a:lstStyle/>
            <a:p>
              <a:endParaRPr lang="zh-CN" altLang="en-US" sz="1800">
                <a:latin typeface="Arial" panose="020B0604020202020204" pitchFamily="34" charset="0"/>
                <a:ea typeface="+mj-ea"/>
                <a:cs typeface="Arial" panose="020B0604020202020204" pitchFamily="34" charset="0"/>
              </a:endParaRPr>
            </a:p>
          </p:txBody>
        </p:sp>
        <p:sp>
          <p:nvSpPr>
            <p:cNvPr id="6332" name="Line 187"/>
            <p:cNvSpPr>
              <a:spLocks noChangeShapeType="1"/>
            </p:cNvSpPr>
            <p:nvPr/>
          </p:nvSpPr>
          <p:spPr bwMode="auto">
            <a:xfrm>
              <a:off x="192" y="3469"/>
              <a:ext cx="5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38100" anchor="ctr"/>
            <a:lstStyle/>
            <a:p>
              <a:endParaRPr lang="zh-CN" altLang="en-US" sz="1800">
                <a:latin typeface="Arial" panose="020B0604020202020204" pitchFamily="34" charset="0"/>
                <a:ea typeface="+mj-ea"/>
                <a:cs typeface="Arial" panose="020B0604020202020204" pitchFamily="34" charset="0"/>
              </a:endParaRPr>
            </a:p>
          </p:txBody>
        </p:sp>
        <p:sp>
          <p:nvSpPr>
            <p:cNvPr id="6333" name="Line 188"/>
            <p:cNvSpPr>
              <a:spLocks noChangeShapeType="1"/>
            </p:cNvSpPr>
            <p:nvPr/>
          </p:nvSpPr>
          <p:spPr bwMode="auto">
            <a:xfrm>
              <a:off x="192" y="3921"/>
              <a:ext cx="5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38100" anchor="ctr"/>
            <a:lstStyle/>
            <a:p>
              <a:endParaRPr lang="zh-CN" altLang="en-US" sz="1800">
                <a:latin typeface="Arial" panose="020B0604020202020204" pitchFamily="34" charset="0"/>
                <a:ea typeface="+mj-ea"/>
                <a:cs typeface="Arial" panose="020B0604020202020204" pitchFamily="34" charset="0"/>
              </a:endParaRPr>
            </a:p>
          </p:txBody>
        </p:sp>
        <p:sp>
          <p:nvSpPr>
            <p:cNvPr id="799950" name="Text Box 206"/>
            <p:cNvSpPr txBox="1">
              <a:spLocks noChangeArrowheads="1"/>
            </p:cNvSpPr>
            <p:nvPr/>
          </p:nvSpPr>
          <p:spPr bwMode="auto">
            <a:xfrm>
              <a:off x="1009" y="3974"/>
              <a:ext cx="4826" cy="174"/>
            </a:xfrm>
            <a:prstGeom prst="rect">
              <a:avLst/>
            </a:prstGeom>
            <a:solidFill>
              <a:schemeClr val="bg1"/>
            </a:solidFill>
            <a:ln w="9525">
              <a:noFill/>
              <a:miter lim="800000"/>
              <a:headEnd/>
              <a:tailEnd/>
            </a:ln>
            <a:effectLst/>
          </p:spPr>
          <p:txBody>
            <a:bodyPr wrap="square" lIns="0" tIns="0" rIns="0" bIns="0">
              <a:spAutoFit/>
            </a:bodyPr>
            <a:lstStyle/>
            <a:p>
              <a:pPr>
                <a:spcBef>
                  <a:spcPct val="50000"/>
                </a:spcBef>
                <a:defRPr/>
              </a:pPr>
              <a:r>
                <a:rPr lang="en-US" altLang="zh-CN" sz="1800" dirty="0">
                  <a:latin typeface="Arial" panose="020B0604020202020204" pitchFamily="34" charset="0"/>
                  <a:ea typeface="+mj-ea"/>
                  <a:cs typeface="Arial" panose="020B0604020202020204" pitchFamily="34" charset="0"/>
                </a:rPr>
                <a:t>C</a:t>
              </a:r>
              <a:r>
                <a:rPr lang="en-US" altLang="zh-CN" sz="1800" dirty="0">
                  <a:latin typeface="Arial" panose="020B0604020202020204" pitchFamily="34" charset="0"/>
                  <a:ea typeface="+mj-ea"/>
                  <a:cs typeface="Arial" panose="020B0604020202020204" pitchFamily="34" charset="0"/>
                  <a:sym typeface="Symbol" pitchFamily="18" charset="2"/>
                </a:rPr>
                <a:t>C     </a:t>
              </a:r>
              <a:r>
                <a:rPr lang="en-US" altLang="zh-CN" sz="1800" dirty="0">
                  <a:latin typeface="Arial" panose="020B0604020202020204" pitchFamily="34" charset="0"/>
                  <a:ea typeface="+mj-ea"/>
                  <a:cs typeface="Arial" panose="020B0604020202020204" pitchFamily="34" charset="0"/>
                </a:rPr>
                <a:t>     812        </a:t>
              </a:r>
              <a:r>
                <a:rPr lang="en-US" altLang="zh-CN" sz="1800" dirty="0">
                  <a:latin typeface="Arial" panose="020B0604020202020204" pitchFamily="34" charset="0"/>
                  <a:ea typeface="+mj-ea"/>
                  <a:cs typeface="Arial" panose="020B0604020202020204" pitchFamily="34" charset="0"/>
                  <a:sym typeface="Symbol" pitchFamily="18" charset="2"/>
                </a:rPr>
                <a:t>N</a:t>
              </a:r>
              <a:r>
                <a:rPr lang="en-US" altLang="zh-CN" sz="1800" dirty="0">
                  <a:latin typeface="Arial" panose="020B0604020202020204" pitchFamily="34" charset="0"/>
                  <a:ea typeface="+mj-ea"/>
                  <a:cs typeface="Arial" panose="020B0604020202020204" pitchFamily="34" charset="0"/>
                </a:rPr>
                <a:t>N         945        C</a:t>
              </a:r>
              <a:r>
                <a:rPr lang="en-US" altLang="zh-CN" sz="1800" dirty="0">
                  <a:latin typeface="Arial" panose="020B0604020202020204" pitchFamily="34" charset="0"/>
                  <a:ea typeface="+mj-ea"/>
                  <a:cs typeface="Arial" panose="020B0604020202020204" pitchFamily="34" charset="0"/>
                  <a:sym typeface="Symbol" pitchFamily="18" charset="2"/>
                </a:rPr>
                <a:t>N</a:t>
              </a:r>
              <a:r>
                <a:rPr lang="en-US" altLang="zh-CN" sz="1800" dirty="0">
                  <a:latin typeface="Arial" panose="020B0604020202020204" pitchFamily="34" charset="0"/>
                  <a:ea typeface="+mj-ea"/>
                  <a:cs typeface="Arial" panose="020B0604020202020204" pitchFamily="34" charset="0"/>
                </a:rPr>
                <a:t>          879      C</a:t>
              </a:r>
              <a:r>
                <a:rPr lang="en-US" altLang="zh-CN" sz="1800" dirty="0">
                  <a:latin typeface="Arial" panose="020B0604020202020204" pitchFamily="34" charset="0"/>
                  <a:ea typeface="+mj-ea"/>
                  <a:cs typeface="Arial" panose="020B0604020202020204" pitchFamily="34" charset="0"/>
                  <a:sym typeface="Symbol" pitchFamily="18" charset="2"/>
                </a:rPr>
                <a:t></a:t>
              </a:r>
              <a:r>
                <a:rPr lang="en-US" altLang="zh-CN" sz="1800" dirty="0">
                  <a:latin typeface="Arial" panose="020B0604020202020204" pitchFamily="34" charset="0"/>
                  <a:ea typeface="+mj-ea"/>
                  <a:cs typeface="Arial" panose="020B0604020202020204" pitchFamily="34" charset="0"/>
                </a:rPr>
                <a:t>O        1072</a:t>
              </a:r>
            </a:p>
          </p:txBody>
        </p:sp>
      </p:grpSp>
      <p:sp>
        <p:nvSpPr>
          <p:cNvPr id="191" name="页脚占位符 1"/>
          <p:cNvSpPr>
            <a:spLocks noGrp="1"/>
          </p:cNvSpPr>
          <p:nvPr>
            <p:ph type="ftr" sz="quarter" idx="10"/>
          </p:nvPr>
        </p:nvSpPr>
        <p:spPr>
          <a:xfrm>
            <a:off x="0" y="6553200"/>
            <a:ext cx="457200" cy="228600"/>
          </a:xfrm>
        </p:spPr>
        <p:txBody>
          <a:bodyPr/>
          <a:lstStyle/>
          <a:p>
            <a:pPr>
              <a:defRPr/>
            </a:pPr>
            <a:fld id="{5B0964F7-4727-4AC6-820D-B129E805F5EE}" type="slidenum">
              <a:rPr lang="zh-CN" altLang="en-US" smtClean="0"/>
              <a:pPr>
                <a:defRPr/>
              </a:pPr>
              <a:t>5</a:t>
            </a:fld>
            <a:endParaRPr lang="en-US" altLang="zh-CN" dirty="0"/>
          </a:p>
        </p:txBody>
      </p:sp>
      <p:graphicFrame>
        <p:nvGraphicFramePr>
          <p:cNvPr id="192" name="对象 191">
            <a:extLst>
              <a:ext uri="{FF2B5EF4-FFF2-40B4-BE49-F238E27FC236}">
                <a16:creationId xmlns:a16="http://schemas.microsoft.com/office/drawing/2014/main" id="{5B59A9EB-8029-B749-969D-F306B67D2746}"/>
              </a:ext>
            </a:extLst>
          </p:cNvPr>
          <p:cNvGraphicFramePr>
            <a:graphicFrameLocks noChangeAspect="1"/>
          </p:cNvGraphicFramePr>
          <p:nvPr/>
        </p:nvGraphicFramePr>
        <p:xfrm>
          <a:off x="294966" y="836712"/>
          <a:ext cx="805785" cy="505591"/>
        </p:xfrm>
        <a:graphic>
          <a:graphicData uri="http://schemas.openxmlformats.org/presentationml/2006/ole">
            <mc:AlternateContent xmlns:mc="http://schemas.openxmlformats.org/markup-compatibility/2006">
              <mc:Choice xmlns:v="urn:schemas-microsoft-com:vml" Requires="v">
                <p:oleObj name="Equation" r:id="rId3" imgW="647640" imgH="406080" progId="Equation.DSMT4">
                  <p:embed/>
                </p:oleObj>
              </mc:Choice>
              <mc:Fallback>
                <p:oleObj name="Equation" r:id="rId3" imgW="647640" imgH="406080" progId="Equation.DSMT4">
                  <p:embed/>
                  <p:pic>
                    <p:nvPicPr>
                      <p:cNvPr id="192" name="对象 191">
                        <a:extLst>
                          <a:ext uri="{FF2B5EF4-FFF2-40B4-BE49-F238E27FC236}">
                            <a16:creationId xmlns:a16="http://schemas.microsoft.com/office/drawing/2014/main" id="{5B59A9EB-8029-B749-969D-F306B67D2746}"/>
                          </a:ext>
                        </a:extLst>
                      </p:cNvPr>
                      <p:cNvPicPr/>
                      <p:nvPr/>
                    </p:nvPicPr>
                    <p:blipFill>
                      <a:blip r:embed="rId4"/>
                      <a:stretch>
                        <a:fillRect/>
                      </a:stretch>
                    </p:blipFill>
                    <p:spPr>
                      <a:xfrm>
                        <a:off x="294966" y="836712"/>
                        <a:ext cx="805785" cy="505591"/>
                      </a:xfrm>
                      <a:prstGeom prst="rect">
                        <a:avLst/>
                      </a:prstGeom>
                    </p:spPr>
                  </p:pic>
                </p:oleObj>
              </mc:Fallback>
            </mc:AlternateContent>
          </a:graphicData>
        </a:graphic>
      </p:graphicFrame>
    </p:spTree>
    <p:extLst>
      <p:ext uri="{BB962C8B-B14F-4D97-AF65-F5344CB8AC3E}">
        <p14:creationId xmlns:p14="http://schemas.microsoft.com/office/powerpoint/2010/main" val="848524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5"/>
          <p:cNvSpPr>
            <a:spLocks noChangeArrowheads="1"/>
          </p:cNvSpPr>
          <p:nvPr/>
        </p:nvSpPr>
        <p:spPr bwMode="auto">
          <a:xfrm>
            <a:off x="1026368" y="1321296"/>
            <a:ext cx="7391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r>
              <a:rPr lang="en-US" altLang="zh-CN" dirty="0">
                <a:latin typeface="Arial" panose="020B0604020202020204" pitchFamily="34" charset="0"/>
                <a:ea typeface="+mj-ea"/>
                <a:cs typeface="Arial" panose="020B0604020202020204" pitchFamily="34" charset="0"/>
              </a:rPr>
              <a:t>N</a:t>
            </a:r>
            <a:r>
              <a:rPr lang="en-US" altLang="zh-CN" baseline="-30000" dirty="0">
                <a:latin typeface="Arial" panose="020B0604020202020204" pitchFamily="34" charset="0"/>
                <a:ea typeface="+mj-ea"/>
                <a:cs typeface="Arial" panose="020B0604020202020204" pitchFamily="34" charset="0"/>
              </a:rPr>
              <a:t>2</a:t>
            </a:r>
            <a:r>
              <a:rPr lang="en-US" altLang="zh-CN" dirty="0">
                <a:latin typeface="Arial" panose="020B0604020202020204" pitchFamily="34" charset="0"/>
                <a:ea typeface="+mj-ea"/>
                <a:cs typeface="Arial" panose="020B0604020202020204" pitchFamily="34" charset="0"/>
              </a:rPr>
              <a:t>(g)+3H</a:t>
            </a:r>
            <a:r>
              <a:rPr lang="en-US" altLang="zh-CN" baseline="-30000" dirty="0">
                <a:latin typeface="Arial" panose="020B0604020202020204" pitchFamily="34" charset="0"/>
                <a:ea typeface="+mj-ea"/>
                <a:cs typeface="Arial" panose="020B0604020202020204" pitchFamily="34" charset="0"/>
              </a:rPr>
              <a:t>2</a:t>
            </a:r>
            <a:r>
              <a:rPr lang="en-US" altLang="zh-CN" dirty="0">
                <a:latin typeface="Arial" panose="020B0604020202020204" pitchFamily="34" charset="0"/>
                <a:ea typeface="+mj-ea"/>
                <a:cs typeface="Arial" panose="020B0604020202020204" pitchFamily="34" charset="0"/>
              </a:rPr>
              <a:t>(g) = 2NH</a:t>
            </a:r>
            <a:r>
              <a:rPr lang="en-US" altLang="zh-CN" baseline="-30000" dirty="0">
                <a:latin typeface="Arial" panose="020B0604020202020204" pitchFamily="34" charset="0"/>
                <a:ea typeface="+mj-ea"/>
                <a:cs typeface="Arial" panose="020B0604020202020204" pitchFamily="34" charset="0"/>
              </a:rPr>
              <a:t>3</a:t>
            </a:r>
            <a:r>
              <a:rPr lang="en-US" altLang="zh-CN" dirty="0">
                <a:latin typeface="Arial" panose="020B0604020202020204" pitchFamily="34" charset="0"/>
                <a:ea typeface="+mj-ea"/>
                <a:cs typeface="Arial" panose="020B0604020202020204" pitchFamily="34" charset="0"/>
              </a:rPr>
              <a:t>(g)</a:t>
            </a:r>
            <a:endParaRPr lang="en-US" altLang="zh-CN" b="0" dirty="0">
              <a:latin typeface="Arial" panose="020B0604020202020204" pitchFamily="34" charset="0"/>
              <a:ea typeface="+mj-ea"/>
              <a:cs typeface="Arial" panose="020B0604020202020204" pitchFamily="34" charset="0"/>
            </a:endParaRPr>
          </a:p>
          <a:p>
            <a:pPr algn="just"/>
            <a:r>
              <a:rPr lang="en-US" altLang="zh-CN" dirty="0">
                <a:latin typeface="Arial" panose="020B0604020202020204" pitchFamily="34" charset="0"/>
                <a:ea typeface="+mj-ea"/>
                <a:cs typeface="Arial" panose="020B0604020202020204" pitchFamily="34" charset="0"/>
                <a:sym typeface="Symbol" pitchFamily="18" charset="2"/>
              </a:rPr>
              <a:t>                                            </a:t>
            </a:r>
            <a:r>
              <a:rPr kumimoji="0" lang="en-US" altLang="zh-CN" i="1" dirty="0">
                <a:ea typeface="宋体" charset="-122"/>
                <a:cs typeface="Arial" panose="020B0604020202020204" pitchFamily="34" charset="0"/>
              </a:rPr>
              <a:t>H</a:t>
            </a:r>
            <a:r>
              <a:rPr kumimoji="0" lang="en-US" altLang="zh-CN" spc="-1500" baseline="30000" dirty="0">
                <a:cs typeface="Arial" panose="020B0604020202020204" pitchFamily="34" charset="0"/>
              </a:rPr>
              <a:t> ⊖</a:t>
            </a:r>
            <a:r>
              <a:rPr lang="en-US" altLang="zh-CN" baseline="30000" dirty="0">
                <a:latin typeface="Arial" panose="020B0604020202020204" pitchFamily="34" charset="0"/>
                <a:ea typeface="+mj-ea"/>
                <a:cs typeface="Arial" panose="020B0604020202020204" pitchFamily="34" charset="0"/>
                <a:sym typeface="Symbol" pitchFamily="18" charset="2"/>
              </a:rPr>
              <a:t>   </a:t>
            </a:r>
            <a:r>
              <a:rPr lang="en-US" altLang="zh-CN" dirty="0">
                <a:latin typeface="Arial" panose="020B0604020202020204" pitchFamily="34" charset="0"/>
                <a:ea typeface="+mj-ea"/>
                <a:cs typeface="Arial" panose="020B0604020202020204" pitchFamily="34" charset="0"/>
                <a:sym typeface="Symbol" pitchFamily="18" charset="2"/>
              </a:rPr>
              <a:t>= </a:t>
            </a:r>
            <a:r>
              <a:rPr lang="en-US" altLang="zh-CN" dirty="0">
                <a:solidFill>
                  <a:srgbClr val="FF0066"/>
                </a:solidFill>
                <a:latin typeface="Arial" panose="020B0604020202020204" pitchFamily="34" charset="0"/>
                <a:ea typeface="+mj-ea"/>
                <a:cs typeface="Arial" panose="020B0604020202020204" pitchFamily="34" charset="0"/>
                <a:sym typeface="Symbol" pitchFamily="18" charset="2"/>
              </a:rPr>
              <a:t>–</a:t>
            </a:r>
            <a:r>
              <a:rPr lang="en-US" altLang="zh-CN" dirty="0">
                <a:latin typeface="Arial" panose="020B0604020202020204" pitchFamily="34" charset="0"/>
                <a:ea typeface="+mj-ea"/>
                <a:cs typeface="Arial" panose="020B0604020202020204" pitchFamily="34" charset="0"/>
                <a:sym typeface="Symbol" pitchFamily="18" charset="2"/>
              </a:rPr>
              <a:t>92.4 kJ/</a:t>
            </a:r>
            <a:r>
              <a:rPr lang="en-US" altLang="zh-CN" dirty="0" err="1">
                <a:latin typeface="Arial" panose="020B0604020202020204" pitchFamily="34" charset="0"/>
                <a:ea typeface="+mj-ea"/>
                <a:cs typeface="Arial" panose="020B0604020202020204" pitchFamily="34" charset="0"/>
                <a:sym typeface="Symbol" pitchFamily="18" charset="2"/>
              </a:rPr>
              <a:t>mol</a:t>
            </a:r>
            <a:endParaRPr lang="zh-CN" altLang="en-US" dirty="0">
              <a:latin typeface="Arial" panose="020B0604020202020204" pitchFamily="34" charset="0"/>
              <a:ea typeface="+mj-ea"/>
              <a:cs typeface="Arial" panose="020B0604020202020204" pitchFamily="34" charset="0"/>
              <a:sym typeface="Symbol" pitchFamily="18" charset="2"/>
            </a:endParaRPr>
          </a:p>
          <a:p>
            <a:pPr algn="just"/>
            <a:r>
              <a:rPr lang="zh-CN" altLang="en-US" dirty="0">
                <a:latin typeface="Arial" panose="020B0604020202020204" pitchFamily="34" charset="0"/>
                <a:ea typeface="+mj-ea"/>
                <a:cs typeface="Arial" panose="020B0604020202020204" pitchFamily="34" charset="0"/>
                <a:sym typeface="Symbol" pitchFamily="18" charset="2"/>
              </a:rPr>
              <a:t>                                            </a:t>
            </a:r>
            <a:r>
              <a:rPr kumimoji="0" lang="en-US" altLang="zh-CN" i="1" dirty="0">
                <a:ea typeface="宋体" charset="-122"/>
                <a:cs typeface="Arial" panose="020B0604020202020204" pitchFamily="34" charset="0"/>
              </a:rPr>
              <a:t>S</a:t>
            </a:r>
            <a:r>
              <a:rPr kumimoji="0" lang="en-US" altLang="zh-CN" spc="-1500" baseline="30000" dirty="0">
                <a:cs typeface="Arial" panose="020B0604020202020204" pitchFamily="34" charset="0"/>
              </a:rPr>
              <a:t> ⊖</a:t>
            </a:r>
            <a:r>
              <a:rPr kumimoji="0" lang="en-US" altLang="zh-CN" dirty="0">
                <a:ea typeface="宋体" charset="-122"/>
                <a:cs typeface="Arial" panose="020B0604020202020204" pitchFamily="34" charset="0"/>
              </a:rPr>
              <a:t>   </a:t>
            </a:r>
            <a:r>
              <a:rPr lang="en-US" altLang="zh-CN" dirty="0">
                <a:latin typeface="Arial" panose="020B0604020202020204" pitchFamily="34" charset="0"/>
                <a:ea typeface="+mj-ea"/>
                <a:cs typeface="Arial" panose="020B0604020202020204" pitchFamily="34" charset="0"/>
                <a:sym typeface="Symbol" pitchFamily="18" charset="2"/>
              </a:rPr>
              <a:t>= </a:t>
            </a:r>
            <a:r>
              <a:rPr lang="en-US" altLang="zh-CN" dirty="0">
                <a:solidFill>
                  <a:srgbClr val="FF0066"/>
                </a:solidFill>
                <a:latin typeface="Arial" panose="020B0604020202020204" pitchFamily="34" charset="0"/>
                <a:ea typeface="+mj-ea"/>
                <a:cs typeface="Arial" panose="020B0604020202020204" pitchFamily="34" charset="0"/>
                <a:sym typeface="Symbol" pitchFamily="18" charset="2"/>
              </a:rPr>
              <a:t>–</a:t>
            </a:r>
            <a:r>
              <a:rPr lang="en-US" altLang="zh-CN" dirty="0">
                <a:latin typeface="Arial" panose="020B0604020202020204" pitchFamily="34" charset="0"/>
                <a:ea typeface="+mj-ea"/>
                <a:cs typeface="Arial" panose="020B0604020202020204" pitchFamily="34" charset="0"/>
                <a:sym typeface="Symbol" pitchFamily="18" charset="2"/>
              </a:rPr>
              <a:t>0.198 kJ/</a:t>
            </a:r>
            <a:r>
              <a:rPr lang="en-US" altLang="zh-CN" dirty="0" err="1">
                <a:latin typeface="Arial" panose="020B0604020202020204" pitchFamily="34" charset="0"/>
                <a:ea typeface="+mj-ea"/>
                <a:cs typeface="Arial" panose="020B0604020202020204" pitchFamily="34" charset="0"/>
                <a:sym typeface="Symbol" pitchFamily="18" charset="2"/>
              </a:rPr>
              <a:t>mol</a:t>
            </a:r>
            <a:endParaRPr lang="en-US" altLang="zh-CN" dirty="0">
              <a:latin typeface="Arial" panose="020B0604020202020204" pitchFamily="34" charset="0"/>
              <a:ea typeface="+mj-ea"/>
              <a:cs typeface="Arial" panose="020B0604020202020204" pitchFamily="34" charset="0"/>
              <a:sym typeface="Symbol" pitchFamily="18" charset="2"/>
            </a:endParaRPr>
          </a:p>
        </p:txBody>
      </p:sp>
      <p:sp>
        <p:nvSpPr>
          <p:cNvPr id="109572" name="Rectangle 6"/>
          <p:cNvSpPr>
            <a:spLocks noChangeArrowheads="1"/>
          </p:cNvSpPr>
          <p:nvPr/>
        </p:nvSpPr>
        <p:spPr bwMode="auto">
          <a:xfrm>
            <a:off x="1026368" y="4221832"/>
            <a:ext cx="7391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r>
              <a:rPr lang="en-US" altLang="zh-CN" dirty="0">
                <a:solidFill>
                  <a:srgbClr val="FF0000"/>
                </a:solidFill>
                <a:latin typeface="Arial" panose="020B0604020202020204" pitchFamily="34" charset="0"/>
                <a:ea typeface="+mj-ea"/>
                <a:cs typeface="Arial" panose="020B0604020202020204" pitchFamily="34" charset="0"/>
              </a:rPr>
              <a:t>500K</a:t>
            </a:r>
            <a:r>
              <a:rPr lang="zh-CN" altLang="en-US" dirty="0">
                <a:solidFill>
                  <a:srgbClr val="FF0000"/>
                </a:solidFill>
                <a:latin typeface="Arial" panose="020B0604020202020204" pitchFamily="34" charset="0"/>
                <a:ea typeface="+mj-ea"/>
                <a:cs typeface="Arial" panose="020B0604020202020204" pitchFamily="34" charset="0"/>
              </a:rPr>
              <a:t>时</a:t>
            </a:r>
            <a:r>
              <a:rPr lang="en-US" altLang="zh-CN" dirty="0">
                <a:solidFill>
                  <a:srgbClr val="FF0000"/>
                </a:solidFill>
                <a:latin typeface="Arial" panose="020B0604020202020204" pitchFamily="34" charset="0"/>
                <a:ea typeface="+mj-ea"/>
                <a:cs typeface="Arial" panose="020B0604020202020204" pitchFamily="34" charset="0"/>
              </a:rPr>
              <a:t>:</a:t>
            </a:r>
            <a:r>
              <a:rPr lang="en-US" altLang="zh-CN" dirty="0">
                <a:latin typeface="Arial" panose="020B0604020202020204" pitchFamily="34" charset="0"/>
                <a:ea typeface="+mj-ea"/>
                <a:cs typeface="Arial" panose="020B0604020202020204" pitchFamily="34" charset="0"/>
              </a:rPr>
              <a:t>  </a:t>
            </a:r>
            <a:r>
              <a:rPr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i="1" dirty="0">
                <a:ea typeface="宋体" charset="-122"/>
                <a:cs typeface="Arial" panose="020B0604020202020204" pitchFamily="34" charset="0"/>
              </a:rPr>
              <a:t>G</a:t>
            </a:r>
            <a:r>
              <a:rPr kumimoji="0" lang="en-US" altLang="zh-CN" spc="-1500" baseline="30000" dirty="0">
                <a:cs typeface="Arial" panose="020B0604020202020204" pitchFamily="34" charset="0"/>
              </a:rPr>
              <a:t> ⊖</a:t>
            </a:r>
            <a:r>
              <a:rPr kumimoji="0" lang="en-US" altLang="zh-CN" dirty="0">
                <a:ea typeface="宋体" charset="-122"/>
                <a:cs typeface="Arial" panose="020B0604020202020204" pitchFamily="34" charset="0"/>
              </a:rPr>
              <a:t>  </a:t>
            </a:r>
            <a:r>
              <a:rPr lang="en-US" altLang="zh-CN" dirty="0">
                <a:latin typeface="Arial" panose="020B0604020202020204" pitchFamily="34" charset="0"/>
                <a:ea typeface="+mj-ea"/>
                <a:cs typeface="Arial" panose="020B0604020202020204" pitchFamily="34" charset="0"/>
                <a:sym typeface="Symbol" pitchFamily="18" charset="2"/>
              </a:rPr>
              <a:t>= –92.4-500</a:t>
            </a:r>
            <a:r>
              <a:rPr lang="en-US" altLang="zh-CN" dirty="0">
                <a:latin typeface="Arial" panose="020B0604020202020204" pitchFamily="34" charset="0"/>
                <a:ea typeface="+mj-ea"/>
                <a:cs typeface="Arial" panose="020B0604020202020204" pitchFamily="34" charset="0"/>
              </a:rPr>
              <a:t>( – 0.198)</a:t>
            </a:r>
            <a:endParaRPr lang="en-US" altLang="zh-CN" b="0" dirty="0">
              <a:latin typeface="Arial" panose="020B0604020202020204" pitchFamily="34" charset="0"/>
              <a:ea typeface="+mj-ea"/>
              <a:cs typeface="Arial" panose="020B0604020202020204" pitchFamily="34" charset="0"/>
              <a:sym typeface="Symbol" pitchFamily="18" charset="2"/>
            </a:endParaRPr>
          </a:p>
          <a:p>
            <a:pPr algn="just"/>
            <a:r>
              <a:rPr lang="en-US" altLang="zh-CN" dirty="0">
                <a:latin typeface="Arial" panose="020B0604020202020204" pitchFamily="34" charset="0"/>
                <a:ea typeface="+mj-ea"/>
                <a:cs typeface="Arial" panose="020B0604020202020204" pitchFamily="34" charset="0"/>
                <a:sym typeface="Symbol" pitchFamily="18" charset="2"/>
              </a:rPr>
              <a:t>                         = +6.6 kJ/</a:t>
            </a:r>
            <a:r>
              <a:rPr lang="en-US" altLang="zh-CN" dirty="0" err="1">
                <a:latin typeface="Arial" panose="020B0604020202020204" pitchFamily="34" charset="0"/>
                <a:ea typeface="+mj-ea"/>
                <a:cs typeface="Arial" panose="020B0604020202020204" pitchFamily="34" charset="0"/>
                <a:sym typeface="Symbol" pitchFamily="18" charset="2"/>
              </a:rPr>
              <a:t>mol</a:t>
            </a:r>
            <a:r>
              <a:rPr lang="en-US" altLang="zh-CN" dirty="0">
                <a:latin typeface="Arial" panose="020B0604020202020204" pitchFamily="34" charset="0"/>
                <a:ea typeface="+mj-ea"/>
                <a:cs typeface="Arial" panose="020B0604020202020204" pitchFamily="34" charset="0"/>
                <a:sym typeface="Symbol" pitchFamily="18" charset="2"/>
              </a:rPr>
              <a:t> </a:t>
            </a:r>
            <a:r>
              <a:rPr lang="en-US" altLang="zh-CN" dirty="0">
                <a:solidFill>
                  <a:srgbClr val="FF0000"/>
                </a:solidFill>
                <a:latin typeface="Arial" panose="020B0604020202020204" pitchFamily="34" charset="0"/>
                <a:ea typeface="+mj-ea"/>
                <a:cs typeface="Arial" panose="020B0604020202020204" pitchFamily="34" charset="0"/>
                <a:sym typeface="Symbol" pitchFamily="18" charset="2"/>
              </a:rPr>
              <a:t> </a:t>
            </a:r>
            <a:r>
              <a:rPr lang="en-US" altLang="zh-CN" dirty="0">
                <a:solidFill>
                  <a:srgbClr val="FF0000"/>
                </a:solidFill>
                <a:latin typeface="Arial" panose="020B0604020202020204" pitchFamily="34" charset="0"/>
                <a:ea typeface="+mj-ea"/>
                <a:cs typeface="Arial" panose="020B0604020202020204" pitchFamily="34" charset="0"/>
              </a:rPr>
              <a:t>0 </a:t>
            </a:r>
            <a:r>
              <a:rPr lang="zh-CN" altLang="en-US" dirty="0">
                <a:solidFill>
                  <a:srgbClr val="FF0000"/>
                </a:solidFill>
                <a:latin typeface="Arial" panose="020B0604020202020204" pitchFamily="34" charset="0"/>
                <a:ea typeface="+mj-ea"/>
                <a:cs typeface="Arial" panose="020B0604020202020204" pitchFamily="34" charset="0"/>
              </a:rPr>
              <a:t>正向非自发</a:t>
            </a:r>
            <a:endParaRPr lang="zh-CN" altLang="en-US" sz="3200" dirty="0">
              <a:latin typeface="Arial" panose="020B0604020202020204" pitchFamily="34" charset="0"/>
              <a:ea typeface="+mj-ea"/>
              <a:cs typeface="Arial" panose="020B0604020202020204" pitchFamily="34" charset="0"/>
              <a:sym typeface="Symbol" pitchFamily="18" charset="2"/>
            </a:endParaRPr>
          </a:p>
        </p:txBody>
      </p:sp>
      <p:sp>
        <p:nvSpPr>
          <p:cNvPr id="109573" name="Rectangle 7"/>
          <p:cNvSpPr>
            <a:spLocks noChangeArrowheads="1"/>
          </p:cNvSpPr>
          <p:nvPr/>
        </p:nvSpPr>
        <p:spPr bwMode="auto">
          <a:xfrm>
            <a:off x="1026368" y="5517232"/>
            <a:ext cx="693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r>
              <a:rPr lang="en-US" altLang="zh-CN" dirty="0">
                <a:solidFill>
                  <a:srgbClr val="FF0000"/>
                </a:solidFill>
                <a:latin typeface="Arial" panose="020B0604020202020204" pitchFamily="34" charset="0"/>
                <a:ea typeface="+mj-ea"/>
                <a:cs typeface="Arial" panose="020B0604020202020204" pitchFamily="34" charset="0"/>
              </a:rPr>
              <a:t>400K</a:t>
            </a:r>
            <a:r>
              <a:rPr lang="zh-CN" altLang="en-US" dirty="0">
                <a:solidFill>
                  <a:srgbClr val="FF0000"/>
                </a:solidFill>
                <a:latin typeface="Arial" panose="020B0604020202020204" pitchFamily="34" charset="0"/>
                <a:ea typeface="+mj-ea"/>
                <a:cs typeface="Arial" panose="020B0604020202020204" pitchFamily="34" charset="0"/>
              </a:rPr>
              <a:t>时</a:t>
            </a:r>
            <a:r>
              <a:rPr lang="en-US" altLang="zh-CN" dirty="0">
                <a:solidFill>
                  <a:srgbClr val="FF0000"/>
                </a:solidFill>
                <a:latin typeface="Arial" panose="020B0604020202020204" pitchFamily="34" charset="0"/>
                <a:ea typeface="+mj-ea"/>
                <a:cs typeface="Arial" panose="020B0604020202020204" pitchFamily="34" charset="0"/>
              </a:rPr>
              <a:t>:</a:t>
            </a:r>
            <a:r>
              <a:rPr lang="en-US" altLang="zh-CN" dirty="0">
                <a:latin typeface="Arial" panose="020B0604020202020204" pitchFamily="34" charset="0"/>
                <a:ea typeface="+mj-ea"/>
                <a:cs typeface="Arial" panose="020B0604020202020204" pitchFamily="34" charset="0"/>
              </a:rPr>
              <a:t>  </a:t>
            </a:r>
            <a:r>
              <a:rPr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i="1" dirty="0">
                <a:ea typeface="宋体" charset="-122"/>
                <a:cs typeface="Arial" panose="020B0604020202020204" pitchFamily="34" charset="0"/>
              </a:rPr>
              <a:t>G</a:t>
            </a:r>
            <a:r>
              <a:rPr kumimoji="0" lang="en-US" altLang="zh-CN" spc="-1500" baseline="30000" dirty="0">
                <a:cs typeface="Arial" panose="020B0604020202020204" pitchFamily="34" charset="0"/>
              </a:rPr>
              <a:t> ⊖</a:t>
            </a:r>
            <a:r>
              <a:rPr kumimoji="0" lang="en-US" altLang="zh-CN" dirty="0">
                <a:ea typeface="宋体" charset="-122"/>
                <a:cs typeface="Arial" panose="020B0604020202020204" pitchFamily="34" charset="0"/>
              </a:rPr>
              <a:t>  </a:t>
            </a:r>
            <a:r>
              <a:rPr lang="en-US" altLang="zh-CN" dirty="0">
                <a:latin typeface="Arial" panose="020B0604020202020204" pitchFamily="34" charset="0"/>
                <a:ea typeface="+mj-ea"/>
                <a:cs typeface="Arial" panose="020B0604020202020204" pitchFamily="34" charset="0"/>
                <a:sym typeface="Symbol" pitchFamily="18" charset="2"/>
              </a:rPr>
              <a:t>= –92.4 – 400</a:t>
            </a:r>
            <a:r>
              <a:rPr lang="en-US" altLang="zh-CN" dirty="0">
                <a:latin typeface="Arial" panose="020B0604020202020204" pitchFamily="34" charset="0"/>
                <a:ea typeface="+mj-ea"/>
                <a:cs typeface="Arial" panose="020B0604020202020204" pitchFamily="34" charset="0"/>
              </a:rPr>
              <a:t>(–0.198)</a:t>
            </a:r>
            <a:endParaRPr lang="en-US" altLang="zh-CN" b="0" dirty="0">
              <a:latin typeface="Arial" panose="020B0604020202020204" pitchFamily="34" charset="0"/>
              <a:ea typeface="+mj-ea"/>
              <a:cs typeface="Arial" panose="020B0604020202020204" pitchFamily="34" charset="0"/>
              <a:sym typeface="Symbol" pitchFamily="18" charset="2"/>
            </a:endParaRPr>
          </a:p>
          <a:p>
            <a:pPr algn="just"/>
            <a:r>
              <a:rPr lang="en-US" altLang="zh-CN" dirty="0">
                <a:latin typeface="Arial" panose="020B0604020202020204" pitchFamily="34" charset="0"/>
                <a:ea typeface="+mj-ea"/>
                <a:cs typeface="Arial" panose="020B0604020202020204" pitchFamily="34" charset="0"/>
                <a:sym typeface="Symbol" pitchFamily="18" charset="2"/>
              </a:rPr>
              <a:t>                         = – 13.2 kJ/</a:t>
            </a:r>
            <a:r>
              <a:rPr lang="en-US" altLang="zh-CN" dirty="0" err="1">
                <a:latin typeface="Arial" panose="020B0604020202020204" pitchFamily="34" charset="0"/>
                <a:ea typeface="+mj-ea"/>
                <a:cs typeface="Arial" panose="020B0604020202020204" pitchFamily="34" charset="0"/>
                <a:sym typeface="Symbol" pitchFamily="18" charset="2"/>
              </a:rPr>
              <a:t>mol</a:t>
            </a:r>
            <a:r>
              <a:rPr lang="en-US" altLang="zh-CN" dirty="0">
                <a:latin typeface="Arial" panose="020B0604020202020204" pitchFamily="34" charset="0"/>
                <a:ea typeface="+mj-ea"/>
                <a:cs typeface="Arial" panose="020B0604020202020204" pitchFamily="34" charset="0"/>
                <a:sym typeface="Symbol" pitchFamily="18" charset="2"/>
              </a:rPr>
              <a:t> </a:t>
            </a:r>
            <a:r>
              <a:rPr lang="en-US" altLang="zh-CN" dirty="0">
                <a:solidFill>
                  <a:srgbClr val="FF0000"/>
                </a:solidFill>
                <a:latin typeface="Arial" panose="020B0604020202020204" pitchFamily="34" charset="0"/>
                <a:ea typeface="+mj-ea"/>
                <a:cs typeface="Arial" panose="020B0604020202020204" pitchFamily="34" charset="0"/>
                <a:sym typeface="Symbol" pitchFamily="18" charset="2"/>
              </a:rPr>
              <a:t> </a:t>
            </a:r>
            <a:r>
              <a:rPr lang="en-US" altLang="zh-CN" dirty="0">
                <a:solidFill>
                  <a:srgbClr val="FF0000"/>
                </a:solidFill>
                <a:latin typeface="Arial" panose="020B0604020202020204" pitchFamily="34" charset="0"/>
                <a:ea typeface="+mj-ea"/>
                <a:cs typeface="Arial" panose="020B0604020202020204" pitchFamily="34" charset="0"/>
              </a:rPr>
              <a:t>0</a:t>
            </a:r>
            <a:r>
              <a:rPr lang="en-US" altLang="zh-CN" dirty="0">
                <a:solidFill>
                  <a:srgbClr val="FF0000"/>
                </a:solidFill>
                <a:latin typeface="Arial" panose="020B0604020202020204" pitchFamily="34" charset="0"/>
                <a:ea typeface="+mj-ea"/>
                <a:cs typeface="Arial" panose="020B0604020202020204" pitchFamily="34" charset="0"/>
                <a:sym typeface="Symbol" pitchFamily="18" charset="2"/>
              </a:rPr>
              <a:t> </a:t>
            </a:r>
            <a:r>
              <a:rPr lang="zh-CN" altLang="en-US" dirty="0">
                <a:solidFill>
                  <a:srgbClr val="FF0000"/>
                </a:solidFill>
                <a:latin typeface="Arial" panose="020B0604020202020204" pitchFamily="34" charset="0"/>
                <a:ea typeface="+mj-ea"/>
                <a:cs typeface="Arial" panose="020B0604020202020204" pitchFamily="34" charset="0"/>
                <a:sym typeface="Symbol" pitchFamily="18" charset="2"/>
              </a:rPr>
              <a:t>正向自发</a:t>
            </a:r>
            <a:endParaRPr lang="zh-CN" altLang="en-US" dirty="0">
              <a:latin typeface="Arial" panose="020B0604020202020204" pitchFamily="34" charset="0"/>
              <a:ea typeface="+mj-ea"/>
              <a:cs typeface="Arial" panose="020B0604020202020204" pitchFamily="34" charset="0"/>
              <a:sym typeface="Symbol" pitchFamily="18" charset="2"/>
            </a:endParaRPr>
          </a:p>
        </p:txBody>
      </p:sp>
      <p:sp>
        <p:nvSpPr>
          <p:cNvPr id="6" name="矩形 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50</a:t>
            </a:fld>
            <a:endParaRPr lang="en-US" altLang="zh-CN" dirty="0">
              <a:solidFill>
                <a:srgbClr val="000000"/>
              </a:solidFill>
            </a:endParaRPr>
          </a:p>
        </p:txBody>
      </p:sp>
      <p:sp>
        <p:nvSpPr>
          <p:cNvPr id="11" name="Text Box 4">
            <a:extLst>
              <a:ext uri="{FF2B5EF4-FFF2-40B4-BE49-F238E27FC236}">
                <a16:creationId xmlns:a16="http://schemas.microsoft.com/office/drawing/2014/main" id="{91415867-D5AE-0A42-ADDB-C856CB1ED909}"/>
              </a:ext>
            </a:extLst>
          </p:cNvPr>
          <p:cNvSpPr txBox="1">
            <a:spLocks noChangeArrowheads="1"/>
          </p:cNvSpPr>
          <p:nvPr/>
        </p:nvSpPr>
        <p:spPr bwMode="auto">
          <a:xfrm>
            <a:off x="1000759" y="2848508"/>
            <a:ext cx="4392488" cy="523220"/>
          </a:xfrm>
          <a:prstGeom prst="rect">
            <a:avLst/>
          </a:prstGeom>
          <a:noFill/>
          <a:ln w="9525">
            <a:noFill/>
            <a:miter lim="800000"/>
            <a:headEnd/>
            <a:tailEnd/>
          </a:ln>
          <a:effectLst/>
        </p:spPr>
        <p:txBody>
          <a:bodyPr wrap="square">
            <a:spAutoFit/>
          </a:bodyPr>
          <a:lstStyle/>
          <a:p>
            <a:pPr>
              <a:spcBef>
                <a:spcPct val="50000"/>
              </a:spcBef>
              <a:defRPr/>
            </a:pPr>
            <a:r>
              <a:rPr kumimoji="0" lang="en-US" altLang="zh-CN" sz="2800" dirty="0">
                <a:sym typeface="Symbol" pitchFamily="18" charset="2"/>
              </a:rPr>
              <a:t></a:t>
            </a:r>
            <a:r>
              <a:rPr kumimoji="0" lang="en-US" altLang="zh-CN" sz="2800" i="1" dirty="0">
                <a:ea typeface="宋体" charset="-122"/>
                <a:cs typeface="Arial" panose="020B0604020202020204" pitchFamily="34" charset="0"/>
              </a:rPr>
              <a:t>G</a:t>
            </a:r>
            <a:r>
              <a:rPr kumimoji="0" lang="en-US" altLang="zh-CN" sz="2800" baseline="-25000" dirty="0">
                <a:ea typeface="宋体" charset="-122"/>
                <a:cs typeface="Arial" panose="020B0604020202020204" pitchFamily="34" charset="0"/>
              </a:rPr>
              <a:t>T</a:t>
            </a:r>
            <a:r>
              <a:rPr kumimoji="0" lang="en-US" altLang="zh-CN" sz="2800" spc="-1500" baseline="30000" dirty="0">
                <a:cs typeface="Arial" panose="020B0604020202020204" pitchFamily="34" charset="0"/>
              </a:rPr>
              <a:t> ⊖</a:t>
            </a:r>
            <a:r>
              <a:rPr kumimoji="0" lang="en-US" altLang="zh-CN" sz="2800" dirty="0">
                <a:ea typeface="宋体" charset="-122"/>
                <a:cs typeface="Arial" panose="020B0604020202020204" pitchFamily="34" charset="0"/>
              </a:rPr>
              <a:t> </a:t>
            </a:r>
            <a:r>
              <a:rPr kumimoji="0" lang="zh-CN" altLang="en-US" sz="2800" dirty="0"/>
              <a:t>＝ </a:t>
            </a:r>
            <a:r>
              <a:rPr kumimoji="0" lang="zh-CN" altLang="en-US" sz="2800" dirty="0">
                <a:sym typeface="Symbol" pitchFamily="18" charset="2"/>
              </a:rPr>
              <a:t></a:t>
            </a:r>
            <a:r>
              <a:rPr kumimoji="0" lang="en-US" altLang="zh-CN" sz="2800" dirty="0"/>
              <a:t>92.4 + 0.198 T</a:t>
            </a:r>
            <a:endParaRPr kumimoji="0" lang="en-US" altLang="zh-CN" sz="2800" dirty="0">
              <a:sym typeface="Symbol" pitchFamily="18" charset="2"/>
            </a:endParaRPr>
          </a:p>
        </p:txBody>
      </p:sp>
      <p:sp>
        <p:nvSpPr>
          <p:cNvPr id="9" name="Rectangle 6">
            <a:extLst>
              <a:ext uri="{FF2B5EF4-FFF2-40B4-BE49-F238E27FC236}">
                <a16:creationId xmlns:a16="http://schemas.microsoft.com/office/drawing/2014/main" id="{C3188615-6FF9-8241-BD31-968C75C62301}"/>
              </a:ext>
            </a:extLst>
          </p:cNvPr>
          <p:cNvSpPr>
            <a:spLocks noChangeArrowheads="1"/>
          </p:cNvSpPr>
          <p:nvPr/>
        </p:nvSpPr>
        <p:spPr bwMode="auto">
          <a:xfrm>
            <a:off x="1259632" y="7471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自由能变的计算</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4563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9" name="Text Box 7"/>
          <p:cNvSpPr txBox="1">
            <a:spLocks noChangeArrowheads="1"/>
          </p:cNvSpPr>
          <p:nvPr/>
        </p:nvSpPr>
        <p:spPr bwMode="auto">
          <a:xfrm>
            <a:off x="228600" y="980728"/>
            <a:ext cx="8497887" cy="3006592"/>
          </a:xfrm>
          <a:prstGeom prst="rect">
            <a:avLst/>
          </a:prstGeom>
          <a:noFill/>
          <a:ln w="9525">
            <a:noFill/>
            <a:miter lim="800000"/>
            <a:headEnd/>
            <a:tailEnd/>
          </a:ln>
          <a:effectLst/>
        </p:spPr>
        <p:txBody>
          <a:bodyPr>
            <a:spAutoFit/>
          </a:bodyPr>
          <a:lstStyle/>
          <a:p>
            <a:pPr>
              <a:lnSpc>
                <a:spcPct val="120000"/>
              </a:lnSpc>
              <a:defRPr/>
            </a:pPr>
            <a:r>
              <a:rPr kumimoji="0" lang="en-US" altLang="zh-CN" sz="2200" dirty="0">
                <a:latin typeface="Arial" panose="020B0604020202020204" pitchFamily="34" charset="0"/>
                <a:ea typeface="+mj-ea"/>
                <a:cs typeface="Arial" panose="020B0604020202020204" pitchFamily="34" charset="0"/>
              </a:rPr>
              <a:t>        </a:t>
            </a:r>
            <a:r>
              <a:rPr kumimoji="0" lang="zh-CN" altLang="en-US" sz="2200" dirty="0">
                <a:latin typeface="Arial" panose="020B0604020202020204" pitchFamily="34" charset="0"/>
                <a:ea typeface="+mj-ea"/>
                <a:cs typeface="Arial" panose="020B0604020202020204" pitchFamily="34" charset="0"/>
              </a:rPr>
              <a:t>显然，这类反应在低温下</a:t>
            </a:r>
            <a:r>
              <a:rPr kumimoji="0" lang="en-US" altLang="zh-CN" dirty="0">
                <a:sym typeface="Symbol" pitchFamily="18" charset="2"/>
              </a:rPr>
              <a:t></a:t>
            </a:r>
            <a:r>
              <a:rPr kumimoji="0" lang="en-US" altLang="zh-CN" i="1" dirty="0">
                <a:ea typeface="宋体" charset="-122"/>
                <a:cs typeface="Arial" panose="020B0604020202020204" pitchFamily="34" charset="0"/>
              </a:rPr>
              <a:t>G</a:t>
            </a:r>
            <a:r>
              <a:rPr kumimoji="0" lang="en-US" altLang="zh-CN" baseline="-25000" dirty="0">
                <a:ea typeface="宋体" charset="-122"/>
                <a:cs typeface="Arial" panose="020B0604020202020204" pitchFamily="34" charset="0"/>
              </a:rPr>
              <a:t>T</a:t>
            </a:r>
            <a:r>
              <a:rPr kumimoji="0" lang="en-US" altLang="zh-CN" spc="-1500" baseline="30000" dirty="0">
                <a:cs typeface="Arial" panose="020B0604020202020204" pitchFamily="34" charset="0"/>
              </a:rPr>
              <a:t> ⊖          </a:t>
            </a:r>
            <a:r>
              <a:rPr kumimoji="0" lang="en-US" altLang="zh-CN" sz="2200" spc="-1500" baseline="30000" dirty="0">
                <a:latin typeface="Arial" panose="020B0604020202020204" pitchFamily="34" charset="0"/>
                <a:ea typeface="+mj-ea"/>
                <a:cs typeface="Arial" panose="020B0604020202020204" pitchFamily="34" charset="0"/>
              </a:rPr>
              <a:t>       </a:t>
            </a:r>
            <a:r>
              <a:rPr kumimoji="0" lang="en-US" altLang="zh-CN" sz="2200" dirty="0">
                <a:latin typeface="Arial" panose="020B0604020202020204" pitchFamily="34" charset="0"/>
                <a:ea typeface="+mj-ea"/>
                <a:cs typeface="Arial" panose="020B0604020202020204" pitchFamily="34" charset="0"/>
              </a:rPr>
              <a:t>   </a:t>
            </a:r>
            <a:r>
              <a:rPr kumimoji="0" lang="zh-CN" altLang="en-US" sz="2200" dirty="0">
                <a:latin typeface="Arial" panose="020B0604020202020204" pitchFamily="34" charset="0"/>
                <a:ea typeface="+mj-ea"/>
                <a:cs typeface="Arial" panose="020B0604020202020204" pitchFamily="34" charset="0"/>
              </a:rPr>
              <a:t>为负值，而在高温时为正值，所以从热力学角度看，合成氨反应不易在高温进行。 </a:t>
            </a:r>
            <a:r>
              <a:rPr kumimoji="0" lang="en-US" altLang="zh-CN" sz="2000" dirty="0">
                <a:sym typeface="Symbol" pitchFamily="18" charset="2"/>
              </a:rPr>
              <a:t></a:t>
            </a:r>
            <a:r>
              <a:rPr kumimoji="0" lang="en-US" altLang="zh-CN" sz="2000" i="1" dirty="0">
                <a:ea typeface="宋体" charset="-122"/>
                <a:cs typeface="Arial" panose="020B0604020202020204" pitchFamily="34" charset="0"/>
              </a:rPr>
              <a:t>G</a:t>
            </a:r>
            <a:r>
              <a:rPr kumimoji="0" lang="en-US" altLang="zh-CN" sz="2000" baseline="-25000" dirty="0">
                <a:ea typeface="宋体" charset="-122"/>
                <a:cs typeface="Arial" panose="020B0604020202020204" pitchFamily="34" charset="0"/>
              </a:rPr>
              <a:t>T</a:t>
            </a:r>
            <a:r>
              <a:rPr kumimoji="0" lang="en-US" altLang="zh-CN" sz="2000" spc="-1500" baseline="30000" dirty="0">
                <a:cs typeface="Arial" panose="020B0604020202020204" pitchFamily="34" charset="0"/>
              </a:rPr>
              <a:t> ⊖      </a:t>
            </a:r>
            <a:r>
              <a:rPr kumimoji="0" lang="en-US" altLang="zh-CN" sz="2200" dirty="0">
                <a:latin typeface="Arial" panose="020B0604020202020204" pitchFamily="34" charset="0"/>
                <a:ea typeface="+mj-ea"/>
                <a:cs typeface="Arial" panose="020B0604020202020204" pitchFamily="34" charset="0"/>
              </a:rPr>
              <a:t>  </a:t>
            </a:r>
            <a:r>
              <a:rPr kumimoji="0" lang="zh-CN" altLang="en-US" sz="2200" dirty="0">
                <a:latin typeface="Arial" panose="020B0604020202020204" pitchFamily="34" charset="0"/>
                <a:ea typeface="+mj-ea"/>
                <a:cs typeface="Arial" panose="020B0604020202020204" pitchFamily="34" charset="0"/>
              </a:rPr>
              <a:t>由负值转变为正值的温度 </a:t>
            </a:r>
            <a:r>
              <a:rPr kumimoji="0" lang="en-US" altLang="zh-CN" sz="2200" i="1" dirty="0">
                <a:latin typeface="Arial" panose="020B0604020202020204" pitchFamily="34" charset="0"/>
                <a:ea typeface="+mj-ea"/>
                <a:cs typeface="Arial" panose="020B0604020202020204" pitchFamily="34" charset="0"/>
              </a:rPr>
              <a:t>T</a:t>
            </a:r>
            <a:r>
              <a:rPr kumimoji="0" lang="en-US" altLang="zh-CN" sz="2200" dirty="0">
                <a:latin typeface="Arial" panose="020B0604020202020204" pitchFamily="34" charset="0"/>
                <a:ea typeface="+mj-ea"/>
                <a:cs typeface="Arial" panose="020B0604020202020204" pitchFamily="34" charset="0"/>
              </a:rPr>
              <a:t> = </a:t>
            </a:r>
            <a:r>
              <a:rPr kumimoji="0" lang="en-US" altLang="zh-CN" sz="2200" dirty="0">
                <a:latin typeface="Arial" panose="020B0604020202020204" pitchFamily="34" charset="0"/>
                <a:ea typeface="+mj-ea"/>
                <a:cs typeface="Arial" panose="020B0604020202020204" pitchFamily="34" charset="0"/>
                <a:sym typeface="Symbol" pitchFamily="18" charset="2"/>
              </a:rPr>
              <a:t></a:t>
            </a:r>
            <a:r>
              <a:rPr kumimoji="0" lang="en-US" altLang="zh-CN" sz="2200" i="1" dirty="0">
                <a:latin typeface="Arial" panose="020B0604020202020204" pitchFamily="34" charset="0"/>
                <a:ea typeface="+mj-ea"/>
                <a:cs typeface="Arial" panose="020B0604020202020204" pitchFamily="34" charset="0"/>
                <a:sym typeface="Symbol" pitchFamily="18" charset="2"/>
              </a:rPr>
              <a:t>H</a:t>
            </a:r>
            <a:r>
              <a:rPr kumimoji="0" lang="en-US" altLang="zh-CN" sz="2000" spc="-1500" baseline="30000" dirty="0">
                <a:cs typeface="Arial" panose="020B0604020202020204" pitchFamily="34" charset="0"/>
              </a:rPr>
              <a:t> ⊖</a:t>
            </a:r>
            <a:r>
              <a:rPr kumimoji="0" lang="zh-CN" altLang="en-US" sz="2000" spc="-1500" baseline="30000" dirty="0">
                <a:cs typeface="Arial" panose="020B0604020202020204" pitchFamily="34" charset="0"/>
              </a:rPr>
              <a:t> </a:t>
            </a:r>
            <a:r>
              <a:rPr kumimoji="0" lang="en-US" altLang="zh-CN" sz="2000" spc="-1500" baseline="30000" dirty="0">
                <a:cs typeface="Arial" panose="020B0604020202020204" pitchFamily="34" charset="0"/>
              </a:rPr>
              <a:t> </a:t>
            </a:r>
            <a:r>
              <a:rPr kumimoji="0" lang="zh-CN" altLang="en-US" sz="2000" spc="-1500" baseline="30000" dirty="0">
                <a:cs typeface="Arial" panose="020B0604020202020204" pitchFamily="34" charset="0"/>
              </a:rPr>
              <a:t>   </a:t>
            </a:r>
            <a:r>
              <a:rPr kumimoji="0" lang="zh-CN" altLang="en-US" sz="2200" dirty="0">
                <a:latin typeface="Arial" panose="020B0604020202020204" pitchFamily="34" charset="0"/>
                <a:ea typeface="+mj-ea"/>
                <a:cs typeface="Arial" panose="020B0604020202020204" pitchFamily="34" charset="0"/>
              </a:rPr>
              <a:t> </a:t>
            </a:r>
            <a:r>
              <a:rPr kumimoji="0" lang="en-US" altLang="zh-CN" sz="2200" dirty="0">
                <a:latin typeface="Arial" panose="020B0604020202020204" pitchFamily="34" charset="0"/>
                <a:ea typeface="+mj-ea"/>
                <a:cs typeface="Arial" panose="020B0604020202020204" pitchFamily="34" charset="0"/>
              </a:rPr>
              <a:t> /</a:t>
            </a:r>
            <a:r>
              <a:rPr kumimoji="0" lang="en-US" altLang="zh-CN" sz="2200" dirty="0">
                <a:latin typeface="Arial" panose="020B0604020202020204" pitchFamily="34" charset="0"/>
                <a:ea typeface="+mj-ea"/>
                <a:cs typeface="Arial" panose="020B0604020202020204" pitchFamily="34" charset="0"/>
                <a:sym typeface="Symbol" pitchFamily="18" charset="2"/>
              </a:rPr>
              <a:t></a:t>
            </a:r>
            <a:r>
              <a:rPr kumimoji="0" lang="en-US" altLang="zh-CN" sz="2200" i="1" dirty="0">
                <a:latin typeface="Arial" panose="020B0604020202020204" pitchFamily="34" charset="0"/>
                <a:ea typeface="+mj-ea"/>
                <a:cs typeface="Arial" panose="020B0604020202020204" pitchFamily="34" charset="0"/>
                <a:sym typeface="Symbol" pitchFamily="18" charset="2"/>
              </a:rPr>
              <a:t>S</a:t>
            </a:r>
            <a:r>
              <a:rPr kumimoji="0" lang="en-US" altLang="zh-CN" sz="2000" spc="-1500" baseline="30000" dirty="0">
                <a:cs typeface="Arial" panose="020B0604020202020204" pitchFamily="34" charset="0"/>
              </a:rPr>
              <a:t> ⊖</a:t>
            </a:r>
            <a:r>
              <a:rPr kumimoji="0" lang="en-US" altLang="zh-CN" sz="2200" baseline="30000" dirty="0">
                <a:latin typeface="Arial" panose="020B0604020202020204" pitchFamily="34" charset="0"/>
                <a:ea typeface="+mj-ea"/>
                <a:cs typeface="Arial" panose="020B0604020202020204" pitchFamily="34" charset="0"/>
              </a:rPr>
              <a:t>    </a:t>
            </a:r>
            <a:r>
              <a:rPr kumimoji="0" lang="en-US" altLang="zh-CN" sz="2200" dirty="0">
                <a:latin typeface="Arial" panose="020B0604020202020204" pitchFamily="34" charset="0"/>
                <a:ea typeface="+mj-ea"/>
                <a:cs typeface="Arial" panose="020B0604020202020204" pitchFamily="34" charset="0"/>
              </a:rPr>
              <a:t>= 463 K</a:t>
            </a:r>
            <a:r>
              <a:rPr kumimoji="0" lang="zh-CN" altLang="en-US" sz="2200" dirty="0">
                <a:latin typeface="Arial" panose="020B0604020202020204" pitchFamily="34" charset="0"/>
                <a:ea typeface="+mj-ea"/>
                <a:cs typeface="Arial" panose="020B0604020202020204" pitchFamily="34" charset="0"/>
              </a:rPr>
              <a:t>。当然，这个温度是指</a:t>
            </a:r>
            <a:r>
              <a:rPr kumimoji="0" lang="en-US" altLang="zh-CN" sz="2200" dirty="0">
                <a:latin typeface="Arial" panose="020B0604020202020204" pitchFamily="34" charset="0"/>
                <a:ea typeface="+mj-ea"/>
                <a:cs typeface="Arial" panose="020B0604020202020204" pitchFamily="34" charset="0"/>
              </a:rPr>
              <a:t>NH</a:t>
            </a:r>
            <a:r>
              <a:rPr kumimoji="0" lang="en-US" altLang="zh-CN" sz="2200" baseline="-25000" dirty="0">
                <a:latin typeface="Arial" panose="020B0604020202020204" pitchFamily="34" charset="0"/>
                <a:ea typeface="+mj-ea"/>
                <a:cs typeface="Arial" panose="020B0604020202020204" pitchFamily="34" charset="0"/>
              </a:rPr>
              <a:t>3</a:t>
            </a:r>
            <a:r>
              <a:rPr kumimoji="0" lang="zh-CN" altLang="en-US" sz="2200" dirty="0">
                <a:latin typeface="Arial" panose="020B0604020202020204" pitchFamily="34" charset="0"/>
                <a:ea typeface="+mj-ea"/>
                <a:cs typeface="Arial" panose="020B0604020202020204" pitchFamily="34" charset="0"/>
              </a:rPr>
              <a:t>，</a:t>
            </a:r>
            <a:r>
              <a:rPr kumimoji="0" lang="en-US" altLang="zh-CN" sz="2200" dirty="0">
                <a:latin typeface="Arial" panose="020B0604020202020204" pitchFamily="34" charset="0"/>
                <a:ea typeface="+mj-ea"/>
                <a:cs typeface="Arial" panose="020B0604020202020204" pitchFamily="34" charset="0"/>
              </a:rPr>
              <a:t>H</a:t>
            </a:r>
            <a:r>
              <a:rPr kumimoji="0" lang="en-US" altLang="zh-CN" sz="2200" baseline="-25000" dirty="0">
                <a:latin typeface="Arial" panose="020B0604020202020204" pitchFamily="34" charset="0"/>
                <a:ea typeface="+mj-ea"/>
                <a:cs typeface="Arial" panose="020B0604020202020204" pitchFamily="34" charset="0"/>
              </a:rPr>
              <a:t>2</a:t>
            </a:r>
            <a:r>
              <a:rPr kumimoji="0" lang="en-US" altLang="zh-CN" sz="2200" dirty="0">
                <a:latin typeface="Arial" panose="020B0604020202020204" pitchFamily="34" charset="0"/>
                <a:ea typeface="+mj-ea"/>
                <a:cs typeface="Arial" panose="020B0604020202020204" pitchFamily="34" charset="0"/>
              </a:rPr>
              <a:t>, N</a:t>
            </a:r>
            <a:r>
              <a:rPr kumimoji="0" lang="en-US" altLang="zh-CN" sz="2200" baseline="-25000" dirty="0">
                <a:latin typeface="Arial" panose="020B0604020202020204" pitchFamily="34" charset="0"/>
                <a:ea typeface="+mj-ea"/>
                <a:cs typeface="Arial" panose="020B0604020202020204" pitchFamily="34" charset="0"/>
              </a:rPr>
              <a:t>2</a:t>
            </a:r>
            <a:r>
              <a:rPr kumimoji="0" lang="zh-CN" altLang="en-US" sz="2200" dirty="0">
                <a:latin typeface="Arial" panose="020B0604020202020204" pitchFamily="34" charset="0"/>
                <a:ea typeface="+mj-ea"/>
                <a:cs typeface="Arial" panose="020B0604020202020204" pitchFamily="34" charset="0"/>
              </a:rPr>
              <a:t>的压力都处于标态时的情况，实际合成塔压力一般是</a:t>
            </a:r>
            <a:r>
              <a:rPr kumimoji="0" lang="en-US" altLang="zh-CN" sz="2200" dirty="0">
                <a:latin typeface="Arial" panose="020B0604020202020204" pitchFamily="34" charset="0"/>
                <a:ea typeface="+mj-ea"/>
                <a:cs typeface="Arial" panose="020B0604020202020204" pitchFamily="34" charset="0"/>
              </a:rPr>
              <a:t>30MPa</a:t>
            </a:r>
            <a:r>
              <a:rPr kumimoji="0" lang="zh-CN" altLang="en-US" sz="2200" dirty="0">
                <a:latin typeface="Arial" panose="020B0604020202020204" pitchFamily="34" charset="0"/>
                <a:ea typeface="+mj-ea"/>
                <a:cs typeface="Arial" panose="020B0604020202020204" pitchFamily="34" charset="0"/>
              </a:rPr>
              <a:t>。反应温度高于</a:t>
            </a:r>
            <a:r>
              <a:rPr kumimoji="0" lang="en-US" altLang="zh-CN" sz="2200" dirty="0">
                <a:latin typeface="Arial" panose="020B0604020202020204" pitchFamily="34" charset="0"/>
                <a:ea typeface="+mj-ea"/>
                <a:cs typeface="Arial" panose="020B0604020202020204" pitchFamily="34" charset="0"/>
              </a:rPr>
              <a:t>463 K</a:t>
            </a:r>
            <a:r>
              <a:rPr kumimoji="0" lang="zh-CN" altLang="en-US" sz="2200" dirty="0">
                <a:latin typeface="Arial" panose="020B0604020202020204" pitchFamily="34" charset="0"/>
                <a:ea typeface="+mj-ea"/>
                <a:cs typeface="Arial" panose="020B0604020202020204" pitchFamily="34" charset="0"/>
              </a:rPr>
              <a:t>，反应还能自发进行，常用温度为</a:t>
            </a:r>
            <a:r>
              <a:rPr kumimoji="0" lang="en-US" altLang="zh-CN" sz="2200" dirty="0">
                <a:latin typeface="Arial" panose="020B0604020202020204" pitchFamily="34" charset="0"/>
                <a:ea typeface="+mj-ea"/>
                <a:cs typeface="Arial" panose="020B0604020202020204" pitchFamily="34" charset="0"/>
              </a:rPr>
              <a:t>500</a:t>
            </a:r>
            <a:r>
              <a:rPr kumimoji="0" lang="en-US" altLang="zh-CN" sz="2200" dirty="0">
                <a:latin typeface="Arial" panose="020B0604020202020204" pitchFamily="34" charset="0"/>
                <a:ea typeface="+mj-ea"/>
                <a:cs typeface="Arial" panose="020B0604020202020204" pitchFamily="34" charset="0"/>
                <a:sym typeface="Symbol" pitchFamily="18" charset="2"/>
              </a:rPr>
              <a:t></a:t>
            </a:r>
            <a:r>
              <a:rPr kumimoji="0" lang="en-US" altLang="zh-CN" sz="2200" dirty="0">
                <a:latin typeface="Arial" panose="020B0604020202020204" pitchFamily="34" charset="0"/>
                <a:ea typeface="+mj-ea"/>
                <a:cs typeface="Arial" panose="020B0604020202020204" pitchFamily="34" charset="0"/>
              </a:rPr>
              <a:t>C</a:t>
            </a:r>
            <a:r>
              <a:rPr kumimoji="0" lang="zh-CN" altLang="en-US" sz="2200" dirty="0">
                <a:latin typeface="Arial" panose="020B0604020202020204" pitchFamily="34" charset="0"/>
                <a:ea typeface="+mj-ea"/>
                <a:cs typeface="Arial" panose="020B0604020202020204" pitchFamily="34" charset="0"/>
              </a:rPr>
              <a:t>。这是根据大量实验数据选定的，热力学数据为我们提供了一般原则，具体条件的确定仍离不开实验。 </a:t>
            </a:r>
          </a:p>
        </p:txBody>
      </p:sp>
      <p:grpSp>
        <p:nvGrpSpPr>
          <p:cNvPr id="111621" name="Group 10"/>
          <p:cNvGrpSpPr>
            <a:grpSpLocks/>
          </p:cNvGrpSpPr>
          <p:nvPr/>
        </p:nvGrpSpPr>
        <p:grpSpPr bwMode="auto">
          <a:xfrm>
            <a:off x="689402" y="4076898"/>
            <a:ext cx="7738888" cy="2520454"/>
            <a:chOff x="148" y="2424"/>
            <a:chExt cx="5996" cy="1868"/>
          </a:xfrm>
        </p:grpSpPr>
        <p:pic>
          <p:nvPicPr>
            <p:cNvPr id="111622" name="Picture 2" descr="TB20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 y="2424"/>
              <a:ext cx="5996" cy="1868"/>
            </a:xfrm>
            <a:prstGeom prst="rect">
              <a:avLst/>
            </a:prstGeom>
            <a:solidFill>
              <a:srgbClr val="4A3F9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1623" name="Text Box 8"/>
            <p:cNvSpPr txBox="1">
              <a:spLocks noChangeArrowheads="1"/>
            </p:cNvSpPr>
            <p:nvPr/>
          </p:nvSpPr>
          <p:spPr bwMode="auto">
            <a:xfrm>
              <a:off x="218" y="2466"/>
              <a:ext cx="816" cy="212"/>
            </a:xfrm>
            <a:prstGeom prst="rect">
              <a:avLst/>
            </a:prstGeom>
            <a:solidFill>
              <a:srgbClr val="4A3F9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endParaRPr lang="zh-CN" altLang="zh-CN" sz="1600"/>
            </a:p>
          </p:txBody>
        </p:sp>
      </p:grpSp>
      <p:sp>
        <p:nvSpPr>
          <p:cNvPr id="8" name="矩形 7"/>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51</a:t>
            </a:fld>
            <a:endParaRPr lang="en-US" altLang="zh-CN" dirty="0">
              <a:solidFill>
                <a:srgbClr val="000000"/>
              </a:solidFill>
            </a:endParaRPr>
          </a:p>
        </p:txBody>
      </p:sp>
      <p:sp>
        <p:nvSpPr>
          <p:cNvPr id="9" name="Rectangle 6">
            <a:extLst>
              <a:ext uri="{FF2B5EF4-FFF2-40B4-BE49-F238E27FC236}">
                <a16:creationId xmlns:a16="http://schemas.microsoft.com/office/drawing/2014/main" id="{57F52409-E855-7A43-8A44-22031988DDCA}"/>
              </a:ext>
            </a:extLst>
          </p:cNvPr>
          <p:cNvSpPr>
            <a:spLocks noChangeArrowheads="1"/>
          </p:cNvSpPr>
          <p:nvPr/>
        </p:nvSpPr>
        <p:spPr bwMode="auto">
          <a:xfrm>
            <a:off x="1259632" y="7471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自由能变的计算</a:t>
            </a:r>
            <a:endParaRPr lang="en-US" altLang="zh-CN" sz="2800" dirty="0">
              <a:solidFill>
                <a:schemeClr val="accent2">
                  <a:lumMod val="50000"/>
                </a:schemeClr>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835205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483768" y="1196752"/>
            <a:ext cx="4629601" cy="523220"/>
          </a:xfrm>
          <a:prstGeom prst="rect">
            <a:avLst/>
          </a:prstGeom>
          <a:noFill/>
          <a:ln w="9525">
            <a:noFill/>
            <a:miter lim="800000"/>
            <a:headEnd/>
            <a:tailEnd/>
          </a:ln>
        </p:spPr>
        <p:txBody>
          <a:bodyPr wrap="none">
            <a:spAutoFit/>
          </a:bodyPr>
          <a:lstStyle/>
          <a:p>
            <a:pPr>
              <a:defRPr/>
            </a:pPr>
            <a:r>
              <a:rPr kumimoji="0" lang="zh-CN" altLang="en-US" sz="2800" dirty="0">
                <a:solidFill>
                  <a:schemeClr val="accent2">
                    <a:lumMod val="50000"/>
                  </a:schemeClr>
                </a:solidFill>
                <a:latin typeface="Arial" panose="020B0604020202020204" pitchFamily="34" charset="0"/>
                <a:ea typeface="+mj-ea"/>
                <a:cs typeface="Arial" panose="020B0604020202020204" pitchFamily="34" charset="0"/>
              </a:rPr>
              <a:t>化学反应的</a:t>
            </a:r>
            <a:r>
              <a:rPr lang="zh-CN" altLang="en-US" sz="2800" kern="0" spc="-5" dirty="0">
                <a:solidFill>
                  <a:schemeClr val="accent2">
                    <a:lumMod val="50000"/>
                  </a:schemeClr>
                </a:solidFill>
                <a:latin typeface="Symbol"/>
                <a:cs typeface="Symbol"/>
              </a:rPr>
              <a:t></a:t>
            </a:r>
            <a:r>
              <a:rPr lang="en-US" altLang="zh-CN" sz="2800" spc="80" baseline="-25000" dirty="0" err="1">
                <a:solidFill>
                  <a:schemeClr val="accent2">
                    <a:lumMod val="50000"/>
                  </a:schemeClr>
                </a:solidFill>
                <a:cs typeface="Symbol"/>
              </a:rPr>
              <a:t>r</a:t>
            </a:r>
            <a:r>
              <a:rPr kumimoji="0" lang="en-US" altLang="zh-CN" sz="2800" i="1" dirty="0" err="1">
                <a:solidFill>
                  <a:schemeClr val="accent2">
                    <a:lumMod val="50000"/>
                  </a:schemeClr>
                </a:solidFill>
                <a:ea typeface="宋体" charset="-122"/>
                <a:cs typeface="Arial" panose="020B0604020202020204" pitchFamily="34" charset="0"/>
              </a:rPr>
              <a:t>G</a:t>
            </a:r>
            <a:r>
              <a:rPr kumimoji="0" lang="en-US" altLang="zh-CN" sz="2800" baseline="-25000" dirty="0" err="1">
                <a:solidFill>
                  <a:schemeClr val="accent2">
                    <a:lumMod val="50000"/>
                  </a:schemeClr>
                </a:solidFill>
                <a:ea typeface="宋体" charset="-122"/>
                <a:cs typeface="Arial" panose="020B0604020202020204" pitchFamily="34" charset="0"/>
              </a:rPr>
              <a:t>m</a:t>
            </a:r>
            <a:r>
              <a:rPr kumimoji="0" lang="en-US" altLang="zh-CN" sz="2800" spc="-1500" baseline="30000" dirty="0">
                <a:solidFill>
                  <a:schemeClr val="accent2">
                    <a:lumMod val="50000"/>
                  </a:schemeClr>
                </a:solidFill>
                <a:cs typeface="Arial" panose="020B0604020202020204" pitchFamily="34" charset="0"/>
              </a:rPr>
              <a:t> ⊖</a:t>
            </a: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  </a:t>
            </a:r>
            <a:r>
              <a:rPr kumimoji="0" lang="zh-CN" altLang="en-US" sz="2800"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与自发性</a:t>
            </a:r>
            <a:endParaRPr kumimoji="0" lang="zh-CN" altLang="en-US" sz="2800" baseline="30000" dirty="0">
              <a:solidFill>
                <a:schemeClr val="accent2">
                  <a:lumMod val="50000"/>
                </a:schemeClr>
              </a:solidFill>
              <a:latin typeface="Arial" panose="020B0604020202020204" pitchFamily="34" charset="0"/>
              <a:ea typeface="+mj-ea"/>
              <a:cs typeface="Arial" panose="020B0604020202020204" pitchFamily="34" charset="0"/>
            </a:endParaRPr>
          </a:p>
        </p:txBody>
      </p:sp>
      <p:graphicFrame>
        <p:nvGraphicFramePr>
          <p:cNvPr id="839749" name="Group 69"/>
          <p:cNvGraphicFramePr>
            <a:graphicFrameLocks noGrp="1"/>
          </p:cNvGraphicFramePr>
          <p:nvPr>
            <p:extLst>
              <p:ext uri="{D42A27DB-BD31-4B8C-83A1-F6EECF244321}">
                <p14:modId xmlns:p14="http://schemas.microsoft.com/office/powerpoint/2010/main" val="3434078674"/>
              </p:ext>
            </p:extLst>
          </p:nvPr>
        </p:nvGraphicFramePr>
        <p:xfrm>
          <a:off x="755576" y="1935508"/>
          <a:ext cx="7550150" cy="3941764"/>
        </p:xfrm>
        <a:graphic>
          <a:graphicData uri="http://schemas.openxmlformats.org/drawingml/2006/table">
            <a:tbl>
              <a:tblPr/>
              <a:tblGrid>
                <a:gridCol w="786632">
                  <a:extLst>
                    <a:ext uri="{9D8B030D-6E8A-4147-A177-3AD203B41FA5}">
                      <a16:colId xmlns:a16="http://schemas.microsoft.com/office/drawing/2014/main" val="20000"/>
                    </a:ext>
                  </a:extLst>
                </a:gridCol>
                <a:gridCol w="786632">
                  <a:extLst>
                    <a:ext uri="{9D8B030D-6E8A-4147-A177-3AD203B41FA5}">
                      <a16:colId xmlns:a16="http://schemas.microsoft.com/office/drawing/2014/main" val="20001"/>
                    </a:ext>
                  </a:extLst>
                </a:gridCol>
                <a:gridCol w="2359894">
                  <a:extLst>
                    <a:ext uri="{9D8B030D-6E8A-4147-A177-3AD203B41FA5}">
                      <a16:colId xmlns:a16="http://schemas.microsoft.com/office/drawing/2014/main" val="20002"/>
                    </a:ext>
                  </a:extLst>
                </a:gridCol>
                <a:gridCol w="2105752">
                  <a:extLst>
                    <a:ext uri="{9D8B030D-6E8A-4147-A177-3AD203B41FA5}">
                      <a16:colId xmlns:a16="http://schemas.microsoft.com/office/drawing/2014/main" val="20003"/>
                    </a:ext>
                  </a:extLst>
                </a:gridCol>
                <a:gridCol w="1511240">
                  <a:extLst>
                    <a:ext uri="{9D8B030D-6E8A-4147-A177-3AD203B41FA5}">
                      <a16:colId xmlns:a16="http://schemas.microsoft.com/office/drawing/2014/main" val="20004"/>
                    </a:ext>
                  </a:extLst>
                </a:gridCol>
              </a:tblGrid>
              <a:tr h="403225">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类    型</a:t>
                      </a:r>
                    </a:p>
                  </a:txBody>
                  <a:tcPr marL="84412" marR="84412"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rowSpan="2">
                  <a:txBody>
                    <a:bodyPr/>
                    <a:lstStyle/>
                    <a:p>
                      <a:pPr marL="12700">
                        <a:lnSpc>
                          <a:spcPct val="100000"/>
                        </a:lnSpc>
                        <a:spcBef>
                          <a:spcPts val="135"/>
                        </a:spcBef>
                      </a:pPr>
                      <a:r>
                        <a:rPr lang="en-US" altLang="zh-CN" sz="2000" spc="140" dirty="0">
                          <a:latin typeface="Symbol"/>
                          <a:cs typeface="Symbol"/>
                        </a:rPr>
                        <a:t></a:t>
                      </a:r>
                      <a:r>
                        <a:rPr lang="en-US" altLang="zh-CN" sz="2000" i="1" spc="140" dirty="0">
                          <a:latin typeface="+mn-lt"/>
                          <a:cs typeface="Times New Roman"/>
                        </a:rPr>
                        <a:t>G</a:t>
                      </a:r>
                      <a:r>
                        <a:rPr kumimoji="0" lang="en-US" altLang="zh-CN" sz="2800" spc="-1500" baseline="30000" dirty="0">
                          <a:latin typeface="Arial" panose="020B0604020202020204" pitchFamily="34" charset="0"/>
                          <a:cs typeface="Arial" panose="020B0604020202020204" pitchFamily="34" charset="0"/>
                        </a:rPr>
                        <a:t> </a:t>
                      </a:r>
                      <a:r>
                        <a:rPr kumimoji="0" lang="en-US" altLang="zh-CN" sz="2000" spc="-1500" baseline="30000" dirty="0">
                          <a:latin typeface="Arial" panose="020B0604020202020204" pitchFamily="34" charset="0"/>
                          <a:cs typeface="Arial" panose="020B0604020202020204" pitchFamily="34" charset="0"/>
                        </a:rPr>
                        <a:t>⊖</a:t>
                      </a:r>
                      <a:r>
                        <a:rPr lang="en-US" altLang="zh-CN" sz="2800" b="1" spc="502" baseline="30303" dirty="0">
                          <a:latin typeface="+mn-lt"/>
                          <a:cs typeface="Times New Roman"/>
                        </a:rPr>
                        <a:t>  </a:t>
                      </a:r>
                      <a:r>
                        <a:rPr lang="en-US" altLang="zh-CN" sz="2000" spc="105" dirty="0">
                          <a:latin typeface="Symbol"/>
                          <a:cs typeface="Symbol"/>
                        </a:rPr>
                        <a:t></a:t>
                      </a:r>
                      <a:r>
                        <a:rPr lang="en-US" altLang="zh-CN" sz="2000" spc="-80" dirty="0">
                          <a:latin typeface="+mn-lt"/>
                          <a:cs typeface="Times New Roman"/>
                        </a:rPr>
                        <a:t> </a:t>
                      </a:r>
                      <a:r>
                        <a:rPr lang="en-US" altLang="zh-CN" sz="2000" spc="105" dirty="0">
                          <a:latin typeface="Symbol"/>
                          <a:cs typeface="Symbol"/>
                        </a:rPr>
                        <a:t></a:t>
                      </a:r>
                      <a:r>
                        <a:rPr lang="en-US" altLang="zh-CN" sz="2000" i="1" spc="105" dirty="0">
                          <a:latin typeface="+mn-lt"/>
                          <a:cs typeface="Times New Roman"/>
                        </a:rPr>
                        <a:t>H</a:t>
                      </a:r>
                      <a:r>
                        <a:rPr kumimoji="0" lang="en-US" altLang="zh-CN" sz="2000" spc="-1500" baseline="30000" dirty="0">
                          <a:latin typeface="Arial" panose="020B0604020202020204" pitchFamily="34" charset="0"/>
                          <a:cs typeface="Arial" panose="020B0604020202020204" pitchFamily="34" charset="0"/>
                        </a:rPr>
                        <a:t> ⊖       </a:t>
                      </a:r>
                      <a:r>
                        <a:rPr kumimoji="0" lang="en-US" altLang="zh-CN" sz="2000" spc="105" baseline="30000" dirty="0">
                          <a:latin typeface="Symbol"/>
                          <a:cs typeface="Arial" panose="020B0604020202020204" pitchFamily="34" charset="0"/>
                        </a:rPr>
                        <a:t>  </a:t>
                      </a:r>
                      <a:r>
                        <a:rPr lang="en-US" altLang="zh-CN" sz="2000" spc="105" dirty="0">
                          <a:latin typeface="Symbol"/>
                          <a:cs typeface="Symbol"/>
                        </a:rPr>
                        <a:t> -</a:t>
                      </a:r>
                      <a:r>
                        <a:rPr lang="en-US" altLang="zh-CN" sz="2000" spc="-335" dirty="0">
                          <a:latin typeface="+mn-lt"/>
                          <a:cs typeface="Times New Roman"/>
                        </a:rPr>
                        <a:t> </a:t>
                      </a:r>
                      <a:r>
                        <a:rPr lang="en-US" altLang="zh-CN" sz="2000" i="1" spc="85" dirty="0">
                          <a:latin typeface="+mn-lt"/>
                          <a:cs typeface="Times New Roman"/>
                        </a:rPr>
                        <a:t>T</a:t>
                      </a:r>
                      <a:r>
                        <a:rPr lang="en-US" altLang="zh-CN" sz="2000" spc="85" dirty="0">
                          <a:latin typeface="Symbol"/>
                          <a:cs typeface="Symbol"/>
                        </a:rPr>
                        <a:t></a:t>
                      </a:r>
                      <a:r>
                        <a:rPr lang="en-US" altLang="zh-CN" sz="2000" i="1" spc="85" dirty="0">
                          <a:latin typeface="+mn-lt"/>
                          <a:cs typeface="Times New Roman"/>
                        </a:rPr>
                        <a:t>S</a:t>
                      </a:r>
                      <a:r>
                        <a:rPr kumimoji="0" lang="en-US" altLang="zh-CN" sz="2000" spc="-1500" baseline="30000" dirty="0">
                          <a:latin typeface="Arial" panose="020B0604020202020204" pitchFamily="34" charset="0"/>
                          <a:cs typeface="Arial" panose="020B0604020202020204" pitchFamily="34" charset="0"/>
                        </a:rPr>
                        <a:t> ⊖</a:t>
                      </a:r>
                      <a:endParaRPr lang="en-US" altLang="zh-CN" sz="2800" baseline="30303" dirty="0">
                        <a:latin typeface="+mn-lt"/>
                        <a:cs typeface="Times New Roman"/>
                      </a:endParaRP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gridSpan="2">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反应自发性随温度的变化</a:t>
                      </a:r>
                    </a:p>
                  </a:txBody>
                  <a:tcPr marL="84412" marR="84412"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zh-CN" altLang="en-US"/>
                    </a:p>
                  </a:txBody>
                  <a:tcPr/>
                </a:tc>
                <a:extLst>
                  <a:ext uri="{0D108BD9-81ED-4DB2-BD59-A6C34878D82A}">
                    <a16:rowId xmlns:a16="http://schemas.microsoft.com/office/drawing/2014/main" val="10000"/>
                  </a:ext>
                </a:extLst>
              </a:tr>
              <a:tr h="434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lang="en-US" altLang="zh-CN" sz="2000" spc="105" dirty="0">
                          <a:latin typeface="Symbol"/>
                          <a:cs typeface="Symbol"/>
                        </a:rPr>
                        <a:t></a:t>
                      </a:r>
                      <a:r>
                        <a:rPr lang="en-US" altLang="zh-CN" sz="2000" i="1" spc="105" dirty="0">
                          <a:latin typeface="+mn-lt"/>
                          <a:cs typeface="Times New Roman"/>
                        </a:rPr>
                        <a:t>H</a:t>
                      </a:r>
                      <a:r>
                        <a:rPr kumimoji="0" lang="en-US" altLang="zh-CN" sz="2000" spc="-1500" baseline="30000" dirty="0">
                          <a:latin typeface="Arial" panose="020B0604020202020204" pitchFamily="34" charset="0"/>
                          <a:cs typeface="Arial" panose="020B0604020202020204" pitchFamily="34" charset="0"/>
                        </a:rPr>
                        <a:t> ⊖ </a:t>
                      </a:r>
                      <a:endParaRPr kumimoji="1" lang="en-US" altLang="zh-CN" sz="2000" b="1" i="0" u="none" strike="noStrike" cap="none" normalizeH="0" baseline="3000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endParaRPr>
                    </a:p>
                  </a:txBody>
                  <a:tcPr marL="84412" marR="84412"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lang="en-US" altLang="zh-CN" sz="2000" spc="85" dirty="0">
                          <a:latin typeface="Symbol"/>
                          <a:cs typeface="Symbol"/>
                        </a:rPr>
                        <a:t></a:t>
                      </a:r>
                      <a:r>
                        <a:rPr lang="en-US" altLang="zh-CN" sz="2000" i="1" spc="85" dirty="0">
                          <a:latin typeface="+mn-lt"/>
                          <a:cs typeface="Times New Roman"/>
                        </a:rPr>
                        <a:t>S</a:t>
                      </a:r>
                      <a:r>
                        <a:rPr kumimoji="0" lang="en-US" altLang="zh-CN" sz="2000" spc="-1500" baseline="30000" dirty="0">
                          <a:latin typeface="Arial" panose="020B0604020202020204" pitchFamily="34" charset="0"/>
                          <a:cs typeface="Arial" panose="020B0604020202020204" pitchFamily="34" charset="0"/>
                        </a:rPr>
                        <a:t> ⊖</a:t>
                      </a:r>
                      <a:endParaRPr kumimoji="1" lang="en-US" altLang="zh-CN" sz="2000" b="1" i="0" u="none" strike="noStrike" cap="none" normalizeH="0" baseline="3000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endParaRP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endParaRPr kumimoji="0" lang="zh-CN" altLang="zh-CN"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endParaRP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任意温度</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正向自发</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逆向不自发</a:t>
                      </a:r>
                    </a:p>
                  </a:txBody>
                  <a:tcPr marL="84412" marR="84412"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26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任意温度</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正向不自发</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逆向自发</a:t>
                      </a:r>
                    </a:p>
                  </a:txBody>
                  <a:tcPr marL="84412" marR="84412"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794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高温为 </a:t>
                      </a:r>
                      <a:r>
                        <a:rPr kumimoji="0"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低温为 </a:t>
                      </a:r>
                      <a:r>
                        <a:rPr kumimoji="0"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高温</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低温</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正向自发</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逆向自发</a:t>
                      </a:r>
                    </a:p>
                  </a:txBody>
                  <a:tcPr marL="84412" marR="84412"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794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高温为 </a:t>
                      </a:r>
                      <a:r>
                        <a:rPr kumimoji="0"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endPar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低温为 </a:t>
                      </a:r>
                      <a:r>
                        <a:rPr kumimoji="0"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sym typeface="Symbol" pitchFamily="18" charset="2"/>
                        </a:rPr>
                        <a:t></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低温</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高温</a:t>
                      </a:r>
                    </a:p>
                  </a:txBody>
                  <a:tcPr marL="84412" marR="844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正向自发</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accent2">
                              <a:lumMod val="50000"/>
                            </a:schemeClr>
                          </a:solidFill>
                          <a:effectLst>
                            <a:outerShdw blurRad="38100" dist="38100" dir="2700000" algn="tl">
                              <a:srgbClr val="FFFFFF"/>
                            </a:outerShdw>
                          </a:effectLst>
                          <a:latin typeface="Times New Roman" pitchFamily="18" charset="0"/>
                          <a:ea typeface="黑体" pitchFamily="2" charset="-122"/>
                        </a:rPr>
                        <a:t>逆向自发</a:t>
                      </a:r>
                    </a:p>
                  </a:txBody>
                  <a:tcPr marL="84412" marR="84412"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52</a:t>
            </a:fld>
            <a:endParaRPr lang="en-US" altLang="zh-CN" dirty="0">
              <a:solidFill>
                <a:srgbClr val="000000"/>
              </a:solidFill>
            </a:endParaRPr>
          </a:p>
        </p:txBody>
      </p:sp>
      <p:sp>
        <p:nvSpPr>
          <p:cNvPr id="2" name="矩形 1">
            <a:extLst>
              <a:ext uri="{FF2B5EF4-FFF2-40B4-BE49-F238E27FC236}">
                <a16:creationId xmlns:a16="http://schemas.microsoft.com/office/drawing/2014/main" id="{F07FBED9-9E39-AC4A-9A74-59876395DE5E}"/>
              </a:ext>
            </a:extLst>
          </p:cNvPr>
          <p:cNvSpPr/>
          <p:nvPr/>
        </p:nvSpPr>
        <p:spPr>
          <a:xfrm>
            <a:off x="3131840" y="6091535"/>
            <a:ext cx="2659702" cy="461665"/>
          </a:xfrm>
          <a:prstGeom prst="rect">
            <a:avLst/>
          </a:prstGeom>
        </p:spPr>
        <p:txBody>
          <a:bodyPr wrap="none">
            <a:spAutoFit/>
          </a:bodyPr>
          <a:lstStyle/>
          <a:p>
            <a:r>
              <a:rPr kumimoji="0" lang="zh-CN" altLang="en-US" b="0" dirty="0">
                <a:latin typeface="+mj-ea"/>
                <a:ea typeface="+mj-ea"/>
                <a:cs typeface="Arial" panose="020B0604020202020204" pitchFamily="34" charset="0"/>
              </a:rPr>
              <a:t>等温等压的条件下</a:t>
            </a:r>
            <a:endParaRPr lang="zh-CN" altLang="en-US" b="0" dirty="0">
              <a:latin typeface="+mj-ea"/>
              <a:ea typeface="+mj-ea"/>
            </a:endParaRPr>
          </a:p>
        </p:txBody>
      </p:sp>
      <p:sp>
        <p:nvSpPr>
          <p:cNvPr id="9" name="Rectangle 6">
            <a:extLst>
              <a:ext uri="{FF2B5EF4-FFF2-40B4-BE49-F238E27FC236}">
                <a16:creationId xmlns:a16="http://schemas.microsoft.com/office/drawing/2014/main" id="{DBC823EC-86B0-9C46-B0F0-ED39059DCAFF}"/>
              </a:ext>
            </a:extLst>
          </p:cNvPr>
          <p:cNvSpPr>
            <a:spLocks noChangeArrowheads="1"/>
          </p:cNvSpPr>
          <p:nvPr/>
        </p:nvSpPr>
        <p:spPr bwMode="auto">
          <a:xfrm>
            <a:off x="1331640"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Gibbs-Helmholtz</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 方程的应用</a:t>
            </a:r>
          </a:p>
        </p:txBody>
      </p:sp>
    </p:spTree>
    <p:extLst>
      <p:ext uri="{BB962C8B-B14F-4D97-AF65-F5344CB8AC3E}">
        <p14:creationId xmlns:p14="http://schemas.microsoft.com/office/powerpoint/2010/main" val="3540005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Text Box 2"/>
          <p:cNvSpPr txBox="1">
            <a:spLocks noChangeArrowheads="1"/>
          </p:cNvSpPr>
          <p:nvPr/>
        </p:nvSpPr>
        <p:spPr bwMode="auto">
          <a:xfrm>
            <a:off x="395536" y="2132484"/>
            <a:ext cx="8568878" cy="3379387"/>
          </a:xfrm>
          <a:prstGeom prst="rect">
            <a:avLst/>
          </a:prstGeom>
          <a:noFill/>
          <a:ln w="9525">
            <a:noFill/>
            <a:miter lim="800000"/>
            <a:headEnd/>
            <a:tailEnd/>
          </a:ln>
          <a:effectLst/>
        </p:spPr>
        <p:txBody>
          <a:bodyPr wrap="square">
            <a:spAutoFit/>
          </a:bodyPr>
          <a:lstStyle/>
          <a:p>
            <a:pPr marL="288925" indent="-288925">
              <a:lnSpc>
                <a:spcPct val="140000"/>
              </a:lnSpc>
              <a:spcBef>
                <a:spcPct val="50000"/>
              </a:spcBef>
              <a:defRPr/>
            </a:pPr>
            <a:r>
              <a:rPr kumimoji="0" lang="en-US" altLang="zh-CN" dirty="0">
                <a:latin typeface="Arial" panose="020B0604020202020204" pitchFamily="34" charset="0"/>
                <a:ea typeface="+mj-ea"/>
                <a:cs typeface="Arial" panose="020B0604020202020204" pitchFamily="34" charset="0"/>
              </a:rPr>
              <a:t>1) </a:t>
            </a:r>
            <a:r>
              <a:rPr kumimoji="0" lang="zh-CN" altLang="en-US" dirty="0">
                <a:latin typeface="Arial" panose="020B0604020202020204" pitchFamily="34" charset="0"/>
                <a:ea typeface="+mj-ea"/>
                <a:cs typeface="Arial" panose="020B0604020202020204" pitchFamily="34" charset="0"/>
              </a:rPr>
              <a:t>热力学数据提供了一般原则，具体条件的确定仍离不开实验。</a:t>
            </a:r>
          </a:p>
          <a:p>
            <a:pPr marL="288925" indent="-288925">
              <a:lnSpc>
                <a:spcPct val="140000"/>
              </a:lnSpc>
              <a:spcBef>
                <a:spcPct val="50000"/>
              </a:spcBef>
              <a:defRPr/>
            </a:pPr>
            <a:r>
              <a:rPr kumimoji="0" lang="en-US" altLang="zh-CN" dirty="0">
                <a:latin typeface="Arial" panose="020B0604020202020204" pitchFamily="34" charset="0"/>
                <a:ea typeface="+mj-ea"/>
                <a:cs typeface="Arial" panose="020B0604020202020204" pitchFamily="34" charset="0"/>
              </a:rPr>
              <a:t>2) </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G</a:t>
            </a:r>
            <a:r>
              <a:rPr kumimoji="0" lang="zh-CN" altLang="en-US" dirty="0">
                <a:latin typeface="Arial" panose="020B0604020202020204" pitchFamily="34" charset="0"/>
                <a:ea typeface="+mj-ea"/>
                <a:cs typeface="Arial" panose="020B0604020202020204" pitchFamily="34" charset="0"/>
              </a:rPr>
              <a:t>是等温等压反应自发性的正确判据。而</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zh-CN" altLang="en-US" dirty="0">
                <a:latin typeface="Arial" panose="020B0604020202020204" pitchFamily="34" charset="0"/>
                <a:ea typeface="+mj-ea"/>
                <a:cs typeface="Arial" panose="020B0604020202020204" pitchFamily="34" charset="0"/>
              </a:rPr>
              <a:t>判别自发性是有局限性的。由于</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zh-CN" altLang="en-US" dirty="0">
                <a:latin typeface="Arial" panose="020B0604020202020204" pitchFamily="34" charset="0"/>
                <a:ea typeface="+mj-ea"/>
                <a:cs typeface="Arial" panose="020B0604020202020204" pitchFamily="34" charset="0"/>
              </a:rPr>
              <a:t>一般是几十或几百 </a:t>
            </a:r>
            <a:r>
              <a:rPr kumimoji="0" lang="en-US" altLang="zh-CN" dirty="0">
                <a:latin typeface="Arial" panose="020B0604020202020204" pitchFamily="34" charset="0"/>
                <a:ea typeface="+mj-ea"/>
                <a:cs typeface="Arial" panose="020B0604020202020204" pitchFamily="34" charset="0"/>
              </a:rPr>
              <a:t>kJ</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dirty="0">
                <a:latin typeface="Arial" panose="020B0604020202020204" pitchFamily="34" charset="0"/>
                <a:ea typeface="+mj-ea"/>
                <a:cs typeface="Arial" panose="020B0604020202020204" pitchFamily="34" charset="0"/>
              </a:rPr>
              <a:t>mol</a:t>
            </a:r>
            <a:r>
              <a:rPr kumimoji="0" lang="en-US" altLang="zh-CN" sz="2000" baseline="30000" dirty="0">
                <a:latin typeface="Arial" panose="020B0604020202020204" pitchFamily="34" charset="0"/>
                <a:ea typeface="+mj-ea"/>
                <a:cs typeface="Arial" panose="020B0604020202020204" pitchFamily="34" charset="0"/>
                <a:sym typeface="Symbol" pitchFamily="18" charset="2"/>
              </a:rPr>
              <a:t></a:t>
            </a:r>
            <a:r>
              <a:rPr kumimoji="0" lang="en-US" altLang="zh-CN" baseline="30000" dirty="0">
                <a:latin typeface="Arial" panose="020B0604020202020204" pitchFamily="34" charset="0"/>
                <a:ea typeface="+mj-ea"/>
                <a:cs typeface="Arial" panose="020B0604020202020204" pitchFamily="34" charset="0"/>
              </a:rPr>
              <a:t>1</a:t>
            </a:r>
            <a:r>
              <a:rPr kumimoji="0" lang="zh-CN" altLang="en-US" dirty="0">
                <a:latin typeface="Arial" panose="020B0604020202020204" pitchFamily="34" charset="0"/>
                <a:ea typeface="+mj-ea"/>
                <a:cs typeface="Arial" panose="020B0604020202020204" pitchFamily="34" charset="0"/>
              </a:rPr>
              <a:t>，而</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S</a:t>
            </a:r>
            <a:r>
              <a:rPr kumimoji="0" lang="zh-CN" altLang="en-US" dirty="0">
                <a:latin typeface="Arial" panose="020B0604020202020204" pitchFamily="34" charset="0"/>
                <a:ea typeface="+mj-ea"/>
                <a:cs typeface="Arial" panose="020B0604020202020204" pitchFamily="34" charset="0"/>
              </a:rPr>
              <a:t>则是几十或几百 </a:t>
            </a:r>
            <a:r>
              <a:rPr kumimoji="0" lang="en-US" altLang="zh-CN" dirty="0">
                <a:latin typeface="Arial" panose="020B0604020202020204" pitchFamily="34" charset="0"/>
                <a:ea typeface="+mj-ea"/>
                <a:cs typeface="Arial" panose="020B0604020202020204" pitchFamily="34" charset="0"/>
              </a:rPr>
              <a:t>J</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dirty="0">
                <a:latin typeface="Arial" panose="020B0604020202020204" pitchFamily="34" charset="0"/>
                <a:ea typeface="+mj-ea"/>
                <a:cs typeface="Arial" panose="020B0604020202020204" pitchFamily="34" charset="0"/>
              </a:rPr>
              <a:t>mol</a:t>
            </a:r>
            <a:r>
              <a:rPr kumimoji="0" lang="en-US" altLang="zh-CN" baseline="30000" dirty="0">
                <a:latin typeface="Arial" panose="020B0604020202020204" pitchFamily="34" charset="0"/>
                <a:ea typeface="+mj-ea"/>
                <a:cs typeface="Arial" panose="020B0604020202020204" pitchFamily="34" charset="0"/>
                <a:sym typeface="Symbol" pitchFamily="18" charset="2"/>
              </a:rPr>
              <a:t></a:t>
            </a:r>
            <a:r>
              <a:rPr kumimoji="0" lang="en-US" altLang="zh-CN" baseline="30000" dirty="0">
                <a:latin typeface="Arial" panose="020B0604020202020204" pitchFamily="34" charset="0"/>
                <a:ea typeface="+mj-ea"/>
                <a:cs typeface="Arial" panose="020B0604020202020204" pitchFamily="34" charset="0"/>
              </a:rPr>
              <a:t>1</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dirty="0">
                <a:latin typeface="Arial" panose="020B0604020202020204" pitchFamily="34" charset="0"/>
                <a:ea typeface="+mj-ea"/>
                <a:cs typeface="Arial" panose="020B0604020202020204" pitchFamily="34" charset="0"/>
              </a:rPr>
              <a:t>K</a:t>
            </a:r>
            <a:r>
              <a:rPr kumimoji="0" lang="en-US" altLang="zh-CN" baseline="30000" dirty="0">
                <a:latin typeface="Arial" panose="020B0604020202020204" pitchFamily="34" charset="0"/>
                <a:ea typeface="+mj-ea"/>
                <a:cs typeface="Arial" panose="020B0604020202020204" pitchFamily="34" charset="0"/>
                <a:sym typeface="Symbol" pitchFamily="18" charset="2"/>
              </a:rPr>
              <a:t></a:t>
            </a:r>
            <a:r>
              <a:rPr kumimoji="0" lang="en-US" altLang="zh-CN" baseline="30000" dirty="0">
                <a:latin typeface="Arial" panose="020B0604020202020204" pitchFamily="34" charset="0"/>
                <a:ea typeface="+mj-ea"/>
                <a:cs typeface="Arial" panose="020B0604020202020204" pitchFamily="34" charset="0"/>
              </a:rPr>
              <a:t>1</a:t>
            </a:r>
            <a:r>
              <a:rPr kumimoji="0" lang="zh-CN" altLang="en-US" dirty="0">
                <a:latin typeface="Arial" panose="020B0604020202020204" pitchFamily="34" charset="0"/>
                <a:ea typeface="+mj-ea"/>
                <a:cs typeface="Arial" panose="020B0604020202020204" pitchFamily="34" charset="0"/>
              </a:rPr>
              <a:t>。相比之下，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zh-CN" altLang="en-US" i="1"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项一般总比 </a:t>
            </a:r>
            <a:r>
              <a:rPr kumimoji="0" lang="en-US" altLang="zh-CN" i="1" dirty="0">
                <a:latin typeface="Arial" panose="020B0604020202020204" pitchFamily="34" charset="0"/>
                <a:ea typeface="+mj-ea"/>
                <a:cs typeface="Arial" panose="020B0604020202020204" pitchFamily="34" charset="0"/>
              </a:rPr>
              <a:t>T</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S</a:t>
            </a:r>
            <a:r>
              <a:rPr kumimoji="0" lang="zh-CN" altLang="en-US" dirty="0">
                <a:latin typeface="Arial" panose="020B0604020202020204" pitchFamily="34" charset="0"/>
                <a:ea typeface="+mj-ea"/>
                <a:cs typeface="Arial" panose="020B0604020202020204" pitchFamily="34" charset="0"/>
              </a:rPr>
              <a:t>项对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G</a:t>
            </a:r>
            <a:r>
              <a:rPr kumimoji="0" lang="zh-CN" altLang="en-US" i="1"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的贡献大些，所以用 </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zh-CN" altLang="en-US" i="1"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判别反应自发性也有相当的可行性。但不全面，有时须考虑 </a:t>
            </a:r>
            <a:r>
              <a:rPr kumimoji="0" lang="en-US" altLang="zh-CN" i="1" dirty="0">
                <a:latin typeface="Arial" panose="020B0604020202020204" pitchFamily="34" charset="0"/>
                <a:ea typeface="+mj-ea"/>
                <a:cs typeface="Arial" panose="020B0604020202020204" pitchFamily="34" charset="0"/>
              </a:rPr>
              <a:t>T</a:t>
            </a:r>
            <a:r>
              <a:rPr kumimoji="0" lang="en-US" altLang="zh-CN"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S</a:t>
            </a:r>
            <a:r>
              <a:rPr kumimoji="0" lang="zh-CN" altLang="en-US" i="1"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的贡献。</a:t>
            </a:r>
          </a:p>
        </p:txBody>
      </p:sp>
      <p:sp>
        <p:nvSpPr>
          <p:cNvPr id="844803" name="Rectangle 3"/>
          <p:cNvSpPr>
            <a:spLocks noChangeArrowheads="1"/>
          </p:cNvSpPr>
          <p:nvPr/>
        </p:nvSpPr>
        <p:spPr bwMode="auto">
          <a:xfrm>
            <a:off x="395536" y="1484784"/>
            <a:ext cx="1408903" cy="523220"/>
          </a:xfrm>
          <a:prstGeom prst="rect">
            <a:avLst/>
          </a:prstGeom>
          <a:noFill/>
          <a:ln w="9525">
            <a:noFill/>
            <a:miter lim="800000"/>
            <a:headEnd/>
            <a:tailEnd/>
          </a:ln>
          <a:effectLst/>
        </p:spPr>
        <p:txBody>
          <a:bodyPr wrap="square">
            <a:spAutoFit/>
          </a:bodyPr>
          <a:lstStyle/>
          <a:p>
            <a:pPr>
              <a:spcBef>
                <a:spcPct val="50000"/>
              </a:spcBef>
              <a:defRPr/>
            </a:pPr>
            <a:r>
              <a:rPr kumimoji="0" lang="en-US" altLang="zh-CN" sz="2800" dirty="0">
                <a:solidFill>
                  <a:schemeClr val="accent2">
                    <a:lumMod val="50000"/>
                  </a:schemeClr>
                </a:solidFill>
                <a:latin typeface="Arial" panose="020B0604020202020204" pitchFamily="34" charset="0"/>
                <a:ea typeface="+mj-ea"/>
                <a:cs typeface="Arial" panose="020B0604020202020204" pitchFamily="34" charset="0"/>
              </a:rPr>
              <a:t>NOTE:</a:t>
            </a:r>
          </a:p>
        </p:txBody>
      </p:sp>
      <p:sp>
        <p:nvSpPr>
          <p:cNvPr id="4" name="矩形 3"/>
          <p:cNvSpPr/>
          <p:nvPr/>
        </p:nvSpPr>
        <p:spPr bwMode="auto">
          <a:xfrm>
            <a:off x="0" y="980728"/>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53</a:t>
            </a:fld>
            <a:endParaRPr lang="en-US" altLang="zh-CN" dirty="0">
              <a:solidFill>
                <a:srgbClr val="000000"/>
              </a:solidFill>
            </a:endParaRPr>
          </a:p>
        </p:txBody>
      </p:sp>
      <p:sp>
        <p:nvSpPr>
          <p:cNvPr id="7" name="Rectangle 6">
            <a:extLst>
              <a:ext uri="{FF2B5EF4-FFF2-40B4-BE49-F238E27FC236}">
                <a16:creationId xmlns:a16="http://schemas.microsoft.com/office/drawing/2014/main" id="{F23433C2-8B3A-974D-8678-A1CFAB15731C}"/>
              </a:ext>
            </a:extLst>
          </p:cNvPr>
          <p:cNvSpPr>
            <a:spLocks noChangeArrowheads="1"/>
          </p:cNvSpPr>
          <p:nvPr/>
        </p:nvSpPr>
        <p:spPr bwMode="auto">
          <a:xfrm>
            <a:off x="1403648"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Gibbs-Helmholtz</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 方程的应用</a:t>
            </a:r>
          </a:p>
        </p:txBody>
      </p:sp>
    </p:spTree>
    <p:extLst>
      <p:ext uri="{BB962C8B-B14F-4D97-AF65-F5344CB8AC3E}">
        <p14:creationId xmlns:p14="http://schemas.microsoft.com/office/powerpoint/2010/main" val="2314297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5B0964F7-4727-4AC6-820D-B129E805F5EE}" type="slidenum">
              <a:rPr lang="zh-CN" altLang="en-US" smtClean="0"/>
              <a:pPr>
                <a:defRPr/>
              </a:pPr>
              <a:t>54</a:t>
            </a:fld>
            <a:endParaRPr lang="en-US" altLang="zh-CN"/>
          </a:p>
        </p:txBody>
      </p:sp>
      <p:sp>
        <p:nvSpPr>
          <p:cNvPr id="10" name="矩形 9">
            <a:extLst>
              <a:ext uri="{FF2B5EF4-FFF2-40B4-BE49-F238E27FC236}">
                <a16:creationId xmlns:a16="http://schemas.microsoft.com/office/drawing/2014/main" id="{F51D4E6F-AA9D-E042-9177-D1677ED96F7F}"/>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Rectangle 6">
            <a:extLst>
              <a:ext uri="{FF2B5EF4-FFF2-40B4-BE49-F238E27FC236}">
                <a16:creationId xmlns:a16="http://schemas.microsoft.com/office/drawing/2014/main" id="{6E17C758-0A26-0E48-81C7-722FF23B3C81}"/>
              </a:ext>
            </a:extLst>
          </p:cNvPr>
          <p:cNvSpPr>
            <a:spLocks noChangeArrowheads="1"/>
          </p:cNvSpPr>
          <p:nvPr/>
        </p:nvSpPr>
        <p:spPr bwMode="auto">
          <a:xfrm>
            <a:off x="971600" y="74712"/>
            <a:ext cx="7272808"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小结</a:t>
            </a:r>
          </a:p>
        </p:txBody>
      </p:sp>
      <p:sp>
        <p:nvSpPr>
          <p:cNvPr id="5" name="文本框 4">
            <a:extLst>
              <a:ext uri="{FF2B5EF4-FFF2-40B4-BE49-F238E27FC236}">
                <a16:creationId xmlns:a16="http://schemas.microsoft.com/office/drawing/2014/main" id="{C38E7C5E-A542-A249-AB90-557C7B475E55}"/>
              </a:ext>
            </a:extLst>
          </p:cNvPr>
          <p:cNvSpPr txBox="1"/>
          <p:nvPr/>
        </p:nvSpPr>
        <p:spPr>
          <a:xfrm>
            <a:off x="457200" y="996349"/>
            <a:ext cx="3942105" cy="2576667"/>
          </a:xfrm>
          <a:prstGeom prst="rect">
            <a:avLst/>
          </a:prstGeom>
          <a:noFill/>
        </p:spPr>
        <p:txBody>
          <a:bodyPr wrap="none" rtlCol="0">
            <a:spAutoFit/>
          </a:bodyPr>
          <a:lstStyle/>
          <a:p>
            <a:pPr marL="342900" indent="-342900">
              <a:lnSpc>
                <a:spcPct val="150000"/>
              </a:lnSpc>
              <a:buFont typeface="Wingdings" pitchFamily="2" charset="2"/>
              <a:buChar char="ü"/>
            </a:pPr>
            <a:r>
              <a:rPr kumimoji="1" lang="zh-CN" altLang="en-US" sz="2800" b="0" dirty="0">
                <a:latin typeface="+mj-ea"/>
                <a:ea typeface="+mj-ea"/>
              </a:rPr>
              <a:t>热力学第一定律</a:t>
            </a:r>
            <a:endParaRPr kumimoji="1" lang="en-US" altLang="zh-CN" sz="2800" b="0" dirty="0">
              <a:latin typeface="+mj-ea"/>
              <a:ea typeface="+mj-ea"/>
            </a:endParaRPr>
          </a:p>
          <a:p>
            <a:pPr marL="342900" indent="-342900">
              <a:lnSpc>
                <a:spcPct val="150000"/>
              </a:lnSpc>
              <a:buFont typeface="Wingdings" pitchFamily="2" charset="2"/>
              <a:buChar char="ü"/>
            </a:pPr>
            <a:r>
              <a:rPr lang="zh-CN" altLang="en-US" sz="2800" b="0" dirty="0">
                <a:latin typeface="+mj-ea"/>
                <a:ea typeface="+mj-ea"/>
              </a:rPr>
              <a:t>热力学第二定律</a:t>
            </a:r>
            <a:endParaRPr kumimoji="1" lang="en-US" altLang="zh-CN" sz="2800" b="0" dirty="0">
              <a:latin typeface="+mj-ea"/>
              <a:ea typeface="+mj-ea"/>
            </a:endParaRPr>
          </a:p>
          <a:p>
            <a:pPr marL="342900" indent="-342900">
              <a:lnSpc>
                <a:spcPct val="150000"/>
              </a:lnSpc>
              <a:buFont typeface="Wingdings" pitchFamily="2" charset="2"/>
              <a:buChar char="ü"/>
            </a:pPr>
            <a:r>
              <a:rPr lang="zh-CN" altLang="en-US" sz="2800" b="0" dirty="0">
                <a:latin typeface="+mj-ea"/>
                <a:ea typeface="+mj-ea"/>
              </a:rPr>
              <a:t>热力学第三定律</a:t>
            </a:r>
            <a:endParaRPr lang="en-US" altLang="zh-CN" sz="2800" b="0" dirty="0">
              <a:latin typeface="+mj-ea"/>
              <a:ea typeface="+mj-ea"/>
            </a:endParaRPr>
          </a:p>
          <a:p>
            <a:pPr marL="342900" indent="-342900">
              <a:lnSpc>
                <a:spcPct val="150000"/>
              </a:lnSpc>
              <a:buFont typeface="Wingdings" pitchFamily="2" charset="2"/>
              <a:buChar char="ü"/>
            </a:pPr>
            <a:r>
              <a:rPr lang="zh-CN" altLang="en-US" sz="2800" b="0" dirty="0">
                <a:latin typeface="+mj-ea"/>
                <a:ea typeface="+mj-ea"/>
              </a:rPr>
              <a:t>吉布斯</a:t>
            </a:r>
            <a:r>
              <a:rPr lang="en-US" altLang="zh-CN" sz="2800" b="0" dirty="0">
                <a:latin typeface="+mj-ea"/>
                <a:ea typeface="+mj-ea"/>
              </a:rPr>
              <a:t>-</a:t>
            </a:r>
            <a:r>
              <a:rPr lang="zh-CN" altLang="en-US" sz="2800" b="0" dirty="0">
                <a:latin typeface="+mj-ea"/>
                <a:ea typeface="+mj-ea"/>
              </a:rPr>
              <a:t>亥霍姆兹方程</a:t>
            </a:r>
            <a:endParaRPr lang="en-US" altLang="zh-CN" sz="2800" b="0" dirty="0">
              <a:latin typeface="+mj-ea"/>
              <a:ea typeface="+mj-ea"/>
            </a:endParaRPr>
          </a:p>
        </p:txBody>
      </p:sp>
      <p:graphicFrame>
        <p:nvGraphicFramePr>
          <p:cNvPr id="3" name="表格 2">
            <a:extLst>
              <a:ext uri="{FF2B5EF4-FFF2-40B4-BE49-F238E27FC236}">
                <a16:creationId xmlns:a16="http://schemas.microsoft.com/office/drawing/2014/main" id="{655A4878-4328-0445-A87D-8D35746540E1}"/>
              </a:ext>
            </a:extLst>
          </p:cNvPr>
          <p:cNvGraphicFramePr>
            <a:graphicFrameLocks noGrp="1"/>
          </p:cNvGraphicFramePr>
          <p:nvPr/>
        </p:nvGraphicFramePr>
        <p:xfrm>
          <a:off x="251518" y="3789040"/>
          <a:ext cx="8640962" cy="265176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34840620"/>
                    </a:ext>
                  </a:extLst>
                </a:gridCol>
                <a:gridCol w="1140127">
                  <a:extLst>
                    <a:ext uri="{9D8B030D-6E8A-4147-A177-3AD203B41FA5}">
                      <a16:colId xmlns:a16="http://schemas.microsoft.com/office/drawing/2014/main" val="3092018746"/>
                    </a:ext>
                  </a:extLst>
                </a:gridCol>
                <a:gridCol w="1140127">
                  <a:extLst>
                    <a:ext uri="{9D8B030D-6E8A-4147-A177-3AD203B41FA5}">
                      <a16:colId xmlns:a16="http://schemas.microsoft.com/office/drawing/2014/main" val="511823489"/>
                    </a:ext>
                  </a:extLst>
                </a:gridCol>
                <a:gridCol w="1140127">
                  <a:extLst>
                    <a:ext uri="{9D8B030D-6E8A-4147-A177-3AD203B41FA5}">
                      <a16:colId xmlns:a16="http://schemas.microsoft.com/office/drawing/2014/main" val="792682705"/>
                    </a:ext>
                  </a:extLst>
                </a:gridCol>
                <a:gridCol w="1140127">
                  <a:extLst>
                    <a:ext uri="{9D8B030D-6E8A-4147-A177-3AD203B41FA5}">
                      <a16:colId xmlns:a16="http://schemas.microsoft.com/office/drawing/2014/main" val="3955327820"/>
                    </a:ext>
                  </a:extLst>
                </a:gridCol>
                <a:gridCol w="1140127">
                  <a:extLst>
                    <a:ext uri="{9D8B030D-6E8A-4147-A177-3AD203B41FA5}">
                      <a16:colId xmlns:a16="http://schemas.microsoft.com/office/drawing/2014/main" val="504048048"/>
                    </a:ext>
                  </a:extLst>
                </a:gridCol>
                <a:gridCol w="1140127">
                  <a:extLst>
                    <a:ext uri="{9D8B030D-6E8A-4147-A177-3AD203B41FA5}">
                      <a16:colId xmlns:a16="http://schemas.microsoft.com/office/drawing/2014/main" val="2614968475"/>
                    </a:ext>
                  </a:extLst>
                </a:gridCol>
              </a:tblGrid>
              <a:tr h="370840">
                <a:tc>
                  <a:txBody>
                    <a:bodyPr/>
                    <a:lstStyle/>
                    <a:p>
                      <a:pPr algn="ctr"/>
                      <a:r>
                        <a:rPr lang="zh-CN" altLang="en-GB" sz="2400" dirty="0">
                          <a:solidFill>
                            <a:srgbClr val="FF0000"/>
                          </a:solidFill>
                          <a:latin typeface="Arial" panose="020B0604020202020204" pitchFamily="34" charset="0"/>
                          <a:ea typeface="+mj-ea"/>
                          <a:cs typeface="Arial" panose="020B0604020202020204" pitchFamily="34" charset="0"/>
                        </a:rPr>
                        <a:t>物理量</a:t>
                      </a:r>
                      <a:endParaRPr lang="zh-CN" altLang="en-US" sz="2400" dirty="0">
                        <a:solidFill>
                          <a:srgbClr val="FF0000"/>
                        </a:solidFill>
                        <a:latin typeface="Arial" panose="020B0604020202020204" pitchFamily="34" charset="0"/>
                        <a:ea typeface="+mj-ea"/>
                        <a:cs typeface="Arial" panose="020B0604020202020204" pitchFamily="34" charset="0"/>
                      </a:endParaRPr>
                    </a:p>
                  </a:txBody>
                  <a:tcPr anchor="ctr"/>
                </a:tc>
                <a:tc>
                  <a:txBody>
                    <a:bodyPr/>
                    <a:lstStyle/>
                    <a:p>
                      <a:pPr algn="ctr"/>
                      <a:r>
                        <a:rPr lang="en-US" altLang="zh-CN" sz="2400" i="1" dirty="0">
                          <a:solidFill>
                            <a:srgbClr val="FF0000"/>
                          </a:solidFill>
                          <a:latin typeface="Arial" panose="020B0604020202020204" pitchFamily="34" charset="0"/>
                          <a:ea typeface="+mj-ea"/>
                          <a:cs typeface="Arial" panose="020B0604020202020204" pitchFamily="34" charset="0"/>
                        </a:rPr>
                        <a:t>U</a:t>
                      </a:r>
                    </a:p>
                    <a:p>
                      <a:pPr algn="ctr"/>
                      <a:r>
                        <a:rPr kumimoji="0" lang="zh-CN" altLang="en-US" sz="2400" b="1" kern="1200" dirty="0">
                          <a:solidFill>
                            <a:srgbClr val="FF0000"/>
                          </a:solidFill>
                          <a:latin typeface="Arial" panose="020B0604020202020204" pitchFamily="34" charset="0"/>
                          <a:ea typeface="+mj-ea"/>
                          <a:cs typeface="Arial" panose="020B0604020202020204" pitchFamily="34" charset="0"/>
                          <a:sym typeface="Symbol" pitchFamily="18" charset="2"/>
                        </a:rPr>
                        <a:t></a:t>
                      </a:r>
                      <a:r>
                        <a:rPr kumimoji="0" lang="en-US" altLang="zh-CN" sz="2400" b="1" i="1" kern="1200" dirty="0">
                          <a:solidFill>
                            <a:srgbClr val="FF0000"/>
                          </a:solidFill>
                          <a:latin typeface="Arial" panose="020B0604020202020204" pitchFamily="34" charset="0"/>
                          <a:ea typeface="+mj-ea"/>
                          <a:cs typeface="Arial" panose="020B0604020202020204" pitchFamily="34" charset="0"/>
                          <a:sym typeface="Symbol" pitchFamily="18" charset="2"/>
                        </a:rPr>
                        <a:t>U</a:t>
                      </a:r>
                      <a:endParaRPr lang="zh-CN" altLang="en-US" sz="2400" i="1" dirty="0">
                        <a:solidFill>
                          <a:srgbClr val="FF0000"/>
                        </a:solidFill>
                        <a:latin typeface="Arial" panose="020B0604020202020204" pitchFamily="34" charset="0"/>
                        <a:ea typeface="+mj-ea"/>
                        <a:cs typeface="Arial" panose="020B0604020202020204" pitchFamily="34" charset="0"/>
                      </a:endParaRPr>
                    </a:p>
                  </a:txBody>
                  <a:tcPr anchor="ctr"/>
                </a:tc>
                <a:tc>
                  <a:txBody>
                    <a:bodyPr/>
                    <a:lstStyle/>
                    <a:p>
                      <a:pPr algn="ctr"/>
                      <a:r>
                        <a:rPr lang="en-US" altLang="zh-CN" sz="2400" i="1" dirty="0">
                          <a:solidFill>
                            <a:srgbClr val="FF0000"/>
                          </a:solidFill>
                          <a:latin typeface="Arial" panose="020B0604020202020204" pitchFamily="34" charset="0"/>
                          <a:ea typeface="+mj-ea"/>
                          <a:cs typeface="Arial" panose="020B0604020202020204" pitchFamily="34" charset="0"/>
                        </a:rPr>
                        <a:t>H</a:t>
                      </a:r>
                    </a:p>
                    <a:p>
                      <a:pPr algn="ctr"/>
                      <a:r>
                        <a:rPr kumimoji="0" lang="zh-CN" altLang="en-US" sz="2400" b="1" kern="1200" dirty="0">
                          <a:solidFill>
                            <a:srgbClr val="FF0000"/>
                          </a:solidFill>
                          <a:latin typeface="Arial" panose="020B0604020202020204" pitchFamily="34" charset="0"/>
                          <a:ea typeface="+mj-ea"/>
                          <a:cs typeface="Arial" panose="020B0604020202020204" pitchFamily="34" charset="0"/>
                          <a:sym typeface="Symbol" pitchFamily="18" charset="2"/>
                        </a:rPr>
                        <a:t></a:t>
                      </a:r>
                      <a:r>
                        <a:rPr kumimoji="0" lang="en-US" altLang="zh-CN" sz="2400" b="1" i="1" kern="1200" dirty="0">
                          <a:solidFill>
                            <a:srgbClr val="FF0000"/>
                          </a:solidFill>
                          <a:latin typeface="Arial" panose="020B0604020202020204" pitchFamily="34" charset="0"/>
                          <a:ea typeface="+mj-ea"/>
                          <a:cs typeface="Arial" panose="020B0604020202020204" pitchFamily="34" charset="0"/>
                          <a:sym typeface="Symbol" pitchFamily="18" charset="2"/>
                        </a:rPr>
                        <a:t>H</a:t>
                      </a:r>
                      <a:endParaRPr lang="zh-CN" altLang="en-US" sz="2400" i="1" dirty="0">
                        <a:solidFill>
                          <a:srgbClr val="FF0000"/>
                        </a:solidFill>
                        <a:latin typeface="Arial" panose="020B0604020202020204" pitchFamily="34" charset="0"/>
                        <a:ea typeface="+mj-ea"/>
                        <a:cs typeface="Arial" panose="020B0604020202020204" pitchFamily="34" charset="0"/>
                      </a:endParaRPr>
                    </a:p>
                  </a:txBody>
                  <a:tcPr anchor="ctr"/>
                </a:tc>
                <a:tc>
                  <a:txBody>
                    <a:bodyPr/>
                    <a:lstStyle/>
                    <a:p>
                      <a:pPr algn="ctr"/>
                      <a:r>
                        <a:rPr lang="en-US" altLang="zh-CN" sz="2400" i="1" dirty="0">
                          <a:solidFill>
                            <a:srgbClr val="FF0000"/>
                          </a:solidFill>
                          <a:latin typeface="Arial" panose="020B0604020202020204" pitchFamily="34" charset="0"/>
                          <a:ea typeface="+mj-ea"/>
                          <a:cs typeface="Arial" panose="020B0604020202020204" pitchFamily="34" charset="0"/>
                        </a:rPr>
                        <a:t>S</a:t>
                      </a:r>
                    </a:p>
                    <a:p>
                      <a:pPr algn="ctr"/>
                      <a:r>
                        <a:rPr kumimoji="0" lang="zh-CN" altLang="en-US" sz="2400" b="1" kern="1200" dirty="0">
                          <a:solidFill>
                            <a:srgbClr val="FF0000"/>
                          </a:solidFill>
                          <a:latin typeface="Arial" panose="020B0604020202020204" pitchFamily="34" charset="0"/>
                          <a:ea typeface="+mj-ea"/>
                          <a:cs typeface="Arial" panose="020B0604020202020204" pitchFamily="34" charset="0"/>
                          <a:sym typeface="Symbol" pitchFamily="18" charset="2"/>
                        </a:rPr>
                        <a:t></a:t>
                      </a:r>
                      <a:r>
                        <a:rPr kumimoji="0" lang="en-US" altLang="zh-CN" sz="2400" b="1" i="1" kern="1200" dirty="0">
                          <a:solidFill>
                            <a:srgbClr val="FF0000"/>
                          </a:solidFill>
                          <a:latin typeface="Arial" panose="020B0604020202020204" pitchFamily="34" charset="0"/>
                          <a:ea typeface="+mj-ea"/>
                          <a:cs typeface="Arial" panose="020B0604020202020204" pitchFamily="34" charset="0"/>
                          <a:sym typeface="Symbol" pitchFamily="18" charset="2"/>
                        </a:rPr>
                        <a:t>S</a:t>
                      </a:r>
                      <a:endParaRPr lang="zh-CN" altLang="en-US" sz="2400" i="1" dirty="0">
                        <a:solidFill>
                          <a:srgbClr val="FF0000"/>
                        </a:solidFill>
                        <a:latin typeface="Arial" panose="020B0604020202020204" pitchFamily="34" charset="0"/>
                        <a:ea typeface="+mj-ea"/>
                        <a:cs typeface="Arial" panose="020B0604020202020204" pitchFamily="34" charset="0"/>
                      </a:endParaRPr>
                    </a:p>
                  </a:txBody>
                  <a:tcPr anchor="ctr"/>
                </a:tc>
                <a:tc>
                  <a:txBody>
                    <a:bodyPr/>
                    <a:lstStyle/>
                    <a:p>
                      <a:pPr algn="ctr"/>
                      <a:r>
                        <a:rPr lang="en-US" altLang="zh-CN" sz="2400" i="1" dirty="0">
                          <a:solidFill>
                            <a:srgbClr val="FF0000"/>
                          </a:solidFill>
                          <a:latin typeface="Arial" panose="020B0604020202020204" pitchFamily="34" charset="0"/>
                          <a:ea typeface="+mj-ea"/>
                          <a:cs typeface="Arial" panose="020B0604020202020204" pitchFamily="34" charset="0"/>
                        </a:rPr>
                        <a:t>G</a:t>
                      </a:r>
                    </a:p>
                    <a:p>
                      <a:pPr algn="ctr"/>
                      <a:r>
                        <a:rPr kumimoji="0" lang="zh-CN" altLang="en-US" sz="2400" b="1" kern="1200" dirty="0">
                          <a:solidFill>
                            <a:srgbClr val="FF0000"/>
                          </a:solidFill>
                          <a:latin typeface="Arial" panose="020B0604020202020204" pitchFamily="34" charset="0"/>
                          <a:ea typeface="+mj-ea"/>
                          <a:cs typeface="Arial" panose="020B0604020202020204" pitchFamily="34" charset="0"/>
                          <a:sym typeface="Symbol" pitchFamily="18" charset="2"/>
                        </a:rPr>
                        <a:t></a:t>
                      </a:r>
                      <a:r>
                        <a:rPr kumimoji="0" lang="en-US" altLang="zh-CN" sz="2400" b="1" i="1" kern="1200" dirty="0">
                          <a:solidFill>
                            <a:srgbClr val="FF0000"/>
                          </a:solidFill>
                          <a:latin typeface="Arial" panose="020B0604020202020204" pitchFamily="34" charset="0"/>
                          <a:ea typeface="+mj-ea"/>
                          <a:cs typeface="Arial" panose="020B0604020202020204" pitchFamily="34" charset="0"/>
                          <a:sym typeface="Symbol" pitchFamily="18" charset="2"/>
                        </a:rPr>
                        <a:t>G</a:t>
                      </a:r>
                      <a:endParaRPr lang="zh-CN" altLang="en-US" sz="2400" i="1" dirty="0">
                        <a:solidFill>
                          <a:srgbClr val="FF0000"/>
                        </a:solidFill>
                        <a:latin typeface="Arial" panose="020B0604020202020204" pitchFamily="34" charset="0"/>
                        <a:ea typeface="+mj-ea"/>
                        <a:cs typeface="Arial" panose="020B0604020202020204" pitchFamily="34" charset="0"/>
                      </a:endParaRPr>
                    </a:p>
                  </a:txBody>
                  <a:tcPr anchor="ctr"/>
                </a:tc>
                <a:tc>
                  <a:txBody>
                    <a:bodyPr/>
                    <a:lstStyle/>
                    <a:p>
                      <a:pPr algn="ctr"/>
                      <a:r>
                        <a:rPr lang="en-US" altLang="zh-CN" sz="2400" i="1" dirty="0">
                          <a:solidFill>
                            <a:srgbClr val="FF0000"/>
                          </a:solidFill>
                          <a:latin typeface="Arial" panose="020B0604020202020204" pitchFamily="34" charset="0"/>
                          <a:ea typeface="+mj-ea"/>
                          <a:cs typeface="Arial" panose="020B0604020202020204" pitchFamily="34" charset="0"/>
                        </a:rPr>
                        <a:t>Q</a:t>
                      </a:r>
                      <a:endParaRPr lang="zh-CN" altLang="en-US" sz="2400" i="1" dirty="0">
                        <a:solidFill>
                          <a:srgbClr val="FF0000"/>
                        </a:solidFill>
                        <a:latin typeface="Arial" panose="020B0604020202020204" pitchFamily="34" charset="0"/>
                        <a:ea typeface="+mj-ea"/>
                        <a:cs typeface="Arial" panose="020B0604020202020204" pitchFamily="34" charset="0"/>
                      </a:endParaRPr>
                    </a:p>
                  </a:txBody>
                  <a:tcPr anchor="ctr"/>
                </a:tc>
                <a:tc>
                  <a:txBody>
                    <a:bodyPr/>
                    <a:lstStyle/>
                    <a:p>
                      <a:pPr algn="ctr"/>
                      <a:r>
                        <a:rPr lang="en-US" altLang="zh-CN" sz="2400" i="1" dirty="0">
                          <a:solidFill>
                            <a:srgbClr val="FF0000"/>
                          </a:solidFill>
                          <a:latin typeface="Arial" panose="020B0604020202020204" pitchFamily="34" charset="0"/>
                          <a:ea typeface="+mj-ea"/>
                          <a:cs typeface="Arial" panose="020B0604020202020204" pitchFamily="34" charset="0"/>
                        </a:rPr>
                        <a:t>W</a:t>
                      </a:r>
                      <a:endParaRPr lang="zh-CN" altLang="en-US" sz="2400" i="1" dirty="0">
                        <a:solidFill>
                          <a:srgbClr val="FF0000"/>
                        </a:solidFill>
                        <a:latin typeface="Arial" panose="020B0604020202020204" pitchFamily="34" charset="0"/>
                        <a:ea typeface="+mj-ea"/>
                        <a:cs typeface="Arial" panose="020B0604020202020204" pitchFamily="34" charset="0"/>
                      </a:endParaRPr>
                    </a:p>
                  </a:txBody>
                  <a:tcPr anchor="ctr"/>
                </a:tc>
                <a:extLst>
                  <a:ext uri="{0D108BD9-81ED-4DB2-BD59-A6C34878D82A}">
                    <a16:rowId xmlns:a16="http://schemas.microsoft.com/office/drawing/2014/main" val="4214401836"/>
                  </a:ext>
                </a:extLst>
              </a:tr>
              <a:tr h="370840">
                <a:tc>
                  <a:txBody>
                    <a:bodyPr/>
                    <a:lstStyle/>
                    <a:p>
                      <a:pPr algn="ctr"/>
                      <a:r>
                        <a:rPr lang="zh-CN" altLang="en-US" sz="2400" dirty="0">
                          <a:latin typeface="Arial" panose="020B0604020202020204" pitchFamily="34" charset="0"/>
                          <a:ea typeface="+mj-ea"/>
                          <a:cs typeface="Arial" panose="020B0604020202020204" pitchFamily="34" charset="0"/>
                        </a:rPr>
                        <a:t>定义</a:t>
                      </a:r>
                      <a:endParaRPr lang="en-US" altLang="zh-CN"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extLst>
                  <a:ext uri="{0D108BD9-81ED-4DB2-BD59-A6C34878D82A}">
                    <a16:rowId xmlns:a16="http://schemas.microsoft.com/office/drawing/2014/main" val="598128371"/>
                  </a:ext>
                </a:extLst>
              </a:tr>
              <a:tr h="370840">
                <a:tc>
                  <a:txBody>
                    <a:bodyPr/>
                    <a:lstStyle/>
                    <a:p>
                      <a:pPr algn="ctr"/>
                      <a:r>
                        <a:rPr lang="zh-CN" altLang="en-US" sz="2400" dirty="0">
                          <a:latin typeface="Arial" panose="020B0604020202020204" pitchFamily="34" charset="0"/>
                          <a:ea typeface="+mj-ea"/>
                          <a:cs typeface="Arial" panose="020B0604020202020204" pitchFamily="34" charset="0"/>
                        </a:rPr>
                        <a:t>计算方法</a:t>
                      </a: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extLst>
                  <a:ext uri="{0D108BD9-81ED-4DB2-BD59-A6C34878D82A}">
                    <a16:rowId xmlns:a16="http://schemas.microsoft.com/office/drawing/2014/main" val="3798852815"/>
                  </a:ext>
                </a:extLst>
              </a:tr>
              <a:tr h="370840">
                <a:tc>
                  <a:txBody>
                    <a:bodyPr/>
                    <a:lstStyle/>
                    <a:p>
                      <a:pPr algn="ctr"/>
                      <a:r>
                        <a:rPr lang="zh-CN" altLang="en-US" sz="2400" dirty="0">
                          <a:latin typeface="Arial" panose="020B0604020202020204" pitchFamily="34" charset="0"/>
                          <a:ea typeface="+mj-ea"/>
                          <a:cs typeface="Arial" panose="020B0604020202020204" pitchFamily="34" charset="0"/>
                        </a:rPr>
                        <a:t>物理意义</a:t>
                      </a: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extLst>
                  <a:ext uri="{0D108BD9-81ED-4DB2-BD59-A6C34878D82A}">
                    <a16:rowId xmlns:a16="http://schemas.microsoft.com/office/drawing/2014/main" val="2387178788"/>
                  </a:ext>
                </a:extLst>
              </a:tr>
              <a:tr h="370840">
                <a:tc>
                  <a:txBody>
                    <a:bodyPr/>
                    <a:lstStyle/>
                    <a:p>
                      <a:pPr algn="ctr"/>
                      <a:r>
                        <a:rPr lang="zh-CN" altLang="en-US" sz="2400" dirty="0">
                          <a:latin typeface="Arial" panose="020B0604020202020204" pitchFamily="34" charset="0"/>
                          <a:ea typeface="+mj-ea"/>
                          <a:cs typeface="Arial" panose="020B0604020202020204" pitchFamily="34" charset="0"/>
                        </a:rPr>
                        <a:t>应用</a:t>
                      </a: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tc>
                  <a:txBody>
                    <a:bodyPr/>
                    <a:lstStyle/>
                    <a:p>
                      <a:pPr algn="ctr"/>
                      <a:endParaRPr lang="zh-CN" altLang="en-US" sz="2400" dirty="0">
                        <a:latin typeface="Arial" panose="020B0604020202020204" pitchFamily="34" charset="0"/>
                        <a:ea typeface="+mj-ea"/>
                        <a:cs typeface="Arial" panose="020B0604020202020204" pitchFamily="34" charset="0"/>
                      </a:endParaRPr>
                    </a:p>
                  </a:txBody>
                  <a:tcPr anchor="ctr"/>
                </a:tc>
                <a:extLst>
                  <a:ext uri="{0D108BD9-81ED-4DB2-BD59-A6C34878D82A}">
                    <a16:rowId xmlns:a16="http://schemas.microsoft.com/office/drawing/2014/main" val="2974960172"/>
                  </a:ext>
                </a:extLst>
              </a:tr>
            </a:tbl>
          </a:graphicData>
        </a:graphic>
      </p:graphicFrame>
    </p:spTree>
    <p:extLst>
      <p:ext uri="{BB962C8B-B14F-4D97-AF65-F5344CB8AC3E}">
        <p14:creationId xmlns:p14="http://schemas.microsoft.com/office/powerpoint/2010/main" val="27151222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99592" y="2433098"/>
            <a:ext cx="7315200" cy="707870"/>
          </a:xfrm>
          <a:prstGeom prst="rect">
            <a:avLst/>
          </a:prstGeom>
          <a:noFill/>
          <a:ln w="9525">
            <a:noFill/>
            <a:miter lim="800000"/>
            <a:headEnd/>
            <a:tailEnd/>
          </a:ln>
          <a:effectLst/>
        </p:spPr>
        <p:txBody>
          <a:bodyPr lIns="91425" tIns="45712" rIns="91425" bIns="45712">
            <a:spAutoFit/>
          </a:bodyPr>
          <a:lstStyle/>
          <a:p>
            <a:pPr algn="ctr">
              <a:spcBef>
                <a:spcPct val="50000"/>
              </a:spcBef>
              <a:defRPr/>
            </a:pPr>
            <a:r>
              <a:rPr lang="zh-CN" altLang="en-US" sz="4000" dirty="0">
                <a:solidFill>
                  <a:srgbClr val="3333CC">
                    <a:lumMod val="50000"/>
                  </a:srgbClr>
                </a:solidFill>
                <a:latin typeface="黑体"/>
                <a:ea typeface="黑体"/>
              </a:rPr>
              <a:t>谢谢大家，欢迎讨论</a:t>
            </a:r>
          </a:p>
        </p:txBody>
      </p:sp>
      <p:sp>
        <p:nvSpPr>
          <p:cNvPr id="4"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55</a:t>
            </a:fld>
            <a:endParaRPr lang="en-US" altLang="zh-CN" dirty="0">
              <a:solidFill>
                <a:srgbClr val="000000"/>
              </a:solidFill>
            </a:endParaRPr>
          </a:p>
        </p:txBody>
      </p:sp>
    </p:spTree>
    <p:extLst>
      <p:ext uri="{BB962C8B-B14F-4D97-AF65-F5344CB8AC3E}">
        <p14:creationId xmlns:p14="http://schemas.microsoft.com/office/powerpoint/2010/main" val="2380114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3902" y="82804"/>
            <a:ext cx="1266117" cy="1329972"/>
          </a:xfrm>
          <a:prstGeom prst="rect">
            <a:avLst/>
          </a:prstGeom>
          <a:blipFill>
            <a:blip r:embed="rId2" cstate="print"/>
            <a:stretch>
              <a:fillRect/>
            </a:stretch>
          </a:blipFill>
        </p:spPr>
        <p:txBody>
          <a:bodyPr wrap="square" lIns="0" tIns="0" rIns="0" bIns="0" rtlCol="0"/>
          <a:lstStyle/>
          <a:p>
            <a:endParaRPr sz="2052"/>
          </a:p>
        </p:txBody>
      </p:sp>
      <p:sp>
        <p:nvSpPr>
          <p:cNvPr id="3" name="object 3"/>
          <p:cNvSpPr txBox="1">
            <a:spLocks noGrp="1"/>
          </p:cNvSpPr>
          <p:nvPr>
            <p:ph type="title"/>
          </p:nvPr>
        </p:nvSpPr>
        <p:spPr>
          <a:xfrm>
            <a:off x="2123728" y="647301"/>
            <a:ext cx="5618890" cy="326758"/>
          </a:xfrm>
          <a:prstGeom prst="rect">
            <a:avLst/>
          </a:prstGeom>
        </p:spPr>
        <p:txBody>
          <a:bodyPr vert="horz" wrap="square" lIns="0" tIns="10860" rIns="0" bIns="0" numCol="1" rtlCol="0" anchor="ctr" anchorCtr="0" compatLnSpc="1">
            <a:prstTxWarp prst="textNoShape">
              <a:avLst/>
            </a:prstTxWarp>
            <a:spAutoFit/>
          </a:bodyPr>
          <a:lstStyle/>
          <a:p>
            <a:pPr marL="10860">
              <a:spcBef>
                <a:spcPts val="86"/>
              </a:spcBef>
              <a:tabLst>
                <a:tab pos="1865165" algn="l"/>
              </a:tabLst>
            </a:pPr>
            <a:r>
              <a:rPr sz="2052" dirty="0">
                <a:solidFill>
                  <a:srgbClr val="CC0000"/>
                </a:solidFill>
              </a:rPr>
              <a:t>吉布斯</a:t>
            </a:r>
            <a:r>
              <a:rPr sz="2052" spc="-509" dirty="0">
                <a:solidFill>
                  <a:srgbClr val="CC0000"/>
                </a:solidFill>
              </a:rPr>
              <a:t> </a:t>
            </a:r>
            <a:r>
              <a:rPr sz="2052" spc="-4" dirty="0">
                <a:solidFill>
                  <a:srgbClr val="CC0000"/>
                </a:solidFill>
                <a:latin typeface="Times New Roman"/>
                <a:cs typeface="Times New Roman"/>
              </a:rPr>
              <a:t>(Gibbs</a:t>
            </a:r>
            <a:r>
              <a:rPr sz="2052" spc="9" dirty="0">
                <a:solidFill>
                  <a:srgbClr val="CC0000"/>
                </a:solidFill>
                <a:latin typeface="Times New Roman"/>
                <a:cs typeface="Times New Roman"/>
              </a:rPr>
              <a:t> </a:t>
            </a:r>
            <a:r>
              <a:rPr sz="2052" spc="-4" dirty="0">
                <a:solidFill>
                  <a:srgbClr val="CC0000"/>
                </a:solidFill>
                <a:latin typeface="Times New Roman"/>
                <a:cs typeface="Times New Roman"/>
              </a:rPr>
              <a:t>J	</a:t>
            </a:r>
            <a:r>
              <a:rPr sz="2052" spc="-13" dirty="0">
                <a:solidFill>
                  <a:srgbClr val="CC0000"/>
                </a:solidFill>
                <a:latin typeface="Times New Roman"/>
                <a:cs typeface="Times New Roman"/>
              </a:rPr>
              <a:t>W,</a:t>
            </a:r>
            <a:r>
              <a:rPr sz="2052" spc="-56" dirty="0">
                <a:solidFill>
                  <a:srgbClr val="CC0000"/>
                </a:solidFill>
                <a:latin typeface="Times New Roman"/>
                <a:cs typeface="Times New Roman"/>
              </a:rPr>
              <a:t> </a:t>
            </a:r>
            <a:r>
              <a:rPr sz="2052" dirty="0">
                <a:solidFill>
                  <a:srgbClr val="CC0000"/>
                </a:solidFill>
                <a:latin typeface="Times New Roman"/>
                <a:cs typeface="Times New Roman"/>
              </a:rPr>
              <a:t>1839-1903)</a:t>
            </a:r>
            <a:r>
              <a:rPr sz="2052" dirty="0">
                <a:solidFill>
                  <a:srgbClr val="CC0000"/>
                </a:solidFill>
              </a:rPr>
              <a:t>，</a:t>
            </a:r>
            <a:r>
              <a:rPr sz="2052" dirty="0" err="1">
                <a:solidFill>
                  <a:srgbClr val="CC0000"/>
                </a:solidFill>
              </a:rPr>
              <a:t>数学物理学教授</a:t>
            </a:r>
            <a:endParaRPr sz="2052" dirty="0">
              <a:latin typeface="Times New Roman"/>
              <a:cs typeface="Times New Roman"/>
            </a:endParaRPr>
          </a:p>
        </p:txBody>
      </p:sp>
      <p:sp>
        <p:nvSpPr>
          <p:cNvPr id="4" name="object 4"/>
          <p:cNvSpPr txBox="1"/>
          <p:nvPr/>
        </p:nvSpPr>
        <p:spPr>
          <a:xfrm>
            <a:off x="179512" y="1412776"/>
            <a:ext cx="8773710" cy="4930810"/>
          </a:xfrm>
          <a:prstGeom prst="rect">
            <a:avLst/>
          </a:prstGeom>
        </p:spPr>
        <p:txBody>
          <a:bodyPr vert="horz" wrap="square" lIns="0" tIns="11403" rIns="0" bIns="0" rtlCol="0">
            <a:spAutoFit/>
          </a:bodyPr>
          <a:lstStyle/>
          <a:p>
            <a:pPr marL="304074" marR="5430" indent="-293214" algn="just">
              <a:spcBef>
                <a:spcPts val="90"/>
              </a:spcBef>
              <a:buChar char="•"/>
              <a:tabLst>
                <a:tab pos="304074" algn="l"/>
              </a:tabLst>
            </a:pPr>
            <a:r>
              <a:rPr sz="1800" b="0" spc="13" dirty="0">
                <a:solidFill>
                  <a:srgbClr val="CC0000"/>
                </a:solidFill>
                <a:latin typeface="+mn-lt"/>
                <a:ea typeface="+mj-ea"/>
                <a:cs typeface="Times New Roman"/>
              </a:rPr>
              <a:t>19</a:t>
            </a:r>
            <a:r>
              <a:rPr sz="1800" b="0" spc="17" dirty="0">
                <a:solidFill>
                  <a:srgbClr val="CC0000"/>
                </a:solidFill>
                <a:latin typeface="+mn-lt"/>
                <a:ea typeface="+mj-ea"/>
                <a:cs typeface="楷体"/>
              </a:rPr>
              <a:t>岁毕</a:t>
            </a:r>
            <a:r>
              <a:rPr sz="1800" b="0" spc="30" dirty="0">
                <a:solidFill>
                  <a:srgbClr val="CC0000"/>
                </a:solidFill>
                <a:latin typeface="+mn-lt"/>
                <a:ea typeface="+mj-ea"/>
                <a:cs typeface="楷体"/>
              </a:rPr>
              <a:t>业</a:t>
            </a:r>
            <a:r>
              <a:rPr sz="1800" b="0" spc="17" dirty="0">
                <a:solidFill>
                  <a:srgbClr val="CC0000"/>
                </a:solidFill>
                <a:latin typeface="+mn-lt"/>
                <a:ea typeface="+mj-ea"/>
                <a:cs typeface="楷体"/>
              </a:rPr>
              <a:t>于耶鲁</a:t>
            </a:r>
            <a:r>
              <a:rPr sz="1800" b="0" spc="30" dirty="0">
                <a:solidFill>
                  <a:srgbClr val="CC0000"/>
                </a:solidFill>
                <a:latin typeface="+mn-lt"/>
                <a:ea typeface="+mj-ea"/>
                <a:cs typeface="楷体"/>
              </a:rPr>
              <a:t>大</a:t>
            </a:r>
            <a:r>
              <a:rPr sz="1800" b="0" spc="17" dirty="0">
                <a:solidFill>
                  <a:srgbClr val="CC0000"/>
                </a:solidFill>
                <a:latin typeface="+mn-lt"/>
                <a:ea typeface="+mj-ea"/>
                <a:cs typeface="楷体"/>
              </a:rPr>
              <a:t>学</a:t>
            </a:r>
            <a:r>
              <a:rPr sz="1800" b="0" spc="9" dirty="0">
                <a:latin typeface="+mn-lt"/>
                <a:ea typeface="+mj-ea"/>
                <a:cs typeface="楷体"/>
              </a:rPr>
              <a:t>，</a:t>
            </a:r>
            <a:r>
              <a:rPr sz="1800" b="0" spc="9" dirty="0">
                <a:latin typeface="+mn-lt"/>
                <a:ea typeface="+mj-ea"/>
                <a:cs typeface="Times New Roman"/>
              </a:rPr>
              <a:t>1863</a:t>
            </a:r>
            <a:r>
              <a:rPr sz="1800" b="0" spc="17" dirty="0">
                <a:latin typeface="+mn-lt"/>
                <a:ea typeface="+mj-ea"/>
                <a:cs typeface="楷体"/>
              </a:rPr>
              <a:t>年取</a:t>
            </a:r>
            <a:r>
              <a:rPr sz="1800" b="0" spc="30" dirty="0">
                <a:latin typeface="+mn-lt"/>
                <a:ea typeface="+mj-ea"/>
                <a:cs typeface="楷体"/>
              </a:rPr>
              <a:t>得</a:t>
            </a:r>
            <a:r>
              <a:rPr sz="1800" b="0" spc="17" dirty="0">
                <a:latin typeface="+mn-lt"/>
                <a:ea typeface="+mj-ea"/>
                <a:cs typeface="楷体"/>
              </a:rPr>
              <a:t>美国首</a:t>
            </a:r>
            <a:r>
              <a:rPr sz="1800" b="0" spc="30" dirty="0">
                <a:latin typeface="+mn-lt"/>
                <a:ea typeface="+mj-ea"/>
                <a:cs typeface="楷体"/>
              </a:rPr>
              <a:t>批</a:t>
            </a:r>
            <a:r>
              <a:rPr sz="1800" b="0" spc="17" dirty="0">
                <a:latin typeface="+mn-lt"/>
                <a:ea typeface="+mj-ea"/>
                <a:cs typeface="楷体"/>
              </a:rPr>
              <a:t>博士</a:t>
            </a:r>
            <a:r>
              <a:rPr sz="1800" b="0" spc="30" dirty="0">
                <a:latin typeface="+mn-lt"/>
                <a:ea typeface="+mj-ea"/>
                <a:cs typeface="楷体"/>
              </a:rPr>
              <a:t>学</a:t>
            </a:r>
            <a:r>
              <a:rPr sz="1800" b="0" spc="17" dirty="0">
                <a:latin typeface="+mn-lt"/>
                <a:ea typeface="+mj-ea"/>
                <a:cs typeface="楷体"/>
              </a:rPr>
              <a:t>位，并</a:t>
            </a:r>
            <a:r>
              <a:rPr sz="1800" b="0" spc="30" dirty="0">
                <a:latin typeface="+mn-lt"/>
                <a:ea typeface="+mj-ea"/>
                <a:cs typeface="楷体"/>
              </a:rPr>
              <a:t>留</a:t>
            </a:r>
            <a:r>
              <a:rPr sz="1800" b="0" spc="17" dirty="0">
                <a:latin typeface="+mn-lt"/>
                <a:ea typeface="+mj-ea"/>
                <a:cs typeface="楷体"/>
              </a:rPr>
              <a:t>校教</a:t>
            </a:r>
            <a:r>
              <a:rPr sz="1800" b="0" spc="30" dirty="0">
                <a:latin typeface="+mn-lt"/>
                <a:ea typeface="+mj-ea"/>
                <a:cs typeface="楷体"/>
              </a:rPr>
              <a:t>授</a:t>
            </a:r>
            <a:r>
              <a:rPr sz="1800" b="0" spc="17" dirty="0">
                <a:latin typeface="+mn-lt"/>
                <a:ea typeface="+mj-ea"/>
                <a:cs typeface="楷体"/>
              </a:rPr>
              <a:t>拉丁文</a:t>
            </a:r>
            <a:r>
              <a:rPr sz="1800" b="0" spc="30" dirty="0">
                <a:latin typeface="+mn-lt"/>
                <a:ea typeface="+mj-ea"/>
                <a:cs typeface="楷体"/>
              </a:rPr>
              <a:t>和</a:t>
            </a:r>
            <a:r>
              <a:rPr sz="1800" b="0" spc="17" dirty="0">
                <a:latin typeface="+mn-lt"/>
                <a:ea typeface="+mj-ea"/>
                <a:cs typeface="楷体"/>
              </a:rPr>
              <a:t>自然</a:t>
            </a:r>
            <a:r>
              <a:rPr sz="1800" b="0" dirty="0">
                <a:latin typeface="+mn-lt"/>
                <a:ea typeface="+mj-ea"/>
                <a:cs typeface="楷体"/>
              </a:rPr>
              <a:t>哲 </a:t>
            </a:r>
            <a:r>
              <a:rPr sz="1800" b="0" dirty="0" err="1">
                <a:latin typeface="+mn-lt"/>
                <a:ea typeface="+mj-ea"/>
                <a:cs typeface="楷体"/>
              </a:rPr>
              <a:t>学。就</a:t>
            </a:r>
            <a:r>
              <a:rPr sz="1800" b="0" spc="-13" dirty="0" err="1">
                <a:latin typeface="+mn-lt"/>
                <a:ea typeface="+mj-ea"/>
                <a:cs typeface="楷体"/>
              </a:rPr>
              <a:t>学于</a:t>
            </a:r>
            <a:r>
              <a:rPr sz="1800" b="0" spc="-4" dirty="0" err="1">
                <a:latin typeface="+mn-lt"/>
                <a:ea typeface="+mj-ea"/>
                <a:cs typeface="Times New Roman"/>
              </a:rPr>
              <a:t>H.G.</a:t>
            </a:r>
            <a:r>
              <a:rPr sz="1800" b="0" dirty="0" err="1">
                <a:latin typeface="+mn-lt"/>
                <a:ea typeface="+mj-ea"/>
                <a:cs typeface="楷体"/>
              </a:rPr>
              <a:t>马格努</a:t>
            </a:r>
            <a:r>
              <a:rPr sz="1800" b="0" spc="-13" dirty="0" err="1">
                <a:latin typeface="+mn-lt"/>
                <a:ea typeface="+mj-ea"/>
                <a:cs typeface="楷体"/>
              </a:rPr>
              <a:t>斯、</a:t>
            </a:r>
            <a:r>
              <a:rPr sz="1800" b="0" spc="-4" dirty="0" err="1">
                <a:latin typeface="+mn-lt"/>
                <a:ea typeface="+mj-ea"/>
                <a:cs typeface="Times New Roman"/>
              </a:rPr>
              <a:t>K.</a:t>
            </a:r>
            <a:r>
              <a:rPr sz="1800" b="0" spc="-13" dirty="0" err="1">
                <a:latin typeface="+mn-lt"/>
                <a:ea typeface="+mj-ea"/>
                <a:cs typeface="楷体"/>
              </a:rPr>
              <a:t>魏</a:t>
            </a:r>
            <a:r>
              <a:rPr sz="1800" b="0" dirty="0" err="1">
                <a:latin typeface="+mn-lt"/>
                <a:ea typeface="+mj-ea"/>
                <a:cs typeface="楷体"/>
              </a:rPr>
              <a:t>尔斯特</a:t>
            </a:r>
            <a:r>
              <a:rPr sz="1800" b="0" spc="-13" dirty="0" err="1">
                <a:latin typeface="+mn-lt"/>
                <a:ea typeface="+mj-ea"/>
                <a:cs typeface="楷体"/>
              </a:rPr>
              <a:t>拉</a:t>
            </a:r>
            <a:r>
              <a:rPr sz="1800" b="0" dirty="0" err="1">
                <a:latin typeface="+mn-lt"/>
                <a:ea typeface="+mj-ea"/>
                <a:cs typeface="楷体"/>
              </a:rPr>
              <a:t>斯</a:t>
            </a:r>
            <a:r>
              <a:rPr sz="1800" b="0" spc="-13" dirty="0" err="1">
                <a:latin typeface="+mn-lt"/>
                <a:ea typeface="+mj-ea"/>
                <a:cs typeface="楷体"/>
              </a:rPr>
              <a:t>、</a:t>
            </a:r>
            <a:r>
              <a:rPr sz="1800" b="0" spc="-4" dirty="0" err="1">
                <a:latin typeface="+mn-lt"/>
                <a:ea typeface="+mj-ea"/>
                <a:cs typeface="Times New Roman"/>
              </a:rPr>
              <a:t>G.R.</a:t>
            </a:r>
            <a:r>
              <a:rPr sz="1800" b="0" dirty="0" err="1">
                <a:latin typeface="+mn-lt"/>
                <a:ea typeface="+mj-ea"/>
                <a:cs typeface="楷体"/>
              </a:rPr>
              <a:t>基</a:t>
            </a:r>
            <a:r>
              <a:rPr sz="1800" b="0" spc="-13" dirty="0" err="1">
                <a:latin typeface="+mn-lt"/>
                <a:ea typeface="+mj-ea"/>
                <a:cs typeface="楷体"/>
              </a:rPr>
              <a:t>尔</a:t>
            </a:r>
            <a:r>
              <a:rPr sz="1800" b="0" dirty="0" err="1">
                <a:latin typeface="+mn-lt"/>
                <a:ea typeface="+mj-ea"/>
                <a:cs typeface="楷体"/>
              </a:rPr>
              <a:t>霍夫</a:t>
            </a:r>
            <a:r>
              <a:rPr sz="1800" b="0" spc="-13" dirty="0" err="1">
                <a:latin typeface="+mn-lt"/>
                <a:ea typeface="+mj-ea"/>
                <a:cs typeface="楷体"/>
              </a:rPr>
              <a:t>和</a:t>
            </a:r>
            <a:r>
              <a:rPr sz="1800" b="0" spc="-4" dirty="0" err="1">
                <a:latin typeface="+mn-lt"/>
                <a:ea typeface="+mj-ea"/>
                <a:cs typeface="Times New Roman"/>
              </a:rPr>
              <a:t>H.von</a:t>
            </a:r>
            <a:r>
              <a:rPr sz="1800" b="0" dirty="0" err="1">
                <a:latin typeface="+mn-lt"/>
                <a:ea typeface="+mj-ea"/>
                <a:cs typeface="楷体"/>
              </a:rPr>
              <a:t>亥</a:t>
            </a:r>
            <a:r>
              <a:rPr sz="1800" b="0" spc="-13" dirty="0" err="1">
                <a:latin typeface="+mn-lt"/>
                <a:ea typeface="+mj-ea"/>
                <a:cs typeface="楷体"/>
              </a:rPr>
              <a:t>姆</a:t>
            </a:r>
            <a:r>
              <a:rPr sz="1800" b="0" dirty="0" err="1">
                <a:latin typeface="+mn-lt"/>
                <a:ea typeface="+mj-ea"/>
                <a:cs typeface="楷体"/>
              </a:rPr>
              <a:t>霍兹等</a:t>
            </a:r>
            <a:r>
              <a:rPr sz="1800" b="0" spc="9" dirty="0" err="1">
                <a:latin typeface="+mn-lt"/>
                <a:ea typeface="+mj-ea"/>
                <a:cs typeface="楷体"/>
              </a:rPr>
              <a:t>。</a:t>
            </a:r>
            <a:r>
              <a:rPr sz="1800" b="0" dirty="0" err="1">
                <a:latin typeface="+mn-lt"/>
                <a:ea typeface="+mj-ea"/>
                <a:cs typeface="楷体"/>
              </a:rPr>
              <a:t>他</a:t>
            </a:r>
            <a:r>
              <a:rPr sz="1800" b="0" dirty="0">
                <a:latin typeface="+mn-lt"/>
                <a:ea typeface="+mj-ea"/>
                <a:cs typeface="楷体"/>
              </a:rPr>
              <a:t> 是美国科学院、美国艺</a:t>
            </a:r>
            <a:r>
              <a:rPr sz="1800" b="0" spc="-13" dirty="0">
                <a:latin typeface="+mn-lt"/>
                <a:ea typeface="+mj-ea"/>
                <a:cs typeface="楷体"/>
              </a:rPr>
              <a:t>术</a:t>
            </a:r>
            <a:r>
              <a:rPr sz="1800" b="0" dirty="0">
                <a:latin typeface="+mn-lt"/>
                <a:ea typeface="+mj-ea"/>
                <a:cs typeface="楷体"/>
              </a:rPr>
              <a:t>和科</a:t>
            </a:r>
            <a:r>
              <a:rPr sz="1800" b="0" spc="-13" dirty="0">
                <a:latin typeface="+mn-lt"/>
                <a:ea typeface="+mj-ea"/>
                <a:cs typeface="楷体"/>
              </a:rPr>
              <a:t>学</a:t>
            </a:r>
            <a:r>
              <a:rPr sz="1800" b="0" dirty="0">
                <a:latin typeface="+mn-lt"/>
                <a:ea typeface="+mj-ea"/>
                <a:cs typeface="楷体"/>
              </a:rPr>
              <a:t>研究</a:t>
            </a:r>
            <a:r>
              <a:rPr sz="1800" b="0" spc="-13" dirty="0">
                <a:latin typeface="+mn-lt"/>
                <a:ea typeface="+mj-ea"/>
                <a:cs typeface="楷体"/>
              </a:rPr>
              <a:t>院</a:t>
            </a:r>
            <a:r>
              <a:rPr sz="1800" b="0" dirty="0">
                <a:latin typeface="+mn-lt"/>
                <a:ea typeface="+mj-ea"/>
                <a:cs typeface="楷体"/>
              </a:rPr>
              <a:t>以及</a:t>
            </a:r>
            <a:r>
              <a:rPr sz="1800" b="0" spc="-13" dirty="0">
                <a:latin typeface="+mn-lt"/>
                <a:ea typeface="+mj-ea"/>
                <a:cs typeface="楷体"/>
              </a:rPr>
              <a:t>欧</a:t>
            </a:r>
            <a:r>
              <a:rPr sz="1800" b="0" dirty="0">
                <a:latin typeface="+mn-lt"/>
                <a:ea typeface="+mj-ea"/>
                <a:cs typeface="楷体"/>
              </a:rPr>
              <a:t>洲</a:t>
            </a:r>
            <a:r>
              <a:rPr sz="1800" b="0" dirty="0">
                <a:latin typeface="+mn-lt"/>
                <a:ea typeface="+mj-ea"/>
                <a:cs typeface="Times New Roman"/>
              </a:rPr>
              <a:t>14</a:t>
            </a:r>
            <a:r>
              <a:rPr sz="1800" b="0" spc="-13" dirty="0">
                <a:latin typeface="+mn-lt"/>
                <a:ea typeface="+mj-ea"/>
                <a:cs typeface="楷体"/>
              </a:rPr>
              <a:t>个</a:t>
            </a:r>
            <a:r>
              <a:rPr sz="1800" b="0" dirty="0">
                <a:latin typeface="+mn-lt"/>
                <a:ea typeface="+mj-ea"/>
                <a:cs typeface="楷体"/>
              </a:rPr>
              <a:t>科学</a:t>
            </a:r>
            <a:r>
              <a:rPr sz="1800" b="0" spc="-13" dirty="0">
                <a:latin typeface="+mn-lt"/>
                <a:ea typeface="+mj-ea"/>
                <a:cs typeface="楷体"/>
              </a:rPr>
              <a:t>机</a:t>
            </a:r>
            <a:r>
              <a:rPr sz="1800" b="0" dirty="0">
                <a:latin typeface="+mn-lt"/>
                <a:ea typeface="+mj-ea"/>
                <a:cs typeface="楷体"/>
              </a:rPr>
              <a:t>构的</a:t>
            </a:r>
            <a:r>
              <a:rPr sz="1800" b="0" spc="-13" dirty="0">
                <a:latin typeface="+mn-lt"/>
                <a:ea typeface="+mj-ea"/>
                <a:cs typeface="楷体"/>
              </a:rPr>
              <a:t>院</a:t>
            </a:r>
            <a:r>
              <a:rPr sz="1800" b="0" dirty="0">
                <a:latin typeface="+mn-lt"/>
                <a:ea typeface="+mj-ea"/>
                <a:cs typeface="楷体"/>
              </a:rPr>
              <a:t>士或</a:t>
            </a:r>
            <a:r>
              <a:rPr sz="1800" b="0" spc="-13" dirty="0">
                <a:latin typeface="+mn-lt"/>
                <a:ea typeface="+mj-ea"/>
                <a:cs typeface="楷体"/>
              </a:rPr>
              <a:t>通</a:t>
            </a:r>
            <a:r>
              <a:rPr sz="1800" b="0" dirty="0">
                <a:latin typeface="+mn-lt"/>
                <a:ea typeface="+mj-ea"/>
                <a:cs typeface="楷体"/>
              </a:rPr>
              <a:t>讯院</a:t>
            </a:r>
            <a:r>
              <a:rPr sz="1800" b="0" spc="-13" dirty="0">
                <a:latin typeface="+mn-lt"/>
                <a:ea typeface="+mj-ea"/>
                <a:cs typeface="楷体"/>
              </a:rPr>
              <a:t>士</a:t>
            </a:r>
            <a:endParaRPr sz="1800" b="0" dirty="0">
              <a:latin typeface="+mn-lt"/>
              <a:ea typeface="+mj-ea"/>
              <a:cs typeface="楷体"/>
            </a:endParaRPr>
          </a:p>
          <a:p>
            <a:pPr marL="304074" marR="4344" indent="-293214" algn="just">
              <a:spcBef>
                <a:spcPts val="346"/>
              </a:spcBef>
              <a:buFont typeface="Times New Roman"/>
              <a:buChar char="•"/>
              <a:tabLst>
                <a:tab pos="304074" algn="l"/>
              </a:tabLst>
            </a:pPr>
            <a:r>
              <a:rPr sz="1800" b="0" spc="9" dirty="0">
                <a:latin typeface="+mn-lt"/>
                <a:ea typeface="+mj-ea"/>
                <a:cs typeface="楷体"/>
              </a:rPr>
              <a:t>吉布斯在</a:t>
            </a:r>
            <a:r>
              <a:rPr sz="1800" b="0" dirty="0">
                <a:latin typeface="+mn-lt"/>
                <a:ea typeface="+mj-ea"/>
                <a:cs typeface="Times New Roman"/>
              </a:rPr>
              <a:t>1873-1878</a:t>
            </a:r>
            <a:r>
              <a:rPr sz="1800" b="0" spc="9" dirty="0">
                <a:latin typeface="+mn-lt"/>
                <a:ea typeface="+mj-ea"/>
                <a:cs typeface="楷体"/>
              </a:rPr>
              <a:t>年期间发表了三篇论文，采用严谨的逻辑推理，导出大量的热力 </a:t>
            </a:r>
            <a:r>
              <a:rPr sz="1800" b="0" spc="17" dirty="0">
                <a:latin typeface="+mn-lt"/>
                <a:ea typeface="+mj-ea"/>
                <a:cs typeface="楷体"/>
              </a:rPr>
              <a:t>学</a:t>
            </a:r>
            <a:r>
              <a:rPr sz="1800" b="0" spc="30" dirty="0">
                <a:latin typeface="+mn-lt"/>
                <a:ea typeface="+mj-ea"/>
                <a:cs typeface="楷体"/>
              </a:rPr>
              <a:t>公</a:t>
            </a:r>
            <a:r>
              <a:rPr sz="1800" b="0" spc="17" dirty="0">
                <a:latin typeface="+mn-lt"/>
                <a:ea typeface="+mj-ea"/>
                <a:cs typeface="楷体"/>
              </a:rPr>
              <a:t>式，特</a:t>
            </a:r>
            <a:r>
              <a:rPr sz="1800" b="0" spc="30" dirty="0">
                <a:latin typeface="+mn-lt"/>
                <a:ea typeface="+mj-ea"/>
                <a:cs typeface="楷体"/>
              </a:rPr>
              <a:t>别</a:t>
            </a:r>
            <a:r>
              <a:rPr sz="1800" b="0" spc="17" dirty="0">
                <a:latin typeface="+mn-lt"/>
                <a:ea typeface="+mj-ea"/>
                <a:cs typeface="楷体"/>
              </a:rPr>
              <a:t>是引</a:t>
            </a:r>
            <a:r>
              <a:rPr sz="1800" b="0" spc="30" dirty="0">
                <a:latin typeface="+mn-lt"/>
                <a:ea typeface="+mj-ea"/>
                <a:cs typeface="楷体"/>
              </a:rPr>
              <a:t>进</a:t>
            </a:r>
            <a:r>
              <a:rPr sz="1800" b="0" spc="17" dirty="0">
                <a:latin typeface="+mn-lt"/>
                <a:ea typeface="+mj-ea"/>
                <a:cs typeface="楷体"/>
              </a:rPr>
              <a:t>化学势</a:t>
            </a:r>
            <a:r>
              <a:rPr sz="1800" b="0" spc="30" dirty="0">
                <a:latin typeface="+mn-lt"/>
                <a:ea typeface="+mj-ea"/>
                <a:cs typeface="楷体"/>
              </a:rPr>
              <a:t>处</a:t>
            </a:r>
            <a:r>
              <a:rPr sz="1800" b="0" spc="17" dirty="0">
                <a:latin typeface="+mn-lt"/>
                <a:ea typeface="+mj-ea"/>
                <a:cs typeface="楷体"/>
              </a:rPr>
              <a:t>理热</a:t>
            </a:r>
            <a:r>
              <a:rPr sz="1800" b="0" spc="30" dirty="0">
                <a:latin typeface="+mn-lt"/>
                <a:ea typeface="+mj-ea"/>
                <a:cs typeface="楷体"/>
              </a:rPr>
              <a:t>力</a:t>
            </a:r>
            <a:r>
              <a:rPr sz="1800" b="0" spc="17" dirty="0">
                <a:latin typeface="+mn-lt"/>
                <a:ea typeface="+mj-ea"/>
                <a:cs typeface="楷体"/>
              </a:rPr>
              <a:t>学问题，在此</a:t>
            </a:r>
            <a:r>
              <a:rPr sz="1800" b="0" spc="30" dirty="0">
                <a:latin typeface="+mn-lt"/>
                <a:ea typeface="+mj-ea"/>
                <a:cs typeface="楷体"/>
              </a:rPr>
              <a:t>基</a:t>
            </a:r>
            <a:r>
              <a:rPr sz="1800" b="0" spc="17" dirty="0">
                <a:latin typeface="+mn-lt"/>
                <a:ea typeface="+mj-ea"/>
                <a:cs typeface="楷体"/>
              </a:rPr>
              <a:t>础上建立了关</a:t>
            </a:r>
            <a:r>
              <a:rPr sz="1800" b="0" spc="30" dirty="0">
                <a:latin typeface="+mn-lt"/>
                <a:ea typeface="+mj-ea"/>
                <a:cs typeface="楷体"/>
              </a:rPr>
              <a:t>于</a:t>
            </a:r>
            <a:r>
              <a:rPr sz="1800" b="0" spc="17" dirty="0">
                <a:latin typeface="+mn-lt"/>
                <a:ea typeface="+mj-ea"/>
                <a:cs typeface="楷体"/>
              </a:rPr>
              <a:t>物相变化的相 </a:t>
            </a:r>
            <a:r>
              <a:rPr sz="1800" b="0" spc="30" dirty="0">
                <a:latin typeface="+mn-lt"/>
                <a:ea typeface="+mj-ea"/>
                <a:cs typeface="楷体"/>
              </a:rPr>
              <a:t>律</a:t>
            </a:r>
            <a:r>
              <a:rPr sz="1800" b="0" spc="17" dirty="0">
                <a:latin typeface="+mn-lt"/>
                <a:ea typeface="+mj-ea"/>
                <a:cs typeface="楷体"/>
              </a:rPr>
              <a:t>，为</a:t>
            </a:r>
            <a:r>
              <a:rPr sz="1800" b="0" spc="30" dirty="0">
                <a:latin typeface="+mn-lt"/>
                <a:ea typeface="+mj-ea"/>
                <a:cs typeface="楷体"/>
              </a:rPr>
              <a:t>化</a:t>
            </a:r>
            <a:r>
              <a:rPr sz="1800" b="0" spc="17" dirty="0">
                <a:latin typeface="+mn-lt"/>
                <a:ea typeface="+mj-ea"/>
                <a:cs typeface="楷体"/>
              </a:rPr>
              <a:t>学热力</a:t>
            </a:r>
            <a:r>
              <a:rPr sz="1800" b="0" spc="30" dirty="0">
                <a:latin typeface="+mn-lt"/>
                <a:ea typeface="+mj-ea"/>
                <a:cs typeface="楷体"/>
              </a:rPr>
              <a:t>学</a:t>
            </a:r>
            <a:r>
              <a:rPr sz="1800" b="0" spc="17" dirty="0">
                <a:latin typeface="+mn-lt"/>
                <a:ea typeface="+mj-ea"/>
                <a:cs typeface="楷体"/>
              </a:rPr>
              <a:t>的发展</a:t>
            </a:r>
            <a:r>
              <a:rPr sz="1800" b="0" spc="30" dirty="0">
                <a:latin typeface="+mn-lt"/>
                <a:ea typeface="+mj-ea"/>
                <a:cs typeface="楷体"/>
              </a:rPr>
              <a:t>做</a:t>
            </a:r>
            <a:r>
              <a:rPr sz="1800" b="0" spc="17" dirty="0">
                <a:latin typeface="+mn-lt"/>
                <a:ea typeface="+mj-ea"/>
                <a:cs typeface="楷体"/>
              </a:rPr>
              <a:t>出了</a:t>
            </a:r>
            <a:r>
              <a:rPr sz="1800" b="0" spc="30" dirty="0">
                <a:latin typeface="+mn-lt"/>
                <a:ea typeface="+mj-ea"/>
                <a:cs typeface="楷体"/>
              </a:rPr>
              <a:t>重</a:t>
            </a:r>
            <a:r>
              <a:rPr sz="1800" b="0" spc="17" dirty="0">
                <a:latin typeface="+mn-lt"/>
                <a:ea typeface="+mj-ea"/>
                <a:cs typeface="楷体"/>
              </a:rPr>
              <a:t>大的贡</a:t>
            </a:r>
            <a:r>
              <a:rPr sz="1800" b="0" spc="30" dirty="0">
                <a:latin typeface="+mn-lt"/>
                <a:ea typeface="+mj-ea"/>
                <a:cs typeface="楷体"/>
              </a:rPr>
              <a:t>献。</a:t>
            </a:r>
            <a:r>
              <a:rPr sz="1800" b="0" dirty="0">
                <a:latin typeface="+mn-lt"/>
                <a:ea typeface="+mj-ea"/>
                <a:cs typeface="Times New Roman"/>
              </a:rPr>
              <a:t>1902</a:t>
            </a:r>
            <a:r>
              <a:rPr sz="1800" b="0" spc="17" dirty="0">
                <a:latin typeface="+mn-lt"/>
                <a:ea typeface="+mj-ea"/>
                <a:cs typeface="楷体"/>
              </a:rPr>
              <a:t>年，他</a:t>
            </a:r>
            <a:r>
              <a:rPr sz="1800" b="0" spc="30" dirty="0">
                <a:latin typeface="+mn-lt"/>
                <a:ea typeface="+mj-ea"/>
                <a:cs typeface="楷体"/>
              </a:rPr>
              <a:t>把</a:t>
            </a:r>
            <a:r>
              <a:rPr sz="1800" b="0" spc="17" dirty="0">
                <a:latin typeface="+mn-lt"/>
                <a:ea typeface="+mj-ea"/>
                <a:cs typeface="楷体"/>
              </a:rPr>
              <a:t>玻尔</a:t>
            </a:r>
            <a:r>
              <a:rPr sz="1800" b="0" spc="30" dirty="0">
                <a:latin typeface="+mn-lt"/>
                <a:ea typeface="+mj-ea"/>
                <a:cs typeface="楷体"/>
              </a:rPr>
              <a:t>兹</a:t>
            </a:r>
            <a:r>
              <a:rPr sz="1800" b="0" spc="17" dirty="0">
                <a:latin typeface="+mn-lt"/>
                <a:ea typeface="+mj-ea"/>
                <a:cs typeface="楷体"/>
              </a:rPr>
              <a:t>曼和麦</a:t>
            </a:r>
            <a:r>
              <a:rPr sz="1800" b="0" spc="30" dirty="0">
                <a:latin typeface="+mn-lt"/>
                <a:ea typeface="+mj-ea"/>
                <a:cs typeface="楷体"/>
              </a:rPr>
              <a:t>克</a:t>
            </a:r>
            <a:r>
              <a:rPr sz="1800" b="0" spc="17" dirty="0">
                <a:latin typeface="+mn-lt"/>
                <a:ea typeface="+mj-ea"/>
                <a:cs typeface="楷体"/>
              </a:rPr>
              <a:t>斯韦</a:t>
            </a:r>
            <a:r>
              <a:rPr sz="1800" b="0" dirty="0">
                <a:latin typeface="+mn-lt"/>
                <a:ea typeface="+mj-ea"/>
                <a:cs typeface="楷体"/>
              </a:rPr>
              <a:t>所 </a:t>
            </a:r>
            <a:r>
              <a:rPr sz="1800" b="0" spc="9" dirty="0">
                <a:latin typeface="+mn-lt"/>
                <a:ea typeface="+mj-ea"/>
                <a:cs typeface="楷体"/>
              </a:rPr>
              <a:t>创立的统</a:t>
            </a:r>
            <a:r>
              <a:rPr sz="1800" b="0" dirty="0">
                <a:latin typeface="+mn-lt"/>
                <a:ea typeface="+mj-ea"/>
                <a:cs typeface="楷体"/>
              </a:rPr>
              <a:t>计</a:t>
            </a:r>
            <a:r>
              <a:rPr sz="1800" b="0" spc="9" dirty="0">
                <a:latin typeface="+mn-lt"/>
                <a:ea typeface="+mj-ea"/>
                <a:cs typeface="楷体"/>
              </a:rPr>
              <a:t>理</a:t>
            </a:r>
            <a:r>
              <a:rPr sz="1800" b="0" dirty="0">
                <a:latin typeface="+mn-lt"/>
                <a:ea typeface="+mj-ea"/>
                <a:cs typeface="楷体"/>
              </a:rPr>
              <a:t>论</a:t>
            </a:r>
            <a:r>
              <a:rPr sz="1800" b="0" spc="9" dirty="0">
                <a:latin typeface="+mn-lt"/>
                <a:ea typeface="+mj-ea"/>
                <a:cs typeface="楷体"/>
              </a:rPr>
              <a:t>推广和</a:t>
            </a:r>
            <a:r>
              <a:rPr sz="1800" b="0" dirty="0">
                <a:latin typeface="+mn-lt"/>
                <a:ea typeface="+mj-ea"/>
                <a:cs typeface="楷体"/>
              </a:rPr>
              <a:t>发</a:t>
            </a:r>
            <a:r>
              <a:rPr sz="1800" b="0" spc="9" dirty="0">
                <a:latin typeface="+mn-lt"/>
                <a:ea typeface="+mj-ea"/>
                <a:cs typeface="楷体"/>
              </a:rPr>
              <a:t>展成</a:t>
            </a:r>
            <a:r>
              <a:rPr sz="1800" b="0" dirty="0">
                <a:latin typeface="+mn-lt"/>
                <a:ea typeface="+mj-ea"/>
                <a:cs typeface="楷体"/>
              </a:rPr>
              <a:t>为</a:t>
            </a:r>
            <a:r>
              <a:rPr sz="1800" b="0" spc="9" dirty="0">
                <a:latin typeface="+mn-lt"/>
                <a:ea typeface="+mj-ea"/>
                <a:cs typeface="楷体"/>
              </a:rPr>
              <a:t>系统理</a:t>
            </a:r>
            <a:r>
              <a:rPr sz="1800" b="0" dirty="0">
                <a:latin typeface="+mn-lt"/>
                <a:ea typeface="+mj-ea"/>
                <a:cs typeface="楷体"/>
              </a:rPr>
              <a:t>论</a:t>
            </a:r>
            <a:r>
              <a:rPr sz="1800" b="0" spc="9" dirty="0">
                <a:latin typeface="+mn-lt"/>
                <a:ea typeface="+mj-ea"/>
                <a:cs typeface="楷体"/>
              </a:rPr>
              <a:t>，从</a:t>
            </a:r>
            <a:r>
              <a:rPr sz="1800" b="0" dirty="0">
                <a:latin typeface="+mn-lt"/>
                <a:ea typeface="+mj-ea"/>
                <a:cs typeface="楷体"/>
              </a:rPr>
              <a:t>而</a:t>
            </a:r>
            <a:r>
              <a:rPr sz="1800" b="0" spc="9" dirty="0">
                <a:latin typeface="+mn-lt"/>
                <a:ea typeface="+mj-ea"/>
                <a:cs typeface="楷体"/>
              </a:rPr>
              <a:t>创立了</a:t>
            </a:r>
            <a:r>
              <a:rPr sz="1800" b="0" dirty="0">
                <a:latin typeface="+mn-lt"/>
                <a:ea typeface="+mj-ea"/>
                <a:cs typeface="楷体"/>
              </a:rPr>
              <a:t>近</a:t>
            </a:r>
            <a:r>
              <a:rPr sz="1800" b="0" spc="9" dirty="0">
                <a:latin typeface="+mn-lt"/>
                <a:ea typeface="+mj-ea"/>
                <a:cs typeface="楷体"/>
              </a:rPr>
              <a:t>代物</a:t>
            </a:r>
            <a:r>
              <a:rPr sz="1800" b="0" dirty="0">
                <a:latin typeface="+mn-lt"/>
                <a:ea typeface="+mj-ea"/>
                <a:cs typeface="楷体"/>
              </a:rPr>
              <a:t>理</a:t>
            </a:r>
            <a:r>
              <a:rPr sz="1800" b="0" spc="9" dirty="0">
                <a:latin typeface="+mn-lt"/>
                <a:ea typeface="+mj-ea"/>
                <a:cs typeface="楷体"/>
              </a:rPr>
              <a:t>学</a:t>
            </a:r>
            <a:r>
              <a:rPr sz="1800" b="0" dirty="0">
                <a:latin typeface="+mn-lt"/>
                <a:ea typeface="+mj-ea"/>
                <a:cs typeface="楷体"/>
              </a:rPr>
              <a:t>的</a:t>
            </a:r>
            <a:r>
              <a:rPr sz="1800" b="0" dirty="0">
                <a:latin typeface="+mn-lt"/>
                <a:ea typeface="+mj-ea"/>
                <a:cs typeface="Times New Roman"/>
              </a:rPr>
              <a:t>Gibbs</a:t>
            </a:r>
            <a:r>
              <a:rPr sz="1800" b="0" spc="9" dirty="0">
                <a:latin typeface="+mn-lt"/>
                <a:ea typeface="+mj-ea"/>
                <a:cs typeface="楷体"/>
              </a:rPr>
              <a:t>统</a:t>
            </a:r>
            <a:r>
              <a:rPr sz="1800" b="0" dirty="0">
                <a:latin typeface="+mn-lt"/>
                <a:ea typeface="+mj-ea"/>
                <a:cs typeface="楷体"/>
              </a:rPr>
              <a:t>计</a:t>
            </a:r>
            <a:r>
              <a:rPr sz="1800" b="0" spc="9" dirty="0">
                <a:latin typeface="+mn-lt"/>
                <a:ea typeface="+mj-ea"/>
                <a:cs typeface="楷体"/>
              </a:rPr>
              <a:t>理</a:t>
            </a:r>
            <a:r>
              <a:rPr sz="1800" b="0" dirty="0">
                <a:latin typeface="+mn-lt"/>
                <a:ea typeface="+mj-ea"/>
                <a:cs typeface="楷体"/>
              </a:rPr>
              <a:t>论 </a:t>
            </a:r>
            <a:r>
              <a:rPr sz="1800" b="0" spc="17" dirty="0">
                <a:latin typeface="+mn-lt"/>
                <a:ea typeface="+mj-ea"/>
                <a:cs typeface="楷体"/>
              </a:rPr>
              <a:t>及</a:t>
            </a:r>
            <a:r>
              <a:rPr sz="1800" b="0" spc="30" dirty="0">
                <a:latin typeface="+mn-lt"/>
                <a:ea typeface="+mj-ea"/>
                <a:cs typeface="楷体"/>
              </a:rPr>
              <a:t>其</a:t>
            </a:r>
            <a:r>
              <a:rPr sz="1800" b="0" spc="17" dirty="0">
                <a:latin typeface="+mn-lt"/>
                <a:ea typeface="+mj-ea"/>
                <a:cs typeface="楷体"/>
              </a:rPr>
              <a:t>研究方</a:t>
            </a:r>
            <a:r>
              <a:rPr sz="1800" b="0" spc="30" dirty="0">
                <a:latin typeface="+mn-lt"/>
                <a:ea typeface="+mj-ea"/>
                <a:cs typeface="楷体"/>
              </a:rPr>
              <a:t>法</a:t>
            </a:r>
            <a:r>
              <a:rPr sz="1800" b="0" spc="17" dirty="0">
                <a:latin typeface="+mn-lt"/>
                <a:ea typeface="+mj-ea"/>
                <a:cs typeface="楷体"/>
              </a:rPr>
              <a:t>。他</a:t>
            </a:r>
            <a:r>
              <a:rPr sz="1800" b="0" spc="30" dirty="0">
                <a:latin typeface="+mn-lt"/>
                <a:ea typeface="+mj-ea"/>
                <a:cs typeface="楷体"/>
              </a:rPr>
              <a:t>还</a:t>
            </a:r>
            <a:r>
              <a:rPr sz="1800" b="0" spc="17" dirty="0">
                <a:latin typeface="+mn-lt"/>
                <a:ea typeface="+mj-ea"/>
                <a:cs typeface="楷体"/>
              </a:rPr>
              <a:t>发表了</a:t>
            </a:r>
            <a:r>
              <a:rPr sz="1800" b="0" spc="30" dirty="0">
                <a:latin typeface="+mn-lt"/>
                <a:ea typeface="+mj-ea"/>
                <a:cs typeface="楷体"/>
              </a:rPr>
              <a:t>有</a:t>
            </a:r>
            <a:r>
              <a:rPr sz="1800" b="0" spc="17" dirty="0">
                <a:latin typeface="+mn-lt"/>
                <a:ea typeface="+mj-ea"/>
                <a:cs typeface="楷体"/>
              </a:rPr>
              <a:t>关矢</a:t>
            </a:r>
            <a:r>
              <a:rPr sz="1800" b="0" spc="30" dirty="0">
                <a:latin typeface="+mn-lt"/>
                <a:ea typeface="+mj-ea"/>
                <a:cs typeface="楷体"/>
              </a:rPr>
              <a:t>量</a:t>
            </a:r>
            <a:r>
              <a:rPr sz="1800" b="0" spc="17" dirty="0">
                <a:latin typeface="+mn-lt"/>
                <a:ea typeface="+mj-ea"/>
                <a:cs typeface="楷体"/>
              </a:rPr>
              <a:t>分析的论文和</a:t>
            </a:r>
            <a:r>
              <a:rPr sz="1800" b="0" spc="30" dirty="0">
                <a:latin typeface="+mn-lt"/>
                <a:ea typeface="+mj-ea"/>
                <a:cs typeface="楷体"/>
              </a:rPr>
              <a:t>著</a:t>
            </a:r>
            <a:r>
              <a:rPr sz="1800" b="0" spc="17" dirty="0">
                <a:latin typeface="+mn-lt"/>
                <a:ea typeface="+mj-ea"/>
                <a:cs typeface="楷体"/>
              </a:rPr>
              <a:t>作，奠定了这</a:t>
            </a:r>
            <a:r>
              <a:rPr sz="1800" b="0" spc="30" dirty="0">
                <a:latin typeface="+mn-lt"/>
                <a:ea typeface="+mj-ea"/>
                <a:cs typeface="楷体"/>
              </a:rPr>
              <a:t>个</a:t>
            </a:r>
            <a:r>
              <a:rPr sz="1800" b="0" spc="17" dirty="0">
                <a:latin typeface="+mn-lt"/>
                <a:ea typeface="+mj-ea"/>
                <a:cs typeface="楷体"/>
              </a:rPr>
              <a:t>数学分支的</a:t>
            </a:r>
            <a:r>
              <a:rPr sz="1800" b="0" dirty="0">
                <a:latin typeface="+mn-lt"/>
                <a:ea typeface="+mj-ea"/>
                <a:cs typeface="楷体"/>
              </a:rPr>
              <a:t>基 础。此</a:t>
            </a:r>
            <a:r>
              <a:rPr sz="1800" b="0" spc="-13" dirty="0">
                <a:latin typeface="+mn-lt"/>
                <a:ea typeface="+mj-ea"/>
                <a:cs typeface="楷体"/>
              </a:rPr>
              <a:t>外</a:t>
            </a:r>
            <a:r>
              <a:rPr sz="1800" b="0" dirty="0">
                <a:latin typeface="+mn-lt"/>
                <a:ea typeface="+mj-ea"/>
                <a:cs typeface="楷体"/>
              </a:rPr>
              <a:t>，他</a:t>
            </a:r>
            <a:r>
              <a:rPr sz="1800" b="0" spc="-13" dirty="0">
                <a:latin typeface="+mn-lt"/>
                <a:ea typeface="+mj-ea"/>
                <a:cs typeface="楷体"/>
              </a:rPr>
              <a:t>在</a:t>
            </a:r>
            <a:r>
              <a:rPr sz="1800" b="0" dirty="0">
                <a:latin typeface="+mn-lt"/>
                <a:ea typeface="+mj-ea"/>
                <a:cs typeface="楷体"/>
              </a:rPr>
              <a:t>天文学</a:t>
            </a:r>
            <a:r>
              <a:rPr sz="1800" b="0" spc="-13" dirty="0">
                <a:latin typeface="+mn-lt"/>
                <a:ea typeface="+mj-ea"/>
                <a:cs typeface="楷体"/>
              </a:rPr>
              <a:t>、</a:t>
            </a:r>
            <a:r>
              <a:rPr sz="1800" b="0" dirty="0">
                <a:latin typeface="+mn-lt"/>
                <a:ea typeface="+mj-ea"/>
                <a:cs typeface="楷体"/>
              </a:rPr>
              <a:t>光的</a:t>
            </a:r>
            <a:r>
              <a:rPr sz="1800" b="0" spc="-13" dirty="0">
                <a:latin typeface="+mn-lt"/>
                <a:ea typeface="+mj-ea"/>
                <a:cs typeface="楷体"/>
              </a:rPr>
              <a:t>电</a:t>
            </a:r>
            <a:r>
              <a:rPr sz="1800" b="0" dirty="0">
                <a:latin typeface="+mn-lt"/>
                <a:ea typeface="+mj-ea"/>
                <a:cs typeface="楷体"/>
              </a:rPr>
              <a:t>磁理论</a:t>
            </a:r>
            <a:r>
              <a:rPr sz="1800" b="0" spc="-13" dirty="0">
                <a:latin typeface="+mn-lt"/>
                <a:ea typeface="+mj-ea"/>
                <a:cs typeface="楷体"/>
              </a:rPr>
              <a:t>、</a:t>
            </a:r>
            <a:r>
              <a:rPr sz="1800" b="0" dirty="0">
                <a:latin typeface="+mn-lt"/>
                <a:ea typeface="+mj-ea"/>
                <a:cs typeface="楷体"/>
              </a:rPr>
              <a:t>傅里</a:t>
            </a:r>
            <a:r>
              <a:rPr sz="1800" b="0" spc="-13" dirty="0">
                <a:latin typeface="+mn-lt"/>
                <a:ea typeface="+mj-ea"/>
                <a:cs typeface="楷体"/>
              </a:rPr>
              <a:t>叶</a:t>
            </a:r>
            <a:r>
              <a:rPr sz="1800" b="0" dirty="0">
                <a:latin typeface="+mn-lt"/>
                <a:ea typeface="+mj-ea"/>
                <a:cs typeface="楷体"/>
              </a:rPr>
              <a:t>级数等</a:t>
            </a:r>
            <a:r>
              <a:rPr sz="1800" b="0" spc="-13" dirty="0">
                <a:latin typeface="+mn-lt"/>
                <a:ea typeface="+mj-ea"/>
                <a:cs typeface="楷体"/>
              </a:rPr>
              <a:t>方</a:t>
            </a:r>
            <a:r>
              <a:rPr sz="1800" b="0" dirty="0">
                <a:latin typeface="+mn-lt"/>
                <a:ea typeface="+mj-ea"/>
                <a:cs typeface="楷体"/>
              </a:rPr>
              <a:t>面也</a:t>
            </a:r>
            <a:r>
              <a:rPr sz="1800" b="0" spc="-13" dirty="0">
                <a:latin typeface="+mn-lt"/>
                <a:ea typeface="+mj-ea"/>
                <a:cs typeface="楷体"/>
              </a:rPr>
              <a:t>有</a:t>
            </a:r>
            <a:r>
              <a:rPr sz="1800" b="0" dirty="0">
                <a:latin typeface="+mn-lt"/>
                <a:ea typeface="+mj-ea"/>
                <a:cs typeface="楷体"/>
              </a:rPr>
              <a:t>一些论</a:t>
            </a:r>
            <a:r>
              <a:rPr sz="1800" b="0" spc="-13" dirty="0">
                <a:latin typeface="+mn-lt"/>
                <a:ea typeface="+mj-ea"/>
                <a:cs typeface="楷体"/>
              </a:rPr>
              <a:t>述</a:t>
            </a:r>
            <a:r>
              <a:rPr sz="1800" b="0" dirty="0">
                <a:latin typeface="+mn-lt"/>
                <a:ea typeface="+mj-ea"/>
                <a:cs typeface="楷体"/>
              </a:rPr>
              <a:t>。</a:t>
            </a:r>
          </a:p>
          <a:p>
            <a:pPr marL="304074" marR="5430" indent="-293214" algn="just">
              <a:spcBef>
                <a:spcPts val="350"/>
              </a:spcBef>
              <a:buChar char="•"/>
              <a:tabLst>
                <a:tab pos="304074" algn="l"/>
              </a:tabLst>
            </a:pPr>
            <a:r>
              <a:rPr sz="1800" b="0" spc="4" dirty="0">
                <a:latin typeface="+mn-lt"/>
                <a:ea typeface="+mj-ea"/>
                <a:cs typeface="Times New Roman"/>
              </a:rPr>
              <a:t>1876</a:t>
            </a:r>
            <a:r>
              <a:rPr sz="1800" b="0" spc="30" dirty="0">
                <a:latin typeface="+mn-lt"/>
                <a:ea typeface="+mj-ea"/>
                <a:cs typeface="楷体"/>
              </a:rPr>
              <a:t>年</a:t>
            </a:r>
            <a:r>
              <a:rPr sz="1800" b="0" spc="17" dirty="0">
                <a:latin typeface="+mn-lt"/>
                <a:ea typeface="+mj-ea"/>
                <a:cs typeface="楷体"/>
              </a:rPr>
              <a:t>吉布</a:t>
            </a:r>
            <a:r>
              <a:rPr sz="1800" b="0" spc="30" dirty="0">
                <a:latin typeface="+mn-lt"/>
                <a:ea typeface="+mj-ea"/>
                <a:cs typeface="楷体"/>
              </a:rPr>
              <a:t>斯</a:t>
            </a:r>
            <a:r>
              <a:rPr sz="1800" b="0" spc="17" dirty="0">
                <a:latin typeface="+mn-lt"/>
                <a:ea typeface="+mj-ea"/>
                <a:cs typeface="楷体"/>
              </a:rPr>
              <a:t>在</a:t>
            </a:r>
            <a:r>
              <a:rPr sz="1800" b="0" spc="30" dirty="0">
                <a:latin typeface="+mn-lt"/>
                <a:ea typeface="+mj-ea"/>
                <a:cs typeface="楷体"/>
              </a:rPr>
              <a:t>康</a:t>
            </a:r>
            <a:r>
              <a:rPr sz="1800" b="0" spc="17" dirty="0">
                <a:latin typeface="+mn-lt"/>
                <a:ea typeface="+mj-ea"/>
                <a:cs typeface="楷体"/>
              </a:rPr>
              <a:t>涅狄</a:t>
            </a:r>
            <a:r>
              <a:rPr sz="1800" b="0" spc="30" dirty="0">
                <a:latin typeface="+mn-lt"/>
                <a:ea typeface="+mj-ea"/>
                <a:cs typeface="楷体"/>
              </a:rPr>
              <a:t>格</a:t>
            </a:r>
            <a:r>
              <a:rPr sz="1800" b="0" spc="17" dirty="0">
                <a:latin typeface="+mn-lt"/>
                <a:ea typeface="+mj-ea"/>
                <a:cs typeface="楷体"/>
              </a:rPr>
              <a:t>科学院</a:t>
            </a:r>
            <a:r>
              <a:rPr sz="1800" b="0" spc="30" dirty="0">
                <a:latin typeface="+mn-lt"/>
                <a:ea typeface="+mj-ea"/>
                <a:cs typeface="楷体"/>
              </a:rPr>
              <a:t>学</a:t>
            </a:r>
            <a:r>
              <a:rPr sz="1800" b="0" spc="17" dirty="0">
                <a:latin typeface="+mn-lt"/>
                <a:ea typeface="+mj-ea"/>
                <a:cs typeface="楷体"/>
              </a:rPr>
              <a:t>报上发</a:t>
            </a:r>
            <a:r>
              <a:rPr sz="1800" b="0" spc="30" dirty="0">
                <a:latin typeface="+mn-lt"/>
                <a:ea typeface="+mj-ea"/>
                <a:cs typeface="楷体"/>
              </a:rPr>
              <a:t>表</a:t>
            </a:r>
            <a:r>
              <a:rPr sz="1800" b="0" spc="17" dirty="0">
                <a:latin typeface="+mn-lt"/>
                <a:ea typeface="+mj-ea"/>
                <a:cs typeface="楷体"/>
              </a:rPr>
              <a:t>了奠</a:t>
            </a:r>
            <a:r>
              <a:rPr sz="1800" b="0" spc="30" dirty="0">
                <a:latin typeface="+mn-lt"/>
                <a:ea typeface="+mj-ea"/>
                <a:cs typeface="楷体"/>
              </a:rPr>
              <a:t>定</a:t>
            </a:r>
            <a:r>
              <a:rPr sz="1800" b="0" spc="17" dirty="0">
                <a:latin typeface="+mn-lt"/>
                <a:ea typeface="+mj-ea"/>
                <a:cs typeface="楷体"/>
              </a:rPr>
              <a:t>化学热</a:t>
            </a:r>
            <a:r>
              <a:rPr sz="1800" b="0" spc="30" dirty="0">
                <a:latin typeface="+mn-lt"/>
                <a:ea typeface="+mj-ea"/>
                <a:cs typeface="楷体"/>
              </a:rPr>
              <a:t>力</a:t>
            </a:r>
            <a:r>
              <a:rPr sz="1800" b="0" spc="17" dirty="0">
                <a:latin typeface="+mn-lt"/>
                <a:ea typeface="+mj-ea"/>
                <a:cs typeface="楷体"/>
              </a:rPr>
              <a:t>学基</a:t>
            </a:r>
            <a:r>
              <a:rPr sz="1800" b="0" spc="30" dirty="0">
                <a:latin typeface="+mn-lt"/>
                <a:ea typeface="+mj-ea"/>
                <a:cs typeface="楷体"/>
              </a:rPr>
              <a:t>础</a:t>
            </a:r>
            <a:r>
              <a:rPr sz="1800" b="0" spc="17" dirty="0">
                <a:latin typeface="+mn-lt"/>
                <a:ea typeface="+mj-ea"/>
                <a:cs typeface="楷体"/>
              </a:rPr>
              <a:t>的经典</a:t>
            </a:r>
            <a:r>
              <a:rPr sz="1800" b="0" spc="30" dirty="0">
                <a:latin typeface="+mn-lt"/>
                <a:ea typeface="+mj-ea"/>
                <a:cs typeface="楷体"/>
              </a:rPr>
              <a:t>之</a:t>
            </a:r>
            <a:r>
              <a:rPr sz="1800" b="0" spc="17" dirty="0">
                <a:latin typeface="+mn-lt"/>
                <a:ea typeface="+mj-ea"/>
                <a:cs typeface="楷体"/>
              </a:rPr>
              <a:t>作《</a:t>
            </a:r>
            <a:r>
              <a:rPr sz="1800" b="0" dirty="0">
                <a:latin typeface="+mn-lt"/>
                <a:ea typeface="+mj-ea"/>
                <a:cs typeface="楷体"/>
              </a:rPr>
              <a:t>论 </a:t>
            </a:r>
            <a:r>
              <a:rPr sz="1800" b="0" spc="30" dirty="0">
                <a:latin typeface="+mn-lt"/>
                <a:ea typeface="+mj-ea"/>
                <a:cs typeface="楷体"/>
              </a:rPr>
              <a:t>非</a:t>
            </a:r>
            <a:r>
              <a:rPr sz="1800" b="0" spc="17" dirty="0">
                <a:latin typeface="+mn-lt"/>
                <a:ea typeface="+mj-ea"/>
                <a:cs typeface="楷体"/>
              </a:rPr>
              <a:t>均相</a:t>
            </a:r>
            <a:r>
              <a:rPr sz="1800" b="0" spc="30" dirty="0">
                <a:latin typeface="+mn-lt"/>
                <a:ea typeface="+mj-ea"/>
                <a:cs typeface="楷体"/>
              </a:rPr>
              <a:t>物</a:t>
            </a:r>
            <a:r>
              <a:rPr sz="1800" b="0" spc="17" dirty="0">
                <a:latin typeface="+mn-lt"/>
                <a:ea typeface="+mj-ea"/>
                <a:cs typeface="楷体"/>
              </a:rPr>
              <a:t>体的平</a:t>
            </a:r>
            <a:r>
              <a:rPr sz="1800" b="0" spc="30" dirty="0">
                <a:latin typeface="+mn-lt"/>
                <a:ea typeface="+mj-ea"/>
                <a:cs typeface="楷体"/>
              </a:rPr>
              <a:t>衡</a:t>
            </a:r>
            <a:r>
              <a:rPr sz="1800" b="0" spc="17" dirty="0">
                <a:latin typeface="+mn-lt"/>
                <a:ea typeface="+mj-ea"/>
                <a:cs typeface="楷体"/>
              </a:rPr>
              <a:t>》的第</a:t>
            </a:r>
            <a:r>
              <a:rPr sz="1800" b="0" spc="30" dirty="0">
                <a:latin typeface="+mn-lt"/>
                <a:ea typeface="+mj-ea"/>
                <a:cs typeface="楷体"/>
              </a:rPr>
              <a:t>一</a:t>
            </a:r>
            <a:r>
              <a:rPr sz="1800" b="0" spc="17" dirty="0">
                <a:latin typeface="+mn-lt"/>
                <a:ea typeface="+mj-ea"/>
                <a:cs typeface="楷体"/>
              </a:rPr>
              <a:t>部分</a:t>
            </a:r>
            <a:r>
              <a:rPr sz="1800" b="0" spc="30" dirty="0">
                <a:latin typeface="+mn-lt"/>
                <a:ea typeface="+mj-ea"/>
                <a:cs typeface="楷体"/>
              </a:rPr>
              <a:t>。</a:t>
            </a:r>
            <a:r>
              <a:rPr sz="1800" b="0" spc="4" dirty="0">
                <a:latin typeface="+mn-lt"/>
                <a:ea typeface="+mj-ea"/>
                <a:cs typeface="Times New Roman"/>
              </a:rPr>
              <a:t>1878</a:t>
            </a:r>
            <a:r>
              <a:rPr sz="1800" b="0" spc="17" dirty="0">
                <a:latin typeface="+mn-lt"/>
                <a:ea typeface="+mj-ea"/>
                <a:cs typeface="楷体"/>
              </a:rPr>
              <a:t>年他完成</a:t>
            </a:r>
            <a:r>
              <a:rPr sz="1800" b="0" spc="30" dirty="0">
                <a:latin typeface="+mn-lt"/>
                <a:ea typeface="+mj-ea"/>
                <a:cs typeface="楷体"/>
              </a:rPr>
              <a:t>了</a:t>
            </a:r>
            <a:r>
              <a:rPr sz="1800" b="0" spc="17" dirty="0">
                <a:latin typeface="+mn-lt"/>
                <a:ea typeface="+mj-ea"/>
                <a:cs typeface="楷体"/>
              </a:rPr>
              <a:t>第二部</a:t>
            </a:r>
            <a:r>
              <a:rPr sz="1800" b="0" spc="30" dirty="0">
                <a:latin typeface="+mn-lt"/>
                <a:ea typeface="+mj-ea"/>
                <a:cs typeface="楷体"/>
              </a:rPr>
              <a:t>分</a:t>
            </a:r>
            <a:r>
              <a:rPr sz="1800" b="0" spc="17" dirty="0">
                <a:latin typeface="+mn-lt"/>
                <a:ea typeface="+mj-ea"/>
                <a:cs typeface="楷体"/>
              </a:rPr>
              <a:t>。这</a:t>
            </a:r>
            <a:r>
              <a:rPr sz="1800" b="0" spc="30" dirty="0">
                <a:latin typeface="+mn-lt"/>
                <a:ea typeface="+mj-ea"/>
                <a:cs typeface="楷体"/>
              </a:rPr>
              <a:t>一</a:t>
            </a:r>
            <a:r>
              <a:rPr sz="1800" b="0" spc="17" dirty="0">
                <a:latin typeface="+mn-lt"/>
                <a:ea typeface="+mj-ea"/>
                <a:cs typeface="楷体"/>
              </a:rPr>
              <a:t>长达三</a:t>
            </a:r>
            <a:r>
              <a:rPr sz="1800" b="0" spc="30" dirty="0">
                <a:latin typeface="+mn-lt"/>
                <a:ea typeface="+mj-ea"/>
                <a:cs typeface="楷体"/>
              </a:rPr>
              <a:t>百</a:t>
            </a:r>
            <a:r>
              <a:rPr sz="1800" b="0" spc="17" dirty="0">
                <a:latin typeface="+mn-lt"/>
                <a:ea typeface="+mj-ea"/>
                <a:cs typeface="楷体"/>
              </a:rPr>
              <a:t>余页</a:t>
            </a:r>
            <a:r>
              <a:rPr sz="1800" b="0" dirty="0">
                <a:latin typeface="+mn-lt"/>
                <a:ea typeface="+mj-ea"/>
                <a:cs typeface="楷体"/>
              </a:rPr>
              <a:t>的 </a:t>
            </a:r>
            <a:r>
              <a:rPr sz="1800" b="0" spc="17" dirty="0">
                <a:latin typeface="+mn-lt"/>
                <a:ea typeface="+mj-ea"/>
                <a:cs typeface="楷体"/>
              </a:rPr>
              <a:t>论</a:t>
            </a:r>
            <a:r>
              <a:rPr sz="1800" b="0" spc="30" dirty="0">
                <a:latin typeface="+mn-lt"/>
                <a:ea typeface="+mj-ea"/>
                <a:cs typeface="楷体"/>
              </a:rPr>
              <a:t>文</a:t>
            </a:r>
            <a:r>
              <a:rPr sz="1800" b="0" spc="17" dirty="0">
                <a:latin typeface="+mn-lt"/>
                <a:ea typeface="+mj-ea"/>
                <a:cs typeface="楷体"/>
              </a:rPr>
              <a:t>被认为</a:t>
            </a:r>
            <a:r>
              <a:rPr sz="1800" b="0" spc="30" dirty="0">
                <a:latin typeface="+mn-lt"/>
                <a:ea typeface="+mj-ea"/>
                <a:cs typeface="楷体"/>
              </a:rPr>
              <a:t>是</a:t>
            </a:r>
            <a:r>
              <a:rPr sz="1800" b="0" spc="17" dirty="0">
                <a:latin typeface="+mn-lt"/>
                <a:ea typeface="+mj-ea"/>
                <a:cs typeface="楷体"/>
              </a:rPr>
              <a:t>化学</a:t>
            </a:r>
            <a:r>
              <a:rPr sz="1800" b="0" spc="30" dirty="0">
                <a:latin typeface="+mn-lt"/>
                <a:ea typeface="+mj-ea"/>
                <a:cs typeface="楷体"/>
              </a:rPr>
              <a:t>史</a:t>
            </a:r>
            <a:r>
              <a:rPr sz="1800" b="0" spc="17" dirty="0">
                <a:latin typeface="+mn-lt"/>
                <a:ea typeface="+mj-ea"/>
                <a:cs typeface="楷体"/>
              </a:rPr>
              <a:t>上最重</a:t>
            </a:r>
            <a:r>
              <a:rPr sz="1800" b="0" spc="30" dirty="0">
                <a:latin typeface="+mn-lt"/>
                <a:ea typeface="+mj-ea"/>
                <a:cs typeface="楷体"/>
              </a:rPr>
              <a:t>要</a:t>
            </a:r>
            <a:r>
              <a:rPr sz="1800" b="0" spc="17" dirty="0">
                <a:latin typeface="+mn-lt"/>
                <a:ea typeface="+mj-ea"/>
                <a:cs typeface="楷体"/>
              </a:rPr>
              <a:t>的论</a:t>
            </a:r>
            <a:r>
              <a:rPr sz="1800" b="0" spc="30" dirty="0">
                <a:latin typeface="+mn-lt"/>
                <a:ea typeface="+mj-ea"/>
                <a:cs typeface="楷体"/>
              </a:rPr>
              <a:t>文</a:t>
            </a:r>
            <a:r>
              <a:rPr sz="1800" b="0" spc="17" dirty="0">
                <a:latin typeface="+mn-lt"/>
                <a:ea typeface="+mj-ea"/>
                <a:cs typeface="楷体"/>
              </a:rPr>
              <a:t>之一，其中提</a:t>
            </a:r>
            <a:r>
              <a:rPr sz="1800" b="0" spc="30" dirty="0">
                <a:latin typeface="+mn-lt"/>
                <a:ea typeface="+mj-ea"/>
                <a:cs typeface="楷体"/>
              </a:rPr>
              <a:t>出</a:t>
            </a:r>
            <a:r>
              <a:rPr sz="1800" b="0" spc="17" dirty="0">
                <a:latin typeface="+mn-lt"/>
                <a:ea typeface="+mj-ea"/>
                <a:cs typeface="楷体"/>
              </a:rPr>
              <a:t>了吉布斯自由</a:t>
            </a:r>
            <a:r>
              <a:rPr sz="1800" b="0" spc="30" dirty="0">
                <a:latin typeface="+mn-lt"/>
                <a:ea typeface="+mj-ea"/>
                <a:cs typeface="楷体"/>
              </a:rPr>
              <a:t>能</a:t>
            </a:r>
            <a:r>
              <a:rPr sz="1800" b="0" spc="17" dirty="0">
                <a:latin typeface="+mn-lt"/>
                <a:ea typeface="+mj-ea"/>
                <a:cs typeface="楷体"/>
              </a:rPr>
              <a:t>，化学势等</a:t>
            </a:r>
            <a:r>
              <a:rPr sz="1800" b="0" dirty="0">
                <a:latin typeface="+mn-lt"/>
                <a:ea typeface="+mj-ea"/>
                <a:cs typeface="楷体"/>
              </a:rPr>
              <a:t>概 </a:t>
            </a:r>
            <a:r>
              <a:rPr sz="1800" b="0" spc="30" dirty="0">
                <a:latin typeface="+mn-lt"/>
                <a:ea typeface="+mj-ea"/>
                <a:cs typeface="楷体"/>
              </a:rPr>
              <a:t>念</a:t>
            </a:r>
            <a:r>
              <a:rPr sz="1800" b="0" spc="17" dirty="0">
                <a:latin typeface="+mn-lt"/>
                <a:ea typeface="+mj-ea"/>
                <a:cs typeface="楷体"/>
              </a:rPr>
              <a:t>，阐</a:t>
            </a:r>
            <a:r>
              <a:rPr sz="1800" b="0" spc="30" dirty="0">
                <a:latin typeface="+mn-lt"/>
                <a:ea typeface="+mj-ea"/>
                <a:cs typeface="楷体"/>
              </a:rPr>
              <a:t>明</a:t>
            </a:r>
            <a:r>
              <a:rPr sz="1800" b="0" spc="17" dirty="0">
                <a:latin typeface="+mn-lt"/>
                <a:ea typeface="+mj-ea"/>
                <a:cs typeface="楷体"/>
              </a:rPr>
              <a:t>了化学</a:t>
            </a:r>
            <a:r>
              <a:rPr sz="1800" b="0" spc="30" dirty="0">
                <a:latin typeface="+mn-lt"/>
                <a:ea typeface="+mj-ea"/>
                <a:cs typeface="楷体"/>
              </a:rPr>
              <a:t>平</a:t>
            </a:r>
            <a:r>
              <a:rPr sz="1800" b="0" spc="17" dirty="0">
                <a:latin typeface="+mn-lt"/>
                <a:ea typeface="+mj-ea"/>
                <a:cs typeface="楷体"/>
              </a:rPr>
              <a:t>衡、相</a:t>
            </a:r>
            <a:r>
              <a:rPr sz="1800" b="0" spc="30" dirty="0">
                <a:latin typeface="+mn-lt"/>
                <a:ea typeface="+mj-ea"/>
                <a:cs typeface="楷体"/>
              </a:rPr>
              <a:t>平</a:t>
            </a:r>
            <a:r>
              <a:rPr sz="1800" b="0" spc="17" dirty="0">
                <a:latin typeface="+mn-lt"/>
                <a:ea typeface="+mj-ea"/>
                <a:cs typeface="楷体"/>
              </a:rPr>
              <a:t>衡、</a:t>
            </a:r>
            <a:r>
              <a:rPr sz="1800" b="0" spc="30" dirty="0">
                <a:latin typeface="+mn-lt"/>
                <a:ea typeface="+mj-ea"/>
                <a:cs typeface="楷体"/>
              </a:rPr>
              <a:t>表</a:t>
            </a:r>
            <a:r>
              <a:rPr sz="1800" b="0" spc="17" dirty="0">
                <a:latin typeface="+mn-lt"/>
                <a:ea typeface="+mj-ea"/>
                <a:cs typeface="楷体"/>
              </a:rPr>
              <a:t>面吸附</a:t>
            </a:r>
            <a:r>
              <a:rPr sz="1800" b="0" spc="30" dirty="0">
                <a:latin typeface="+mn-lt"/>
                <a:ea typeface="+mj-ea"/>
                <a:cs typeface="楷体"/>
              </a:rPr>
              <a:t>等</a:t>
            </a:r>
            <a:r>
              <a:rPr sz="1800" b="0" spc="17" dirty="0">
                <a:latin typeface="+mn-lt"/>
                <a:ea typeface="+mj-ea"/>
                <a:cs typeface="楷体"/>
              </a:rPr>
              <a:t>现象</a:t>
            </a:r>
            <a:r>
              <a:rPr sz="1800" b="0" spc="30" dirty="0">
                <a:latin typeface="+mn-lt"/>
                <a:ea typeface="+mj-ea"/>
                <a:cs typeface="楷体"/>
              </a:rPr>
              <a:t>的</a:t>
            </a:r>
            <a:r>
              <a:rPr sz="1800" b="0" spc="17" dirty="0">
                <a:latin typeface="+mn-lt"/>
                <a:ea typeface="+mj-ea"/>
                <a:cs typeface="楷体"/>
              </a:rPr>
              <a:t>本质</a:t>
            </a:r>
            <a:r>
              <a:rPr sz="1800" b="0" spc="30" dirty="0">
                <a:latin typeface="+mn-lt"/>
                <a:ea typeface="+mj-ea"/>
                <a:cs typeface="楷体"/>
              </a:rPr>
              <a:t>。</a:t>
            </a:r>
            <a:r>
              <a:rPr sz="1800" b="0" dirty="0">
                <a:latin typeface="+mn-lt"/>
                <a:ea typeface="+mj-ea"/>
                <a:cs typeface="Times New Roman"/>
              </a:rPr>
              <a:t>1892</a:t>
            </a:r>
            <a:r>
              <a:rPr sz="1800" b="0" spc="17" dirty="0">
                <a:latin typeface="+mn-lt"/>
                <a:ea typeface="+mj-ea"/>
                <a:cs typeface="楷体"/>
              </a:rPr>
              <a:t>年</a:t>
            </a:r>
            <a:r>
              <a:rPr sz="1800" b="0" spc="30" dirty="0">
                <a:latin typeface="+mn-lt"/>
                <a:ea typeface="+mj-ea"/>
                <a:cs typeface="楷体"/>
              </a:rPr>
              <a:t>由</a:t>
            </a:r>
            <a:r>
              <a:rPr sz="1800" b="0" spc="17" dirty="0">
                <a:latin typeface="+mn-lt"/>
                <a:ea typeface="+mj-ea"/>
                <a:cs typeface="楷体"/>
              </a:rPr>
              <a:t>奥斯特</a:t>
            </a:r>
            <a:r>
              <a:rPr sz="1800" b="0" spc="30" dirty="0">
                <a:latin typeface="+mn-lt"/>
                <a:ea typeface="+mj-ea"/>
                <a:cs typeface="楷体"/>
              </a:rPr>
              <a:t>瓦</a:t>
            </a:r>
            <a:r>
              <a:rPr sz="1800" b="0" spc="17" dirty="0">
                <a:latin typeface="+mn-lt"/>
                <a:ea typeface="+mj-ea"/>
                <a:cs typeface="楷体"/>
              </a:rPr>
              <a:t>尔德</a:t>
            </a:r>
            <a:r>
              <a:rPr sz="1800" b="0" dirty="0">
                <a:latin typeface="+mn-lt"/>
                <a:ea typeface="+mj-ea"/>
                <a:cs typeface="楷体"/>
              </a:rPr>
              <a:t>译 成德文，</a:t>
            </a:r>
            <a:r>
              <a:rPr sz="1800" b="0" dirty="0">
                <a:latin typeface="+mn-lt"/>
                <a:ea typeface="+mj-ea"/>
                <a:cs typeface="Times New Roman"/>
              </a:rPr>
              <a:t>1899</a:t>
            </a:r>
            <a:r>
              <a:rPr sz="1800" b="0" dirty="0">
                <a:latin typeface="+mn-lt"/>
                <a:ea typeface="+mj-ea"/>
                <a:cs typeface="楷体"/>
              </a:rPr>
              <a:t>年由勒</a:t>
            </a:r>
            <a:r>
              <a:rPr sz="1800" b="0" spc="-4" dirty="0">
                <a:latin typeface="+mn-lt"/>
                <a:ea typeface="+mj-ea"/>
                <a:cs typeface="Times New Roman"/>
              </a:rPr>
              <a:t>·</a:t>
            </a:r>
            <a:r>
              <a:rPr sz="1800" b="0" dirty="0">
                <a:latin typeface="+mn-lt"/>
                <a:ea typeface="+mj-ea"/>
                <a:cs typeface="楷体"/>
              </a:rPr>
              <a:t>沙</a:t>
            </a:r>
            <a:r>
              <a:rPr sz="1800" b="0" spc="-13" dirty="0">
                <a:latin typeface="+mn-lt"/>
                <a:ea typeface="+mj-ea"/>
                <a:cs typeface="楷体"/>
              </a:rPr>
              <a:t>特</a:t>
            </a:r>
            <a:r>
              <a:rPr sz="1800" b="0" dirty="0">
                <a:latin typeface="+mn-lt"/>
                <a:ea typeface="+mj-ea"/>
                <a:cs typeface="楷体"/>
              </a:rPr>
              <a:t>列翻</a:t>
            </a:r>
            <a:r>
              <a:rPr sz="1800" b="0" spc="-13" dirty="0">
                <a:latin typeface="+mn-lt"/>
                <a:ea typeface="+mj-ea"/>
                <a:cs typeface="楷体"/>
              </a:rPr>
              <a:t>译</a:t>
            </a:r>
            <a:r>
              <a:rPr sz="1800" b="0" dirty="0">
                <a:latin typeface="+mn-lt"/>
                <a:ea typeface="+mj-ea"/>
                <a:cs typeface="楷体"/>
              </a:rPr>
              <a:t>为法</a:t>
            </a:r>
            <a:r>
              <a:rPr sz="1800" b="0" spc="-13" dirty="0">
                <a:latin typeface="+mn-lt"/>
                <a:ea typeface="+mj-ea"/>
                <a:cs typeface="楷体"/>
              </a:rPr>
              <a:t>语</a:t>
            </a:r>
            <a:r>
              <a:rPr sz="1800" b="0" dirty="0">
                <a:latin typeface="+mn-lt"/>
                <a:ea typeface="+mj-ea"/>
                <a:cs typeface="楷体"/>
              </a:rPr>
              <a:t>。</a:t>
            </a:r>
          </a:p>
          <a:p>
            <a:pPr marL="304074" marR="6516" indent="-293214" algn="just">
              <a:spcBef>
                <a:spcPts val="346"/>
              </a:spcBef>
              <a:buFont typeface="Times New Roman"/>
              <a:buChar char="•"/>
              <a:tabLst>
                <a:tab pos="304074" algn="l"/>
              </a:tabLst>
            </a:pPr>
            <a:r>
              <a:rPr sz="1800" b="0" spc="30" dirty="0">
                <a:latin typeface="+mn-lt"/>
                <a:ea typeface="+mj-ea"/>
                <a:cs typeface="楷体"/>
              </a:rPr>
              <a:t>由</a:t>
            </a:r>
            <a:r>
              <a:rPr sz="1800" b="0" spc="17" dirty="0">
                <a:latin typeface="+mn-lt"/>
                <a:ea typeface="+mj-ea"/>
                <a:cs typeface="楷体"/>
              </a:rPr>
              <a:t>于当</a:t>
            </a:r>
            <a:r>
              <a:rPr sz="1800" b="0" spc="30" dirty="0">
                <a:latin typeface="+mn-lt"/>
                <a:ea typeface="+mj-ea"/>
                <a:cs typeface="楷体"/>
              </a:rPr>
              <a:t>时</a:t>
            </a:r>
            <a:r>
              <a:rPr sz="1800" b="0" spc="17" dirty="0">
                <a:latin typeface="+mn-lt"/>
                <a:ea typeface="+mj-ea"/>
                <a:cs typeface="楷体"/>
              </a:rPr>
              <a:t>的美国</a:t>
            </a:r>
            <a:r>
              <a:rPr sz="1800" b="0" spc="30" dirty="0">
                <a:latin typeface="+mn-lt"/>
                <a:ea typeface="+mj-ea"/>
                <a:cs typeface="楷体"/>
              </a:rPr>
              <a:t>教</a:t>
            </a:r>
            <a:r>
              <a:rPr sz="1800" b="0" spc="17" dirty="0">
                <a:latin typeface="+mn-lt"/>
                <a:ea typeface="+mj-ea"/>
                <a:cs typeface="楷体"/>
              </a:rPr>
              <a:t>育对实</a:t>
            </a:r>
            <a:r>
              <a:rPr sz="1800" b="0" spc="30" dirty="0">
                <a:latin typeface="+mn-lt"/>
                <a:ea typeface="+mj-ea"/>
                <a:cs typeface="楷体"/>
              </a:rPr>
              <a:t>践</a:t>
            </a:r>
            <a:r>
              <a:rPr sz="1800" b="0" spc="17" dirty="0">
                <a:latin typeface="+mn-lt"/>
                <a:ea typeface="+mj-ea"/>
                <a:cs typeface="楷体"/>
              </a:rPr>
              <a:t>知识</a:t>
            </a:r>
            <a:r>
              <a:rPr sz="1800" b="0" spc="30" dirty="0">
                <a:latin typeface="+mn-lt"/>
                <a:ea typeface="+mj-ea"/>
                <a:cs typeface="楷体"/>
              </a:rPr>
              <a:t>的</a:t>
            </a:r>
            <a:r>
              <a:rPr sz="1800" b="0" spc="17" dirty="0">
                <a:latin typeface="+mn-lt"/>
                <a:ea typeface="+mj-ea"/>
                <a:cs typeface="楷体"/>
              </a:rPr>
              <a:t>看重，</a:t>
            </a:r>
            <a:r>
              <a:rPr sz="1800" b="0" spc="30" dirty="0">
                <a:latin typeface="+mn-lt"/>
                <a:ea typeface="+mj-ea"/>
                <a:cs typeface="楷体"/>
              </a:rPr>
              <a:t>吉</a:t>
            </a:r>
            <a:r>
              <a:rPr sz="1800" b="0" spc="17" dirty="0">
                <a:latin typeface="+mn-lt"/>
                <a:ea typeface="+mj-ea"/>
                <a:cs typeface="楷体"/>
              </a:rPr>
              <a:t>布斯</a:t>
            </a:r>
            <a:r>
              <a:rPr sz="1800" b="0" spc="30" dirty="0">
                <a:latin typeface="+mn-lt"/>
                <a:ea typeface="+mj-ea"/>
                <a:cs typeface="楷体"/>
              </a:rPr>
              <a:t>没</a:t>
            </a:r>
            <a:r>
              <a:rPr sz="1800" b="0" spc="17" dirty="0">
                <a:latin typeface="+mn-lt"/>
                <a:ea typeface="+mj-ea"/>
                <a:cs typeface="楷体"/>
              </a:rPr>
              <a:t>有受到</a:t>
            </a:r>
            <a:r>
              <a:rPr sz="1800" b="0" spc="30" dirty="0">
                <a:latin typeface="+mn-lt"/>
                <a:ea typeface="+mj-ea"/>
                <a:cs typeface="楷体"/>
              </a:rPr>
              <a:t>应</a:t>
            </a:r>
            <a:r>
              <a:rPr sz="1800" b="0" spc="17" dirty="0">
                <a:latin typeface="+mn-lt"/>
                <a:ea typeface="+mj-ea"/>
                <a:cs typeface="楷体"/>
              </a:rPr>
              <a:t>有的</a:t>
            </a:r>
            <a:r>
              <a:rPr sz="1800" b="0" spc="30" dirty="0">
                <a:latin typeface="+mn-lt"/>
                <a:ea typeface="+mj-ea"/>
                <a:cs typeface="楷体"/>
              </a:rPr>
              <a:t>重</a:t>
            </a:r>
            <a:r>
              <a:rPr sz="1800" b="0" spc="17" dirty="0">
                <a:latin typeface="+mn-lt"/>
                <a:ea typeface="+mj-ea"/>
                <a:cs typeface="楷体"/>
              </a:rPr>
              <a:t>视。直</a:t>
            </a:r>
            <a:r>
              <a:rPr sz="1800" b="0" spc="30" dirty="0">
                <a:latin typeface="+mn-lt"/>
                <a:ea typeface="+mj-ea"/>
                <a:cs typeface="楷体"/>
              </a:rPr>
              <a:t>到</a:t>
            </a:r>
            <a:r>
              <a:rPr sz="1800" b="0" dirty="0">
                <a:latin typeface="+mn-lt"/>
                <a:ea typeface="+mj-ea"/>
                <a:cs typeface="Times New Roman"/>
              </a:rPr>
              <a:t>1950</a:t>
            </a:r>
            <a:r>
              <a:rPr sz="1800" b="0" dirty="0">
                <a:latin typeface="+mn-lt"/>
                <a:ea typeface="+mj-ea"/>
                <a:cs typeface="楷体"/>
              </a:rPr>
              <a:t>年 才进入纽约大学的名人</a:t>
            </a:r>
            <a:r>
              <a:rPr sz="1800" b="0" spc="-13" dirty="0">
                <a:latin typeface="+mn-lt"/>
                <a:ea typeface="+mj-ea"/>
                <a:cs typeface="楷体"/>
              </a:rPr>
              <a:t>馆</a:t>
            </a:r>
            <a:r>
              <a:rPr sz="1800" b="0" spc="4" dirty="0">
                <a:latin typeface="+mn-lt"/>
                <a:ea typeface="+mj-ea"/>
                <a:cs typeface="Times New Roman"/>
              </a:rPr>
              <a:t>,</a:t>
            </a:r>
            <a:r>
              <a:rPr sz="1800" b="0" spc="-13" dirty="0">
                <a:latin typeface="+mn-lt"/>
                <a:ea typeface="+mj-ea"/>
                <a:cs typeface="楷体"/>
              </a:rPr>
              <a:t>并</a:t>
            </a:r>
            <a:r>
              <a:rPr sz="1800" b="0" dirty="0">
                <a:latin typeface="+mn-lt"/>
                <a:ea typeface="+mj-ea"/>
                <a:cs typeface="楷体"/>
              </a:rPr>
              <a:t>立半</a:t>
            </a:r>
            <a:r>
              <a:rPr sz="1800" b="0" spc="-13" dirty="0">
                <a:latin typeface="+mn-lt"/>
                <a:ea typeface="+mj-ea"/>
                <a:cs typeface="楷体"/>
              </a:rPr>
              <a:t>身</a:t>
            </a:r>
            <a:r>
              <a:rPr sz="1800" b="0" dirty="0">
                <a:latin typeface="+mn-lt"/>
                <a:ea typeface="+mj-ea"/>
                <a:cs typeface="楷体"/>
              </a:rPr>
              <a:t>像纪</a:t>
            </a:r>
            <a:r>
              <a:rPr sz="1800" b="0" spc="-13" dirty="0">
                <a:latin typeface="+mn-lt"/>
                <a:ea typeface="+mj-ea"/>
                <a:cs typeface="楷体"/>
              </a:rPr>
              <a:t>念</a:t>
            </a:r>
            <a:r>
              <a:rPr sz="1800" b="0" dirty="0">
                <a:latin typeface="+mn-lt"/>
                <a:ea typeface="+mj-ea"/>
                <a:cs typeface="楷体"/>
              </a:rPr>
              <a:t>。</a:t>
            </a:r>
          </a:p>
          <a:p>
            <a:pPr marL="304074" indent="-293214">
              <a:spcBef>
                <a:spcPts val="350"/>
              </a:spcBef>
              <a:buFont typeface="Times New Roman"/>
              <a:buChar char="•"/>
              <a:tabLst>
                <a:tab pos="303531" algn="l"/>
                <a:tab pos="304074" algn="l"/>
              </a:tabLst>
            </a:pPr>
            <a:r>
              <a:rPr sz="1800" b="0" dirty="0">
                <a:latin typeface="+mn-lt"/>
                <a:ea typeface="+mj-ea"/>
                <a:cs typeface="楷体"/>
              </a:rPr>
              <a:t>奥斯特瓦尔德认为“</a:t>
            </a:r>
            <a:r>
              <a:rPr sz="2000" b="0" dirty="0">
                <a:solidFill>
                  <a:srgbClr val="0000FF"/>
                </a:solidFill>
                <a:latin typeface="+mn-lt"/>
                <a:ea typeface="+mj-ea"/>
                <a:cs typeface="楷体"/>
              </a:rPr>
              <a:t>无</a:t>
            </a:r>
            <a:r>
              <a:rPr sz="2000" b="0" spc="-13" dirty="0">
                <a:solidFill>
                  <a:srgbClr val="0000FF"/>
                </a:solidFill>
                <a:latin typeface="+mn-lt"/>
                <a:ea typeface="+mj-ea"/>
                <a:cs typeface="楷体"/>
              </a:rPr>
              <a:t>论</a:t>
            </a:r>
            <a:r>
              <a:rPr sz="2000" b="0" dirty="0">
                <a:solidFill>
                  <a:srgbClr val="0000FF"/>
                </a:solidFill>
                <a:latin typeface="+mn-lt"/>
                <a:ea typeface="+mj-ea"/>
                <a:cs typeface="楷体"/>
              </a:rPr>
              <a:t>从形</a:t>
            </a:r>
            <a:r>
              <a:rPr sz="2000" b="0" spc="-13" dirty="0">
                <a:solidFill>
                  <a:srgbClr val="0000FF"/>
                </a:solidFill>
                <a:latin typeface="+mn-lt"/>
                <a:ea typeface="+mj-ea"/>
                <a:cs typeface="楷体"/>
              </a:rPr>
              <a:t>式</a:t>
            </a:r>
            <a:r>
              <a:rPr sz="2000" b="0" dirty="0">
                <a:solidFill>
                  <a:srgbClr val="0000FF"/>
                </a:solidFill>
                <a:latin typeface="+mn-lt"/>
                <a:ea typeface="+mj-ea"/>
                <a:cs typeface="楷体"/>
              </a:rPr>
              <a:t>还是</a:t>
            </a:r>
            <a:r>
              <a:rPr sz="2000" b="0" spc="-13" dirty="0">
                <a:solidFill>
                  <a:srgbClr val="0000FF"/>
                </a:solidFill>
                <a:latin typeface="+mn-lt"/>
                <a:ea typeface="+mj-ea"/>
                <a:cs typeface="楷体"/>
              </a:rPr>
              <a:t>内</a:t>
            </a:r>
            <a:r>
              <a:rPr sz="2000" b="0" dirty="0">
                <a:solidFill>
                  <a:srgbClr val="0000FF"/>
                </a:solidFill>
                <a:latin typeface="+mn-lt"/>
                <a:ea typeface="+mj-ea"/>
                <a:cs typeface="楷体"/>
              </a:rPr>
              <a:t>容上</a:t>
            </a:r>
            <a:r>
              <a:rPr sz="2000" b="0" spc="-13" dirty="0">
                <a:solidFill>
                  <a:srgbClr val="0000FF"/>
                </a:solidFill>
                <a:latin typeface="+mn-lt"/>
                <a:ea typeface="+mj-ea"/>
                <a:cs typeface="楷体"/>
              </a:rPr>
              <a:t>，</a:t>
            </a:r>
            <a:r>
              <a:rPr sz="2000" b="0" dirty="0">
                <a:solidFill>
                  <a:srgbClr val="0000FF"/>
                </a:solidFill>
                <a:latin typeface="+mn-lt"/>
                <a:ea typeface="+mj-ea"/>
                <a:cs typeface="楷体"/>
              </a:rPr>
              <a:t>他赋</a:t>
            </a:r>
            <a:r>
              <a:rPr sz="2000" b="0" spc="-13" dirty="0">
                <a:solidFill>
                  <a:srgbClr val="0000FF"/>
                </a:solidFill>
                <a:latin typeface="+mn-lt"/>
                <a:ea typeface="+mj-ea"/>
                <a:cs typeface="楷体"/>
              </a:rPr>
              <a:t>予</a:t>
            </a:r>
            <a:r>
              <a:rPr sz="2000" b="0" dirty="0">
                <a:solidFill>
                  <a:srgbClr val="0000FF"/>
                </a:solidFill>
                <a:latin typeface="+mn-lt"/>
                <a:ea typeface="+mj-ea"/>
                <a:cs typeface="楷体"/>
              </a:rPr>
              <a:t>了物</a:t>
            </a:r>
            <a:r>
              <a:rPr sz="2000" b="0" spc="-13" dirty="0">
                <a:solidFill>
                  <a:srgbClr val="0000FF"/>
                </a:solidFill>
                <a:latin typeface="+mn-lt"/>
                <a:ea typeface="+mj-ea"/>
                <a:cs typeface="楷体"/>
              </a:rPr>
              <a:t>理</a:t>
            </a:r>
            <a:r>
              <a:rPr sz="2000" b="0" dirty="0">
                <a:solidFill>
                  <a:srgbClr val="0000FF"/>
                </a:solidFill>
                <a:latin typeface="+mn-lt"/>
                <a:ea typeface="+mj-ea"/>
                <a:cs typeface="楷体"/>
              </a:rPr>
              <a:t>化学</a:t>
            </a:r>
            <a:r>
              <a:rPr sz="2000" b="0" spc="-13" dirty="0">
                <a:solidFill>
                  <a:srgbClr val="0000FF"/>
                </a:solidFill>
                <a:latin typeface="+mn-lt"/>
                <a:ea typeface="+mj-ea"/>
                <a:cs typeface="楷体"/>
              </a:rPr>
              <a:t>整</a:t>
            </a:r>
            <a:r>
              <a:rPr sz="2000" b="0" dirty="0">
                <a:solidFill>
                  <a:srgbClr val="0000FF"/>
                </a:solidFill>
                <a:latin typeface="+mn-lt"/>
                <a:ea typeface="+mj-ea"/>
                <a:cs typeface="楷体"/>
              </a:rPr>
              <a:t>整一</a:t>
            </a:r>
            <a:r>
              <a:rPr sz="2000" b="0" spc="-13" dirty="0">
                <a:solidFill>
                  <a:srgbClr val="0000FF"/>
                </a:solidFill>
                <a:latin typeface="+mn-lt"/>
                <a:ea typeface="+mj-ea"/>
                <a:cs typeface="楷体"/>
              </a:rPr>
              <a:t>百</a:t>
            </a:r>
            <a:r>
              <a:rPr sz="2000" b="0" dirty="0">
                <a:solidFill>
                  <a:srgbClr val="0000FF"/>
                </a:solidFill>
                <a:latin typeface="+mn-lt"/>
                <a:ea typeface="+mj-ea"/>
                <a:cs typeface="楷体"/>
              </a:rPr>
              <a:t>年</a:t>
            </a:r>
            <a:r>
              <a:rPr sz="1800" b="0" dirty="0">
                <a:latin typeface="+mn-lt"/>
                <a:ea typeface="+mj-ea"/>
                <a:cs typeface="楷体"/>
              </a:rPr>
              <a:t>。”</a:t>
            </a:r>
          </a:p>
        </p:txBody>
      </p:sp>
    </p:spTree>
    <p:extLst>
      <p:ext uri="{BB962C8B-B14F-4D97-AF65-F5344CB8AC3E}">
        <p14:creationId xmlns:p14="http://schemas.microsoft.com/office/powerpoint/2010/main" val="737134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3688" y="403641"/>
            <a:ext cx="5104133" cy="564964"/>
          </a:xfrm>
          <a:prstGeom prst="rect">
            <a:avLst/>
          </a:prstGeom>
        </p:spPr>
        <p:txBody>
          <a:bodyPr vert="horz" wrap="square" lIns="0" tIns="10860" rIns="0" bIns="0" numCol="1" rtlCol="0" anchor="ctr" anchorCtr="0" compatLnSpc="1">
            <a:prstTxWarp prst="textNoShape">
              <a:avLst/>
            </a:prstTxWarp>
            <a:spAutoFit/>
          </a:bodyPr>
          <a:lstStyle/>
          <a:p>
            <a:pPr marL="10860">
              <a:spcBef>
                <a:spcPts val="86"/>
              </a:spcBef>
            </a:pPr>
            <a:r>
              <a:rPr dirty="0" err="1">
                <a:solidFill>
                  <a:srgbClr val="CC0000"/>
                </a:solidFill>
              </a:rPr>
              <a:t>耗散结构理论</a:t>
            </a:r>
            <a:endParaRPr dirty="0">
              <a:solidFill>
                <a:srgbClr val="CC0000"/>
              </a:solidFill>
            </a:endParaRPr>
          </a:p>
        </p:txBody>
      </p:sp>
      <p:sp>
        <p:nvSpPr>
          <p:cNvPr id="3" name="object 3"/>
          <p:cNvSpPr txBox="1">
            <a:spLocks noGrp="1"/>
          </p:cNvSpPr>
          <p:nvPr>
            <p:ph type="body" idx="1"/>
          </p:nvPr>
        </p:nvSpPr>
        <p:spPr>
          <a:xfrm>
            <a:off x="159905" y="1556792"/>
            <a:ext cx="8896480" cy="5097202"/>
          </a:xfrm>
          <a:prstGeom prst="rect">
            <a:avLst/>
          </a:prstGeom>
        </p:spPr>
        <p:txBody>
          <a:bodyPr vert="horz" wrap="square" lIns="0" tIns="38010" rIns="0" bIns="0" numCol="1" rtlCol="0" anchor="t" anchorCtr="0" compatLnSpc="1">
            <a:prstTxWarp prst="textNoShape">
              <a:avLst/>
            </a:prstTxWarp>
            <a:spAutoFit/>
          </a:bodyPr>
          <a:lstStyle/>
          <a:p>
            <a:pPr marL="304074" marR="208508" indent="-293214" algn="just">
              <a:lnSpc>
                <a:spcPct val="88900"/>
              </a:lnSpc>
              <a:spcBef>
                <a:spcPts val="299"/>
              </a:spcBef>
              <a:buFont typeface="Wingdings"/>
              <a:buChar char=""/>
              <a:tabLst>
                <a:tab pos="304074" algn="l"/>
              </a:tabLst>
            </a:pPr>
            <a:r>
              <a:rPr sz="2000" b="0" spc="47" dirty="0">
                <a:solidFill>
                  <a:schemeClr val="tx1"/>
                </a:solidFill>
                <a:latin typeface="+mj-ea"/>
                <a:ea typeface="+mj-ea"/>
              </a:rPr>
              <a:t>热力学第二</a:t>
            </a:r>
            <a:r>
              <a:rPr sz="2000" b="0" spc="56" dirty="0">
                <a:solidFill>
                  <a:schemeClr val="tx1"/>
                </a:solidFill>
                <a:latin typeface="+mj-ea"/>
                <a:ea typeface="+mj-ea"/>
              </a:rPr>
              <a:t>定</a:t>
            </a:r>
            <a:r>
              <a:rPr sz="2000" b="0" spc="47" dirty="0">
                <a:solidFill>
                  <a:schemeClr val="tx1"/>
                </a:solidFill>
                <a:latin typeface="+mj-ea"/>
                <a:ea typeface="+mj-ea"/>
              </a:rPr>
              <a:t>律揭示了自</a:t>
            </a:r>
            <a:r>
              <a:rPr sz="2000" b="0" spc="56" dirty="0">
                <a:solidFill>
                  <a:schemeClr val="tx1"/>
                </a:solidFill>
                <a:latin typeface="+mj-ea"/>
                <a:ea typeface="+mj-ea"/>
              </a:rPr>
              <a:t>然</a:t>
            </a:r>
            <a:r>
              <a:rPr sz="2000" b="0" spc="47" dirty="0">
                <a:solidFill>
                  <a:schemeClr val="tx1"/>
                </a:solidFill>
                <a:latin typeface="+mj-ea"/>
                <a:ea typeface="+mj-ea"/>
              </a:rPr>
              <a:t>界普遍存在</a:t>
            </a:r>
            <a:r>
              <a:rPr sz="2000" b="0" spc="56" dirty="0">
                <a:solidFill>
                  <a:schemeClr val="tx1"/>
                </a:solidFill>
                <a:latin typeface="+mj-ea"/>
                <a:ea typeface="+mj-ea"/>
              </a:rPr>
              <a:t>着</a:t>
            </a:r>
            <a:r>
              <a:rPr sz="2000" b="0" spc="47" dirty="0">
                <a:solidFill>
                  <a:schemeClr val="tx1"/>
                </a:solidFill>
                <a:latin typeface="+mj-ea"/>
                <a:ea typeface="+mj-ea"/>
              </a:rPr>
              <a:t>可逆和不可</a:t>
            </a:r>
            <a:r>
              <a:rPr sz="2000" b="0" spc="56" dirty="0">
                <a:solidFill>
                  <a:schemeClr val="tx1"/>
                </a:solidFill>
                <a:latin typeface="+mj-ea"/>
                <a:ea typeface="+mj-ea"/>
              </a:rPr>
              <a:t>逆</a:t>
            </a:r>
            <a:r>
              <a:rPr sz="2000" b="0" spc="47" dirty="0">
                <a:solidFill>
                  <a:schemeClr val="tx1"/>
                </a:solidFill>
                <a:latin typeface="+mj-ea"/>
                <a:ea typeface="+mj-ea"/>
              </a:rPr>
              <a:t>两种过程。</a:t>
            </a:r>
            <a:r>
              <a:rPr sz="2000" b="0" spc="56" dirty="0">
                <a:solidFill>
                  <a:schemeClr val="tx1"/>
                </a:solidFill>
                <a:latin typeface="+mj-ea"/>
                <a:ea typeface="+mj-ea"/>
              </a:rPr>
              <a:t>它</a:t>
            </a:r>
            <a:r>
              <a:rPr sz="2000" b="0" spc="-4" dirty="0">
                <a:solidFill>
                  <a:schemeClr val="tx1"/>
                </a:solidFill>
                <a:latin typeface="+mj-ea"/>
                <a:ea typeface="+mj-ea"/>
              </a:rPr>
              <a:t>告 </a:t>
            </a:r>
            <a:r>
              <a:rPr sz="2000" b="0" spc="47" dirty="0">
                <a:solidFill>
                  <a:schemeClr val="tx1"/>
                </a:solidFill>
                <a:latin typeface="+mj-ea"/>
                <a:ea typeface="+mj-ea"/>
              </a:rPr>
              <a:t>诉人们：物</a:t>
            </a:r>
            <a:r>
              <a:rPr sz="2000" b="0" spc="56" dirty="0">
                <a:solidFill>
                  <a:schemeClr val="tx1"/>
                </a:solidFill>
                <a:latin typeface="+mj-ea"/>
                <a:ea typeface="+mj-ea"/>
              </a:rPr>
              <a:t>质</a:t>
            </a:r>
            <a:r>
              <a:rPr sz="2000" b="0" spc="47" dirty="0">
                <a:solidFill>
                  <a:schemeClr val="tx1"/>
                </a:solidFill>
                <a:latin typeface="+mj-ea"/>
                <a:ea typeface="+mj-ea"/>
              </a:rPr>
              <a:t>的演化总是</a:t>
            </a:r>
            <a:r>
              <a:rPr sz="2000" b="0" spc="56" dirty="0">
                <a:solidFill>
                  <a:schemeClr val="tx1"/>
                </a:solidFill>
                <a:latin typeface="+mj-ea"/>
                <a:ea typeface="+mj-ea"/>
              </a:rPr>
              <a:t>朝</a:t>
            </a:r>
            <a:r>
              <a:rPr sz="2000" b="0" spc="47" dirty="0">
                <a:solidFill>
                  <a:schemeClr val="tx1"/>
                </a:solidFill>
                <a:latin typeface="+mj-ea"/>
                <a:ea typeface="+mj-ea"/>
              </a:rPr>
              <a:t>熵增加、向</a:t>
            </a:r>
            <a:r>
              <a:rPr sz="2000" b="0" spc="56" dirty="0">
                <a:solidFill>
                  <a:schemeClr val="tx1"/>
                </a:solidFill>
                <a:latin typeface="+mj-ea"/>
                <a:ea typeface="+mj-ea"/>
              </a:rPr>
              <a:t>混</a:t>
            </a:r>
            <a:r>
              <a:rPr sz="2000" b="0" spc="47" dirty="0">
                <a:solidFill>
                  <a:schemeClr val="tx1"/>
                </a:solidFill>
                <a:latin typeface="+mj-ea"/>
                <a:ea typeface="+mj-ea"/>
              </a:rPr>
              <a:t>乱的方向进</a:t>
            </a:r>
            <a:r>
              <a:rPr sz="2000" b="0" spc="56" dirty="0">
                <a:solidFill>
                  <a:schemeClr val="tx1"/>
                </a:solidFill>
                <a:latin typeface="+mj-ea"/>
                <a:ea typeface="+mj-ea"/>
              </a:rPr>
              <a:t>行</a:t>
            </a:r>
            <a:r>
              <a:rPr sz="2000" b="0" spc="47" dirty="0">
                <a:solidFill>
                  <a:schemeClr val="tx1"/>
                </a:solidFill>
                <a:latin typeface="+mj-ea"/>
                <a:ea typeface="+mj-ea"/>
              </a:rPr>
              <a:t>。可是，进</a:t>
            </a:r>
            <a:r>
              <a:rPr sz="2000" b="0" spc="56" dirty="0">
                <a:solidFill>
                  <a:schemeClr val="tx1"/>
                </a:solidFill>
                <a:latin typeface="+mj-ea"/>
                <a:ea typeface="+mj-ea"/>
              </a:rPr>
              <a:t>化</a:t>
            </a:r>
            <a:r>
              <a:rPr sz="2000" b="0" spc="-4" dirty="0">
                <a:solidFill>
                  <a:schemeClr val="tx1"/>
                </a:solidFill>
                <a:latin typeface="+mj-ea"/>
                <a:ea typeface="+mj-ea"/>
              </a:rPr>
              <a:t>论 </a:t>
            </a:r>
            <a:r>
              <a:rPr sz="2000" b="0" spc="47" dirty="0">
                <a:solidFill>
                  <a:schemeClr val="tx1"/>
                </a:solidFill>
                <a:latin typeface="+mj-ea"/>
                <a:ea typeface="+mj-ea"/>
              </a:rPr>
              <a:t>则告诉我们</a:t>
            </a:r>
            <a:r>
              <a:rPr sz="2000" b="0" spc="56" dirty="0">
                <a:solidFill>
                  <a:schemeClr val="tx1"/>
                </a:solidFill>
                <a:latin typeface="+mj-ea"/>
                <a:ea typeface="+mj-ea"/>
              </a:rPr>
              <a:t>：</a:t>
            </a:r>
            <a:r>
              <a:rPr sz="2000" b="0" spc="47" dirty="0">
                <a:solidFill>
                  <a:schemeClr val="tx1"/>
                </a:solidFill>
                <a:latin typeface="+mj-ea"/>
                <a:ea typeface="+mj-ea"/>
              </a:rPr>
              <a:t>生物的进化</a:t>
            </a:r>
            <a:r>
              <a:rPr sz="2000" b="0" spc="56" dirty="0">
                <a:solidFill>
                  <a:schemeClr val="tx1"/>
                </a:solidFill>
                <a:latin typeface="+mj-ea"/>
                <a:ea typeface="+mj-ea"/>
              </a:rPr>
              <a:t>总</a:t>
            </a:r>
            <a:r>
              <a:rPr sz="2000" b="0" spc="47" dirty="0">
                <a:solidFill>
                  <a:schemeClr val="tx1"/>
                </a:solidFill>
                <a:latin typeface="+mj-ea"/>
                <a:ea typeface="+mj-ea"/>
              </a:rPr>
              <a:t>是由低级到</a:t>
            </a:r>
            <a:r>
              <a:rPr sz="2000" b="0" spc="56" dirty="0">
                <a:solidFill>
                  <a:schemeClr val="tx1"/>
                </a:solidFill>
                <a:latin typeface="+mj-ea"/>
                <a:ea typeface="+mj-ea"/>
              </a:rPr>
              <a:t>高</a:t>
            </a:r>
            <a:r>
              <a:rPr sz="2000" b="0" spc="47" dirty="0">
                <a:solidFill>
                  <a:schemeClr val="tx1"/>
                </a:solidFill>
                <a:latin typeface="+mj-ea"/>
                <a:ea typeface="+mj-ea"/>
              </a:rPr>
              <a:t>级，朝熵减</a:t>
            </a:r>
            <a:r>
              <a:rPr sz="2000" b="0" spc="56" dirty="0">
                <a:solidFill>
                  <a:schemeClr val="tx1"/>
                </a:solidFill>
                <a:latin typeface="+mj-ea"/>
                <a:ea typeface="+mj-ea"/>
              </a:rPr>
              <a:t>少</a:t>
            </a:r>
            <a:r>
              <a:rPr sz="2000" b="0" spc="47" dirty="0">
                <a:solidFill>
                  <a:schemeClr val="tx1"/>
                </a:solidFill>
                <a:latin typeface="+mj-ea"/>
                <a:ea typeface="+mj-ea"/>
              </a:rPr>
              <a:t>、向有序的</a:t>
            </a:r>
            <a:r>
              <a:rPr sz="2000" b="0" spc="56" dirty="0">
                <a:solidFill>
                  <a:schemeClr val="tx1"/>
                </a:solidFill>
                <a:latin typeface="+mj-ea"/>
                <a:ea typeface="+mj-ea"/>
              </a:rPr>
              <a:t>方</a:t>
            </a:r>
            <a:r>
              <a:rPr sz="2000" b="0" spc="-4" dirty="0">
                <a:solidFill>
                  <a:schemeClr val="tx1"/>
                </a:solidFill>
                <a:latin typeface="+mj-ea"/>
                <a:ea typeface="+mj-ea"/>
              </a:rPr>
              <a:t>向 </a:t>
            </a:r>
            <a:r>
              <a:rPr sz="2000" b="0" spc="47" dirty="0">
                <a:solidFill>
                  <a:schemeClr val="tx1"/>
                </a:solidFill>
                <a:latin typeface="+mj-ea"/>
                <a:ea typeface="+mj-ea"/>
              </a:rPr>
              <a:t>进行。前者</a:t>
            </a:r>
            <a:r>
              <a:rPr sz="2000" b="0" spc="56" dirty="0">
                <a:solidFill>
                  <a:schemeClr val="tx1"/>
                </a:solidFill>
                <a:latin typeface="+mj-ea"/>
                <a:ea typeface="+mj-ea"/>
              </a:rPr>
              <a:t>给</a:t>
            </a:r>
            <a:r>
              <a:rPr sz="2000" b="0" spc="47" dirty="0">
                <a:solidFill>
                  <a:schemeClr val="tx1"/>
                </a:solidFill>
                <a:latin typeface="+mj-ea"/>
                <a:ea typeface="+mj-ea"/>
              </a:rPr>
              <a:t>出了“</a:t>
            </a:r>
            <a:r>
              <a:rPr sz="2000" b="0" spc="47" dirty="0">
                <a:solidFill>
                  <a:srgbClr val="0000FF"/>
                </a:solidFill>
                <a:latin typeface="+mj-ea"/>
                <a:ea typeface="+mj-ea"/>
              </a:rPr>
              <a:t>宇宙</a:t>
            </a:r>
            <a:r>
              <a:rPr sz="2000" b="0" spc="56" dirty="0">
                <a:solidFill>
                  <a:srgbClr val="0000FF"/>
                </a:solidFill>
                <a:latin typeface="+mj-ea"/>
                <a:ea typeface="+mj-ea"/>
              </a:rPr>
              <a:t>热</a:t>
            </a:r>
            <a:r>
              <a:rPr sz="2000" b="0" spc="47" dirty="0">
                <a:solidFill>
                  <a:srgbClr val="0000FF"/>
                </a:solidFill>
                <a:latin typeface="+mj-ea"/>
                <a:ea typeface="+mj-ea"/>
              </a:rPr>
              <a:t>寂说”的结</a:t>
            </a:r>
            <a:r>
              <a:rPr sz="2000" b="0" spc="56" dirty="0">
                <a:solidFill>
                  <a:srgbClr val="0000FF"/>
                </a:solidFill>
                <a:latin typeface="+mj-ea"/>
                <a:ea typeface="+mj-ea"/>
              </a:rPr>
              <a:t>论</a:t>
            </a:r>
            <a:r>
              <a:rPr sz="2000" b="0" spc="47" dirty="0">
                <a:solidFill>
                  <a:srgbClr val="0000FF"/>
                </a:solidFill>
                <a:latin typeface="+mj-ea"/>
                <a:ea typeface="+mj-ea"/>
              </a:rPr>
              <a:t>，即退化的</a:t>
            </a:r>
            <a:r>
              <a:rPr sz="2000" b="0" spc="56" dirty="0">
                <a:solidFill>
                  <a:srgbClr val="0000FF"/>
                </a:solidFill>
                <a:latin typeface="+mj-ea"/>
                <a:ea typeface="+mj-ea"/>
              </a:rPr>
              <a:t>时</a:t>
            </a:r>
            <a:r>
              <a:rPr sz="2000" b="0" spc="47" dirty="0">
                <a:solidFill>
                  <a:srgbClr val="0000FF"/>
                </a:solidFill>
                <a:latin typeface="+mj-ea"/>
                <a:ea typeface="+mj-ea"/>
              </a:rPr>
              <a:t>间箭头</a:t>
            </a:r>
            <a:r>
              <a:rPr sz="2000" b="0" spc="47" dirty="0">
                <a:solidFill>
                  <a:schemeClr val="tx1"/>
                </a:solidFill>
                <a:latin typeface="+mj-ea"/>
                <a:ea typeface="+mj-ea"/>
              </a:rPr>
              <a:t>，而</a:t>
            </a:r>
            <a:r>
              <a:rPr sz="2000" b="0" spc="56" dirty="0">
                <a:solidFill>
                  <a:schemeClr val="tx1"/>
                </a:solidFill>
                <a:latin typeface="+mj-ea"/>
                <a:ea typeface="+mj-ea"/>
              </a:rPr>
              <a:t>后者 </a:t>
            </a:r>
            <a:r>
              <a:rPr sz="2000" b="0" spc="-4" dirty="0">
                <a:solidFill>
                  <a:schemeClr val="tx1"/>
                </a:solidFill>
                <a:latin typeface="+mj-ea"/>
                <a:ea typeface="+mj-ea"/>
              </a:rPr>
              <a:t>则与之</a:t>
            </a:r>
            <a:r>
              <a:rPr sz="2000" b="0" spc="4" dirty="0">
                <a:solidFill>
                  <a:schemeClr val="tx1"/>
                </a:solidFill>
                <a:latin typeface="+mj-ea"/>
                <a:ea typeface="+mj-ea"/>
              </a:rPr>
              <a:t>相</a:t>
            </a:r>
            <a:r>
              <a:rPr sz="2000" b="0" spc="-4" dirty="0">
                <a:solidFill>
                  <a:schemeClr val="tx1"/>
                </a:solidFill>
                <a:latin typeface="+mj-ea"/>
                <a:ea typeface="+mj-ea"/>
              </a:rPr>
              <a:t>反</a:t>
            </a:r>
            <a:r>
              <a:rPr sz="2000" b="0" spc="4" dirty="0">
                <a:solidFill>
                  <a:schemeClr val="tx1"/>
                </a:solidFill>
                <a:latin typeface="+mj-ea"/>
                <a:ea typeface="+mj-ea"/>
              </a:rPr>
              <a:t>，</a:t>
            </a:r>
            <a:r>
              <a:rPr sz="2000" b="0" spc="-4" dirty="0">
                <a:solidFill>
                  <a:schemeClr val="tx1"/>
                </a:solidFill>
                <a:latin typeface="+mj-ea"/>
                <a:ea typeface="+mj-ea"/>
              </a:rPr>
              <a:t>给出了</a:t>
            </a:r>
            <a:r>
              <a:rPr sz="2000" b="0" spc="4" dirty="0">
                <a:solidFill>
                  <a:schemeClr val="tx1"/>
                </a:solidFill>
                <a:latin typeface="+mj-ea"/>
                <a:ea typeface="+mj-ea"/>
              </a:rPr>
              <a:t>进</a:t>
            </a:r>
            <a:r>
              <a:rPr sz="2000" b="0" spc="-4" dirty="0">
                <a:solidFill>
                  <a:schemeClr val="tx1"/>
                </a:solidFill>
                <a:latin typeface="+mj-ea"/>
                <a:ea typeface="+mj-ea"/>
              </a:rPr>
              <a:t>化</a:t>
            </a:r>
            <a:r>
              <a:rPr sz="2000" b="0" spc="4" dirty="0">
                <a:solidFill>
                  <a:schemeClr val="tx1"/>
                </a:solidFill>
                <a:latin typeface="+mj-ea"/>
                <a:ea typeface="+mj-ea"/>
              </a:rPr>
              <a:t>的</a:t>
            </a:r>
            <a:r>
              <a:rPr sz="2000" b="0" spc="-4" dirty="0">
                <a:solidFill>
                  <a:schemeClr val="tx1"/>
                </a:solidFill>
                <a:latin typeface="+mj-ea"/>
                <a:ea typeface="+mj-ea"/>
              </a:rPr>
              <a:t>时间箭</a:t>
            </a:r>
            <a:r>
              <a:rPr sz="2000" b="0" spc="4" dirty="0">
                <a:solidFill>
                  <a:schemeClr val="tx1"/>
                </a:solidFill>
                <a:latin typeface="+mj-ea"/>
                <a:ea typeface="+mj-ea"/>
              </a:rPr>
              <a:t>头</a:t>
            </a:r>
            <a:r>
              <a:rPr sz="2000" b="0" spc="-4" dirty="0">
                <a:solidFill>
                  <a:schemeClr val="tx1"/>
                </a:solidFill>
                <a:latin typeface="+mj-ea"/>
                <a:ea typeface="+mj-ea"/>
              </a:rPr>
              <a:t>。</a:t>
            </a:r>
          </a:p>
          <a:p>
            <a:pPr marL="304074" marR="10860" indent="-293214">
              <a:lnSpc>
                <a:spcPct val="89200"/>
              </a:lnSpc>
              <a:spcBef>
                <a:spcPts val="487"/>
              </a:spcBef>
              <a:buFont typeface="Wingdings"/>
              <a:buChar char=""/>
              <a:tabLst>
                <a:tab pos="303531" algn="l"/>
                <a:tab pos="304074" algn="l"/>
              </a:tabLst>
            </a:pPr>
            <a:r>
              <a:rPr sz="2000" b="0" spc="47" dirty="0">
                <a:solidFill>
                  <a:schemeClr val="tx1"/>
                </a:solidFill>
                <a:latin typeface="+mj-ea"/>
                <a:ea typeface="+mj-ea"/>
              </a:rPr>
              <a:t>要把热力学</a:t>
            </a:r>
            <a:r>
              <a:rPr sz="2000" b="0" spc="56" dirty="0">
                <a:solidFill>
                  <a:schemeClr val="tx1"/>
                </a:solidFill>
                <a:latin typeface="+mj-ea"/>
                <a:ea typeface="+mj-ea"/>
              </a:rPr>
              <a:t>和</a:t>
            </a:r>
            <a:r>
              <a:rPr sz="2000" b="0" spc="47" dirty="0">
                <a:solidFill>
                  <a:schemeClr val="tx1"/>
                </a:solidFill>
                <a:latin typeface="+mj-ea"/>
                <a:ea typeface="+mj-ea"/>
              </a:rPr>
              <a:t>动力学，热</a:t>
            </a:r>
            <a:r>
              <a:rPr sz="2000" b="0" spc="56" dirty="0">
                <a:solidFill>
                  <a:schemeClr val="tx1"/>
                </a:solidFill>
                <a:latin typeface="+mj-ea"/>
                <a:ea typeface="+mj-ea"/>
              </a:rPr>
              <a:t>力</a:t>
            </a:r>
            <a:r>
              <a:rPr sz="2000" b="0" spc="47" dirty="0">
                <a:solidFill>
                  <a:schemeClr val="tx1"/>
                </a:solidFill>
                <a:latin typeface="+mj-ea"/>
                <a:ea typeface="+mj-ea"/>
              </a:rPr>
              <a:t>学与生物学</a:t>
            </a:r>
            <a:r>
              <a:rPr sz="2000" b="0" spc="56" dirty="0">
                <a:solidFill>
                  <a:schemeClr val="tx1"/>
                </a:solidFill>
                <a:latin typeface="+mj-ea"/>
                <a:ea typeface="+mj-ea"/>
              </a:rPr>
              <a:t>统</a:t>
            </a:r>
            <a:r>
              <a:rPr sz="2000" b="0" spc="47" dirty="0">
                <a:solidFill>
                  <a:schemeClr val="tx1"/>
                </a:solidFill>
                <a:latin typeface="+mj-ea"/>
                <a:ea typeface="+mj-ea"/>
              </a:rPr>
              <a:t>一起来，就</a:t>
            </a:r>
            <a:r>
              <a:rPr sz="2000" b="0" spc="56" dirty="0">
                <a:solidFill>
                  <a:schemeClr val="tx1"/>
                </a:solidFill>
                <a:latin typeface="+mj-ea"/>
                <a:ea typeface="+mj-ea"/>
              </a:rPr>
              <a:t>必</a:t>
            </a:r>
            <a:r>
              <a:rPr sz="2000" b="0" spc="47" dirty="0">
                <a:solidFill>
                  <a:schemeClr val="tx1"/>
                </a:solidFill>
                <a:latin typeface="+mj-ea"/>
                <a:ea typeface="+mj-ea"/>
              </a:rPr>
              <a:t>须研究自然</a:t>
            </a:r>
            <a:r>
              <a:rPr sz="2000" b="0" spc="56" dirty="0">
                <a:solidFill>
                  <a:schemeClr val="tx1"/>
                </a:solidFill>
                <a:latin typeface="+mj-ea"/>
                <a:ea typeface="+mj-ea"/>
              </a:rPr>
              <a:t>界</a:t>
            </a:r>
            <a:r>
              <a:rPr sz="2000" b="0" spc="-4" dirty="0">
                <a:solidFill>
                  <a:schemeClr val="tx1"/>
                </a:solidFill>
                <a:latin typeface="+mj-ea"/>
                <a:ea typeface="+mj-ea"/>
              </a:rPr>
              <a:t>中</a:t>
            </a:r>
            <a:r>
              <a:rPr sz="2000" b="0" spc="47" dirty="0">
                <a:solidFill>
                  <a:schemeClr val="tx1"/>
                </a:solidFill>
                <a:latin typeface="+mj-ea"/>
                <a:ea typeface="+mj-ea"/>
              </a:rPr>
              <a:t>存在的远离</a:t>
            </a:r>
            <a:r>
              <a:rPr sz="2000" b="0" spc="56" dirty="0">
                <a:solidFill>
                  <a:schemeClr val="tx1"/>
                </a:solidFill>
                <a:latin typeface="+mj-ea"/>
                <a:ea typeface="+mj-ea"/>
              </a:rPr>
              <a:t>平</a:t>
            </a:r>
            <a:r>
              <a:rPr sz="2000" b="0" spc="47" dirty="0">
                <a:solidFill>
                  <a:schemeClr val="tx1"/>
                </a:solidFill>
                <a:latin typeface="+mj-ea"/>
                <a:ea typeface="+mj-ea"/>
              </a:rPr>
              <a:t>衡态的有序</a:t>
            </a:r>
            <a:r>
              <a:rPr sz="2000" b="0" spc="56" dirty="0">
                <a:solidFill>
                  <a:schemeClr val="tx1"/>
                </a:solidFill>
                <a:latin typeface="+mj-ea"/>
                <a:ea typeface="+mj-ea"/>
              </a:rPr>
              <a:t>结</a:t>
            </a:r>
            <a:r>
              <a:rPr sz="2000" b="0" spc="47" dirty="0">
                <a:solidFill>
                  <a:schemeClr val="tx1"/>
                </a:solidFill>
                <a:latin typeface="+mj-ea"/>
                <a:ea typeface="+mj-ea"/>
              </a:rPr>
              <a:t>构、生物和</a:t>
            </a:r>
            <a:r>
              <a:rPr sz="2000" b="0" spc="56" dirty="0">
                <a:solidFill>
                  <a:schemeClr val="tx1"/>
                </a:solidFill>
                <a:latin typeface="+mj-ea"/>
                <a:ea typeface="+mj-ea"/>
              </a:rPr>
              <a:t>生</a:t>
            </a:r>
            <a:r>
              <a:rPr sz="2000" b="0" spc="47" dirty="0">
                <a:solidFill>
                  <a:schemeClr val="tx1"/>
                </a:solidFill>
                <a:latin typeface="+mj-ea"/>
                <a:ea typeface="+mj-ea"/>
              </a:rPr>
              <a:t>命现象，必</a:t>
            </a:r>
            <a:r>
              <a:rPr sz="2000" b="0" spc="56" dirty="0">
                <a:solidFill>
                  <a:schemeClr val="tx1"/>
                </a:solidFill>
                <a:latin typeface="+mj-ea"/>
                <a:ea typeface="+mj-ea"/>
              </a:rPr>
              <a:t>须</a:t>
            </a:r>
            <a:r>
              <a:rPr sz="2000" b="0" spc="47" dirty="0">
                <a:solidFill>
                  <a:schemeClr val="tx1"/>
                </a:solidFill>
                <a:latin typeface="+mj-ea"/>
                <a:ea typeface="+mj-ea"/>
              </a:rPr>
              <a:t>朝着更为普</a:t>
            </a:r>
            <a:r>
              <a:rPr sz="2000" b="0" spc="56" dirty="0">
                <a:solidFill>
                  <a:schemeClr val="tx1"/>
                </a:solidFill>
                <a:latin typeface="+mj-ea"/>
                <a:ea typeface="+mj-ea"/>
              </a:rPr>
              <a:t>遍</a:t>
            </a:r>
            <a:r>
              <a:rPr sz="2000" b="0" spc="-4" dirty="0">
                <a:solidFill>
                  <a:schemeClr val="tx1"/>
                </a:solidFill>
                <a:latin typeface="+mj-ea"/>
                <a:ea typeface="+mj-ea"/>
              </a:rPr>
              <a:t>的</a:t>
            </a:r>
            <a:r>
              <a:rPr sz="2000" b="0" spc="47" dirty="0">
                <a:solidFill>
                  <a:schemeClr val="tx1"/>
                </a:solidFill>
                <a:latin typeface="+mj-ea"/>
                <a:ea typeface="+mj-ea"/>
              </a:rPr>
              <a:t>热力学理论</a:t>
            </a:r>
            <a:r>
              <a:rPr sz="2000" b="0" spc="56" dirty="0">
                <a:solidFill>
                  <a:schemeClr val="tx1"/>
                </a:solidFill>
                <a:latin typeface="+mj-ea"/>
                <a:ea typeface="+mj-ea"/>
              </a:rPr>
              <a:t>方</a:t>
            </a:r>
            <a:r>
              <a:rPr sz="2000" b="0" spc="47" dirty="0">
                <a:solidFill>
                  <a:schemeClr val="tx1"/>
                </a:solidFill>
                <a:latin typeface="+mj-ea"/>
                <a:ea typeface="+mj-ea"/>
              </a:rPr>
              <a:t>向发展。在</a:t>
            </a:r>
            <a:r>
              <a:rPr sz="2000" b="0" spc="56" dirty="0">
                <a:solidFill>
                  <a:schemeClr val="tx1"/>
                </a:solidFill>
                <a:latin typeface="+mj-ea"/>
                <a:ea typeface="+mj-ea"/>
              </a:rPr>
              <a:t>一</a:t>
            </a:r>
            <a:r>
              <a:rPr sz="2000" b="0" spc="47" dirty="0">
                <a:solidFill>
                  <a:schemeClr val="tx1"/>
                </a:solidFill>
                <a:latin typeface="+mj-ea"/>
                <a:ea typeface="+mj-ea"/>
              </a:rPr>
              <a:t>定条件下，</a:t>
            </a:r>
            <a:r>
              <a:rPr sz="2000" b="0" spc="56" dirty="0">
                <a:solidFill>
                  <a:schemeClr val="tx1"/>
                </a:solidFill>
                <a:latin typeface="+mj-ea"/>
                <a:ea typeface="+mj-ea"/>
              </a:rPr>
              <a:t>不</a:t>
            </a:r>
            <a:r>
              <a:rPr sz="2000" b="0" spc="47" dirty="0">
                <a:solidFill>
                  <a:schemeClr val="tx1"/>
                </a:solidFill>
                <a:latin typeface="+mj-ea"/>
                <a:ea typeface="+mj-ea"/>
              </a:rPr>
              <a:t>可逆过程会</a:t>
            </a:r>
            <a:r>
              <a:rPr sz="2000" b="0" spc="56" dirty="0">
                <a:solidFill>
                  <a:schemeClr val="tx1"/>
                </a:solidFill>
                <a:latin typeface="+mj-ea"/>
                <a:ea typeface="+mj-ea"/>
              </a:rPr>
              <a:t>产</a:t>
            </a:r>
            <a:r>
              <a:rPr sz="2000" b="0" spc="47" dirty="0">
                <a:solidFill>
                  <a:schemeClr val="tx1"/>
                </a:solidFill>
                <a:latin typeface="+mj-ea"/>
                <a:ea typeface="+mj-ea"/>
              </a:rPr>
              <a:t>生令人讨厌</a:t>
            </a:r>
            <a:r>
              <a:rPr sz="2000" b="0" spc="56" dirty="0">
                <a:solidFill>
                  <a:schemeClr val="tx1"/>
                </a:solidFill>
                <a:latin typeface="+mj-ea"/>
                <a:ea typeface="+mj-ea"/>
              </a:rPr>
              <a:t>的</a:t>
            </a:r>
            <a:r>
              <a:rPr sz="2000" b="0" spc="-4" dirty="0">
                <a:solidFill>
                  <a:schemeClr val="tx1"/>
                </a:solidFill>
                <a:latin typeface="+mj-ea"/>
                <a:ea typeface="+mj-ea"/>
              </a:rPr>
              <a:t>消</a:t>
            </a:r>
            <a:r>
              <a:rPr sz="2000" b="0" spc="47" dirty="0">
                <a:solidFill>
                  <a:schemeClr val="tx1"/>
                </a:solidFill>
                <a:latin typeface="+mj-ea"/>
                <a:ea typeface="+mj-ea"/>
              </a:rPr>
              <a:t>极作用，但</a:t>
            </a:r>
            <a:r>
              <a:rPr sz="2000" b="0" spc="56" dirty="0">
                <a:solidFill>
                  <a:schemeClr val="tx1"/>
                </a:solidFill>
                <a:latin typeface="+mj-ea"/>
                <a:ea typeface="+mj-ea"/>
              </a:rPr>
              <a:t>在</a:t>
            </a:r>
            <a:r>
              <a:rPr sz="2000" b="0" spc="47" dirty="0">
                <a:solidFill>
                  <a:schemeClr val="tx1"/>
                </a:solidFill>
                <a:latin typeface="+mj-ea"/>
                <a:ea typeface="+mj-ea"/>
              </a:rPr>
              <a:t>另一类条件</a:t>
            </a:r>
            <a:r>
              <a:rPr sz="2000" b="0" spc="56" dirty="0">
                <a:solidFill>
                  <a:schemeClr val="tx1"/>
                </a:solidFill>
                <a:latin typeface="+mj-ea"/>
                <a:ea typeface="+mj-ea"/>
              </a:rPr>
              <a:t>下</a:t>
            </a:r>
            <a:r>
              <a:rPr sz="2000" b="0" spc="47" dirty="0">
                <a:solidFill>
                  <a:schemeClr val="tx1"/>
                </a:solidFill>
                <a:latin typeface="+mj-ea"/>
                <a:ea typeface="+mj-ea"/>
              </a:rPr>
              <a:t>，对不可逆</a:t>
            </a:r>
            <a:r>
              <a:rPr sz="2000" b="0" spc="56" dirty="0">
                <a:solidFill>
                  <a:schemeClr val="tx1"/>
                </a:solidFill>
                <a:latin typeface="+mj-ea"/>
                <a:ea typeface="+mj-ea"/>
              </a:rPr>
              <a:t>过</a:t>
            </a:r>
            <a:r>
              <a:rPr sz="2000" b="0" spc="47" dirty="0">
                <a:solidFill>
                  <a:schemeClr val="tx1"/>
                </a:solidFill>
                <a:latin typeface="+mj-ea"/>
                <a:ea typeface="+mj-ea"/>
              </a:rPr>
              <a:t>程的研究可</a:t>
            </a:r>
            <a:r>
              <a:rPr sz="2000" b="0" spc="56" dirty="0">
                <a:solidFill>
                  <a:schemeClr val="tx1"/>
                </a:solidFill>
                <a:latin typeface="+mj-ea"/>
                <a:ea typeface="+mj-ea"/>
              </a:rPr>
              <a:t>能</a:t>
            </a:r>
            <a:r>
              <a:rPr sz="2000" b="0" spc="47" dirty="0">
                <a:solidFill>
                  <a:schemeClr val="tx1"/>
                </a:solidFill>
                <a:latin typeface="+mj-ea"/>
                <a:ea typeface="+mj-ea"/>
              </a:rPr>
              <a:t>会带来理论</a:t>
            </a:r>
            <a:r>
              <a:rPr sz="2000" b="0" spc="56" dirty="0">
                <a:solidFill>
                  <a:schemeClr val="tx1"/>
                </a:solidFill>
                <a:latin typeface="+mj-ea"/>
                <a:ea typeface="+mj-ea"/>
              </a:rPr>
              <a:t>和</a:t>
            </a:r>
            <a:r>
              <a:rPr sz="2000" b="0" spc="-4" dirty="0">
                <a:solidFill>
                  <a:schemeClr val="tx1"/>
                </a:solidFill>
                <a:latin typeface="+mj-ea"/>
                <a:ea typeface="+mj-ea"/>
              </a:rPr>
              <a:t>实</a:t>
            </a:r>
            <a:r>
              <a:rPr sz="2000" b="0" spc="47" dirty="0">
                <a:solidFill>
                  <a:schemeClr val="tx1"/>
                </a:solidFill>
                <a:latin typeface="+mj-ea"/>
                <a:ea typeface="+mj-ea"/>
              </a:rPr>
              <a:t>践上具有重</a:t>
            </a:r>
            <a:r>
              <a:rPr sz="2000" b="0" spc="56" dirty="0">
                <a:solidFill>
                  <a:schemeClr val="tx1"/>
                </a:solidFill>
                <a:latin typeface="+mj-ea"/>
                <a:ea typeface="+mj-ea"/>
              </a:rPr>
              <a:t>大</a:t>
            </a:r>
            <a:r>
              <a:rPr sz="2000" b="0" spc="47" dirty="0">
                <a:solidFill>
                  <a:schemeClr val="tx1"/>
                </a:solidFill>
                <a:latin typeface="+mj-ea"/>
                <a:ea typeface="+mj-ea"/>
              </a:rPr>
              <a:t>意义的结果</a:t>
            </a:r>
            <a:r>
              <a:rPr sz="2000" b="0" spc="56" dirty="0">
                <a:solidFill>
                  <a:schemeClr val="tx1"/>
                </a:solidFill>
                <a:latin typeface="+mj-ea"/>
                <a:ea typeface="+mj-ea"/>
              </a:rPr>
              <a:t>。</a:t>
            </a:r>
            <a:r>
              <a:rPr sz="2000" b="0" spc="47" dirty="0">
                <a:solidFill>
                  <a:schemeClr val="tx1"/>
                </a:solidFill>
                <a:latin typeface="+mj-ea"/>
                <a:ea typeface="+mj-ea"/>
              </a:rPr>
              <a:t>这个信念坚</a:t>
            </a:r>
            <a:r>
              <a:rPr sz="2000" b="0" spc="56" dirty="0">
                <a:solidFill>
                  <a:schemeClr val="tx1"/>
                </a:solidFill>
                <a:latin typeface="+mj-ea"/>
                <a:ea typeface="+mj-ea"/>
              </a:rPr>
              <a:t>定</a:t>
            </a:r>
            <a:r>
              <a:rPr sz="2000" b="0" spc="47" dirty="0">
                <a:solidFill>
                  <a:schemeClr val="tx1"/>
                </a:solidFill>
                <a:latin typeface="+mj-ea"/>
                <a:ea typeface="+mj-ea"/>
              </a:rPr>
              <a:t>以后，普利</a:t>
            </a:r>
            <a:r>
              <a:rPr sz="2000" b="0" spc="56" dirty="0">
                <a:solidFill>
                  <a:schemeClr val="tx1"/>
                </a:solidFill>
                <a:latin typeface="+mj-ea"/>
                <a:ea typeface="+mj-ea"/>
              </a:rPr>
              <a:t>高</a:t>
            </a:r>
            <a:r>
              <a:rPr sz="2000" b="0" spc="47" dirty="0">
                <a:solidFill>
                  <a:schemeClr val="tx1"/>
                </a:solidFill>
                <a:latin typeface="+mj-ea"/>
                <a:ea typeface="+mj-ea"/>
              </a:rPr>
              <a:t>津在认识上</a:t>
            </a:r>
            <a:r>
              <a:rPr sz="2000" b="0" spc="56" dirty="0">
                <a:solidFill>
                  <a:schemeClr val="tx1"/>
                </a:solidFill>
                <a:latin typeface="+mj-ea"/>
                <a:ea typeface="+mj-ea"/>
              </a:rPr>
              <a:t>产生</a:t>
            </a:r>
            <a:r>
              <a:rPr sz="2000" b="0" spc="47" dirty="0">
                <a:solidFill>
                  <a:schemeClr val="tx1"/>
                </a:solidFill>
                <a:latin typeface="+mj-ea"/>
                <a:ea typeface="+mj-ea"/>
              </a:rPr>
              <a:t>了重大飞跃，而这个飞跃则为他后来建立耗散结构理论奠定了思想基础</a:t>
            </a:r>
            <a:r>
              <a:rPr sz="2000" b="0" spc="-4" dirty="0">
                <a:solidFill>
                  <a:schemeClr val="tx1"/>
                </a:solidFill>
                <a:latin typeface="+mj-ea"/>
                <a:ea typeface="+mj-ea"/>
              </a:rPr>
              <a:t>。</a:t>
            </a:r>
          </a:p>
          <a:p>
            <a:pPr marL="304074" marR="4344" indent="-293214">
              <a:lnSpc>
                <a:spcPct val="89300"/>
              </a:lnSpc>
              <a:spcBef>
                <a:spcPts val="483"/>
              </a:spcBef>
              <a:buFont typeface="Wingdings"/>
              <a:buChar char=""/>
              <a:tabLst>
                <a:tab pos="303531" algn="l"/>
                <a:tab pos="304074" algn="l"/>
              </a:tabLst>
            </a:pPr>
            <a:r>
              <a:rPr sz="2000" b="0" spc="47" dirty="0">
                <a:solidFill>
                  <a:schemeClr val="tx1"/>
                </a:solidFill>
                <a:latin typeface="+mj-ea"/>
                <a:ea typeface="+mj-ea"/>
              </a:rPr>
              <a:t>按照耗散结构理论，一个远离平衡的开放系统，无论是力学的、物理的、 化学的、生</a:t>
            </a:r>
            <a:r>
              <a:rPr sz="2000" b="0" spc="56" dirty="0">
                <a:solidFill>
                  <a:schemeClr val="tx1"/>
                </a:solidFill>
                <a:latin typeface="+mj-ea"/>
                <a:ea typeface="+mj-ea"/>
              </a:rPr>
              <a:t>物</a:t>
            </a:r>
            <a:r>
              <a:rPr sz="2000" b="0" spc="47" dirty="0">
                <a:solidFill>
                  <a:schemeClr val="tx1"/>
                </a:solidFill>
                <a:latin typeface="+mj-ea"/>
                <a:ea typeface="+mj-ea"/>
              </a:rPr>
              <a:t>学的，还是</a:t>
            </a:r>
            <a:r>
              <a:rPr sz="2000" b="0" spc="56" dirty="0">
                <a:solidFill>
                  <a:schemeClr val="tx1"/>
                </a:solidFill>
                <a:latin typeface="+mj-ea"/>
                <a:ea typeface="+mj-ea"/>
              </a:rPr>
              <a:t>社</a:t>
            </a:r>
            <a:r>
              <a:rPr sz="2000" b="0" spc="47" dirty="0">
                <a:solidFill>
                  <a:schemeClr val="tx1"/>
                </a:solidFill>
                <a:latin typeface="+mj-ea"/>
                <a:ea typeface="+mj-ea"/>
              </a:rPr>
              <a:t>会的、经济</a:t>
            </a:r>
            <a:r>
              <a:rPr sz="2000" b="0" spc="56" dirty="0">
                <a:solidFill>
                  <a:schemeClr val="tx1"/>
                </a:solidFill>
                <a:latin typeface="+mj-ea"/>
                <a:ea typeface="+mj-ea"/>
              </a:rPr>
              <a:t>的</a:t>
            </a:r>
            <a:r>
              <a:rPr sz="2000" b="0" spc="47" dirty="0">
                <a:solidFill>
                  <a:schemeClr val="tx1"/>
                </a:solidFill>
                <a:latin typeface="+mj-ea"/>
                <a:ea typeface="+mj-ea"/>
              </a:rPr>
              <a:t>系统，如果</a:t>
            </a:r>
            <a:r>
              <a:rPr sz="2000" b="0" spc="56" dirty="0">
                <a:solidFill>
                  <a:schemeClr val="tx1"/>
                </a:solidFill>
                <a:latin typeface="+mj-ea"/>
                <a:ea typeface="+mj-ea"/>
              </a:rPr>
              <a:t>某</a:t>
            </a:r>
            <a:r>
              <a:rPr sz="2000" b="0" spc="47" dirty="0">
                <a:solidFill>
                  <a:schemeClr val="tx1"/>
                </a:solidFill>
                <a:latin typeface="+mj-ea"/>
                <a:ea typeface="+mj-ea"/>
              </a:rPr>
              <a:t>系统不断地</a:t>
            </a:r>
            <a:r>
              <a:rPr sz="2000" b="0" spc="56" dirty="0">
                <a:solidFill>
                  <a:schemeClr val="tx1"/>
                </a:solidFill>
                <a:latin typeface="+mj-ea"/>
                <a:ea typeface="+mj-ea"/>
              </a:rPr>
              <a:t>与</a:t>
            </a:r>
            <a:r>
              <a:rPr sz="2000" b="0" spc="-4" dirty="0">
                <a:solidFill>
                  <a:schemeClr val="tx1"/>
                </a:solidFill>
                <a:latin typeface="+mj-ea"/>
                <a:ea typeface="+mj-ea"/>
              </a:rPr>
              <a:t>外</a:t>
            </a:r>
            <a:r>
              <a:rPr sz="2000" b="0" spc="47" dirty="0">
                <a:solidFill>
                  <a:schemeClr val="tx1"/>
                </a:solidFill>
                <a:latin typeface="+mj-ea"/>
                <a:ea typeface="+mj-ea"/>
              </a:rPr>
              <a:t>界交换物质</a:t>
            </a:r>
            <a:r>
              <a:rPr sz="2000" b="0" spc="56" dirty="0">
                <a:solidFill>
                  <a:schemeClr val="tx1"/>
                </a:solidFill>
                <a:latin typeface="+mj-ea"/>
                <a:ea typeface="+mj-ea"/>
              </a:rPr>
              <a:t>和</a:t>
            </a:r>
            <a:r>
              <a:rPr sz="2000" b="0" spc="47" dirty="0">
                <a:solidFill>
                  <a:schemeClr val="tx1"/>
                </a:solidFill>
                <a:latin typeface="+mj-ea"/>
                <a:ea typeface="+mj-ea"/>
              </a:rPr>
              <a:t>能量，在外</a:t>
            </a:r>
            <a:r>
              <a:rPr sz="2000" b="0" spc="56" dirty="0">
                <a:solidFill>
                  <a:schemeClr val="tx1"/>
                </a:solidFill>
                <a:latin typeface="+mj-ea"/>
                <a:ea typeface="+mj-ea"/>
              </a:rPr>
              <a:t>界</a:t>
            </a:r>
            <a:r>
              <a:rPr sz="2000" b="0" spc="47" dirty="0">
                <a:solidFill>
                  <a:schemeClr val="tx1"/>
                </a:solidFill>
                <a:latin typeface="+mj-ea"/>
                <a:ea typeface="+mj-ea"/>
              </a:rPr>
              <a:t>条件变化过</a:t>
            </a:r>
            <a:r>
              <a:rPr sz="2000" b="0" spc="56" dirty="0">
                <a:solidFill>
                  <a:schemeClr val="tx1"/>
                </a:solidFill>
                <a:latin typeface="+mj-ea"/>
                <a:ea typeface="+mj-ea"/>
              </a:rPr>
              <a:t>渡</a:t>
            </a:r>
            <a:r>
              <a:rPr sz="2000" b="0" spc="47" dirty="0">
                <a:solidFill>
                  <a:schemeClr val="tx1"/>
                </a:solidFill>
                <a:latin typeface="+mj-ea"/>
                <a:ea typeface="+mj-ea"/>
              </a:rPr>
              <a:t>到一定程度</a:t>
            </a:r>
            <a:r>
              <a:rPr sz="2000" b="0" spc="56" dirty="0">
                <a:solidFill>
                  <a:schemeClr val="tx1"/>
                </a:solidFill>
                <a:latin typeface="+mj-ea"/>
                <a:ea typeface="+mj-ea"/>
              </a:rPr>
              <a:t>，</a:t>
            </a:r>
            <a:r>
              <a:rPr sz="2000" b="0" spc="47" dirty="0">
                <a:solidFill>
                  <a:schemeClr val="tx1"/>
                </a:solidFill>
                <a:latin typeface="+mj-ea"/>
                <a:ea typeface="+mj-ea"/>
              </a:rPr>
              <a:t>系统内部某</a:t>
            </a:r>
            <a:r>
              <a:rPr sz="2000" b="0" spc="56" dirty="0">
                <a:solidFill>
                  <a:schemeClr val="tx1"/>
                </a:solidFill>
                <a:latin typeface="+mj-ea"/>
                <a:ea typeface="+mj-ea"/>
              </a:rPr>
              <a:t>个</a:t>
            </a:r>
            <a:r>
              <a:rPr sz="2000" b="0" spc="-4" dirty="0">
                <a:solidFill>
                  <a:schemeClr val="tx1"/>
                </a:solidFill>
                <a:latin typeface="+mj-ea"/>
                <a:ea typeface="+mj-ea"/>
              </a:rPr>
              <a:t>参</a:t>
            </a:r>
            <a:r>
              <a:rPr sz="2000" b="0" spc="47" dirty="0">
                <a:solidFill>
                  <a:schemeClr val="tx1"/>
                </a:solidFill>
                <a:latin typeface="+mj-ea"/>
                <a:ea typeface="+mj-ea"/>
              </a:rPr>
              <a:t>量变化过渡</a:t>
            </a:r>
            <a:r>
              <a:rPr sz="2000" b="0" spc="56" dirty="0">
                <a:solidFill>
                  <a:schemeClr val="tx1"/>
                </a:solidFill>
                <a:latin typeface="+mj-ea"/>
                <a:ea typeface="+mj-ea"/>
              </a:rPr>
              <a:t>到</a:t>
            </a:r>
            <a:r>
              <a:rPr sz="2000" b="0" spc="47" dirty="0">
                <a:solidFill>
                  <a:schemeClr val="tx1"/>
                </a:solidFill>
                <a:latin typeface="+mj-ea"/>
                <a:ea typeface="+mj-ea"/>
              </a:rPr>
              <a:t>一个临界值</a:t>
            </a:r>
            <a:r>
              <a:rPr sz="2000" b="0" spc="56" dirty="0">
                <a:solidFill>
                  <a:schemeClr val="tx1"/>
                </a:solidFill>
                <a:latin typeface="+mj-ea"/>
                <a:ea typeface="+mj-ea"/>
              </a:rPr>
              <a:t>时</a:t>
            </a:r>
            <a:r>
              <a:rPr sz="2000" b="0" spc="47" dirty="0">
                <a:solidFill>
                  <a:schemeClr val="tx1"/>
                </a:solidFill>
                <a:latin typeface="+mj-ea"/>
                <a:ea typeface="+mj-ea"/>
              </a:rPr>
              <a:t>，经过涨落</a:t>
            </a:r>
            <a:r>
              <a:rPr sz="2000" b="0" spc="56" dirty="0">
                <a:solidFill>
                  <a:schemeClr val="tx1"/>
                </a:solidFill>
                <a:latin typeface="+mj-ea"/>
                <a:ea typeface="+mj-ea"/>
              </a:rPr>
              <a:t>系</a:t>
            </a:r>
            <a:r>
              <a:rPr sz="2000" b="0" spc="47" dirty="0">
                <a:solidFill>
                  <a:schemeClr val="tx1"/>
                </a:solidFill>
                <a:latin typeface="+mj-ea"/>
                <a:ea typeface="+mj-ea"/>
              </a:rPr>
              <a:t>统可能发生</a:t>
            </a:r>
            <a:r>
              <a:rPr sz="2000" b="0" spc="56" dirty="0">
                <a:solidFill>
                  <a:schemeClr val="tx1"/>
                </a:solidFill>
                <a:latin typeface="+mj-ea"/>
                <a:ea typeface="+mj-ea"/>
              </a:rPr>
              <a:t>突</a:t>
            </a:r>
            <a:r>
              <a:rPr sz="2000" b="0" spc="47" dirty="0">
                <a:solidFill>
                  <a:schemeClr val="tx1"/>
                </a:solidFill>
                <a:latin typeface="+mj-ea"/>
                <a:ea typeface="+mj-ea"/>
              </a:rPr>
              <a:t>变，即非平</a:t>
            </a:r>
            <a:r>
              <a:rPr sz="2000" b="0" spc="56" dirty="0">
                <a:solidFill>
                  <a:schemeClr val="tx1"/>
                </a:solidFill>
                <a:latin typeface="+mj-ea"/>
                <a:ea typeface="+mj-ea"/>
              </a:rPr>
              <a:t>衡相</a:t>
            </a:r>
            <a:r>
              <a:rPr sz="2000" b="0" spc="47" dirty="0">
                <a:solidFill>
                  <a:schemeClr val="tx1"/>
                </a:solidFill>
                <a:latin typeface="+mj-ea"/>
                <a:ea typeface="+mj-ea"/>
              </a:rPr>
              <a:t>变。那么，</a:t>
            </a:r>
            <a:r>
              <a:rPr sz="2000" b="0" spc="56" dirty="0">
                <a:solidFill>
                  <a:schemeClr val="tx1"/>
                </a:solidFill>
                <a:latin typeface="+mj-ea"/>
                <a:ea typeface="+mj-ea"/>
              </a:rPr>
              <a:t>该</a:t>
            </a:r>
            <a:r>
              <a:rPr sz="2000" b="0" spc="47" dirty="0">
                <a:solidFill>
                  <a:schemeClr val="tx1"/>
                </a:solidFill>
                <a:latin typeface="+mj-ea"/>
                <a:ea typeface="+mj-ea"/>
              </a:rPr>
              <a:t>系统将会由</a:t>
            </a:r>
            <a:r>
              <a:rPr sz="2000" b="0" spc="56" dirty="0">
                <a:solidFill>
                  <a:schemeClr val="tx1"/>
                </a:solidFill>
                <a:latin typeface="+mj-ea"/>
                <a:ea typeface="+mj-ea"/>
              </a:rPr>
              <a:t>原</a:t>
            </a:r>
            <a:r>
              <a:rPr sz="2000" b="0" spc="47" dirty="0">
                <a:solidFill>
                  <a:schemeClr val="tx1"/>
                </a:solidFill>
                <a:latin typeface="+mj-ea"/>
                <a:ea typeface="+mj-ea"/>
              </a:rPr>
              <a:t>来的混乱无</a:t>
            </a:r>
            <a:r>
              <a:rPr sz="2000" b="0" spc="56" dirty="0">
                <a:solidFill>
                  <a:schemeClr val="tx1"/>
                </a:solidFill>
                <a:latin typeface="+mj-ea"/>
                <a:ea typeface="+mj-ea"/>
              </a:rPr>
              <a:t>序</a:t>
            </a:r>
            <a:r>
              <a:rPr sz="2000" b="0" spc="47" dirty="0">
                <a:solidFill>
                  <a:schemeClr val="tx1"/>
                </a:solidFill>
                <a:latin typeface="+mj-ea"/>
                <a:ea typeface="+mj-ea"/>
              </a:rPr>
              <a:t>状态转变为</a:t>
            </a:r>
            <a:r>
              <a:rPr sz="2000" b="0" spc="56" dirty="0">
                <a:solidFill>
                  <a:schemeClr val="tx1"/>
                </a:solidFill>
                <a:latin typeface="+mj-ea"/>
                <a:ea typeface="+mj-ea"/>
              </a:rPr>
              <a:t>一</a:t>
            </a:r>
            <a:r>
              <a:rPr sz="2000" b="0" spc="47" dirty="0">
                <a:solidFill>
                  <a:schemeClr val="tx1"/>
                </a:solidFill>
                <a:latin typeface="+mj-ea"/>
                <a:ea typeface="+mj-ea"/>
              </a:rPr>
              <a:t>种在时间上</a:t>
            </a:r>
            <a:r>
              <a:rPr sz="2000" b="0" spc="56" dirty="0">
                <a:solidFill>
                  <a:schemeClr val="tx1"/>
                </a:solidFill>
                <a:latin typeface="+mj-ea"/>
                <a:ea typeface="+mj-ea"/>
              </a:rPr>
              <a:t>、</a:t>
            </a:r>
            <a:r>
              <a:rPr sz="2000" b="0" spc="-4" dirty="0">
                <a:solidFill>
                  <a:schemeClr val="tx1"/>
                </a:solidFill>
                <a:latin typeface="+mj-ea"/>
                <a:ea typeface="+mj-ea"/>
              </a:rPr>
              <a:t>空</a:t>
            </a:r>
            <a:r>
              <a:rPr sz="2000" b="0" spc="47" dirty="0">
                <a:solidFill>
                  <a:schemeClr val="tx1"/>
                </a:solidFill>
                <a:latin typeface="+mj-ea"/>
                <a:ea typeface="+mj-ea"/>
              </a:rPr>
              <a:t>间上或功能</a:t>
            </a:r>
            <a:r>
              <a:rPr sz="2000" b="0" spc="56" dirty="0">
                <a:solidFill>
                  <a:schemeClr val="tx1"/>
                </a:solidFill>
                <a:latin typeface="+mj-ea"/>
                <a:ea typeface="+mj-ea"/>
              </a:rPr>
              <a:t>上</a:t>
            </a:r>
            <a:r>
              <a:rPr sz="2000" b="0" spc="47" dirty="0">
                <a:solidFill>
                  <a:schemeClr val="tx1"/>
                </a:solidFill>
                <a:latin typeface="+mj-ea"/>
                <a:ea typeface="+mj-ea"/>
              </a:rPr>
              <a:t>的有序状态</a:t>
            </a:r>
            <a:r>
              <a:rPr sz="2000" b="0" spc="56" dirty="0">
                <a:solidFill>
                  <a:schemeClr val="tx1"/>
                </a:solidFill>
                <a:latin typeface="+mj-ea"/>
                <a:ea typeface="+mj-ea"/>
              </a:rPr>
              <a:t>。</a:t>
            </a:r>
            <a:r>
              <a:rPr sz="2000" b="0" spc="47" dirty="0">
                <a:solidFill>
                  <a:schemeClr val="tx1"/>
                </a:solidFill>
                <a:latin typeface="+mj-ea"/>
                <a:ea typeface="+mj-ea"/>
              </a:rPr>
              <a:t>由于他对非</a:t>
            </a:r>
            <a:r>
              <a:rPr sz="2000" b="0" spc="56" dirty="0">
                <a:solidFill>
                  <a:schemeClr val="tx1"/>
                </a:solidFill>
                <a:latin typeface="+mj-ea"/>
                <a:ea typeface="+mj-ea"/>
              </a:rPr>
              <a:t>平</a:t>
            </a:r>
            <a:r>
              <a:rPr sz="2000" b="0" spc="47" dirty="0">
                <a:solidFill>
                  <a:schemeClr val="tx1"/>
                </a:solidFill>
                <a:latin typeface="+mj-ea"/>
                <a:ea typeface="+mj-ea"/>
              </a:rPr>
              <a:t>衡势力学特</a:t>
            </a:r>
            <a:r>
              <a:rPr sz="2000" b="0" spc="56" dirty="0">
                <a:solidFill>
                  <a:schemeClr val="tx1"/>
                </a:solidFill>
                <a:latin typeface="+mj-ea"/>
                <a:ea typeface="+mj-ea"/>
              </a:rPr>
              <a:t>别</a:t>
            </a:r>
            <a:r>
              <a:rPr sz="2000" b="0" spc="47" dirty="0">
                <a:solidFill>
                  <a:schemeClr val="tx1"/>
                </a:solidFill>
                <a:latin typeface="+mj-ea"/>
                <a:ea typeface="+mj-ea"/>
              </a:rPr>
              <a:t>是耗散结构</a:t>
            </a:r>
            <a:r>
              <a:rPr sz="2000" b="0" spc="56" dirty="0">
                <a:solidFill>
                  <a:schemeClr val="tx1"/>
                </a:solidFill>
                <a:latin typeface="+mj-ea"/>
                <a:ea typeface="+mj-ea"/>
              </a:rPr>
              <a:t>理</a:t>
            </a:r>
            <a:r>
              <a:rPr sz="2000" b="0" spc="-4" dirty="0">
                <a:solidFill>
                  <a:schemeClr val="tx1"/>
                </a:solidFill>
                <a:latin typeface="+mj-ea"/>
                <a:ea typeface="+mj-ea"/>
              </a:rPr>
              <a:t>论所作的重大贡献，所以普利高津于</a:t>
            </a:r>
            <a:r>
              <a:rPr sz="2000" b="0" dirty="0">
                <a:solidFill>
                  <a:schemeClr val="tx1"/>
                </a:solidFill>
                <a:latin typeface="+mj-ea"/>
                <a:ea typeface="+mj-ea"/>
                <a:cs typeface="Times New Roman"/>
              </a:rPr>
              <a:t>1977</a:t>
            </a:r>
            <a:r>
              <a:rPr sz="2000" b="0" spc="-4" dirty="0">
                <a:solidFill>
                  <a:schemeClr val="tx1"/>
                </a:solidFill>
                <a:latin typeface="+mj-ea"/>
                <a:ea typeface="+mj-ea"/>
              </a:rPr>
              <a:t>年</a:t>
            </a:r>
            <a:r>
              <a:rPr sz="2000" b="0" spc="4" dirty="0">
                <a:solidFill>
                  <a:schemeClr val="tx1"/>
                </a:solidFill>
                <a:latin typeface="+mj-ea"/>
                <a:ea typeface="+mj-ea"/>
              </a:rPr>
              <a:t>荣</a:t>
            </a:r>
            <a:r>
              <a:rPr sz="2000" b="0" spc="-4" dirty="0">
                <a:solidFill>
                  <a:schemeClr val="tx1"/>
                </a:solidFill>
                <a:latin typeface="+mj-ea"/>
                <a:ea typeface="+mj-ea"/>
              </a:rPr>
              <a:t>获了</a:t>
            </a:r>
            <a:r>
              <a:rPr sz="2000" b="0" spc="4" dirty="0">
                <a:solidFill>
                  <a:schemeClr val="tx1"/>
                </a:solidFill>
                <a:latin typeface="+mj-ea"/>
                <a:ea typeface="+mj-ea"/>
              </a:rPr>
              <a:t>诺</a:t>
            </a:r>
            <a:r>
              <a:rPr sz="2000" b="0" spc="-4" dirty="0">
                <a:solidFill>
                  <a:schemeClr val="tx1"/>
                </a:solidFill>
                <a:latin typeface="+mj-ea"/>
                <a:ea typeface="+mj-ea"/>
              </a:rPr>
              <a:t>贝尔</a:t>
            </a:r>
            <a:r>
              <a:rPr sz="2000" b="0" spc="4" dirty="0">
                <a:solidFill>
                  <a:schemeClr val="tx1"/>
                </a:solidFill>
                <a:latin typeface="+mj-ea"/>
                <a:ea typeface="+mj-ea"/>
              </a:rPr>
              <a:t>化</a:t>
            </a:r>
            <a:r>
              <a:rPr sz="2000" b="0" spc="-4" dirty="0">
                <a:solidFill>
                  <a:schemeClr val="tx1"/>
                </a:solidFill>
                <a:latin typeface="+mj-ea"/>
                <a:ea typeface="+mj-ea"/>
              </a:rPr>
              <a:t>学奖。</a:t>
            </a:r>
          </a:p>
        </p:txBody>
      </p:sp>
      <p:sp>
        <p:nvSpPr>
          <p:cNvPr id="4" name="object 4"/>
          <p:cNvSpPr/>
          <p:nvPr/>
        </p:nvSpPr>
        <p:spPr>
          <a:xfrm>
            <a:off x="395536" y="116632"/>
            <a:ext cx="1138982" cy="1138982"/>
          </a:xfrm>
          <a:prstGeom prst="rect">
            <a:avLst/>
          </a:prstGeom>
          <a:blipFill>
            <a:blip r:embed="rId2" cstate="print"/>
            <a:stretch>
              <a:fillRect/>
            </a:stretch>
          </a:blipFill>
        </p:spPr>
        <p:txBody>
          <a:bodyPr wrap="square" lIns="0" tIns="0" rIns="0" bIns="0" rtlCol="0"/>
          <a:lstStyle/>
          <a:p>
            <a:endParaRPr sz="2052"/>
          </a:p>
        </p:txBody>
      </p:sp>
    </p:spTree>
    <p:extLst>
      <p:ext uri="{BB962C8B-B14F-4D97-AF65-F5344CB8AC3E}">
        <p14:creationId xmlns:p14="http://schemas.microsoft.com/office/powerpoint/2010/main" val="29803150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ChangeArrowheads="1"/>
          </p:cNvSpPr>
          <p:nvPr/>
        </p:nvSpPr>
        <p:spPr bwMode="auto">
          <a:xfrm>
            <a:off x="1042988" y="1572096"/>
            <a:ext cx="601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r>
              <a:rPr lang="en-US" altLang="zh-CN" sz="2800" dirty="0">
                <a:solidFill>
                  <a:schemeClr val="tx2"/>
                </a:solidFill>
                <a:latin typeface="Arial" panose="020B0604020202020204" pitchFamily="34" charset="0"/>
                <a:ea typeface="+mj-ea"/>
                <a:cs typeface="Arial" panose="020B0604020202020204" pitchFamily="34" charset="0"/>
              </a:rPr>
              <a:t>   ‘+ +</a:t>
            </a:r>
            <a:r>
              <a:rPr lang="zh-CN" altLang="en-US" sz="2800" dirty="0">
                <a:solidFill>
                  <a:schemeClr val="tx2"/>
                </a:solidFill>
                <a:latin typeface="Arial" panose="020B0604020202020204" pitchFamily="34" charset="0"/>
                <a:ea typeface="+mj-ea"/>
                <a:cs typeface="Arial" panose="020B0604020202020204" pitchFamily="34" charset="0"/>
              </a:rPr>
              <a:t>型’反应</a:t>
            </a:r>
            <a:endParaRPr lang="zh-CN" altLang="en-US" sz="2800" b="0" dirty="0">
              <a:solidFill>
                <a:schemeClr val="tx2"/>
              </a:solidFill>
              <a:latin typeface="Arial" panose="020B0604020202020204" pitchFamily="34" charset="0"/>
              <a:ea typeface="+mj-ea"/>
              <a:cs typeface="Arial" panose="020B0604020202020204" pitchFamily="34" charset="0"/>
            </a:endParaRPr>
          </a:p>
        </p:txBody>
      </p:sp>
      <p:sp>
        <p:nvSpPr>
          <p:cNvPr id="108547" name="Rectangle 5"/>
          <p:cNvSpPr>
            <a:spLocks noChangeArrowheads="1"/>
          </p:cNvSpPr>
          <p:nvPr/>
        </p:nvSpPr>
        <p:spPr bwMode="auto">
          <a:xfrm>
            <a:off x="1066800" y="2327746"/>
            <a:ext cx="784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r>
              <a:rPr lang="zh-CN" altLang="en-US">
                <a:latin typeface="Arial" panose="020B0604020202020204" pitchFamily="34" charset="0"/>
                <a:ea typeface="+mj-ea"/>
                <a:cs typeface="Arial" panose="020B0604020202020204" pitchFamily="34" charset="0"/>
              </a:rPr>
              <a:t>例：</a:t>
            </a:r>
            <a:r>
              <a:rPr lang="en-US" altLang="zh-CN">
                <a:latin typeface="Arial" panose="020B0604020202020204" pitchFamily="34" charset="0"/>
                <a:ea typeface="+mj-ea"/>
                <a:cs typeface="Arial" panose="020B0604020202020204" pitchFamily="34" charset="0"/>
              </a:rPr>
              <a:t>CaCO</a:t>
            </a:r>
            <a:r>
              <a:rPr lang="en-US" altLang="zh-CN" baseline="-30000">
                <a:latin typeface="Arial" panose="020B0604020202020204" pitchFamily="34" charset="0"/>
                <a:ea typeface="+mj-ea"/>
                <a:cs typeface="Arial" panose="020B0604020202020204" pitchFamily="34" charset="0"/>
              </a:rPr>
              <a:t>3</a:t>
            </a:r>
            <a:r>
              <a:rPr lang="en-US" altLang="zh-CN">
                <a:latin typeface="Arial" panose="020B0604020202020204" pitchFamily="34" charset="0"/>
                <a:ea typeface="+mj-ea"/>
                <a:cs typeface="Arial" panose="020B0604020202020204" pitchFamily="34" charset="0"/>
              </a:rPr>
              <a:t>(s) = CaO(s)+CO</a:t>
            </a:r>
            <a:r>
              <a:rPr lang="en-US" altLang="zh-CN" baseline="-30000">
                <a:latin typeface="Arial" panose="020B0604020202020204" pitchFamily="34" charset="0"/>
                <a:ea typeface="+mj-ea"/>
                <a:cs typeface="Arial" panose="020B0604020202020204" pitchFamily="34" charset="0"/>
              </a:rPr>
              <a:t>2</a:t>
            </a:r>
            <a:r>
              <a:rPr lang="en-US" altLang="zh-CN">
                <a:latin typeface="Arial" panose="020B0604020202020204" pitchFamily="34" charset="0"/>
                <a:ea typeface="+mj-ea"/>
                <a:cs typeface="Arial" panose="020B0604020202020204" pitchFamily="34" charset="0"/>
              </a:rPr>
              <a:t>(g)</a:t>
            </a:r>
            <a:endParaRPr lang="en-US" altLang="zh-CN" b="0">
              <a:latin typeface="Arial" panose="020B0604020202020204" pitchFamily="34" charset="0"/>
              <a:ea typeface="+mj-ea"/>
              <a:cs typeface="Arial" panose="020B0604020202020204" pitchFamily="34" charset="0"/>
            </a:endParaRPr>
          </a:p>
          <a:p>
            <a:pPr algn="just"/>
            <a:r>
              <a:rPr lang="en-US" altLang="zh-CN">
                <a:latin typeface="Arial" panose="020B0604020202020204" pitchFamily="34" charset="0"/>
                <a:ea typeface="+mj-ea"/>
                <a:cs typeface="Arial" panose="020B0604020202020204" pitchFamily="34" charset="0"/>
                <a:sym typeface="Symbol" pitchFamily="18" charset="2"/>
              </a:rPr>
              <a:t>                                                  </a:t>
            </a:r>
            <a:r>
              <a:rPr lang="en-US" altLang="zh-CN">
                <a:latin typeface="Arial" panose="020B0604020202020204" pitchFamily="34" charset="0"/>
                <a:ea typeface="+mj-ea"/>
                <a:cs typeface="Arial" panose="020B0604020202020204" pitchFamily="34" charset="0"/>
              </a:rPr>
              <a:t>H</a:t>
            </a:r>
            <a:r>
              <a:rPr lang="en-US" altLang="zh-CN" baseline="30000">
                <a:latin typeface="Arial" panose="020B0604020202020204" pitchFamily="34" charset="0"/>
                <a:ea typeface="+mj-ea"/>
                <a:cs typeface="Arial" panose="020B0604020202020204" pitchFamily="34" charset="0"/>
                <a:sym typeface="Symbol" pitchFamily="18" charset="2"/>
              </a:rPr>
              <a:t>θ</a:t>
            </a:r>
            <a:r>
              <a:rPr lang="en-US" altLang="zh-CN">
                <a:latin typeface="Arial" panose="020B0604020202020204" pitchFamily="34" charset="0"/>
                <a:ea typeface="+mj-ea"/>
                <a:cs typeface="Arial" panose="020B0604020202020204" pitchFamily="34" charset="0"/>
                <a:sym typeface="Symbol" pitchFamily="18" charset="2"/>
              </a:rPr>
              <a:t>=</a:t>
            </a:r>
            <a:r>
              <a:rPr lang="en-US" altLang="zh-CN">
                <a:solidFill>
                  <a:srgbClr val="FF0066"/>
                </a:solidFill>
                <a:latin typeface="Arial" panose="020B0604020202020204" pitchFamily="34" charset="0"/>
                <a:ea typeface="+mj-ea"/>
                <a:cs typeface="Arial" panose="020B0604020202020204" pitchFamily="34" charset="0"/>
                <a:sym typeface="Symbol" pitchFamily="18" charset="2"/>
              </a:rPr>
              <a:t>+</a:t>
            </a:r>
            <a:r>
              <a:rPr lang="en-US" altLang="zh-CN">
                <a:latin typeface="Arial" panose="020B0604020202020204" pitchFamily="34" charset="0"/>
                <a:ea typeface="+mj-ea"/>
                <a:cs typeface="Arial" panose="020B0604020202020204" pitchFamily="34" charset="0"/>
                <a:sym typeface="Symbol" pitchFamily="18" charset="2"/>
              </a:rPr>
              <a:t>178 kJ/mol</a:t>
            </a:r>
            <a:endParaRPr lang="zh-CN" altLang="en-US">
              <a:latin typeface="Arial" panose="020B0604020202020204" pitchFamily="34" charset="0"/>
              <a:ea typeface="+mj-ea"/>
              <a:cs typeface="Arial" panose="020B0604020202020204" pitchFamily="34" charset="0"/>
              <a:sym typeface="Symbol" pitchFamily="18" charset="2"/>
            </a:endParaRPr>
          </a:p>
          <a:p>
            <a:pPr algn="just"/>
            <a:r>
              <a:rPr lang="zh-CN" altLang="en-US">
                <a:latin typeface="Arial" panose="020B0604020202020204" pitchFamily="34" charset="0"/>
                <a:ea typeface="+mj-ea"/>
                <a:cs typeface="Arial" panose="020B0604020202020204" pitchFamily="34" charset="0"/>
                <a:sym typeface="Symbol" pitchFamily="18" charset="2"/>
              </a:rPr>
              <a:t>                                                  </a:t>
            </a:r>
            <a:r>
              <a:rPr lang="en-US" altLang="zh-CN">
                <a:latin typeface="Arial" panose="020B0604020202020204" pitchFamily="34" charset="0"/>
                <a:ea typeface="+mj-ea"/>
                <a:cs typeface="Arial" panose="020B0604020202020204" pitchFamily="34" charset="0"/>
              </a:rPr>
              <a:t>S</a:t>
            </a:r>
            <a:r>
              <a:rPr lang="en-US" altLang="zh-CN" baseline="30000">
                <a:latin typeface="Arial" panose="020B0604020202020204" pitchFamily="34" charset="0"/>
                <a:ea typeface="+mj-ea"/>
                <a:cs typeface="Arial" panose="020B0604020202020204" pitchFamily="34" charset="0"/>
                <a:sym typeface="Symbol" pitchFamily="18" charset="2"/>
              </a:rPr>
              <a:t>θ</a:t>
            </a:r>
            <a:r>
              <a:rPr lang="en-US" altLang="zh-CN">
                <a:latin typeface="Arial" panose="020B0604020202020204" pitchFamily="34" charset="0"/>
                <a:ea typeface="+mj-ea"/>
                <a:cs typeface="Arial" panose="020B0604020202020204" pitchFamily="34" charset="0"/>
                <a:sym typeface="Symbol" pitchFamily="18" charset="2"/>
              </a:rPr>
              <a:t>=</a:t>
            </a:r>
            <a:r>
              <a:rPr lang="en-US" altLang="zh-CN">
                <a:solidFill>
                  <a:srgbClr val="FF0066"/>
                </a:solidFill>
                <a:latin typeface="Arial" panose="020B0604020202020204" pitchFamily="34" charset="0"/>
                <a:ea typeface="+mj-ea"/>
                <a:cs typeface="Arial" panose="020B0604020202020204" pitchFamily="34" charset="0"/>
                <a:sym typeface="Symbol" pitchFamily="18" charset="2"/>
              </a:rPr>
              <a:t>+</a:t>
            </a:r>
            <a:r>
              <a:rPr lang="en-US" altLang="zh-CN">
                <a:latin typeface="Arial" panose="020B0604020202020204" pitchFamily="34" charset="0"/>
                <a:ea typeface="+mj-ea"/>
                <a:cs typeface="Arial" panose="020B0604020202020204" pitchFamily="34" charset="0"/>
                <a:sym typeface="Symbol" pitchFamily="18" charset="2"/>
              </a:rPr>
              <a:t>0.160 kJ/mol</a:t>
            </a:r>
          </a:p>
        </p:txBody>
      </p:sp>
      <p:sp>
        <p:nvSpPr>
          <p:cNvPr id="108548" name="Rectangle 6"/>
          <p:cNvSpPr>
            <a:spLocks noChangeArrowheads="1"/>
          </p:cNvSpPr>
          <p:nvPr/>
        </p:nvSpPr>
        <p:spPr bwMode="auto">
          <a:xfrm>
            <a:off x="762000" y="3851746"/>
            <a:ext cx="807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r>
              <a:rPr lang="zh-CN" altLang="en-US" sz="3200">
                <a:solidFill>
                  <a:srgbClr val="FF0066"/>
                </a:solidFill>
                <a:latin typeface="Arial" panose="020B0604020202020204" pitchFamily="34" charset="0"/>
                <a:ea typeface="+mj-ea"/>
                <a:cs typeface="Arial" panose="020B0604020202020204" pitchFamily="34" charset="0"/>
              </a:rPr>
              <a:t>    </a:t>
            </a:r>
            <a:r>
              <a:rPr lang="en-US" altLang="zh-CN">
                <a:solidFill>
                  <a:srgbClr val="FF0066"/>
                </a:solidFill>
                <a:latin typeface="Arial" panose="020B0604020202020204" pitchFamily="34" charset="0"/>
                <a:ea typeface="+mj-ea"/>
                <a:cs typeface="Arial" panose="020B0604020202020204" pitchFamily="34" charset="0"/>
              </a:rPr>
              <a:t>298K</a:t>
            </a:r>
            <a:r>
              <a:rPr lang="zh-CN" altLang="en-US">
                <a:solidFill>
                  <a:srgbClr val="FF0066"/>
                </a:solidFill>
                <a:latin typeface="Arial" panose="020B0604020202020204" pitchFamily="34" charset="0"/>
                <a:ea typeface="+mj-ea"/>
                <a:cs typeface="Arial" panose="020B0604020202020204" pitchFamily="34" charset="0"/>
              </a:rPr>
              <a:t>时</a:t>
            </a:r>
            <a:r>
              <a:rPr lang="zh-CN" altLang="en-US">
                <a:latin typeface="Arial" panose="020B0604020202020204" pitchFamily="34" charset="0"/>
                <a:ea typeface="+mj-ea"/>
                <a:cs typeface="Arial" panose="020B0604020202020204" pitchFamily="34" charset="0"/>
              </a:rPr>
              <a:t>：</a:t>
            </a:r>
            <a:r>
              <a:rPr lang="zh-CN" altLang="en-US">
                <a:latin typeface="Arial" panose="020B0604020202020204" pitchFamily="34" charset="0"/>
                <a:ea typeface="+mj-ea"/>
                <a:cs typeface="Arial" panose="020B0604020202020204" pitchFamily="34" charset="0"/>
                <a:sym typeface="Symbol" pitchFamily="18" charset="2"/>
              </a:rPr>
              <a:t></a:t>
            </a:r>
            <a:r>
              <a:rPr lang="en-US" altLang="zh-CN">
                <a:latin typeface="Arial" panose="020B0604020202020204" pitchFamily="34" charset="0"/>
                <a:ea typeface="+mj-ea"/>
                <a:cs typeface="Arial" panose="020B0604020202020204" pitchFamily="34" charset="0"/>
              </a:rPr>
              <a:t>G</a:t>
            </a:r>
            <a:r>
              <a:rPr lang="en-US" altLang="zh-CN" baseline="30000">
                <a:latin typeface="Arial" panose="020B0604020202020204" pitchFamily="34" charset="0"/>
                <a:ea typeface="+mj-ea"/>
                <a:cs typeface="Arial" panose="020B0604020202020204" pitchFamily="34" charset="0"/>
                <a:sym typeface="Symbol" pitchFamily="18" charset="2"/>
              </a:rPr>
              <a:t>θ </a:t>
            </a:r>
            <a:r>
              <a:rPr lang="en-US" altLang="zh-CN">
                <a:latin typeface="Arial" panose="020B0604020202020204" pitchFamily="34" charset="0"/>
                <a:ea typeface="+mj-ea"/>
                <a:cs typeface="Arial" panose="020B0604020202020204" pitchFamily="34" charset="0"/>
                <a:sym typeface="Symbol" pitchFamily="18" charset="2"/>
              </a:rPr>
              <a:t>=178</a:t>
            </a:r>
            <a:r>
              <a:rPr lang="en-US" altLang="zh-CN">
                <a:latin typeface="Arial" panose="020B0604020202020204" pitchFamily="34" charset="0"/>
                <a:ea typeface="+mj-ea"/>
                <a:cs typeface="Arial" panose="020B0604020202020204" pitchFamily="34" charset="0"/>
              </a:rPr>
              <a:t>298</a:t>
            </a:r>
            <a:r>
              <a:rPr lang="en-US" altLang="zh-CN">
                <a:latin typeface="Arial" panose="020B0604020202020204" pitchFamily="34" charset="0"/>
                <a:ea typeface="+mj-ea"/>
                <a:cs typeface="Arial" panose="020B0604020202020204" pitchFamily="34" charset="0"/>
                <a:sym typeface="Symbol" pitchFamily="18" charset="2"/>
              </a:rPr>
              <a:t></a:t>
            </a:r>
            <a:r>
              <a:rPr lang="en-US" altLang="zh-CN">
                <a:latin typeface="Arial" panose="020B0604020202020204" pitchFamily="34" charset="0"/>
                <a:ea typeface="+mj-ea"/>
                <a:cs typeface="Arial" panose="020B0604020202020204" pitchFamily="34" charset="0"/>
              </a:rPr>
              <a:t>0.160</a:t>
            </a:r>
            <a:endParaRPr lang="en-US" altLang="zh-CN" b="0">
              <a:latin typeface="Arial" panose="020B0604020202020204" pitchFamily="34" charset="0"/>
              <a:ea typeface="+mj-ea"/>
              <a:cs typeface="Arial" panose="020B0604020202020204" pitchFamily="34" charset="0"/>
              <a:sym typeface="Symbol" pitchFamily="18" charset="2"/>
            </a:endParaRPr>
          </a:p>
          <a:p>
            <a:pPr algn="just"/>
            <a:r>
              <a:rPr lang="en-US" altLang="zh-CN">
                <a:latin typeface="Arial" panose="020B0604020202020204" pitchFamily="34" charset="0"/>
                <a:ea typeface="+mj-ea"/>
                <a:cs typeface="Arial" panose="020B0604020202020204" pitchFamily="34" charset="0"/>
                <a:sym typeface="Symbol" pitchFamily="18" charset="2"/>
              </a:rPr>
              <a:t>                                =130 kJ/mol </a:t>
            </a:r>
            <a:r>
              <a:rPr lang="en-US" altLang="zh-CN">
                <a:solidFill>
                  <a:srgbClr val="FF0066"/>
                </a:solidFill>
                <a:latin typeface="Arial" panose="020B0604020202020204" pitchFamily="34" charset="0"/>
                <a:ea typeface="+mj-ea"/>
                <a:cs typeface="Arial" panose="020B0604020202020204" pitchFamily="34" charset="0"/>
                <a:sym typeface="Symbol" pitchFamily="18" charset="2"/>
              </a:rPr>
              <a:t> </a:t>
            </a:r>
            <a:r>
              <a:rPr lang="en-US" altLang="zh-CN">
                <a:solidFill>
                  <a:srgbClr val="FF0066"/>
                </a:solidFill>
                <a:latin typeface="Arial" panose="020B0604020202020204" pitchFamily="34" charset="0"/>
                <a:ea typeface="+mj-ea"/>
                <a:cs typeface="Arial" panose="020B0604020202020204" pitchFamily="34" charset="0"/>
              </a:rPr>
              <a:t>0 </a:t>
            </a:r>
            <a:r>
              <a:rPr lang="zh-CN" altLang="en-US">
                <a:solidFill>
                  <a:srgbClr val="FF0066"/>
                </a:solidFill>
                <a:latin typeface="Arial" panose="020B0604020202020204" pitchFamily="34" charset="0"/>
                <a:ea typeface="+mj-ea"/>
                <a:cs typeface="Arial" panose="020B0604020202020204" pitchFamily="34" charset="0"/>
                <a:sym typeface="Symbol" pitchFamily="18" charset="2"/>
              </a:rPr>
              <a:t>正向非自发</a:t>
            </a:r>
            <a:endParaRPr lang="zh-CN" altLang="en-US">
              <a:latin typeface="Arial" panose="020B0604020202020204" pitchFamily="34" charset="0"/>
              <a:ea typeface="+mj-ea"/>
              <a:cs typeface="Arial" panose="020B0604020202020204" pitchFamily="34" charset="0"/>
              <a:sym typeface="Symbol" pitchFamily="18" charset="2"/>
            </a:endParaRPr>
          </a:p>
        </p:txBody>
      </p:sp>
      <p:sp>
        <p:nvSpPr>
          <p:cNvPr id="108549" name="Rectangle 7"/>
          <p:cNvSpPr>
            <a:spLocks noChangeArrowheads="1"/>
          </p:cNvSpPr>
          <p:nvPr/>
        </p:nvSpPr>
        <p:spPr bwMode="auto">
          <a:xfrm>
            <a:off x="609600" y="5147146"/>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5245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r>
              <a:rPr lang="en-US" altLang="zh-CN" dirty="0">
                <a:solidFill>
                  <a:srgbClr val="FF0066"/>
                </a:solidFill>
                <a:latin typeface="Arial" panose="020B0604020202020204" pitchFamily="34" charset="0"/>
                <a:ea typeface="+mj-ea"/>
                <a:cs typeface="Arial" panose="020B0604020202020204" pitchFamily="34" charset="0"/>
              </a:rPr>
              <a:t>1273K</a:t>
            </a:r>
            <a:r>
              <a:rPr lang="zh-CN" altLang="en-US" dirty="0">
                <a:solidFill>
                  <a:srgbClr val="FF0066"/>
                </a:solidFill>
                <a:latin typeface="Arial" panose="020B0604020202020204" pitchFamily="34" charset="0"/>
                <a:ea typeface="+mj-ea"/>
                <a:cs typeface="Arial" panose="020B0604020202020204" pitchFamily="34" charset="0"/>
              </a:rPr>
              <a:t>时</a:t>
            </a:r>
            <a:r>
              <a:rPr lang="zh-CN" altLang="en-US" dirty="0">
                <a:latin typeface="Arial" panose="020B0604020202020204" pitchFamily="34" charset="0"/>
                <a:ea typeface="+mj-ea"/>
                <a:cs typeface="Arial" panose="020B0604020202020204" pitchFamily="34" charset="0"/>
              </a:rPr>
              <a:t>：</a:t>
            </a:r>
            <a:r>
              <a:rPr lang="zh-CN" altLang="en-US" dirty="0">
                <a:latin typeface="Arial" panose="020B0604020202020204" pitchFamily="34" charset="0"/>
                <a:ea typeface="+mj-ea"/>
                <a:cs typeface="Arial" panose="020B0604020202020204" pitchFamily="34" charset="0"/>
                <a:sym typeface="Symbol" pitchFamily="18" charset="2"/>
              </a:rPr>
              <a:t></a:t>
            </a:r>
            <a:r>
              <a:rPr lang="en-US" altLang="zh-CN" dirty="0" err="1">
                <a:latin typeface="Arial" panose="020B0604020202020204" pitchFamily="34" charset="0"/>
                <a:ea typeface="+mj-ea"/>
                <a:cs typeface="Arial" panose="020B0604020202020204" pitchFamily="34" charset="0"/>
              </a:rPr>
              <a:t>G</a:t>
            </a:r>
            <a:r>
              <a:rPr lang="en-US" altLang="zh-CN" baseline="30000" dirty="0" err="1">
                <a:latin typeface="Arial" panose="020B0604020202020204" pitchFamily="34" charset="0"/>
                <a:ea typeface="+mj-ea"/>
                <a:cs typeface="Arial" panose="020B0604020202020204" pitchFamily="34" charset="0"/>
                <a:sym typeface="Symbol" pitchFamily="18" charset="2"/>
              </a:rPr>
              <a:t>θ</a:t>
            </a:r>
            <a:r>
              <a:rPr lang="en-US" altLang="zh-CN" baseline="30000" dirty="0">
                <a:latin typeface="Arial" panose="020B0604020202020204" pitchFamily="34" charset="0"/>
                <a:ea typeface="+mj-ea"/>
                <a:cs typeface="Arial" panose="020B0604020202020204" pitchFamily="34" charset="0"/>
                <a:sym typeface="Symbol" pitchFamily="18" charset="2"/>
              </a:rPr>
              <a:t> </a:t>
            </a:r>
            <a:r>
              <a:rPr lang="en-US" altLang="zh-CN" dirty="0">
                <a:latin typeface="Arial" panose="020B0604020202020204" pitchFamily="34" charset="0"/>
                <a:ea typeface="+mj-ea"/>
                <a:cs typeface="Arial" panose="020B0604020202020204" pitchFamily="34" charset="0"/>
                <a:sym typeface="Symbol" pitchFamily="18" charset="2"/>
              </a:rPr>
              <a:t>=178–1273</a:t>
            </a:r>
            <a:r>
              <a:rPr lang="en-US" altLang="zh-CN" dirty="0">
                <a:latin typeface="Arial" panose="020B0604020202020204" pitchFamily="34" charset="0"/>
                <a:ea typeface="+mj-ea"/>
                <a:cs typeface="Arial" panose="020B0604020202020204" pitchFamily="34" charset="0"/>
              </a:rPr>
              <a:t>0.160</a:t>
            </a:r>
            <a:endParaRPr lang="en-US" altLang="zh-CN" b="0" dirty="0">
              <a:latin typeface="Arial" panose="020B0604020202020204" pitchFamily="34" charset="0"/>
              <a:ea typeface="+mj-ea"/>
              <a:cs typeface="Arial" panose="020B0604020202020204" pitchFamily="34" charset="0"/>
              <a:sym typeface="Symbol" pitchFamily="18" charset="2"/>
            </a:endParaRPr>
          </a:p>
          <a:p>
            <a:pPr algn="just"/>
            <a:r>
              <a:rPr lang="en-US" altLang="zh-CN" dirty="0">
                <a:latin typeface="Arial" panose="020B0604020202020204" pitchFamily="34" charset="0"/>
                <a:ea typeface="+mj-ea"/>
                <a:cs typeface="Arial" panose="020B0604020202020204" pitchFamily="34" charset="0"/>
                <a:sym typeface="Symbol" pitchFamily="18" charset="2"/>
              </a:rPr>
              <a:t>                            = –25.7 kJ/</a:t>
            </a:r>
            <a:r>
              <a:rPr lang="en-US" altLang="zh-CN" dirty="0" err="1">
                <a:latin typeface="Arial" panose="020B0604020202020204" pitchFamily="34" charset="0"/>
                <a:ea typeface="+mj-ea"/>
                <a:cs typeface="Arial" panose="020B0604020202020204" pitchFamily="34" charset="0"/>
                <a:sym typeface="Symbol" pitchFamily="18" charset="2"/>
              </a:rPr>
              <a:t>mol</a:t>
            </a:r>
            <a:r>
              <a:rPr lang="en-US" altLang="zh-CN" dirty="0">
                <a:latin typeface="Arial" panose="020B0604020202020204" pitchFamily="34" charset="0"/>
                <a:ea typeface="+mj-ea"/>
                <a:cs typeface="Arial" panose="020B0604020202020204" pitchFamily="34" charset="0"/>
                <a:sym typeface="Symbol" pitchFamily="18" charset="2"/>
              </a:rPr>
              <a:t> </a:t>
            </a:r>
            <a:r>
              <a:rPr lang="en-US" altLang="zh-CN" dirty="0">
                <a:solidFill>
                  <a:srgbClr val="FF0066"/>
                </a:solidFill>
                <a:latin typeface="Arial" panose="020B0604020202020204" pitchFamily="34" charset="0"/>
                <a:ea typeface="+mj-ea"/>
                <a:cs typeface="Arial" panose="020B0604020202020204" pitchFamily="34" charset="0"/>
                <a:sym typeface="Symbol" pitchFamily="18" charset="2"/>
              </a:rPr>
              <a:t> </a:t>
            </a:r>
            <a:r>
              <a:rPr lang="en-US" altLang="zh-CN" dirty="0">
                <a:solidFill>
                  <a:srgbClr val="FF0066"/>
                </a:solidFill>
                <a:latin typeface="Arial" panose="020B0604020202020204" pitchFamily="34" charset="0"/>
                <a:ea typeface="+mj-ea"/>
                <a:cs typeface="Arial" panose="020B0604020202020204" pitchFamily="34" charset="0"/>
              </a:rPr>
              <a:t>0</a:t>
            </a:r>
            <a:r>
              <a:rPr lang="zh-CN" altLang="en-US" dirty="0">
                <a:solidFill>
                  <a:srgbClr val="FF0066"/>
                </a:solidFill>
                <a:latin typeface="Arial" panose="020B0604020202020204" pitchFamily="34" charset="0"/>
                <a:ea typeface="+mj-ea"/>
                <a:cs typeface="Arial" panose="020B0604020202020204" pitchFamily="34" charset="0"/>
                <a:sym typeface="Symbol" pitchFamily="18" charset="2"/>
              </a:rPr>
              <a:t>正向自发</a:t>
            </a:r>
            <a:endParaRPr lang="zh-CN" altLang="en-US" sz="3200" dirty="0">
              <a:latin typeface="Arial" panose="020B0604020202020204" pitchFamily="34" charset="0"/>
              <a:ea typeface="+mj-ea"/>
              <a:cs typeface="Arial" panose="020B0604020202020204" pitchFamily="34" charset="0"/>
              <a:sym typeface="Symbol" pitchFamily="18" charset="2"/>
            </a:endParaRPr>
          </a:p>
        </p:txBody>
      </p:sp>
      <p:sp>
        <p:nvSpPr>
          <p:cNvPr id="6" name="矩形 5"/>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58</a:t>
            </a:fld>
            <a:endParaRPr lang="en-US" altLang="zh-CN" dirty="0">
              <a:solidFill>
                <a:srgbClr val="000000"/>
              </a:solidFill>
            </a:endParaRPr>
          </a:p>
        </p:txBody>
      </p:sp>
      <p:sp>
        <p:nvSpPr>
          <p:cNvPr id="9" name="Rectangle 6">
            <a:extLst>
              <a:ext uri="{FF2B5EF4-FFF2-40B4-BE49-F238E27FC236}">
                <a16:creationId xmlns:a16="http://schemas.microsoft.com/office/drawing/2014/main" id="{C74B0A27-1A4A-DD48-8477-3CA89D582D81}"/>
              </a:ext>
            </a:extLst>
          </p:cNvPr>
          <p:cNvSpPr>
            <a:spLocks noChangeArrowheads="1"/>
          </p:cNvSpPr>
          <p:nvPr/>
        </p:nvSpPr>
        <p:spPr bwMode="auto">
          <a:xfrm>
            <a:off x="1331640"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Gibbs-Helmholtz</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 方程的应用</a:t>
            </a:r>
          </a:p>
        </p:txBody>
      </p:sp>
    </p:spTree>
    <p:extLst>
      <p:ext uri="{BB962C8B-B14F-4D97-AF65-F5344CB8AC3E}">
        <p14:creationId xmlns:p14="http://schemas.microsoft.com/office/powerpoint/2010/main" val="12567397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7" name="Text Box 3"/>
          <p:cNvSpPr txBox="1">
            <a:spLocks noChangeArrowheads="1"/>
          </p:cNvSpPr>
          <p:nvPr/>
        </p:nvSpPr>
        <p:spPr bwMode="auto">
          <a:xfrm>
            <a:off x="539552" y="1124744"/>
            <a:ext cx="8388835" cy="461665"/>
          </a:xfrm>
          <a:prstGeom prst="rect">
            <a:avLst/>
          </a:prstGeom>
          <a:noFill/>
          <a:ln w="9525">
            <a:noFill/>
            <a:miter lim="800000"/>
            <a:headEnd/>
            <a:tailEnd/>
          </a:ln>
          <a:effectLst/>
        </p:spPr>
        <p:txBody>
          <a:bodyPr wrap="none">
            <a:spAutoFit/>
          </a:bodyPr>
          <a:lstStyle/>
          <a:p>
            <a:pPr>
              <a:defRPr/>
            </a:pPr>
            <a:r>
              <a:rPr kumimoji="0" lang="zh-CN" altLang="en-US" dirty="0">
                <a:solidFill>
                  <a:schemeClr val="accent2">
                    <a:lumMod val="50000"/>
                  </a:schemeClr>
                </a:solidFill>
                <a:latin typeface="Arial" panose="020B0604020202020204" pitchFamily="34" charset="0"/>
                <a:ea typeface="+mj-ea"/>
                <a:cs typeface="Arial" panose="020B0604020202020204" pitchFamily="34" charset="0"/>
              </a:rPr>
              <a:t>反应</a:t>
            </a:r>
            <a:r>
              <a:rPr kumimoji="0" lang="en-US" altLang="zh-CN" dirty="0" err="1">
                <a:solidFill>
                  <a:schemeClr val="accent2">
                    <a:lumMod val="50000"/>
                  </a:schemeClr>
                </a:solidFill>
                <a:latin typeface="Arial" panose="020B0604020202020204" pitchFamily="34" charset="0"/>
                <a:ea typeface="+mj-ea"/>
                <a:cs typeface="Arial" panose="020B0604020202020204" pitchFamily="34" charset="0"/>
              </a:rPr>
              <a:t>CaCO</a:t>
            </a:r>
            <a:r>
              <a:rPr kumimoji="0" lang="en-US" altLang="zh-CN" baseline="-25000" dirty="0" err="1">
                <a:solidFill>
                  <a:schemeClr val="accent2">
                    <a:lumMod val="50000"/>
                  </a:schemeClr>
                </a:solidFill>
                <a:latin typeface="Arial" panose="020B0604020202020204" pitchFamily="34" charset="0"/>
                <a:ea typeface="+mj-ea"/>
                <a:cs typeface="Arial" panose="020B0604020202020204" pitchFamily="34" charset="0"/>
              </a:rPr>
              <a:t>3</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(s) </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dirty="0" err="1">
                <a:solidFill>
                  <a:schemeClr val="accent2">
                    <a:lumMod val="50000"/>
                  </a:schemeClr>
                </a:solidFill>
                <a:latin typeface="Arial" panose="020B0604020202020204" pitchFamily="34" charset="0"/>
                <a:ea typeface="+mj-ea"/>
                <a:cs typeface="Arial" panose="020B0604020202020204" pitchFamily="34" charset="0"/>
              </a:rPr>
              <a:t>CaO</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(s)+CO</a:t>
            </a:r>
            <a:r>
              <a:rPr kumimoji="0" lang="en-US" altLang="zh-CN" baseline="-25000" dirty="0">
                <a:solidFill>
                  <a:schemeClr val="accent2">
                    <a:lumMod val="50000"/>
                  </a:schemeClr>
                </a:solidFill>
                <a:latin typeface="Arial" panose="020B0604020202020204" pitchFamily="34" charset="0"/>
                <a:ea typeface="+mj-ea"/>
                <a:cs typeface="Arial" panose="020B0604020202020204" pitchFamily="34" charset="0"/>
              </a:rPr>
              <a:t>2</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(g) </a:t>
            </a:r>
            <a:r>
              <a:rPr kumimoji="0" lang="zh-CN" altLang="en-US" dirty="0">
                <a:solidFill>
                  <a:schemeClr val="accent2">
                    <a:lumMod val="50000"/>
                  </a:schemeClr>
                </a:solidFill>
                <a:latin typeface="Arial" panose="020B0604020202020204" pitchFamily="34" charset="0"/>
                <a:ea typeface="+mj-ea"/>
                <a:cs typeface="Arial" panose="020B0604020202020204" pitchFamily="34" charset="0"/>
              </a:rPr>
              <a:t>的</a:t>
            </a:r>
            <a:r>
              <a:rPr kumimoji="0" lang="zh-CN" altLang="en-US"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i="1"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G</a:t>
            </a:r>
            <a:r>
              <a:rPr kumimoji="0" lang="zh-CN" altLang="en-US"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随温度与压力的变化</a:t>
            </a:r>
            <a:endParaRPr kumimoji="0" lang="zh-CN" altLang="en-US" dirty="0">
              <a:solidFill>
                <a:schemeClr val="accent2">
                  <a:lumMod val="50000"/>
                </a:schemeClr>
              </a:solidFill>
              <a:latin typeface="Arial" panose="020B0604020202020204" pitchFamily="34" charset="0"/>
              <a:ea typeface="+mj-ea"/>
              <a:cs typeface="Arial" panose="020B0604020202020204" pitchFamily="34" charset="0"/>
            </a:endParaRPr>
          </a:p>
        </p:txBody>
      </p:sp>
      <p:graphicFrame>
        <p:nvGraphicFramePr>
          <p:cNvPr id="840778" name="Group 74"/>
          <p:cNvGraphicFramePr>
            <a:graphicFrameLocks noGrp="1"/>
          </p:cNvGraphicFramePr>
          <p:nvPr/>
        </p:nvGraphicFramePr>
        <p:xfrm>
          <a:off x="442913" y="1669256"/>
          <a:ext cx="8305800" cy="4064000"/>
        </p:xfrm>
        <a:graphic>
          <a:graphicData uri="http://schemas.openxmlformats.org/drawingml/2006/table">
            <a:tbl>
              <a:tblPr/>
              <a:tblGrid>
                <a:gridCol w="2795587">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119188">
                  <a:extLst>
                    <a:ext uri="{9D8B030D-6E8A-4147-A177-3AD203B41FA5}">
                      <a16:colId xmlns:a16="http://schemas.microsoft.com/office/drawing/2014/main" val="20002"/>
                    </a:ext>
                  </a:extLst>
                </a:gridCol>
                <a:gridCol w="1516062">
                  <a:extLst>
                    <a:ext uri="{9D8B030D-6E8A-4147-A177-3AD203B41FA5}">
                      <a16:colId xmlns:a16="http://schemas.microsoft.com/office/drawing/2014/main" val="20003"/>
                    </a:ext>
                  </a:extLst>
                </a:gridCol>
                <a:gridCol w="1198563">
                  <a:extLst>
                    <a:ext uri="{9D8B030D-6E8A-4147-A177-3AD203B41FA5}">
                      <a16:colId xmlns:a16="http://schemas.microsoft.com/office/drawing/2014/main" val="20004"/>
                    </a:ext>
                  </a:extLst>
                </a:gridCol>
              </a:tblGrid>
              <a:tr h="5080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黑体" pitchFamily="2" charset="-122"/>
                        </a:rPr>
                        <a:t>压 力</a:t>
                      </a:r>
                    </a:p>
                  </a:txBody>
                  <a:tcPr marL="84406" marR="84406" anchor="b"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1" u="none" strike="noStrike" cap="none" normalizeH="0" baseline="0" dirty="0">
                          <a:ln>
                            <a:noFill/>
                          </a:ln>
                          <a:solidFill>
                            <a:schemeClr val="tx1"/>
                          </a:solidFill>
                          <a:effectLst/>
                          <a:latin typeface="Times New Roman" pitchFamily="18" charset="0"/>
                          <a:ea typeface="黑体" pitchFamily="2" charset="-122"/>
                        </a:rPr>
                        <a:t>p</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1" lang="en-US" altLang="zh-CN" sz="2400" b="1" i="0" u="none" strike="noStrike" cap="none" normalizeH="0" baseline="0" dirty="0" err="1">
                          <a:ln>
                            <a:noFill/>
                          </a:ln>
                          <a:solidFill>
                            <a:schemeClr val="tx1"/>
                          </a:solidFill>
                          <a:effectLst/>
                          <a:latin typeface="Times New Roman" pitchFamily="18" charset="0"/>
                          <a:ea typeface="黑体" pitchFamily="2" charset="-122"/>
                        </a:rPr>
                        <a:t>kPa</a:t>
                      </a:r>
                      <a:endParaRPr kumimoji="1"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80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黑体" pitchFamily="2" charset="-122"/>
                        </a:rPr>
                        <a:t>温度  </a:t>
                      </a:r>
                      <a:r>
                        <a:rPr kumimoji="1" lang="en-US" altLang="zh-CN" sz="2000" b="1" i="0" u="none" strike="noStrike" cap="none" normalizeH="0" baseline="0" dirty="0">
                          <a:ln>
                            <a:noFill/>
                          </a:ln>
                          <a:solidFill>
                            <a:schemeClr val="tx1"/>
                          </a:solidFill>
                          <a:effectLst/>
                          <a:latin typeface="Times New Roman" pitchFamily="18" charset="0"/>
                          <a:ea typeface="黑体" pitchFamily="2" charset="-122"/>
                        </a:rPr>
                        <a:t>T/K</a:t>
                      </a:r>
                    </a:p>
                  </a:txBody>
                  <a:tcPr marL="84406" marR="84406" anchor="b"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a:t>
                      </a: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10</a:t>
                      </a:r>
                      <a:r>
                        <a:rPr kumimoji="1" lang="en-US" altLang="zh-CN" sz="2400" b="1" i="0" u="none" strike="noStrike" cap="none" normalizeH="0" baseline="30000">
                          <a:ln>
                            <a:noFill/>
                          </a:ln>
                          <a:solidFill>
                            <a:schemeClr val="tx1"/>
                          </a:solidFill>
                          <a:effectLst/>
                          <a:latin typeface="Times New Roman" pitchFamily="18" charset="0"/>
                          <a:ea typeface="黑体" pitchFamily="2" charset="-122"/>
                        </a:rPr>
                        <a:t>2</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1</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a:t>
                      </a: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10</a:t>
                      </a:r>
                      <a:r>
                        <a:rPr kumimoji="1" lang="en-US" altLang="zh-CN" sz="2400" b="1" i="0" u="none" strike="noStrike" cap="none" normalizeH="0" baseline="3000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30000">
                          <a:ln>
                            <a:noFill/>
                          </a:ln>
                          <a:solidFill>
                            <a:schemeClr val="tx1"/>
                          </a:solidFill>
                          <a:effectLst/>
                          <a:latin typeface="Times New Roman" pitchFamily="18" charset="0"/>
                          <a:ea typeface="黑体" pitchFamily="2" charset="-122"/>
                        </a:rPr>
                        <a:t>2</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a:t>
                      </a: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10</a:t>
                      </a:r>
                      <a:r>
                        <a:rPr kumimoji="1" lang="en-US" altLang="zh-CN" sz="2400" b="1" i="0" u="none" strike="noStrike" cap="none" normalizeH="0" baseline="3000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30000">
                          <a:ln>
                            <a:noFill/>
                          </a:ln>
                          <a:solidFill>
                            <a:schemeClr val="tx1"/>
                          </a:solidFill>
                          <a:effectLst/>
                          <a:latin typeface="Times New Roman" pitchFamily="18" charset="0"/>
                          <a:ea typeface="黑体" pitchFamily="2" charset="-122"/>
                        </a:rPr>
                        <a:t>4</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298</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+130</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+119</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+107</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+96</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473</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+103</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+85</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+66</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+48</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673</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+71</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+50</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+28</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+7</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873</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+39</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+5</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29</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63</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1073</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+7</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35</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76</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118</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rPr>
                        <a:t>1273</a:t>
                      </a:r>
                    </a:p>
                  </a:txBody>
                  <a:tcPr marL="84406" marR="8440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25</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75</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a:ln>
                            <a:noFill/>
                          </a:ln>
                          <a:solidFill>
                            <a:schemeClr val="tx1"/>
                          </a:solidFill>
                          <a:effectLst/>
                          <a:latin typeface="Times New Roman" pitchFamily="18" charset="0"/>
                          <a:ea typeface="黑体" pitchFamily="2" charset="-122"/>
                        </a:rPr>
                        <a:t>124</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b="1">
                          <a:solidFill>
                            <a:srgbClr val="006600"/>
                          </a:solidFill>
                          <a:latin typeface="Times New Roman" pitchFamily="18" charset="0"/>
                          <a:ea typeface="宋体" pitchFamily="2" charset="-122"/>
                        </a:defRPr>
                      </a:lvl1pPr>
                      <a:lvl2pPr marL="742950" indent="-285750" eaLnBrk="0" hangingPunct="0">
                        <a:spcBef>
                          <a:spcPct val="20000"/>
                        </a:spcBef>
                        <a:defRPr kumimoji="1" sz="2400" b="1">
                          <a:solidFill>
                            <a:srgbClr val="660066"/>
                          </a:solidFill>
                          <a:latin typeface="Times New Roman" pitchFamily="18" charset="0"/>
                          <a:ea typeface="宋体" pitchFamily="2" charset="-122"/>
                        </a:defRPr>
                      </a:lvl2pPr>
                      <a:lvl3pPr marL="1143000" indent="-228600" eaLnBrk="0" hangingPunct="0">
                        <a:spcBef>
                          <a:spcPct val="20000"/>
                        </a:spcBef>
                        <a:defRPr kumimoji="1" sz="2000" b="1">
                          <a:solidFill>
                            <a:srgbClr val="990000"/>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174</a:t>
                      </a:r>
                    </a:p>
                  </a:txBody>
                  <a:tcPr marL="84406" marR="84406"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40774" name="Text Box 70"/>
          <p:cNvSpPr txBox="1">
            <a:spLocks noChangeArrowheads="1"/>
          </p:cNvSpPr>
          <p:nvPr/>
        </p:nvSpPr>
        <p:spPr bwMode="auto">
          <a:xfrm>
            <a:off x="1874838" y="5878214"/>
            <a:ext cx="5510212" cy="719138"/>
          </a:xfrm>
          <a:prstGeom prst="rect">
            <a:avLst/>
          </a:prstGeom>
          <a:noFill/>
          <a:ln w="9525">
            <a:noFill/>
            <a:miter lim="800000"/>
            <a:headEnd/>
            <a:tailEnd/>
          </a:ln>
          <a:effectLst/>
        </p:spPr>
        <p:txBody>
          <a:bodyPr/>
          <a:lstStyle/>
          <a:p>
            <a:pPr algn="ctr">
              <a:lnSpc>
                <a:spcPct val="130000"/>
              </a:lnSpc>
              <a:defRPr/>
            </a:pPr>
            <a:r>
              <a:rPr kumimoji="0" lang="en-US" altLang="zh-CN" sz="2800" dirty="0">
                <a:solidFill>
                  <a:srgbClr val="FF3300"/>
                </a:solidFill>
                <a:latin typeface="Arial" panose="020B0604020202020204" pitchFamily="34" charset="0"/>
                <a:ea typeface="+mj-ea"/>
                <a:cs typeface="Arial" panose="020B0604020202020204" pitchFamily="34" charset="0"/>
                <a:sym typeface="Symbol" pitchFamily="18" charset="2"/>
              </a:rPr>
              <a:t></a:t>
            </a:r>
            <a:r>
              <a:rPr kumimoji="0" lang="en-US" altLang="zh-CN" sz="2800" i="1" dirty="0">
                <a:solidFill>
                  <a:srgbClr val="FF3300"/>
                </a:solidFill>
                <a:latin typeface="Arial" panose="020B0604020202020204" pitchFamily="34" charset="0"/>
                <a:ea typeface="+mj-ea"/>
                <a:cs typeface="Arial" panose="020B0604020202020204" pitchFamily="34" charset="0"/>
              </a:rPr>
              <a:t>G</a:t>
            </a:r>
            <a:r>
              <a:rPr kumimoji="0" lang="zh-CN" altLang="en-US" sz="2800" i="1" dirty="0">
                <a:solidFill>
                  <a:srgbClr val="FF3300"/>
                </a:solidFill>
                <a:latin typeface="Arial" panose="020B0604020202020204" pitchFamily="34" charset="0"/>
                <a:ea typeface="+mj-ea"/>
                <a:cs typeface="Arial" panose="020B0604020202020204" pitchFamily="34" charset="0"/>
              </a:rPr>
              <a:t> </a:t>
            </a:r>
            <a:r>
              <a:rPr kumimoji="0" lang="zh-CN" altLang="en-US" sz="2800" dirty="0">
                <a:solidFill>
                  <a:srgbClr val="FF3300"/>
                </a:solidFill>
                <a:latin typeface="Arial" panose="020B0604020202020204" pitchFamily="34" charset="0"/>
                <a:ea typeface="+mj-ea"/>
                <a:cs typeface="Arial" panose="020B0604020202020204" pitchFamily="34" charset="0"/>
              </a:rPr>
              <a:t>随温度和压力的变化不能忽略</a:t>
            </a:r>
          </a:p>
        </p:txBody>
      </p:sp>
      <p:sp>
        <p:nvSpPr>
          <p:cNvPr id="8" name="矩形 7"/>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59</a:t>
            </a:fld>
            <a:endParaRPr lang="en-US" altLang="zh-CN" dirty="0">
              <a:solidFill>
                <a:srgbClr val="000000"/>
              </a:solidFill>
            </a:endParaRPr>
          </a:p>
        </p:txBody>
      </p:sp>
      <p:sp>
        <p:nvSpPr>
          <p:cNvPr id="11" name="Rectangle 6">
            <a:extLst>
              <a:ext uri="{FF2B5EF4-FFF2-40B4-BE49-F238E27FC236}">
                <a16:creationId xmlns:a16="http://schemas.microsoft.com/office/drawing/2014/main" id="{F396BDA0-BBAC-1B49-970C-D6A8CC91759B}"/>
              </a:ext>
            </a:extLst>
          </p:cNvPr>
          <p:cNvSpPr>
            <a:spLocks noChangeArrowheads="1"/>
          </p:cNvSpPr>
          <p:nvPr/>
        </p:nvSpPr>
        <p:spPr bwMode="auto">
          <a:xfrm>
            <a:off x="1331640"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Gibbs-Helmholtz</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 方程的应用</a:t>
            </a:r>
          </a:p>
        </p:txBody>
      </p:sp>
    </p:spTree>
    <p:extLst>
      <p:ext uri="{BB962C8B-B14F-4D97-AF65-F5344CB8AC3E}">
        <p14:creationId xmlns:p14="http://schemas.microsoft.com/office/powerpoint/2010/main" val="178785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Text Box 2"/>
          <p:cNvSpPr txBox="1">
            <a:spLocks noChangeArrowheads="1"/>
          </p:cNvSpPr>
          <p:nvPr/>
        </p:nvSpPr>
        <p:spPr bwMode="auto">
          <a:xfrm>
            <a:off x="250825" y="1340768"/>
            <a:ext cx="8651875" cy="984500"/>
          </a:xfrm>
          <a:prstGeom prst="rect">
            <a:avLst/>
          </a:prstGeom>
          <a:noFill/>
          <a:ln w="9525">
            <a:noFill/>
            <a:miter lim="800000"/>
            <a:headEnd/>
            <a:tailEnd/>
          </a:ln>
          <a:effectLst/>
        </p:spPr>
        <p:txBody>
          <a:bodyPr>
            <a:spAutoFit/>
          </a:bodyPr>
          <a:lstStyle/>
          <a:p>
            <a:pPr marL="476250" indent="-476250">
              <a:lnSpc>
                <a:spcPct val="130000"/>
              </a:lnSpc>
              <a:defRPr/>
            </a:pPr>
            <a:r>
              <a:rPr kumimoji="0" lang="zh-CN" altLang="en-US" dirty="0">
                <a:latin typeface="+mj-ea"/>
                <a:ea typeface="+mj-ea"/>
              </a:rPr>
              <a:t>   化学反应的焓变等于生成物成键时所放出的热量和反应物断键时所吸收的热量的代数和，即有：</a:t>
            </a:r>
          </a:p>
        </p:txBody>
      </p:sp>
      <p:sp>
        <p:nvSpPr>
          <p:cNvPr id="801795" name="Text Box 3"/>
          <p:cNvSpPr txBox="1">
            <a:spLocks noChangeArrowheads="1"/>
          </p:cNvSpPr>
          <p:nvPr/>
        </p:nvSpPr>
        <p:spPr bwMode="auto">
          <a:xfrm>
            <a:off x="1619672" y="2876078"/>
            <a:ext cx="6645349" cy="1772793"/>
          </a:xfrm>
          <a:prstGeom prst="rect">
            <a:avLst/>
          </a:prstGeom>
          <a:noFill/>
          <a:ln w="9525">
            <a:noFill/>
            <a:miter lim="800000"/>
            <a:headEnd/>
            <a:tailEnd/>
          </a:ln>
          <a:effectLst/>
        </p:spPr>
        <p:txBody>
          <a:bodyPr wrap="square">
            <a:spAutoFit/>
          </a:bodyPr>
          <a:lstStyle/>
          <a:p>
            <a:pPr>
              <a:lnSpc>
                <a:spcPct val="130000"/>
              </a:lnSpc>
              <a:defRPr/>
            </a:pPr>
            <a:r>
              <a:rPr kumimoji="0" lang="en-US" altLang="zh-CN" sz="2800"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sz="2800" i="1" dirty="0">
                <a:solidFill>
                  <a:srgbClr val="002060"/>
                </a:solidFill>
                <a:latin typeface="Arial" panose="020B0604020202020204" pitchFamily="34" charset="0"/>
                <a:ea typeface="+mj-ea"/>
                <a:cs typeface="Arial" panose="020B0604020202020204" pitchFamily="34" charset="0"/>
                <a:sym typeface="Symbol" pitchFamily="18" charset="2"/>
              </a:rPr>
              <a:t>H</a:t>
            </a:r>
            <a:r>
              <a:rPr kumimoji="0" lang="en-US" altLang="zh-CN" sz="2800" dirty="0">
                <a:solidFill>
                  <a:srgbClr val="002060"/>
                </a:solidFill>
                <a:latin typeface="Arial" panose="020B0604020202020204" pitchFamily="34" charset="0"/>
                <a:ea typeface="+mj-ea"/>
                <a:cs typeface="Arial" panose="020B0604020202020204" pitchFamily="34" charset="0"/>
                <a:sym typeface="Symbol" pitchFamily="18" charset="2"/>
              </a:rPr>
              <a:t> </a:t>
            </a:r>
            <a:r>
              <a:rPr kumimoji="0" lang="zh-CN" altLang="en-US" sz="2800" dirty="0">
                <a:solidFill>
                  <a:srgbClr val="002060"/>
                </a:solidFill>
                <a:latin typeface="Arial" panose="020B0604020202020204" pitchFamily="34" charset="0"/>
                <a:ea typeface="+mj-ea"/>
                <a:cs typeface="Arial" panose="020B0604020202020204" pitchFamily="34" charset="0"/>
                <a:sym typeface="Symbol" pitchFamily="18" charset="2"/>
              </a:rPr>
              <a:t>＝  </a:t>
            </a:r>
            <a:r>
              <a:rPr kumimoji="0" lang="en-US" altLang="zh-CN" sz="2800" dirty="0" err="1">
                <a:solidFill>
                  <a:srgbClr val="002060"/>
                </a:solidFill>
                <a:latin typeface="Arial" panose="020B0604020202020204" pitchFamily="34" charset="0"/>
                <a:ea typeface="+mj-ea"/>
                <a:cs typeface="Arial" panose="020B0604020202020204" pitchFamily="34" charset="0"/>
                <a:sym typeface="Symbol" pitchFamily="18" charset="2"/>
              </a:rPr>
              <a:t>B.E.</a:t>
            </a:r>
            <a:r>
              <a:rPr kumimoji="0" lang="zh-CN" altLang="en-US" sz="2800" baseline="-25000" dirty="0">
                <a:solidFill>
                  <a:srgbClr val="002060"/>
                </a:solidFill>
                <a:latin typeface="Arial" panose="020B0604020202020204" pitchFamily="34" charset="0"/>
                <a:ea typeface="+mj-ea"/>
                <a:cs typeface="Arial" panose="020B0604020202020204" pitchFamily="34" charset="0"/>
                <a:sym typeface="Symbol" pitchFamily="18" charset="2"/>
              </a:rPr>
              <a:t>生成物</a:t>
            </a:r>
            <a:r>
              <a:rPr kumimoji="0" lang="zh-CN" altLang="en-US" sz="2800" dirty="0">
                <a:solidFill>
                  <a:srgbClr val="002060"/>
                </a:solidFill>
                <a:latin typeface="Arial" panose="020B0604020202020204" pitchFamily="34" charset="0"/>
                <a:ea typeface="+mj-ea"/>
                <a:cs typeface="Arial" panose="020B0604020202020204" pitchFamily="34" charset="0"/>
                <a:sym typeface="Symbol" pitchFamily="18" charset="2"/>
              </a:rPr>
              <a:t>  </a:t>
            </a:r>
            <a:r>
              <a:rPr kumimoji="0" lang="en-US" altLang="zh-CN" sz="2800" dirty="0" err="1">
                <a:solidFill>
                  <a:srgbClr val="002060"/>
                </a:solidFill>
                <a:latin typeface="Arial" panose="020B0604020202020204" pitchFamily="34" charset="0"/>
                <a:ea typeface="+mj-ea"/>
                <a:cs typeface="Arial" panose="020B0604020202020204" pitchFamily="34" charset="0"/>
                <a:sym typeface="Symbol" pitchFamily="18" charset="2"/>
              </a:rPr>
              <a:t>B.E.</a:t>
            </a:r>
            <a:r>
              <a:rPr kumimoji="0" lang="zh-CN" altLang="en-US" sz="2800" baseline="-25000" dirty="0">
                <a:solidFill>
                  <a:srgbClr val="002060"/>
                </a:solidFill>
                <a:latin typeface="Arial" panose="020B0604020202020204" pitchFamily="34" charset="0"/>
                <a:ea typeface="+mj-ea"/>
                <a:cs typeface="Arial" panose="020B0604020202020204" pitchFamily="34" charset="0"/>
                <a:sym typeface="Symbol" pitchFamily="18" charset="2"/>
              </a:rPr>
              <a:t>反应物</a:t>
            </a:r>
          </a:p>
          <a:p>
            <a:pPr>
              <a:lnSpc>
                <a:spcPct val="130000"/>
              </a:lnSpc>
              <a:defRPr/>
            </a:pPr>
            <a:r>
              <a:rPr kumimoji="0" lang="zh-CN" altLang="en-US" sz="2800" dirty="0">
                <a:solidFill>
                  <a:srgbClr val="002060"/>
                </a:solidFill>
                <a:latin typeface="Arial" panose="020B0604020202020204" pitchFamily="34" charset="0"/>
                <a:ea typeface="+mj-ea"/>
                <a:cs typeface="Arial" panose="020B0604020202020204" pitchFamily="34" charset="0"/>
                <a:sym typeface="Symbol" pitchFamily="18" charset="2"/>
              </a:rPr>
              <a:t>       ＝  </a:t>
            </a:r>
            <a:r>
              <a:rPr kumimoji="0" lang="en-US" altLang="zh-CN" sz="2800"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sz="2800" dirty="0" err="1">
                <a:solidFill>
                  <a:srgbClr val="002060"/>
                </a:solidFill>
                <a:latin typeface="Arial" panose="020B0604020202020204" pitchFamily="34" charset="0"/>
                <a:ea typeface="+mj-ea"/>
                <a:cs typeface="Arial" panose="020B0604020202020204" pitchFamily="34" charset="0"/>
                <a:sym typeface="Symbol" pitchFamily="18" charset="2"/>
              </a:rPr>
              <a:t>B.E.</a:t>
            </a:r>
            <a:r>
              <a:rPr kumimoji="0" lang="zh-CN" altLang="en-US" sz="2800" baseline="-25000" dirty="0">
                <a:solidFill>
                  <a:srgbClr val="002060"/>
                </a:solidFill>
                <a:latin typeface="Arial" panose="020B0604020202020204" pitchFamily="34" charset="0"/>
                <a:ea typeface="+mj-ea"/>
                <a:cs typeface="Arial" panose="020B0604020202020204" pitchFamily="34" charset="0"/>
                <a:sym typeface="Symbol" pitchFamily="18" charset="2"/>
              </a:rPr>
              <a:t>生成物</a:t>
            </a:r>
            <a:r>
              <a:rPr kumimoji="0" lang="zh-CN" altLang="en-US" sz="2800" dirty="0">
                <a:solidFill>
                  <a:srgbClr val="002060"/>
                </a:solidFill>
                <a:latin typeface="Arial" panose="020B0604020202020204" pitchFamily="34" charset="0"/>
                <a:ea typeface="+mj-ea"/>
                <a:cs typeface="Arial" panose="020B0604020202020204" pitchFamily="34" charset="0"/>
                <a:sym typeface="Symbol" pitchFamily="18" charset="2"/>
              </a:rPr>
              <a:t>  </a:t>
            </a:r>
            <a:r>
              <a:rPr kumimoji="0" lang="en-US" altLang="zh-CN" sz="2800" dirty="0" err="1">
                <a:solidFill>
                  <a:srgbClr val="002060"/>
                </a:solidFill>
                <a:latin typeface="Arial" panose="020B0604020202020204" pitchFamily="34" charset="0"/>
                <a:ea typeface="+mj-ea"/>
                <a:cs typeface="Arial" panose="020B0604020202020204" pitchFamily="34" charset="0"/>
                <a:sym typeface="Symbol" pitchFamily="18" charset="2"/>
              </a:rPr>
              <a:t>B.E.</a:t>
            </a:r>
            <a:r>
              <a:rPr kumimoji="0" lang="zh-CN" altLang="en-US" sz="2800" baseline="-25000" dirty="0">
                <a:solidFill>
                  <a:srgbClr val="002060"/>
                </a:solidFill>
                <a:latin typeface="Arial" panose="020B0604020202020204" pitchFamily="34" charset="0"/>
                <a:ea typeface="+mj-ea"/>
                <a:cs typeface="Arial" panose="020B0604020202020204" pitchFamily="34" charset="0"/>
                <a:sym typeface="Symbol" pitchFamily="18" charset="2"/>
              </a:rPr>
              <a:t>反应物</a:t>
            </a:r>
            <a:r>
              <a:rPr kumimoji="0" lang="en-US" altLang="zh-CN" sz="2800" dirty="0">
                <a:solidFill>
                  <a:srgbClr val="002060"/>
                </a:solidFill>
                <a:latin typeface="Arial" panose="020B0604020202020204" pitchFamily="34" charset="0"/>
                <a:ea typeface="+mj-ea"/>
                <a:cs typeface="Arial" panose="020B0604020202020204" pitchFamily="34" charset="0"/>
                <a:sym typeface="Symbol" pitchFamily="18" charset="2"/>
              </a:rPr>
              <a:t>)</a:t>
            </a:r>
          </a:p>
          <a:p>
            <a:pPr>
              <a:lnSpc>
                <a:spcPct val="130000"/>
              </a:lnSpc>
              <a:defRPr/>
            </a:pPr>
            <a:r>
              <a:rPr kumimoji="0" lang="en-US" altLang="zh-CN" sz="2800" dirty="0">
                <a:solidFill>
                  <a:srgbClr val="002060"/>
                </a:solidFill>
                <a:latin typeface="Arial" panose="020B0604020202020204" pitchFamily="34" charset="0"/>
                <a:ea typeface="+mj-ea"/>
                <a:cs typeface="Arial" panose="020B0604020202020204" pitchFamily="34" charset="0"/>
                <a:sym typeface="Symbol" pitchFamily="18" charset="2"/>
              </a:rPr>
              <a:t>       </a:t>
            </a:r>
            <a:r>
              <a:rPr kumimoji="0" lang="zh-CN" altLang="en-US" sz="2800" dirty="0">
                <a:solidFill>
                  <a:srgbClr val="002060"/>
                </a:solidFill>
                <a:latin typeface="Arial" panose="020B0604020202020204" pitchFamily="34" charset="0"/>
                <a:ea typeface="+mj-ea"/>
                <a:cs typeface="Arial" panose="020B0604020202020204" pitchFamily="34" charset="0"/>
                <a:sym typeface="Symbol" pitchFamily="18" charset="2"/>
              </a:rPr>
              <a:t>＝  </a:t>
            </a:r>
            <a:r>
              <a:rPr kumimoji="0" lang="en-US" altLang="zh-CN" sz="2800"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sz="2800" dirty="0" err="1">
                <a:solidFill>
                  <a:srgbClr val="002060"/>
                </a:solidFill>
                <a:latin typeface="Arial" panose="020B0604020202020204" pitchFamily="34" charset="0"/>
                <a:ea typeface="+mj-ea"/>
                <a:cs typeface="Arial" panose="020B0604020202020204" pitchFamily="34" charset="0"/>
                <a:sym typeface="Symbol" pitchFamily="18" charset="2"/>
              </a:rPr>
              <a:t>B.E.</a:t>
            </a:r>
            <a:r>
              <a:rPr kumimoji="0" lang="en-US" altLang="zh-CN" sz="2800" dirty="0">
                <a:solidFill>
                  <a:srgbClr val="002060"/>
                </a:solidFill>
                <a:latin typeface="Arial" panose="020B0604020202020204" pitchFamily="34" charset="0"/>
                <a:ea typeface="+mj-ea"/>
                <a:cs typeface="Arial" panose="020B0604020202020204" pitchFamily="34" charset="0"/>
                <a:sym typeface="Symbol" pitchFamily="18" charset="2"/>
              </a:rPr>
              <a:t>)</a:t>
            </a:r>
            <a:endParaRPr kumimoji="0" lang="en-US" altLang="zh-CN" sz="2800" baseline="-25000" dirty="0">
              <a:solidFill>
                <a:srgbClr val="002060"/>
              </a:solidFill>
              <a:latin typeface="Arial" panose="020B0604020202020204" pitchFamily="34" charset="0"/>
              <a:ea typeface="+mj-ea"/>
              <a:cs typeface="Arial" panose="020B0604020202020204" pitchFamily="34" charset="0"/>
            </a:endParaRPr>
          </a:p>
        </p:txBody>
      </p:sp>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683568" y="122531"/>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通过键焓估算化学反应的焓变</a:t>
            </a:r>
          </a:p>
        </p:txBody>
      </p:sp>
      <p:sp>
        <p:nvSpPr>
          <p:cNvPr id="6" name="页脚占位符 1"/>
          <p:cNvSpPr>
            <a:spLocks noGrp="1"/>
          </p:cNvSpPr>
          <p:nvPr>
            <p:ph type="ftr" sz="quarter" idx="10"/>
          </p:nvPr>
        </p:nvSpPr>
        <p:spPr>
          <a:xfrm>
            <a:off x="0" y="6553200"/>
            <a:ext cx="457200" cy="228600"/>
          </a:xfrm>
        </p:spPr>
        <p:txBody>
          <a:bodyPr/>
          <a:lstStyle/>
          <a:p>
            <a:pPr>
              <a:defRPr/>
            </a:pPr>
            <a:fld id="{5B0964F7-4727-4AC6-820D-B129E805F5EE}" type="slidenum">
              <a:rPr lang="zh-CN" altLang="en-US" smtClean="0"/>
              <a:pPr>
                <a:defRPr/>
              </a:pPr>
              <a:t>6</a:t>
            </a:fld>
            <a:endParaRPr lang="en-US" altLang="zh-CN" dirty="0"/>
          </a:p>
        </p:txBody>
      </p:sp>
    </p:spTree>
    <p:extLst>
      <p:ext uri="{BB962C8B-B14F-4D97-AF65-F5344CB8AC3E}">
        <p14:creationId xmlns:p14="http://schemas.microsoft.com/office/powerpoint/2010/main" val="728810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1" name="Rectangle 3"/>
          <p:cNvSpPr>
            <a:spLocks noChangeArrowheads="1"/>
          </p:cNvSpPr>
          <p:nvPr/>
        </p:nvSpPr>
        <p:spPr bwMode="auto">
          <a:xfrm>
            <a:off x="323850" y="2473151"/>
            <a:ext cx="4248150" cy="4340225"/>
          </a:xfrm>
          <a:prstGeom prst="rect">
            <a:avLst/>
          </a:prstGeom>
          <a:noFill/>
          <a:ln w="9525">
            <a:noFill/>
            <a:miter lim="800000"/>
            <a:headEnd/>
            <a:tailEnd/>
          </a:ln>
          <a:effectLst/>
        </p:spPr>
        <p:txBody>
          <a:bodyPr>
            <a:spAutoFit/>
          </a:bodyPr>
          <a:lstStyle/>
          <a:p>
            <a:pPr>
              <a:lnSpc>
                <a:spcPct val="130000"/>
              </a:lnSpc>
              <a:defRPr/>
            </a:pPr>
            <a:r>
              <a:rPr kumimoji="0" lang="zh-CN" altLang="en-US" sz="2000" dirty="0">
                <a:sym typeface="Symbol" pitchFamily="18" charset="2"/>
              </a:rPr>
              <a:t>说明在该条件下反应不能自发进行。</a:t>
            </a:r>
          </a:p>
          <a:p>
            <a:pPr>
              <a:lnSpc>
                <a:spcPct val="130000"/>
              </a:lnSpc>
              <a:spcBef>
                <a:spcPct val="40000"/>
              </a:spcBef>
              <a:defRPr/>
            </a:pPr>
            <a:r>
              <a:rPr kumimoji="0" lang="zh-CN" altLang="en-US" sz="2000" dirty="0">
                <a:sym typeface="Symbol" pitchFamily="18" charset="2"/>
              </a:rPr>
              <a:t>        如右图所示，当温度升高时，</a:t>
            </a:r>
            <a:r>
              <a:rPr kumimoji="0" lang="en-US" altLang="zh-CN" sz="2000" i="1" dirty="0" err="1"/>
              <a:t>G</a:t>
            </a:r>
            <a:r>
              <a:rPr kumimoji="0" lang="en-US" altLang="zh-CN" sz="2000" baseline="30000" dirty="0" err="1"/>
              <a:t>ө</a:t>
            </a:r>
            <a:r>
              <a:rPr kumimoji="0" lang="en-US" altLang="zh-CN" sz="2000" baseline="-25000" dirty="0" err="1"/>
              <a:t>T</a:t>
            </a:r>
            <a:r>
              <a:rPr kumimoji="0" lang="en-US" altLang="zh-CN" sz="2000" baseline="30000" dirty="0"/>
              <a:t> </a:t>
            </a:r>
            <a:r>
              <a:rPr kumimoji="0" lang="zh-CN" altLang="en-US" sz="2000" dirty="0"/>
              <a:t>逐渐减小；到</a:t>
            </a:r>
            <a:r>
              <a:rPr kumimoji="0" lang="en-US" altLang="zh-CN" sz="2000" dirty="0" err="1"/>
              <a:t>1073K</a:t>
            </a:r>
            <a:r>
              <a:rPr kumimoji="0" lang="zh-CN" altLang="en-US" sz="2000" dirty="0"/>
              <a:t>就接近于零；而到</a:t>
            </a:r>
            <a:r>
              <a:rPr kumimoji="0" lang="en-US" altLang="zh-CN" sz="2000" dirty="0" err="1"/>
              <a:t>1273K</a:t>
            </a:r>
            <a:r>
              <a:rPr kumimoji="0" lang="zh-CN" altLang="en-US" sz="2000" dirty="0"/>
              <a:t>时，</a:t>
            </a:r>
            <a:r>
              <a:rPr kumimoji="0" lang="zh-CN" altLang="en-US" sz="2000" dirty="0">
                <a:sym typeface="Symbol" pitchFamily="18" charset="2"/>
              </a:rPr>
              <a:t></a:t>
            </a:r>
            <a:r>
              <a:rPr kumimoji="0" lang="en-US" altLang="zh-CN" sz="2000" i="1" dirty="0" err="1"/>
              <a:t>G</a:t>
            </a:r>
            <a:r>
              <a:rPr kumimoji="0" lang="en-US" altLang="zh-CN" sz="2000" baseline="30000" dirty="0" err="1"/>
              <a:t>ө</a:t>
            </a:r>
            <a:r>
              <a:rPr kumimoji="0" lang="en-US" altLang="zh-CN" sz="2000" baseline="-25000" dirty="0" err="1"/>
              <a:t>T</a:t>
            </a:r>
            <a:r>
              <a:rPr kumimoji="0" lang="en-US" altLang="zh-CN" sz="2000" baseline="-25000" dirty="0"/>
              <a:t> </a:t>
            </a:r>
            <a:r>
              <a:rPr kumimoji="0" lang="zh-CN" altLang="en-US" sz="2000" dirty="0"/>
              <a:t>变为负值，也就是说，此时分解反应就能够自发进行了，这就是在敞口石灰窑中所发生的分解反应。</a:t>
            </a:r>
          </a:p>
          <a:p>
            <a:pPr>
              <a:lnSpc>
                <a:spcPct val="130000"/>
              </a:lnSpc>
              <a:spcBef>
                <a:spcPct val="40000"/>
              </a:spcBef>
              <a:defRPr/>
            </a:pPr>
            <a:r>
              <a:rPr kumimoji="0" lang="zh-CN" altLang="en-US" sz="2000" dirty="0"/>
              <a:t>        压力的影响也很重要，只要用抽风机把窑压降到</a:t>
            </a:r>
            <a:r>
              <a:rPr kumimoji="0" lang="en-US" altLang="zh-CN" sz="2000" dirty="0"/>
              <a:t>1 </a:t>
            </a:r>
            <a:r>
              <a:rPr kumimoji="0" lang="en-US" altLang="zh-CN" sz="2000" dirty="0" err="1"/>
              <a:t>kPa</a:t>
            </a:r>
            <a:r>
              <a:rPr kumimoji="0" lang="zh-CN" altLang="en-US" sz="2000" dirty="0"/>
              <a:t>时，超过</a:t>
            </a:r>
            <a:r>
              <a:rPr kumimoji="0" lang="en-US" altLang="zh-CN" sz="2000" dirty="0" err="1"/>
              <a:t>873K</a:t>
            </a:r>
            <a:r>
              <a:rPr kumimoji="0" lang="zh-CN" altLang="en-US" sz="2000" dirty="0"/>
              <a:t>就可以发生</a:t>
            </a:r>
            <a:r>
              <a:rPr kumimoji="0" lang="en-US" altLang="zh-CN" sz="2000" dirty="0" err="1"/>
              <a:t>CaCO</a:t>
            </a:r>
            <a:r>
              <a:rPr kumimoji="0" lang="en-US" altLang="zh-CN" sz="2000" baseline="-25000" dirty="0" err="1"/>
              <a:t>3</a:t>
            </a:r>
            <a:r>
              <a:rPr kumimoji="0" lang="zh-CN" altLang="en-US" sz="2000" dirty="0"/>
              <a:t>的自发分解。</a:t>
            </a:r>
            <a:endParaRPr kumimoji="0" lang="zh-CN" altLang="en-US" sz="2800" baseline="30000" dirty="0">
              <a:sym typeface="Symbol" pitchFamily="18" charset="2"/>
            </a:endParaRPr>
          </a:p>
        </p:txBody>
      </p:sp>
      <p:sp>
        <p:nvSpPr>
          <p:cNvPr id="841732" name="Text Box 4"/>
          <p:cNvSpPr txBox="1">
            <a:spLocks noChangeArrowheads="1"/>
          </p:cNvSpPr>
          <p:nvPr/>
        </p:nvSpPr>
        <p:spPr bwMode="auto">
          <a:xfrm>
            <a:off x="468313" y="1058813"/>
            <a:ext cx="7848600" cy="396875"/>
          </a:xfrm>
          <a:prstGeom prst="rect">
            <a:avLst/>
          </a:prstGeom>
          <a:noFill/>
          <a:ln w="9525">
            <a:noFill/>
            <a:miter lim="800000"/>
            <a:headEnd/>
            <a:tailEnd/>
          </a:ln>
          <a:effectLst/>
        </p:spPr>
        <p:txBody>
          <a:bodyPr>
            <a:spAutoFit/>
          </a:bodyPr>
          <a:lstStyle/>
          <a:p>
            <a:pPr>
              <a:defRPr/>
            </a:pPr>
            <a:r>
              <a:rPr kumimoji="0" lang="en-US" altLang="zh-CN" sz="2000"/>
              <a:t>    </a:t>
            </a:r>
            <a:r>
              <a:rPr kumimoji="0" lang="zh-CN" altLang="en-US" sz="2000"/>
              <a:t>在标态和</a:t>
            </a:r>
            <a:r>
              <a:rPr kumimoji="0" lang="en-US" altLang="zh-CN" sz="2000"/>
              <a:t>298K</a:t>
            </a:r>
            <a:r>
              <a:rPr kumimoji="0" lang="zh-CN" altLang="en-US" sz="2000"/>
              <a:t>时，对反应 </a:t>
            </a:r>
            <a:r>
              <a:rPr kumimoji="0" lang="en-US" altLang="zh-CN" sz="2000"/>
              <a:t>CaCO</a:t>
            </a:r>
            <a:r>
              <a:rPr kumimoji="0" lang="en-US" altLang="zh-CN" sz="2000" baseline="-25000"/>
              <a:t>3</a:t>
            </a:r>
            <a:r>
              <a:rPr kumimoji="0" lang="en-US" altLang="zh-CN" sz="2000"/>
              <a:t>(s) </a:t>
            </a:r>
            <a:r>
              <a:rPr kumimoji="0" lang="en-US" altLang="zh-CN" sz="2000">
                <a:sym typeface="Symbol" pitchFamily="18" charset="2"/>
              </a:rPr>
              <a:t></a:t>
            </a:r>
            <a:r>
              <a:rPr kumimoji="0" lang="en-US" altLang="zh-CN" sz="2000"/>
              <a:t> CaO(s)+CO</a:t>
            </a:r>
            <a:r>
              <a:rPr kumimoji="0" lang="en-US" altLang="zh-CN" sz="2000" baseline="-25000"/>
              <a:t>2</a:t>
            </a:r>
            <a:r>
              <a:rPr kumimoji="0" lang="en-US" altLang="zh-CN" sz="2000"/>
              <a:t>(g)</a:t>
            </a:r>
            <a:r>
              <a:rPr kumimoji="0" lang="zh-CN" altLang="en-US" sz="2000"/>
              <a:t>来说，</a:t>
            </a:r>
            <a:endParaRPr kumimoji="0" lang="zh-CN" altLang="en-US" sz="2000">
              <a:sym typeface="Symbol" pitchFamily="18" charset="2"/>
            </a:endParaRPr>
          </a:p>
        </p:txBody>
      </p:sp>
      <p:sp>
        <p:nvSpPr>
          <p:cNvPr id="841733" name="Text Box 5"/>
          <p:cNvSpPr txBox="1">
            <a:spLocks noChangeArrowheads="1"/>
          </p:cNvSpPr>
          <p:nvPr/>
        </p:nvSpPr>
        <p:spPr bwMode="auto">
          <a:xfrm>
            <a:off x="468313" y="1566813"/>
            <a:ext cx="6191250" cy="854075"/>
          </a:xfrm>
          <a:prstGeom prst="rect">
            <a:avLst/>
          </a:prstGeom>
          <a:noFill/>
          <a:ln w="9525">
            <a:noFill/>
            <a:miter lim="800000"/>
            <a:headEnd/>
            <a:tailEnd/>
          </a:ln>
          <a:effectLst/>
        </p:spPr>
        <p:txBody>
          <a:bodyPr>
            <a:spAutoFit/>
          </a:bodyPr>
          <a:lstStyle/>
          <a:p>
            <a:pPr>
              <a:spcBef>
                <a:spcPct val="50000"/>
              </a:spcBef>
              <a:defRPr/>
            </a:pPr>
            <a:r>
              <a:rPr kumimoji="0" lang="en-US" altLang="zh-CN" sz="2000" dirty="0">
                <a:solidFill>
                  <a:srgbClr val="0000FF"/>
                </a:solidFill>
                <a:sym typeface="Symbol" pitchFamily="18" charset="2"/>
              </a:rPr>
              <a:t></a:t>
            </a:r>
            <a:r>
              <a:rPr kumimoji="0" lang="en-US" altLang="zh-CN" sz="2000" i="1" dirty="0" err="1">
                <a:solidFill>
                  <a:srgbClr val="0000FF"/>
                </a:solidFill>
              </a:rPr>
              <a:t>G</a:t>
            </a:r>
            <a:r>
              <a:rPr kumimoji="0" lang="en-US" altLang="zh-CN" sz="2000" baseline="30000" dirty="0" err="1">
                <a:solidFill>
                  <a:srgbClr val="0000FF"/>
                </a:solidFill>
              </a:rPr>
              <a:t>ө</a:t>
            </a:r>
            <a:r>
              <a:rPr kumimoji="0" lang="en-US" altLang="zh-CN" sz="2000" dirty="0">
                <a:solidFill>
                  <a:srgbClr val="0000FF"/>
                </a:solidFill>
              </a:rPr>
              <a:t>  </a:t>
            </a:r>
            <a:r>
              <a:rPr kumimoji="0" lang="zh-CN" altLang="en-US" sz="2000" dirty="0">
                <a:solidFill>
                  <a:srgbClr val="0000FF"/>
                </a:solidFill>
              </a:rPr>
              <a:t>＝ </a:t>
            </a:r>
            <a:r>
              <a:rPr kumimoji="0" lang="zh-CN" altLang="en-US" sz="2000" dirty="0">
                <a:solidFill>
                  <a:srgbClr val="0000FF"/>
                </a:solidFill>
                <a:sym typeface="Symbol" pitchFamily="18" charset="2"/>
              </a:rPr>
              <a:t></a:t>
            </a:r>
            <a:r>
              <a:rPr kumimoji="0" lang="en-US" altLang="zh-CN" sz="2000" i="1" dirty="0" err="1">
                <a:solidFill>
                  <a:srgbClr val="0000FF"/>
                </a:solidFill>
              </a:rPr>
              <a:t>G</a:t>
            </a:r>
            <a:r>
              <a:rPr kumimoji="0" lang="en-US" altLang="zh-CN" sz="2000" baseline="30000" dirty="0" err="1">
                <a:solidFill>
                  <a:srgbClr val="0000FF"/>
                </a:solidFill>
              </a:rPr>
              <a:t>ө</a:t>
            </a:r>
            <a:r>
              <a:rPr kumimoji="0" lang="en-US" altLang="zh-CN" sz="2000" baseline="-25000" dirty="0" err="1">
                <a:solidFill>
                  <a:srgbClr val="0000FF"/>
                </a:solidFill>
              </a:rPr>
              <a:t>f</a:t>
            </a:r>
            <a:r>
              <a:rPr kumimoji="0" lang="en-US" altLang="zh-CN" sz="2000" baseline="-25000" dirty="0">
                <a:solidFill>
                  <a:srgbClr val="0000FF"/>
                </a:solidFill>
              </a:rPr>
              <a:t> </a:t>
            </a:r>
            <a:r>
              <a:rPr kumimoji="0" lang="en-US" altLang="zh-CN" sz="2000" baseline="-25000" dirty="0" err="1">
                <a:solidFill>
                  <a:srgbClr val="0000FF"/>
                </a:solidFill>
              </a:rPr>
              <a:t>CaO</a:t>
            </a:r>
            <a:r>
              <a:rPr kumimoji="0" lang="en-US" altLang="zh-CN" sz="2000" baseline="-25000" dirty="0">
                <a:solidFill>
                  <a:srgbClr val="0000FF"/>
                </a:solidFill>
              </a:rPr>
              <a:t>(s)</a:t>
            </a:r>
            <a:r>
              <a:rPr kumimoji="0" lang="en-US" altLang="zh-CN" sz="2000" dirty="0">
                <a:solidFill>
                  <a:srgbClr val="0000FF"/>
                </a:solidFill>
              </a:rPr>
              <a:t> + </a:t>
            </a:r>
            <a:r>
              <a:rPr kumimoji="0" lang="en-US" altLang="zh-CN" sz="2000" dirty="0">
                <a:solidFill>
                  <a:srgbClr val="0000FF"/>
                </a:solidFill>
                <a:sym typeface="Symbol" pitchFamily="18" charset="2"/>
              </a:rPr>
              <a:t></a:t>
            </a:r>
            <a:r>
              <a:rPr kumimoji="0" lang="en-US" altLang="zh-CN" sz="2000" i="1" dirty="0" err="1">
                <a:solidFill>
                  <a:srgbClr val="0000FF"/>
                </a:solidFill>
              </a:rPr>
              <a:t>G</a:t>
            </a:r>
            <a:r>
              <a:rPr kumimoji="0" lang="en-US" altLang="zh-CN" sz="2000" baseline="30000" dirty="0" err="1">
                <a:solidFill>
                  <a:srgbClr val="0000FF"/>
                </a:solidFill>
              </a:rPr>
              <a:t>ө</a:t>
            </a:r>
            <a:r>
              <a:rPr kumimoji="0" lang="en-US" altLang="zh-CN" sz="2000" baseline="-25000" dirty="0" err="1">
                <a:solidFill>
                  <a:srgbClr val="0000FF"/>
                </a:solidFill>
              </a:rPr>
              <a:t>f</a:t>
            </a:r>
            <a:r>
              <a:rPr kumimoji="0" lang="en-US" altLang="zh-CN" sz="2000" baseline="-25000" dirty="0">
                <a:solidFill>
                  <a:srgbClr val="0000FF"/>
                </a:solidFill>
              </a:rPr>
              <a:t> CO2(g)</a:t>
            </a:r>
            <a:r>
              <a:rPr kumimoji="0" lang="en-US" altLang="zh-CN" sz="1800" dirty="0">
                <a:solidFill>
                  <a:srgbClr val="0000FF"/>
                </a:solidFill>
              </a:rPr>
              <a:t>  </a:t>
            </a:r>
            <a:r>
              <a:rPr kumimoji="0" lang="zh-CN" altLang="en-US" sz="1800" dirty="0">
                <a:solidFill>
                  <a:srgbClr val="0000FF"/>
                </a:solidFill>
              </a:rPr>
              <a:t>－ </a:t>
            </a:r>
            <a:r>
              <a:rPr kumimoji="0" lang="zh-CN" altLang="en-US" sz="2000" dirty="0">
                <a:solidFill>
                  <a:srgbClr val="0000FF"/>
                </a:solidFill>
                <a:sym typeface="Symbol" pitchFamily="18" charset="2"/>
              </a:rPr>
              <a:t></a:t>
            </a:r>
            <a:r>
              <a:rPr kumimoji="0" lang="en-US" altLang="zh-CN" sz="2000" i="1" dirty="0" err="1">
                <a:solidFill>
                  <a:srgbClr val="0000FF"/>
                </a:solidFill>
              </a:rPr>
              <a:t>G</a:t>
            </a:r>
            <a:r>
              <a:rPr kumimoji="0" lang="en-US" altLang="zh-CN" sz="2000" baseline="30000" dirty="0" err="1">
                <a:solidFill>
                  <a:srgbClr val="0000FF"/>
                </a:solidFill>
              </a:rPr>
              <a:t>ө</a:t>
            </a:r>
            <a:r>
              <a:rPr kumimoji="0" lang="en-US" altLang="zh-CN" sz="2000" baseline="-25000" dirty="0" err="1">
                <a:solidFill>
                  <a:srgbClr val="0000FF"/>
                </a:solidFill>
              </a:rPr>
              <a:t>f</a:t>
            </a:r>
            <a:r>
              <a:rPr kumimoji="0" lang="en-US" altLang="zh-CN" sz="2000" baseline="-25000" dirty="0">
                <a:solidFill>
                  <a:srgbClr val="0000FF"/>
                </a:solidFill>
              </a:rPr>
              <a:t> </a:t>
            </a:r>
            <a:r>
              <a:rPr kumimoji="0" lang="en-US" altLang="zh-CN" sz="2000" baseline="-25000" dirty="0" err="1">
                <a:solidFill>
                  <a:srgbClr val="0000FF"/>
                </a:solidFill>
              </a:rPr>
              <a:t>CaCO3</a:t>
            </a:r>
            <a:r>
              <a:rPr kumimoji="0" lang="en-US" altLang="zh-CN" sz="2000" baseline="-25000" dirty="0">
                <a:solidFill>
                  <a:srgbClr val="0000FF"/>
                </a:solidFill>
              </a:rPr>
              <a:t>(s)</a:t>
            </a:r>
          </a:p>
          <a:p>
            <a:pPr>
              <a:spcBef>
                <a:spcPct val="50000"/>
              </a:spcBef>
              <a:defRPr/>
            </a:pPr>
            <a:r>
              <a:rPr kumimoji="0" lang="en-US" altLang="zh-CN" sz="2000" dirty="0">
                <a:solidFill>
                  <a:srgbClr val="0000FF"/>
                </a:solidFill>
              </a:rPr>
              <a:t>         </a:t>
            </a:r>
            <a:r>
              <a:rPr kumimoji="0" lang="zh-CN" altLang="en-US" sz="2000" dirty="0">
                <a:solidFill>
                  <a:srgbClr val="0000FF"/>
                </a:solidFill>
              </a:rPr>
              <a:t>＝</a:t>
            </a:r>
            <a:r>
              <a:rPr kumimoji="0" lang="en-US" altLang="zh-CN" sz="2000" dirty="0">
                <a:solidFill>
                  <a:srgbClr val="0000FF"/>
                </a:solidFill>
              </a:rPr>
              <a:t>+131 </a:t>
            </a:r>
            <a:r>
              <a:rPr kumimoji="0" lang="en-US" altLang="zh-CN" sz="2000" dirty="0" err="1">
                <a:solidFill>
                  <a:srgbClr val="0000FF"/>
                </a:solidFill>
              </a:rPr>
              <a:t>kJ</a:t>
            </a:r>
            <a:r>
              <a:rPr kumimoji="0" lang="en-US" altLang="zh-CN" sz="2000" dirty="0" err="1">
                <a:solidFill>
                  <a:srgbClr val="0000FF"/>
                </a:solidFill>
                <a:sym typeface="Symbol" pitchFamily="18" charset="2"/>
              </a:rPr>
              <a:t>mol</a:t>
            </a:r>
            <a:r>
              <a:rPr kumimoji="0" lang="en-US" altLang="zh-CN" sz="2000" baseline="30000" dirty="0">
                <a:solidFill>
                  <a:srgbClr val="0000FF"/>
                </a:solidFill>
                <a:sym typeface="Symbol" pitchFamily="18" charset="2"/>
              </a:rPr>
              <a:t>-1</a:t>
            </a:r>
            <a:r>
              <a:rPr kumimoji="0" lang="en-US" altLang="zh-CN" sz="2000" dirty="0">
                <a:solidFill>
                  <a:srgbClr val="0000FF"/>
                </a:solidFill>
                <a:sym typeface="Symbol" pitchFamily="18" charset="2"/>
              </a:rPr>
              <a:t> </a:t>
            </a:r>
          </a:p>
        </p:txBody>
      </p:sp>
      <p:grpSp>
        <p:nvGrpSpPr>
          <p:cNvPr id="110597" name="Group 7"/>
          <p:cNvGrpSpPr>
            <a:grpSpLocks/>
          </p:cNvGrpSpPr>
          <p:nvPr/>
        </p:nvGrpSpPr>
        <p:grpSpPr bwMode="auto">
          <a:xfrm>
            <a:off x="4781550" y="1928813"/>
            <a:ext cx="4292600" cy="4813300"/>
            <a:chOff x="3263" y="1215"/>
            <a:chExt cx="2929" cy="3032"/>
          </a:xfrm>
        </p:grpSpPr>
        <p:pic>
          <p:nvPicPr>
            <p:cNvPr id="110598" name="Picture 2"/>
            <p:cNvPicPr>
              <a:picLocks noChangeAspect="1" noChangeArrowheads="1"/>
            </p:cNvPicPr>
            <p:nvPr/>
          </p:nvPicPr>
          <p:blipFill>
            <a:blip r:embed="rId3">
              <a:extLst>
                <a:ext uri="{28A0092B-C50C-407E-A947-70E740481C1C}">
                  <a14:useLocalDpi xmlns:a14="http://schemas.microsoft.com/office/drawing/2010/main" val="0"/>
                </a:ext>
              </a:extLst>
            </a:blip>
            <a:srcRect l="2782" t="1733" r="1855"/>
            <a:stretch>
              <a:fillRect/>
            </a:stretch>
          </p:blipFill>
          <p:spPr bwMode="auto">
            <a:xfrm>
              <a:off x="3263" y="1215"/>
              <a:ext cx="2929" cy="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9" name="Text Box 6"/>
            <p:cNvSpPr txBox="1">
              <a:spLocks noChangeArrowheads="1"/>
            </p:cNvSpPr>
            <p:nvPr/>
          </p:nvSpPr>
          <p:spPr bwMode="auto">
            <a:xfrm>
              <a:off x="3312" y="3912"/>
              <a:ext cx="52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grpSp>
      <p:sp>
        <p:nvSpPr>
          <p:cNvPr id="8" name="矩形 7"/>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60</a:t>
            </a:fld>
            <a:endParaRPr lang="en-US" altLang="zh-CN" dirty="0">
              <a:solidFill>
                <a:srgbClr val="000000"/>
              </a:solidFill>
            </a:endParaRPr>
          </a:p>
        </p:txBody>
      </p:sp>
      <p:sp>
        <p:nvSpPr>
          <p:cNvPr id="11" name="Rectangle 6">
            <a:extLst>
              <a:ext uri="{FF2B5EF4-FFF2-40B4-BE49-F238E27FC236}">
                <a16:creationId xmlns:a16="http://schemas.microsoft.com/office/drawing/2014/main" id="{0CD36AA3-241A-4F44-A034-08C1275D3476}"/>
              </a:ext>
            </a:extLst>
          </p:cNvPr>
          <p:cNvSpPr>
            <a:spLocks noChangeArrowheads="1"/>
          </p:cNvSpPr>
          <p:nvPr/>
        </p:nvSpPr>
        <p:spPr bwMode="auto">
          <a:xfrm>
            <a:off x="1403648"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Gibbs-Helmholtz</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 方程的应用</a:t>
            </a:r>
          </a:p>
        </p:txBody>
      </p:sp>
    </p:spTree>
    <p:extLst>
      <p:ext uri="{BB962C8B-B14F-4D97-AF65-F5344CB8AC3E}">
        <p14:creationId xmlns:p14="http://schemas.microsoft.com/office/powerpoint/2010/main" val="1345468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Text Box 2"/>
          <p:cNvSpPr txBox="1">
            <a:spLocks noChangeArrowheads="1"/>
          </p:cNvSpPr>
          <p:nvPr/>
        </p:nvSpPr>
        <p:spPr bwMode="auto">
          <a:xfrm>
            <a:off x="323528" y="1124744"/>
            <a:ext cx="8419332" cy="1865126"/>
          </a:xfrm>
          <a:prstGeom prst="rect">
            <a:avLst/>
          </a:prstGeom>
          <a:noFill/>
          <a:ln w="9525">
            <a:noFill/>
            <a:miter lim="800000"/>
            <a:headEnd/>
            <a:tailEnd/>
          </a:ln>
          <a:effectLst/>
        </p:spPr>
        <p:txBody>
          <a:bodyPr wrap="square">
            <a:spAutoFit/>
          </a:bodyPr>
          <a:lstStyle/>
          <a:p>
            <a:pPr>
              <a:lnSpc>
                <a:spcPct val="120000"/>
              </a:lnSpc>
              <a:spcBef>
                <a:spcPct val="50000"/>
              </a:spcBef>
              <a:defRPr/>
            </a:pP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焓变与化学键的断开和生成有关。焓降表示断开了弱键，生成了强键，有利于自发。熵变与混乱度有关，熵增表示混乱度增加，有利于自发。</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G</a:t>
            </a:r>
            <a:r>
              <a:rPr kumimoji="0" lang="zh-CN" altLang="en-US" dirty="0">
                <a:latin typeface="Arial" panose="020B0604020202020204" pitchFamily="34" charset="0"/>
                <a:ea typeface="+mj-ea"/>
                <a:cs typeface="Arial" panose="020B0604020202020204" pitchFamily="34" charset="0"/>
              </a:rPr>
              <a:t>则综合了</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H</a:t>
            </a:r>
            <a:r>
              <a:rPr kumimoji="0" lang="zh-CN" altLang="en-US" dirty="0">
                <a:latin typeface="Arial" panose="020B0604020202020204" pitchFamily="34" charset="0"/>
                <a:ea typeface="+mj-ea"/>
                <a:cs typeface="Arial" panose="020B0604020202020204" pitchFamily="34" charset="0"/>
              </a:rPr>
              <a:t>和</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a:latin typeface="Arial" panose="020B0604020202020204" pitchFamily="34" charset="0"/>
                <a:ea typeface="+mj-ea"/>
                <a:cs typeface="Arial" panose="020B0604020202020204" pitchFamily="34" charset="0"/>
              </a:rPr>
              <a:t>S</a:t>
            </a:r>
            <a:r>
              <a:rPr kumimoji="0" lang="zh-CN" altLang="en-US" dirty="0">
                <a:latin typeface="Arial" panose="020B0604020202020204" pitchFamily="34" charset="0"/>
                <a:ea typeface="+mj-ea"/>
                <a:cs typeface="Arial" panose="020B0604020202020204" pitchFamily="34" charset="0"/>
              </a:rPr>
              <a:t>的总效应。在等温等压条件下，可以作为化学反应方向性的判据。</a:t>
            </a:r>
          </a:p>
        </p:txBody>
      </p:sp>
      <p:sp>
        <p:nvSpPr>
          <p:cNvPr id="838659" name="Text Box 3"/>
          <p:cNvSpPr txBox="1">
            <a:spLocks noChangeArrowheads="1"/>
          </p:cNvSpPr>
          <p:nvPr/>
        </p:nvSpPr>
        <p:spPr bwMode="auto">
          <a:xfrm>
            <a:off x="323529" y="3605014"/>
            <a:ext cx="5279532" cy="461665"/>
          </a:xfrm>
          <a:prstGeom prst="rect">
            <a:avLst/>
          </a:prstGeom>
          <a:noFill/>
          <a:ln w="9525" algn="ctr">
            <a:noFill/>
            <a:miter lim="800000"/>
            <a:headEnd/>
            <a:tailEnd/>
          </a:ln>
          <a:effectLst/>
        </p:spPr>
        <p:txBody>
          <a:bodyPr wrap="square">
            <a:spAutoFit/>
          </a:bodyPr>
          <a:lstStyle/>
          <a:p>
            <a:pPr eaLnBrk="0" hangingPunct="0">
              <a:spcBef>
                <a:spcPct val="50000"/>
              </a:spcBef>
              <a:defRPr/>
            </a:pPr>
            <a:r>
              <a:rPr kumimoji="0" lang="en-US" altLang="zh-CN" dirty="0">
                <a:solidFill>
                  <a:srgbClr val="0000FF"/>
                </a:solidFill>
                <a:latin typeface="Arial" panose="020B0604020202020204" pitchFamily="34" charset="0"/>
                <a:cs typeface="Arial" panose="020B0604020202020204" pitchFamily="34" charset="0"/>
              </a:rPr>
              <a:t>NO(g) + CO(g) </a:t>
            </a:r>
            <a:r>
              <a:rPr kumimoji="0" lang="en-US" altLang="zh-CN"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dirty="0">
                <a:solidFill>
                  <a:srgbClr val="0000FF"/>
                </a:solidFill>
                <a:latin typeface="Arial" panose="020B0604020202020204" pitchFamily="34" charset="0"/>
                <a:cs typeface="Arial" panose="020B0604020202020204" pitchFamily="34" charset="0"/>
              </a:rPr>
              <a:t> 1/2N</a:t>
            </a:r>
            <a:r>
              <a:rPr kumimoji="0" lang="en-US" altLang="zh-CN" baseline="-25000" dirty="0">
                <a:solidFill>
                  <a:srgbClr val="0000FF"/>
                </a:solidFill>
                <a:latin typeface="Arial" panose="020B0604020202020204" pitchFamily="34" charset="0"/>
                <a:cs typeface="Arial" panose="020B0604020202020204" pitchFamily="34" charset="0"/>
              </a:rPr>
              <a:t>2</a:t>
            </a:r>
            <a:r>
              <a:rPr kumimoji="0" lang="en-US" altLang="zh-CN" dirty="0">
                <a:solidFill>
                  <a:srgbClr val="0000FF"/>
                </a:solidFill>
                <a:latin typeface="Arial" panose="020B0604020202020204" pitchFamily="34" charset="0"/>
                <a:cs typeface="Arial" panose="020B0604020202020204" pitchFamily="34" charset="0"/>
              </a:rPr>
              <a:t>(g)</a:t>
            </a:r>
            <a:r>
              <a:rPr kumimoji="0" lang="zh-CN" altLang="en-US" dirty="0">
                <a:solidFill>
                  <a:srgbClr val="0000FF"/>
                </a:solidFill>
                <a:latin typeface="Arial" panose="020B0604020202020204" pitchFamily="34" charset="0"/>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a:t>
            </a:r>
            <a:r>
              <a:rPr kumimoji="0" lang="zh-CN" altLang="en-US" dirty="0">
                <a:solidFill>
                  <a:srgbClr val="0000FF"/>
                </a:solidFill>
                <a:latin typeface="Arial" panose="020B0604020202020204" pitchFamily="34" charset="0"/>
                <a:cs typeface="Arial" panose="020B0604020202020204" pitchFamily="34" charset="0"/>
              </a:rPr>
              <a:t> </a:t>
            </a:r>
            <a:r>
              <a:rPr kumimoji="0" lang="en-US" altLang="zh-CN" dirty="0">
                <a:solidFill>
                  <a:srgbClr val="0000FF"/>
                </a:solidFill>
                <a:latin typeface="Arial" panose="020B0604020202020204" pitchFamily="34" charset="0"/>
                <a:cs typeface="Arial" panose="020B0604020202020204" pitchFamily="34" charset="0"/>
              </a:rPr>
              <a:t>CO</a:t>
            </a:r>
            <a:r>
              <a:rPr kumimoji="0" lang="en-US" altLang="zh-CN" baseline="-25000" dirty="0">
                <a:solidFill>
                  <a:srgbClr val="0000FF"/>
                </a:solidFill>
                <a:latin typeface="Arial" panose="020B0604020202020204" pitchFamily="34" charset="0"/>
                <a:cs typeface="Arial" panose="020B0604020202020204" pitchFamily="34" charset="0"/>
              </a:rPr>
              <a:t>2</a:t>
            </a:r>
            <a:r>
              <a:rPr kumimoji="0" lang="en-US" altLang="zh-CN" dirty="0">
                <a:solidFill>
                  <a:srgbClr val="0000FF"/>
                </a:solidFill>
                <a:latin typeface="Arial" panose="020B0604020202020204" pitchFamily="34" charset="0"/>
                <a:cs typeface="Arial" panose="020B0604020202020204" pitchFamily="34" charset="0"/>
              </a:rPr>
              <a:t>(g)</a:t>
            </a:r>
          </a:p>
        </p:txBody>
      </p:sp>
      <p:sp>
        <p:nvSpPr>
          <p:cNvPr id="838660" name="Text Box 4"/>
          <p:cNvSpPr txBox="1">
            <a:spLocks noChangeArrowheads="1"/>
          </p:cNvSpPr>
          <p:nvPr/>
        </p:nvSpPr>
        <p:spPr bwMode="auto">
          <a:xfrm>
            <a:off x="611188" y="3028752"/>
            <a:ext cx="2778325" cy="461665"/>
          </a:xfrm>
          <a:prstGeom prst="rect">
            <a:avLst/>
          </a:prstGeom>
          <a:noFill/>
          <a:ln w="9525">
            <a:noFill/>
            <a:miter lim="800000"/>
            <a:headEnd/>
            <a:tailEnd/>
          </a:ln>
          <a:effectLst/>
        </p:spPr>
        <p:txBody>
          <a:bodyPr wrap="none">
            <a:spAutoFit/>
          </a:bodyPr>
          <a:lstStyle/>
          <a:p>
            <a:pPr>
              <a:defRPr/>
            </a:pPr>
            <a:r>
              <a:rPr kumimoji="0" lang="zh-CN" altLang="en-US" dirty="0">
                <a:latin typeface="Arial" panose="020B0604020202020204" pitchFamily="34" charset="0"/>
                <a:ea typeface="+mj-ea"/>
                <a:cs typeface="Arial" panose="020B0604020202020204" pitchFamily="34" charset="0"/>
              </a:rPr>
              <a:t>例如，在</a:t>
            </a:r>
            <a:r>
              <a:rPr kumimoji="0" lang="en-US" altLang="zh-CN" dirty="0">
                <a:latin typeface="Arial" panose="020B0604020202020204" pitchFamily="34" charset="0"/>
                <a:ea typeface="+mj-ea"/>
                <a:cs typeface="Arial" panose="020B0604020202020204" pitchFamily="34" charset="0"/>
              </a:rPr>
              <a:t>298K</a:t>
            </a:r>
            <a:r>
              <a:rPr kumimoji="0" lang="zh-CN" altLang="en-US" dirty="0">
                <a:latin typeface="Arial" panose="020B0604020202020204" pitchFamily="34" charset="0"/>
                <a:ea typeface="+mj-ea"/>
                <a:cs typeface="Arial" panose="020B0604020202020204" pitchFamily="34" charset="0"/>
              </a:rPr>
              <a:t>时，</a:t>
            </a:r>
          </a:p>
        </p:txBody>
      </p:sp>
      <p:sp>
        <p:nvSpPr>
          <p:cNvPr id="838661" name="Rectangle 5"/>
          <p:cNvSpPr>
            <a:spLocks noChangeArrowheads="1"/>
          </p:cNvSpPr>
          <p:nvPr/>
        </p:nvSpPr>
        <p:spPr bwMode="auto">
          <a:xfrm>
            <a:off x="5603060" y="3619805"/>
            <a:ext cx="3240657" cy="461665"/>
          </a:xfrm>
          <a:prstGeom prst="rect">
            <a:avLst/>
          </a:prstGeom>
          <a:noFill/>
          <a:ln w="9525">
            <a:noFill/>
            <a:miter lim="800000"/>
            <a:headEnd/>
            <a:tailEnd/>
          </a:ln>
          <a:effectLst/>
        </p:spPr>
        <p:txBody>
          <a:bodyPr wrap="square">
            <a:spAutoFit/>
          </a:bodyPr>
          <a:lstStyle/>
          <a:p>
            <a:pPr>
              <a:defRPr/>
            </a:pPr>
            <a:r>
              <a:rPr kumimoji="0" lang="en-US" altLang="zh-CN" dirty="0">
                <a:solidFill>
                  <a:srgbClr val="0000FF"/>
                </a:solidFill>
                <a:latin typeface="Arial" panose="020B0604020202020204" pitchFamily="34" charset="0"/>
                <a:cs typeface="Arial" panose="020B0604020202020204" pitchFamily="34" charset="0"/>
                <a:sym typeface="Symbol" pitchFamily="18" charset="2"/>
              </a:rPr>
              <a:t></a:t>
            </a:r>
            <a:r>
              <a:rPr kumimoji="0" lang="en-US" altLang="zh-CN" i="1" dirty="0" err="1">
                <a:solidFill>
                  <a:srgbClr val="0000FF"/>
                </a:solidFill>
                <a:latin typeface="Arial" panose="020B0604020202020204" pitchFamily="34" charset="0"/>
                <a:cs typeface="Arial" panose="020B0604020202020204" pitchFamily="34" charset="0"/>
              </a:rPr>
              <a:t>G</a:t>
            </a:r>
            <a:r>
              <a:rPr kumimoji="0" lang="en-US" altLang="zh-CN" baseline="30000" dirty="0" err="1">
                <a:solidFill>
                  <a:srgbClr val="0000FF"/>
                </a:solidFill>
                <a:latin typeface="Arial" panose="020B0604020202020204" pitchFamily="34" charset="0"/>
                <a:cs typeface="Arial" panose="020B0604020202020204" pitchFamily="34" charset="0"/>
              </a:rPr>
              <a:t>ө</a:t>
            </a:r>
            <a:r>
              <a:rPr kumimoji="0" lang="en-US" altLang="zh-CN"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rPr>
              <a:t>＝ </a:t>
            </a:r>
            <a:r>
              <a:rPr kumimoji="0" lang="zh-CN" altLang="en-US" dirty="0">
                <a:solidFill>
                  <a:srgbClr val="0000FF"/>
                </a:solidFill>
                <a:latin typeface="Arial" panose="020B0604020202020204" pitchFamily="34" charset="0"/>
                <a:cs typeface="Arial" panose="020B0604020202020204" pitchFamily="34" charset="0"/>
                <a:sym typeface="Symbol" pitchFamily="18" charset="2"/>
              </a:rPr>
              <a:t> </a:t>
            </a:r>
            <a:r>
              <a:rPr kumimoji="0" lang="en-US" altLang="zh-CN" dirty="0">
                <a:solidFill>
                  <a:srgbClr val="0000FF"/>
                </a:solidFill>
                <a:latin typeface="Arial" panose="020B0604020202020204" pitchFamily="34" charset="0"/>
                <a:cs typeface="Arial" panose="020B0604020202020204" pitchFamily="34" charset="0"/>
              </a:rPr>
              <a:t>344 </a:t>
            </a:r>
            <a:r>
              <a:rPr kumimoji="0" lang="en-US" altLang="zh-CN" dirty="0" err="1">
                <a:solidFill>
                  <a:srgbClr val="0000FF"/>
                </a:solidFill>
                <a:latin typeface="Arial" panose="020B0604020202020204" pitchFamily="34" charset="0"/>
                <a:cs typeface="Arial" panose="020B0604020202020204" pitchFamily="34" charset="0"/>
              </a:rPr>
              <a:t>kJ</a:t>
            </a:r>
            <a:r>
              <a:rPr kumimoji="0" lang="en-US" altLang="zh-CN" dirty="0" err="1">
                <a:solidFill>
                  <a:srgbClr val="0000FF"/>
                </a:solidFill>
                <a:latin typeface="Arial" panose="020B0604020202020204" pitchFamily="34" charset="0"/>
                <a:cs typeface="Arial" panose="020B0604020202020204" pitchFamily="34" charset="0"/>
                <a:sym typeface="Symbol" pitchFamily="18" charset="2"/>
              </a:rPr>
              <a:t>mol</a:t>
            </a:r>
            <a:r>
              <a:rPr kumimoji="0" lang="en-US" altLang="zh-CN" baseline="30000" dirty="0" err="1">
                <a:solidFill>
                  <a:srgbClr val="0000FF"/>
                </a:solidFill>
                <a:latin typeface="Arial" panose="020B0604020202020204" pitchFamily="34" charset="0"/>
                <a:cs typeface="Arial" panose="020B0604020202020204" pitchFamily="34" charset="0"/>
                <a:sym typeface="Symbol" pitchFamily="18" charset="2"/>
              </a:rPr>
              <a:t>1</a:t>
            </a:r>
            <a:endParaRPr kumimoji="0" lang="en-US" altLang="zh-CN" baseline="30000" dirty="0">
              <a:solidFill>
                <a:srgbClr val="0000FF"/>
              </a:solidFill>
              <a:latin typeface="Arial" panose="020B0604020202020204" pitchFamily="34" charset="0"/>
              <a:cs typeface="Arial" panose="020B0604020202020204" pitchFamily="34" charset="0"/>
              <a:sym typeface="Symbol" pitchFamily="18" charset="2"/>
            </a:endParaRPr>
          </a:p>
        </p:txBody>
      </p:sp>
      <p:sp>
        <p:nvSpPr>
          <p:cNvPr id="9" name="矩形 8"/>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Rectangle 6"/>
          <p:cNvSpPr>
            <a:spLocks noChangeArrowheads="1"/>
          </p:cNvSpPr>
          <p:nvPr/>
        </p:nvSpPr>
        <p:spPr bwMode="auto">
          <a:xfrm>
            <a:off x="1403648" y="116632"/>
            <a:ext cx="6696744" cy="762000"/>
          </a:xfrm>
          <a:prstGeom prst="rect">
            <a:avLst/>
          </a:prstGeom>
          <a:noFill/>
          <a:ln w="9525">
            <a:noFill/>
            <a:miter lim="800000"/>
            <a:headEnd/>
            <a:tailEnd/>
          </a:ln>
        </p:spPr>
        <p:txBody>
          <a:bodyPr anchor="ctr"/>
          <a:lstStyle/>
          <a:p>
            <a:pPr algn="ctr">
              <a:defRPr/>
            </a:pPr>
            <a:r>
              <a:rPr lang="en-US" altLang="zh-CN" sz="2800" dirty="0">
                <a:solidFill>
                  <a:schemeClr val="accent2">
                    <a:lumMod val="50000"/>
                  </a:schemeClr>
                </a:solidFill>
                <a:latin typeface="Arial" panose="020B0604020202020204" pitchFamily="34" charset="0"/>
                <a:ea typeface="+mj-ea"/>
                <a:cs typeface="Arial" panose="020B0604020202020204" pitchFamily="34" charset="0"/>
              </a:rPr>
              <a:t>Gibbs-Helmholtz</a:t>
            </a:r>
            <a:r>
              <a:rPr lang="zh-CN" altLang="en-US" sz="2800" dirty="0">
                <a:solidFill>
                  <a:schemeClr val="accent2">
                    <a:lumMod val="50000"/>
                  </a:schemeClr>
                </a:solidFill>
                <a:latin typeface="Arial" panose="020B0604020202020204" pitchFamily="34" charset="0"/>
                <a:ea typeface="+mj-ea"/>
                <a:cs typeface="Arial" panose="020B0604020202020204" pitchFamily="34" charset="0"/>
              </a:rPr>
              <a:t> 方程的应用</a:t>
            </a:r>
          </a:p>
        </p:txBody>
      </p:sp>
      <p:sp>
        <p:nvSpPr>
          <p:cNvPr id="11" name="页脚占位符 1"/>
          <p:cNvSpPr>
            <a:spLocks noGrp="1"/>
          </p:cNvSpPr>
          <p:nvPr>
            <p:ph type="ftr" sz="quarter" idx="10"/>
          </p:nvPr>
        </p:nvSpPr>
        <p:spPr>
          <a:xfrm>
            <a:off x="0" y="6553200"/>
            <a:ext cx="457200" cy="228600"/>
          </a:xfrm>
        </p:spPr>
        <p:txBody>
          <a:bodyPr/>
          <a:lstStyle/>
          <a:p>
            <a:pPr>
              <a:defRPr/>
            </a:pPr>
            <a:fld id="{F1DC486F-0984-4F50-8590-69C2C6FFAA9B}" type="slidenum">
              <a:rPr lang="zh-CN" altLang="en-US" smtClean="0">
                <a:solidFill>
                  <a:srgbClr val="000000"/>
                </a:solidFill>
              </a:rPr>
              <a:pPr>
                <a:defRPr/>
              </a:pPr>
              <a:t>61</a:t>
            </a:fld>
            <a:endParaRPr lang="en-US" altLang="zh-CN" dirty="0">
              <a:solidFill>
                <a:srgbClr val="000000"/>
              </a:solidFill>
            </a:endParaRPr>
          </a:p>
        </p:txBody>
      </p:sp>
      <p:grpSp>
        <p:nvGrpSpPr>
          <p:cNvPr id="12" name="Group 9">
            <a:extLst>
              <a:ext uri="{FF2B5EF4-FFF2-40B4-BE49-F238E27FC236}">
                <a16:creationId xmlns:a16="http://schemas.microsoft.com/office/drawing/2014/main" id="{6A71D09D-27F8-8744-971E-ECC3D39B57EF}"/>
              </a:ext>
            </a:extLst>
          </p:cNvPr>
          <p:cNvGrpSpPr>
            <a:grpSpLocks/>
          </p:cNvGrpSpPr>
          <p:nvPr/>
        </p:nvGrpSpPr>
        <p:grpSpPr bwMode="auto">
          <a:xfrm>
            <a:off x="179512" y="4797258"/>
            <a:ext cx="5675985" cy="1699889"/>
            <a:chOff x="1121" y="2525"/>
            <a:chExt cx="4407" cy="1722"/>
          </a:xfrm>
        </p:grpSpPr>
        <p:sp>
          <p:nvSpPr>
            <p:cNvPr id="13" name="AutoShape 5">
              <a:extLst>
                <a:ext uri="{FF2B5EF4-FFF2-40B4-BE49-F238E27FC236}">
                  <a16:creationId xmlns:a16="http://schemas.microsoft.com/office/drawing/2014/main" id="{B9959044-A564-BF4D-BCF0-3A55FED2C3A8}"/>
                </a:ext>
              </a:extLst>
            </p:cNvPr>
            <p:cNvSpPr>
              <a:spLocks noChangeArrowheads="1"/>
            </p:cNvSpPr>
            <p:nvPr/>
          </p:nvSpPr>
          <p:spPr bwMode="auto">
            <a:xfrm>
              <a:off x="1121" y="2525"/>
              <a:ext cx="4407" cy="1722"/>
            </a:xfrm>
            <a:prstGeom prst="cloudCallout">
              <a:avLst>
                <a:gd name="adj1" fmla="val 54802"/>
                <a:gd name="adj2" fmla="val -4352"/>
              </a:avLst>
            </a:prstGeom>
            <a:solidFill>
              <a:srgbClr val="66FFFF"/>
            </a:solidFill>
            <a:ln w="9525">
              <a:solidFill>
                <a:schemeClr val="tx1"/>
              </a:solidFill>
              <a:round/>
              <a:headEnd/>
              <a:tailEnd/>
            </a:ln>
            <a:effectLst/>
          </p:spPr>
          <p:txBody>
            <a:bodyPr/>
            <a:lstStyle/>
            <a:p>
              <a:pPr algn="ctr">
                <a:defRPr/>
              </a:pPr>
              <a:endParaRPr kumimoji="0" lang="zh-CN" altLang="zh-CN" sz="1400">
                <a:latin typeface="Arial" panose="020B0604020202020204" pitchFamily="34" charset="0"/>
                <a:ea typeface="+mj-ea"/>
                <a:cs typeface="Arial" panose="020B0604020202020204" pitchFamily="34" charset="0"/>
              </a:endParaRPr>
            </a:p>
          </p:txBody>
        </p:sp>
        <p:sp>
          <p:nvSpPr>
            <p:cNvPr id="14" name="Text Box 6">
              <a:extLst>
                <a:ext uri="{FF2B5EF4-FFF2-40B4-BE49-F238E27FC236}">
                  <a16:creationId xmlns:a16="http://schemas.microsoft.com/office/drawing/2014/main" id="{F769D3DA-1470-B440-9083-8790D1B20F1C}"/>
                </a:ext>
              </a:extLst>
            </p:cNvPr>
            <p:cNvSpPr txBox="1">
              <a:spLocks noChangeArrowheads="1"/>
            </p:cNvSpPr>
            <p:nvPr/>
          </p:nvSpPr>
          <p:spPr bwMode="auto">
            <a:xfrm>
              <a:off x="1302" y="2784"/>
              <a:ext cx="4030" cy="859"/>
            </a:xfrm>
            <a:prstGeom prst="rect">
              <a:avLst/>
            </a:prstGeom>
            <a:noFill/>
            <a:ln w="9525">
              <a:noFill/>
              <a:miter lim="800000"/>
              <a:headEnd/>
              <a:tailEnd/>
            </a:ln>
            <a:effectLst/>
          </p:spPr>
          <p:txBody>
            <a:bodyPr>
              <a:spAutoFit/>
            </a:bodyPr>
            <a:lstStyle/>
            <a:p>
              <a:pPr algn="ctr">
                <a:lnSpc>
                  <a:spcPct val="130000"/>
                </a:lnSpc>
                <a:defRPr/>
              </a:pPr>
              <a:r>
                <a:rPr kumimoji="0" lang="en-US" altLang="zh-CN" sz="2000" dirty="0">
                  <a:latin typeface="Arial" panose="020B0604020202020204" pitchFamily="34" charset="0"/>
                  <a:ea typeface="+mj-ea"/>
                  <a:cs typeface="Arial" panose="020B0604020202020204" pitchFamily="34" charset="0"/>
                </a:rPr>
                <a:t>NO</a:t>
              </a:r>
              <a:r>
                <a:rPr kumimoji="0" lang="zh-CN" altLang="en-US" sz="2000" dirty="0">
                  <a:latin typeface="Arial" panose="020B0604020202020204" pitchFamily="34" charset="0"/>
                  <a:ea typeface="+mj-ea"/>
                  <a:cs typeface="Arial" panose="020B0604020202020204" pitchFamily="34" charset="0"/>
                </a:rPr>
                <a:t>和</a:t>
              </a:r>
              <a:r>
                <a:rPr kumimoji="0" lang="en-US" altLang="zh-CN" sz="2000" dirty="0">
                  <a:latin typeface="Arial" panose="020B0604020202020204" pitchFamily="34" charset="0"/>
                  <a:ea typeface="+mj-ea"/>
                  <a:cs typeface="Arial" panose="020B0604020202020204" pitchFamily="34" charset="0"/>
                </a:rPr>
                <a:t>CO</a:t>
              </a:r>
              <a:r>
                <a:rPr kumimoji="0" lang="zh-CN" altLang="en-US" sz="2000" dirty="0">
                  <a:latin typeface="Arial" panose="020B0604020202020204" pitchFamily="34" charset="0"/>
                  <a:ea typeface="+mj-ea"/>
                  <a:cs typeface="Arial" panose="020B0604020202020204" pitchFamily="34" charset="0"/>
                </a:rPr>
                <a:t>是汽车尾气中的有毒成分，</a:t>
              </a:r>
            </a:p>
            <a:p>
              <a:pPr algn="ctr">
                <a:lnSpc>
                  <a:spcPct val="130000"/>
                </a:lnSpc>
                <a:defRPr/>
              </a:pPr>
              <a:r>
                <a:rPr kumimoji="0" lang="zh-CN" altLang="en-US" sz="2000" dirty="0">
                  <a:latin typeface="Arial" panose="020B0604020202020204" pitchFamily="34" charset="0"/>
                  <a:ea typeface="+mj-ea"/>
                  <a:cs typeface="Arial" panose="020B0604020202020204" pitchFamily="34" charset="0"/>
                </a:rPr>
                <a:t>它们能否相互反应生成无毒的</a:t>
              </a:r>
              <a:r>
                <a:rPr kumimoji="0" lang="en-US" altLang="zh-CN" sz="2000" dirty="0">
                  <a:latin typeface="Arial" panose="020B0604020202020204" pitchFamily="34" charset="0"/>
                  <a:ea typeface="+mj-ea"/>
                  <a:cs typeface="Arial" panose="020B0604020202020204" pitchFamily="34" charset="0"/>
                </a:rPr>
                <a:t>N</a:t>
              </a:r>
              <a:r>
                <a:rPr kumimoji="0" lang="en-US" altLang="zh-CN" sz="2000" baseline="-25000" dirty="0">
                  <a:latin typeface="Arial" panose="020B0604020202020204" pitchFamily="34" charset="0"/>
                  <a:ea typeface="+mj-ea"/>
                  <a:cs typeface="Arial" panose="020B0604020202020204" pitchFamily="34" charset="0"/>
                </a:rPr>
                <a:t>2</a:t>
              </a:r>
              <a:r>
                <a:rPr kumimoji="0" lang="zh-CN" altLang="en-US" sz="2000" dirty="0">
                  <a:latin typeface="Arial" panose="020B0604020202020204" pitchFamily="34" charset="0"/>
                  <a:ea typeface="+mj-ea"/>
                  <a:cs typeface="Arial" panose="020B0604020202020204" pitchFamily="34" charset="0"/>
                </a:rPr>
                <a:t>和</a:t>
              </a:r>
              <a:r>
                <a:rPr kumimoji="0" lang="en-US" altLang="zh-CN" sz="2000" dirty="0">
                  <a:latin typeface="Arial" panose="020B0604020202020204" pitchFamily="34" charset="0"/>
                  <a:ea typeface="+mj-ea"/>
                  <a:cs typeface="Arial" panose="020B0604020202020204" pitchFamily="34" charset="0"/>
                </a:rPr>
                <a:t>CO</a:t>
              </a:r>
              <a:r>
                <a:rPr kumimoji="0" lang="en-US" altLang="zh-CN" sz="2000" baseline="-25000" dirty="0">
                  <a:latin typeface="Arial" panose="020B0604020202020204" pitchFamily="34" charset="0"/>
                  <a:ea typeface="+mj-ea"/>
                  <a:cs typeface="Arial" panose="020B0604020202020204" pitchFamily="34" charset="0"/>
                </a:rPr>
                <a:t>2</a:t>
              </a:r>
              <a:r>
                <a:rPr kumimoji="0" lang="zh-CN" altLang="en-US" sz="2000" dirty="0">
                  <a:latin typeface="Arial" panose="020B0604020202020204" pitchFamily="34" charset="0"/>
                  <a:ea typeface="+mj-ea"/>
                  <a:cs typeface="Arial" panose="020B0604020202020204" pitchFamily="34" charset="0"/>
                </a:rPr>
                <a:t>？</a:t>
              </a:r>
            </a:p>
          </p:txBody>
        </p:sp>
        <p:sp>
          <p:nvSpPr>
            <p:cNvPr id="15" name="Text Box 7">
              <a:extLst>
                <a:ext uri="{FF2B5EF4-FFF2-40B4-BE49-F238E27FC236}">
                  <a16:creationId xmlns:a16="http://schemas.microsoft.com/office/drawing/2014/main" id="{895AF3E9-7809-984A-A1DD-683F752A3578}"/>
                </a:ext>
              </a:extLst>
            </p:cNvPr>
            <p:cNvSpPr txBox="1">
              <a:spLocks noChangeArrowheads="1"/>
            </p:cNvSpPr>
            <p:nvPr/>
          </p:nvSpPr>
          <p:spPr bwMode="auto">
            <a:xfrm>
              <a:off x="1367" y="3588"/>
              <a:ext cx="3735" cy="309"/>
            </a:xfrm>
            <a:prstGeom prst="rect">
              <a:avLst/>
            </a:prstGeom>
            <a:noFill/>
            <a:ln w="9525" algn="ctr">
              <a:noFill/>
              <a:miter lim="800000"/>
              <a:headEnd/>
              <a:tailEnd/>
            </a:ln>
            <a:effectLst/>
          </p:spPr>
          <p:txBody>
            <a:bodyPr>
              <a:spAutoFit/>
            </a:bodyPr>
            <a:lstStyle/>
            <a:p>
              <a:pPr eaLnBrk="0" hangingPunct="0">
                <a:spcBef>
                  <a:spcPct val="50000"/>
                </a:spcBef>
                <a:defRPr/>
              </a:pPr>
              <a:r>
                <a:rPr kumimoji="0" lang="en-US" altLang="zh-CN" sz="2000" dirty="0" err="1">
                  <a:solidFill>
                    <a:srgbClr val="FF0000"/>
                  </a:solidFill>
                  <a:latin typeface="Arial" panose="020B0604020202020204" pitchFamily="34" charset="0"/>
                  <a:ea typeface="+mj-ea"/>
                  <a:cs typeface="Arial" panose="020B0604020202020204" pitchFamily="34" charset="0"/>
                </a:rPr>
                <a:t>2NO</a:t>
              </a:r>
              <a:r>
                <a:rPr kumimoji="0" lang="en-US" altLang="zh-CN" sz="2000" dirty="0">
                  <a:solidFill>
                    <a:srgbClr val="FF0000"/>
                  </a:solidFill>
                  <a:latin typeface="Arial" panose="020B0604020202020204" pitchFamily="34" charset="0"/>
                  <a:ea typeface="+mj-ea"/>
                  <a:cs typeface="Arial" panose="020B0604020202020204" pitchFamily="34" charset="0"/>
                </a:rPr>
                <a:t> (g)  +  </a:t>
              </a:r>
              <a:r>
                <a:rPr kumimoji="0" lang="en-US" altLang="zh-CN" sz="2000" dirty="0" err="1">
                  <a:solidFill>
                    <a:srgbClr val="FF0000"/>
                  </a:solidFill>
                  <a:latin typeface="Arial" panose="020B0604020202020204" pitchFamily="34" charset="0"/>
                  <a:ea typeface="+mj-ea"/>
                  <a:cs typeface="Arial" panose="020B0604020202020204" pitchFamily="34" charset="0"/>
                </a:rPr>
                <a:t>2CO</a:t>
              </a:r>
              <a:r>
                <a:rPr kumimoji="0" lang="en-US" altLang="zh-CN" sz="2000" dirty="0">
                  <a:solidFill>
                    <a:srgbClr val="FF0000"/>
                  </a:solidFill>
                  <a:latin typeface="Arial" panose="020B0604020202020204" pitchFamily="34" charset="0"/>
                  <a:ea typeface="+mj-ea"/>
                  <a:cs typeface="Arial" panose="020B0604020202020204" pitchFamily="34" charset="0"/>
                </a:rPr>
                <a:t>(g) → </a:t>
              </a:r>
              <a:r>
                <a:rPr kumimoji="0" lang="en-US" altLang="zh-CN" sz="2000" dirty="0" err="1">
                  <a:solidFill>
                    <a:srgbClr val="FF0000"/>
                  </a:solidFill>
                  <a:latin typeface="Arial" panose="020B0604020202020204" pitchFamily="34" charset="0"/>
                  <a:ea typeface="+mj-ea"/>
                  <a:cs typeface="Arial" panose="020B0604020202020204" pitchFamily="34" charset="0"/>
                </a:rPr>
                <a:t>N</a:t>
              </a:r>
              <a:r>
                <a:rPr kumimoji="0" lang="en-US" altLang="zh-CN" sz="2000" baseline="-25000" dirty="0" err="1">
                  <a:solidFill>
                    <a:srgbClr val="FF0000"/>
                  </a:solidFill>
                  <a:latin typeface="Arial" panose="020B0604020202020204" pitchFamily="34" charset="0"/>
                  <a:ea typeface="+mj-ea"/>
                  <a:cs typeface="Arial" panose="020B0604020202020204" pitchFamily="34" charset="0"/>
                </a:rPr>
                <a:t>2</a:t>
              </a:r>
              <a:r>
                <a:rPr kumimoji="0" lang="en-US" altLang="zh-CN" sz="2000" dirty="0">
                  <a:solidFill>
                    <a:srgbClr val="FF0000"/>
                  </a:solidFill>
                  <a:latin typeface="Arial" panose="020B0604020202020204" pitchFamily="34" charset="0"/>
                  <a:ea typeface="+mj-ea"/>
                  <a:cs typeface="Arial" panose="020B0604020202020204" pitchFamily="34" charset="0"/>
                </a:rPr>
                <a:t> (g) + </a:t>
              </a:r>
              <a:r>
                <a:rPr kumimoji="0" lang="en-US" altLang="zh-CN" sz="2000" dirty="0" err="1">
                  <a:solidFill>
                    <a:srgbClr val="FF0000"/>
                  </a:solidFill>
                  <a:latin typeface="Arial" panose="020B0604020202020204" pitchFamily="34" charset="0"/>
                  <a:ea typeface="+mj-ea"/>
                  <a:cs typeface="Arial" panose="020B0604020202020204" pitchFamily="34" charset="0"/>
                </a:rPr>
                <a:t>2CO</a:t>
              </a:r>
              <a:r>
                <a:rPr kumimoji="0" lang="en-US" altLang="zh-CN" sz="2000" baseline="-25000" dirty="0" err="1">
                  <a:solidFill>
                    <a:srgbClr val="FF0000"/>
                  </a:solidFill>
                  <a:latin typeface="Arial" panose="020B0604020202020204" pitchFamily="34" charset="0"/>
                  <a:ea typeface="+mj-ea"/>
                  <a:cs typeface="Arial" panose="020B0604020202020204" pitchFamily="34" charset="0"/>
                </a:rPr>
                <a:t>2</a:t>
              </a:r>
              <a:r>
                <a:rPr kumimoji="0" lang="en-US" altLang="zh-CN" sz="2000" baseline="-25000" dirty="0">
                  <a:solidFill>
                    <a:srgbClr val="FF0000"/>
                  </a:solidFill>
                  <a:latin typeface="Arial" panose="020B0604020202020204" pitchFamily="34" charset="0"/>
                  <a:ea typeface="+mj-ea"/>
                  <a:cs typeface="Arial" panose="020B0604020202020204" pitchFamily="34" charset="0"/>
                </a:rPr>
                <a:t> </a:t>
              </a:r>
              <a:r>
                <a:rPr kumimoji="0" lang="en-US" altLang="zh-CN" sz="2000" dirty="0">
                  <a:solidFill>
                    <a:srgbClr val="FF0000"/>
                  </a:solidFill>
                  <a:latin typeface="Arial" panose="020B0604020202020204" pitchFamily="34" charset="0"/>
                  <a:ea typeface="+mj-ea"/>
                  <a:cs typeface="Arial" panose="020B0604020202020204" pitchFamily="34" charset="0"/>
                </a:rPr>
                <a:t>(g)</a:t>
              </a:r>
            </a:p>
          </p:txBody>
        </p:sp>
      </p:grpSp>
      <p:pic>
        <p:nvPicPr>
          <p:cNvPr id="107522" name="Picture 2" descr="https://timgsa.baidu.com/timg?image&amp;quality=80&amp;size=b9999_10000&amp;sec=1572274952611&amp;di=db98ef32c61711a1788b2c906f173cf3&amp;imgtype=0&amp;src=http%3A%2F%2Fnews.cableabc.com%2Fccqi2%2Fuserfiles%2Fimages%2F20180517092653815.jpg">
            <a:extLst>
              <a:ext uri="{FF2B5EF4-FFF2-40B4-BE49-F238E27FC236}">
                <a16:creationId xmlns:a16="http://schemas.microsoft.com/office/drawing/2014/main" id="{B7EF3D4E-1038-614C-8741-F074E6EE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593487"/>
            <a:ext cx="2711370" cy="168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219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31C8902-08DA-0E47-A22D-345D64F29D5F}"/>
              </a:ext>
            </a:extLst>
          </p:cNvPr>
          <p:cNvSpPr>
            <a:spLocks noGrp="1"/>
          </p:cNvSpPr>
          <p:nvPr>
            <p:ph type="ftr" sz="quarter" idx="10"/>
          </p:nvPr>
        </p:nvSpPr>
        <p:spPr/>
        <p:txBody>
          <a:bodyPr/>
          <a:lstStyle/>
          <a:p>
            <a:pPr>
              <a:defRPr/>
            </a:pPr>
            <a:fld id="{5B0964F7-4727-4AC6-820D-B129E805F5EE}" type="slidenum">
              <a:rPr lang="zh-CN" altLang="en-US" smtClean="0"/>
              <a:pPr>
                <a:defRPr/>
              </a:pPr>
              <a:t>62</a:t>
            </a:fld>
            <a:endParaRPr lang="en-US" altLang="zh-CN"/>
          </a:p>
        </p:txBody>
      </p:sp>
      <p:sp>
        <p:nvSpPr>
          <p:cNvPr id="3" name="object 2">
            <a:extLst>
              <a:ext uri="{FF2B5EF4-FFF2-40B4-BE49-F238E27FC236}">
                <a16:creationId xmlns:a16="http://schemas.microsoft.com/office/drawing/2014/main" id="{5A20AEB6-065A-3E4F-A593-91C7B12F7EF7}"/>
              </a:ext>
            </a:extLst>
          </p:cNvPr>
          <p:cNvSpPr txBox="1"/>
          <p:nvPr/>
        </p:nvSpPr>
        <p:spPr>
          <a:xfrm>
            <a:off x="628080" y="1373800"/>
            <a:ext cx="8120384" cy="1869999"/>
          </a:xfrm>
          <a:prstGeom prst="rect">
            <a:avLst/>
          </a:prstGeom>
        </p:spPr>
        <p:txBody>
          <a:bodyPr vert="horz" wrap="square" lIns="0" tIns="12700" rIns="0" bIns="0" rtlCol="0">
            <a:spAutoFit/>
          </a:bodyPr>
          <a:lstStyle/>
          <a:p>
            <a:pPr marL="12700">
              <a:lnSpc>
                <a:spcPct val="150000"/>
              </a:lnSpc>
              <a:spcBef>
                <a:spcPts val="100"/>
              </a:spcBef>
            </a:pPr>
            <a:r>
              <a:rPr sz="2800" dirty="0">
                <a:latin typeface="Times New Roman"/>
                <a:cs typeface="Times New Roman"/>
              </a:rPr>
              <a:t>450</a:t>
            </a:r>
            <a:r>
              <a:rPr sz="2800" spc="-10" dirty="0">
                <a:latin typeface="Times New Roman"/>
                <a:cs typeface="Times New Roman"/>
              </a:rPr>
              <a:t> </a:t>
            </a:r>
            <a:r>
              <a:rPr sz="2800" dirty="0">
                <a:latin typeface="Times New Roman"/>
                <a:cs typeface="Times New Roman"/>
              </a:rPr>
              <a:t>g</a:t>
            </a:r>
            <a:r>
              <a:rPr sz="2800" spc="-10" dirty="0">
                <a:latin typeface="Times New Roman"/>
                <a:cs typeface="Times New Roman"/>
              </a:rPr>
              <a:t> </a:t>
            </a:r>
            <a:r>
              <a:rPr sz="2800" dirty="0">
                <a:latin typeface="楷体"/>
                <a:cs typeface="楷体"/>
              </a:rPr>
              <a:t>水蒸气在</a:t>
            </a:r>
            <a:r>
              <a:rPr sz="2800" spc="-610" dirty="0">
                <a:latin typeface="楷体"/>
                <a:cs typeface="楷体"/>
              </a:rPr>
              <a:t> </a:t>
            </a:r>
            <a:r>
              <a:rPr sz="2800" spc="-5" dirty="0">
                <a:latin typeface="Times New Roman"/>
                <a:cs typeface="Times New Roman"/>
              </a:rPr>
              <a:t>1.0</a:t>
            </a:r>
            <a:r>
              <a:rPr sz="2800" spc="-5" dirty="0">
                <a:latin typeface="楷体"/>
                <a:cs typeface="楷体"/>
              </a:rPr>
              <a:t>×</a:t>
            </a:r>
            <a:r>
              <a:rPr sz="2800" spc="-5" dirty="0">
                <a:latin typeface="Times New Roman"/>
                <a:cs typeface="Times New Roman"/>
              </a:rPr>
              <a:t>10</a:t>
            </a:r>
            <a:r>
              <a:rPr sz="2800" spc="-7" baseline="24305" dirty="0">
                <a:latin typeface="Times New Roman"/>
                <a:cs typeface="Times New Roman"/>
              </a:rPr>
              <a:t>5</a:t>
            </a:r>
            <a:r>
              <a:rPr sz="2800" spc="292" baseline="24305" dirty="0">
                <a:latin typeface="Times New Roman"/>
                <a:cs typeface="Times New Roman"/>
              </a:rPr>
              <a:t> </a:t>
            </a:r>
            <a:r>
              <a:rPr sz="2800" spc="-5" dirty="0">
                <a:latin typeface="Times New Roman"/>
                <a:cs typeface="Times New Roman"/>
              </a:rPr>
              <a:t>Pa</a:t>
            </a:r>
            <a:r>
              <a:rPr sz="2800" spc="-10" dirty="0">
                <a:latin typeface="Times New Roman"/>
                <a:cs typeface="Times New Roman"/>
              </a:rPr>
              <a:t> </a:t>
            </a:r>
            <a:r>
              <a:rPr sz="2800" dirty="0">
                <a:latin typeface="楷体"/>
                <a:cs typeface="楷体"/>
              </a:rPr>
              <a:t>和</a:t>
            </a:r>
            <a:r>
              <a:rPr sz="2800" dirty="0">
                <a:latin typeface="Times New Roman"/>
                <a:cs typeface="Times New Roman"/>
              </a:rPr>
              <a:t>100</a:t>
            </a:r>
            <a:r>
              <a:rPr sz="2800" spc="-10" dirty="0">
                <a:latin typeface="Times New Roman"/>
                <a:cs typeface="Times New Roman"/>
              </a:rPr>
              <a:t> </a:t>
            </a:r>
            <a:r>
              <a:rPr sz="2800" dirty="0">
                <a:latin typeface="Times New Roman"/>
                <a:cs typeface="Times New Roman"/>
              </a:rPr>
              <a:t>ºC</a:t>
            </a:r>
            <a:r>
              <a:rPr sz="2800" dirty="0">
                <a:latin typeface="楷体"/>
                <a:cs typeface="楷体"/>
              </a:rPr>
              <a:t>下凝结成水。已知在</a:t>
            </a:r>
            <a:r>
              <a:rPr sz="2800" dirty="0">
                <a:latin typeface="Times New Roman"/>
                <a:cs typeface="Times New Roman"/>
              </a:rPr>
              <a:t>100</a:t>
            </a:r>
            <a:r>
              <a:rPr sz="2800" spc="-30" dirty="0">
                <a:latin typeface="Times New Roman"/>
                <a:cs typeface="Times New Roman"/>
              </a:rPr>
              <a:t> </a:t>
            </a:r>
            <a:r>
              <a:rPr sz="2800" spc="5" dirty="0">
                <a:latin typeface="Times New Roman"/>
                <a:cs typeface="Times New Roman"/>
              </a:rPr>
              <a:t>ºC</a:t>
            </a:r>
            <a:r>
              <a:rPr sz="2800" spc="-35" dirty="0">
                <a:latin typeface="Times New Roman"/>
                <a:cs typeface="Times New Roman"/>
              </a:rPr>
              <a:t> </a:t>
            </a:r>
            <a:r>
              <a:rPr sz="2800" dirty="0">
                <a:latin typeface="楷体"/>
                <a:cs typeface="楷体"/>
              </a:rPr>
              <a:t>时水的蒸发焓为</a:t>
            </a:r>
            <a:r>
              <a:rPr sz="2800" spc="-625" dirty="0">
                <a:latin typeface="楷体"/>
                <a:cs typeface="楷体"/>
              </a:rPr>
              <a:t> </a:t>
            </a:r>
            <a:r>
              <a:rPr sz="2800" dirty="0">
                <a:latin typeface="Times New Roman"/>
                <a:cs typeface="Times New Roman"/>
              </a:rPr>
              <a:t>2.26  </a:t>
            </a:r>
            <a:r>
              <a:rPr sz="2800" spc="-5" dirty="0">
                <a:latin typeface="Times New Roman"/>
                <a:cs typeface="Times New Roman"/>
              </a:rPr>
              <a:t>kJ·g</a:t>
            </a:r>
            <a:r>
              <a:rPr sz="2800" spc="-10" dirty="0">
                <a:latin typeface="Times New Roman"/>
                <a:cs typeface="Times New Roman"/>
              </a:rPr>
              <a:t> </a:t>
            </a:r>
            <a:r>
              <a:rPr sz="2800" baseline="24305" dirty="0">
                <a:latin typeface="Times New Roman"/>
                <a:cs typeface="Times New Roman"/>
              </a:rPr>
              <a:t>–1</a:t>
            </a:r>
            <a:r>
              <a:rPr sz="2800" dirty="0">
                <a:latin typeface="楷体"/>
                <a:cs typeface="楷体"/>
              </a:rPr>
              <a:t>。求此过程的</a:t>
            </a:r>
            <a:r>
              <a:rPr sz="2800" spc="-625" dirty="0">
                <a:latin typeface="楷体"/>
                <a:cs typeface="楷体"/>
              </a:rPr>
              <a:t> </a:t>
            </a:r>
            <a:r>
              <a:rPr sz="2800" i="1" dirty="0">
                <a:latin typeface="Times New Roman"/>
                <a:cs typeface="Times New Roman"/>
              </a:rPr>
              <a:t>W</a:t>
            </a:r>
            <a:r>
              <a:rPr sz="2800" spc="-50" dirty="0">
                <a:latin typeface="宋体"/>
                <a:cs typeface="宋体"/>
              </a:rPr>
              <a:t>、</a:t>
            </a:r>
            <a:r>
              <a:rPr sz="2800" i="1" spc="-5" dirty="0">
                <a:latin typeface="Times New Roman"/>
                <a:cs typeface="Times New Roman"/>
              </a:rPr>
              <a:t>Q </a:t>
            </a:r>
            <a:r>
              <a:rPr sz="2800" dirty="0">
                <a:latin typeface="楷体"/>
                <a:cs typeface="楷体"/>
              </a:rPr>
              <a:t>、</a:t>
            </a:r>
            <a:r>
              <a:rPr sz="2800" spc="-610" dirty="0">
                <a:latin typeface="楷体"/>
                <a:cs typeface="楷体"/>
              </a:rPr>
              <a:t> </a:t>
            </a:r>
            <a:r>
              <a:rPr sz="2800" spc="-5" dirty="0">
                <a:latin typeface="Symbol"/>
                <a:cs typeface="Symbol"/>
              </a:rPr>
              <a:t></a:t>
            </a:r>
            <a:r>
              <a:rPr sz="2800" i="1" spc="-5" dirty="0">
                <a:latin typeface="Times New Roman"/>
                <a:cs typeface="Times New Roman"/>
              </a:rPr>
              <a:t>H</a:t>
            </a:r>
            <a:r>
              <a:rPr sz="2800" i="1" spc="-15" dirty="0">
                <a:latin typeface="Times New Roman"/>
                <a:cs typeface="Times New Roman"/>
              </a:rPr>
              <a:t> </a:t>
            </a:r>
            <a:r>
              <a:rPr sz="2800" dirty="0">
                <a:latin typeface="楷体"/>
                <a:cs typeface="楷体"/>
              </a:rPr>
              <a:t>和</a:t>
            </a:r>
            <a:r>
              <a:rPr sz="2800" spc="-605" dirty="0">
                <a:latin typeface="楷体"/>
                <a:cs typeface="楷体"/>
              </a:rPr>
              <a:t> </a:t>
            </a:r>
            <a:r>
              <a:rPr sz="2800" spc="-10" dirty="0">
                <a:latin typeface="Symbol"/>
                <a:cs typeface="Symbol"/>
              </a:rPr>
              <a:t></a:t>
            </a:r>
            <a:r>
              <a:rPr sz="2800" i="1" spc="-10" dirty="0">
                <a:latin typeface="Times New Roman"/>
                <a:cs typeface="Times New Roman"/>
              </a:rPr>
              <a:t>U</a:t>
            </a:r>
            <a:r>
              <a:rPr sz="2800" dirty="0">
                <a:latin typeface="楷体"/>
                <a:cs typeface="楷体"/>
              </a:rPr>
              <a:t>。</a:t>
            </a:r>
          </a:p>
        </p:txBody>
      </p:sp>
      <p:grpSp>
        <p:nvGrpSpPr>
          <p:cNvPr id="18" name="组合 17">
            <a:extLst>
              <a:ext uri="{FF2B5EF4-FFF2-40B4-BE49-F238E27FC236}">
                <a16:creationId xmlns:a16="http://schemas.microsoft.com/office/drawing/2014/main" id="{BFC29A7C-7CC9-554A-952A-45671D5BDD75}"/>
              </a:ext>
            </a:extLst>
          </p:cNvPr>
          <p:cNvGrpSpPr/>
          <p:nvPr/>
        </p:nvGrpSpPr>
        <p:grpSpPr>
          <a:xfrm>
            <a:off x="228600" y="348861"/>
            <a:ext cx="914400" cy="847891"/>
            <a:chOff x="201216" y="188640"/>
            <a:chExt cx="914400" cy="847891"/>
          </a:xfrm>
        </p:grpSpPr>
        <p:sp>
          <p:nvSpPr>
            <p:cNvPr id="7" name="object 6">
              <a:extLst>
                <a:ext uri="{FF2B5EF4-FFF2-40B4-BE49-F238E27FC236}">
                  <a16:creationId xmlns:a16="http://schemas.microsoft.com/office/drawing/2014/main" id="{8DC1F0B5-8BFD-9F43-9826-202DE149E8AA}"/>
                </a:ext>
              </a:extLst>
            </p:cNvPr>
            <p:cNvSpPr/>
            <p:nvPr/>
          </p:nvSpPr>
          <p:spPr>
            <a:xfrm>
              <a:off x="487352" y="290088"/>
              <a:ext cx="375285" cy="544195"/>
            </a:xfrm>
            <a:custGeom>
              <a:avLst/>
              <a:gdLst/>
              <a:ahLst/>
              <a:cxnLst/>
              <a:rect l="l" t="t" r="r" b="b"/>
              <a:pathLst>
                <a:path w="375285" h="544194">
                  <a:moveTo>
                    <a:pt x="355001" y="111251"/>
                  </a:moveTo>
                  <a:lnTo>
                    <a:pt x="166115" y="111251"/>
                  </a:lnTo>
                  <a:lnTo>
                    <a:pt x="233171" y="134112"/>
                  </a:lnTo>
                  <a:lnTo>
                    <a:pt x="227075" y="195072"/>
                  </a:lnTo>
                  <a:lnTo>
                    <a:pt x="146303" y="242315"/>
                  </a:lnTo>
                  <a:lnTo>
                    <a:pt x="131063" y="377951"/>
                  </a:lnTo>
                  <a:lnTo>
                    <a:pt x="146303" y="419100"/>
                  </a:lnTo>
                  <a:lnTo>
                    <a:pt x="118871" y="466344"/>
                  </a:lnTo>
                  <a:lnTo>
                    <a:pt x="124968" y="513588"/>
                  </a:lnTo>
                  <a:lnTo>
                    <a:pt x="182880" y="544067"/>
                  </a:lnTo>
                  <a:lnTo>
                    <a:pt x="256031" y="522732"/>
                  </a:lnTo>
                  <a:lnTo>
                    <a:pt x="280415" y="466344"/>
                  </a:lnTo>
                  <a:lnTo>
                    <a:pt x="249936" y="413003"/>
                  </a:lnTo>
                  <a:lnTo>
                    <a:pt x="283463" y="382524"/>
                  </a:lnTo>
                  <a:lnTo>
                    <a:pt x="283463" y="309372"/>
                  </a:lnTo>
                  <a:lnTo>
                    <a:pt x="367283" y="245363"/>
                  </a:lnTo>
                  <a:lnTo>
                    <a:pt x="374903" y="149351"/>
                  </a:lnTo>
                  <a:lnTo>
                    <a:pt x="355001" y="111251"/>
                  </a:lnTo>
                  <a:close/>
                </a:path>
                <a:path w="375285" h="544194">
                  <a:moveTo>
                    <a:pt x="214883" y="0"/>
                  </a:moveTo>
                  <a:lnTo>
                    <a:pt x="96012" y="30479"/>
                  </a:lnTo>
                  <a:lnTo>
                    <a:pt x="25907" y="92963"/>
                  </a:lnTo>
                  <a:lnTo>
                    <a:pt x="0" y="187451"/>
                  </a:lnTo>
                  <a:lnTo>
                    <a:pt x="3047" y="242315"/>
                  </a:lnTo>
                  <a:lnTo>
                    <a:pt x="124968" y="236220"/>
                  </a:lnTo>
                  <a:lnTo>
                    <a:pt x="128015" y="147827"/>
                  </a:lnTo>
                  <a:lnTo>
                    <a:pt x="166115" y="111251"/>
                  </a:lnTo>
                  <a:lnTo>
                    <a:pt x="355001" y="111251"/>
                  </a:lnTo>
                  <a:lnTo>
                    <a:pt x="321563" y="47244"/>
                  </a:lnTo>
                  <a:lnTo>
                    <a:pt x="214883" y="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2729A1FE-D761-804B-9504-2F6F85B14DF4}"/>
                </a:ext>
              </a:extLst>
            </p:cNvPr>
            <p:cNvSpPr/>
            <p:nvPr/>
          </p:nvSpPr>
          <p:spPr>
            <a:xfrm>
              <a:off x="507989" y="312492"/>
              <a:ext cx="334010" cy="379730"/>
            </a:xfrm>
            <a:custGeom>
              <a:avLst/>
              <a:gdLst/>
              <a:ahLst/>
              <a:cxnLst/>
              <a:rect l="l" t="t" r="r" b="b"/>
              <a:pathLst>
                <a:path w="334010" h="379730">
                  <a:moveTo>
                    <a:pt x="288006" y="57912"/>
                  </a:moveTo>
                  <a:lnTo>
                    <a:pt x="175259" y="57912"/>
                  </a:lnTo>
                  <a:lnTo>
                    <a:pt x="214883" y="83819"/>
                  </a:lnTo>
                  <a:lnTo>
                    <a:pt x="256031" y="121919"/>
                  </a:lnTo>
                  <a:lnTo>
                    <a:pt x="243839" y="188975"/>
                  </a:lnTo>
                  <a:lnTo>
                    <a:pt x="166115" y="219455"/>
                  </a:lnTo>
                  <a:lnTo>
                    <a:pt x="146303" y="266700"/>
                  </a:lnTo>
                  <a:lnTo>
                    <a:pt x="152400" y="313943"/>
                  </a:lnTo>
                  <a:lnTo>
                    <a:pt x="141731" y="379475"/>
                  </a:lnTo>
                  <a:lnTo>
                    <a:pt x="219455" y="379475"/>
                  </a:lnTo>
                  <a:lnTo>
                    <a:pt x="228600" y="330707"/>
                  </a:lnTo>
                  <a:lnTo>
                    <a:pt x="222503" y="274319"/>
                  </a:lnTo>
                  <a:lnTo>
                    <a:pt x="269747" y="245363"/>
                  </a:lnTo>
                  <a:lnTo>
                    <a:pt x="306323" y="228600"/>
                  </a:lnTo>
                  <a:lnTo>
                    <a:pt x="333755" y="155448"/>
                  </a:lnTo>
                  <a:lnTo>
                    <a:pt x="309371" y="77724"/>
                  </a:lnTo>
                  <a:lnTo>
                    <a:pt x="288006" y="57912"/>
                  </a:lnTo>
                  <a:close/>
                </a:path>
                <a:path w="334010" h="379730">
                  <a:moveTo>
                    <a:pt x="225551" y="0"/>
                  </a:moveTo>
                  <a:lnTo>
                    <a:pt x="124967" y="6095"/>
                  </a:lnTo>
                  <a:lnTo>
                    <a:pt x="44195" y="53339"/>
                  </a:lnTo>
                  <a:lnTo>
                    <a:pt x="7619" y="111251"/>
                  </a:lnTo>
                  <a:lnTo>
                    <a:pt x="0" y="192024"/>
                  </a:lnTo>
                  <a:lnTo>
                    <a:pt x="48767" y="182879"/>
                  </a:lnTo>
                  <a:lnTo>
                    <a:pt x="75938" y="182879"/>
                  </a:lnTo>
                  <a:lnTo>
                    <a:pt x="74675" y="138684"/>
                  </a:lnTo>
                  <a:lnTo>
                    <a:pt x="94487" y="80772"/>
                  </a:lnTo>
                  <a:lnTo>
                    <a:pt x="175259" y="57912"/>
                  </a:lnTo>
                  <a:lnTo>
                    <a:pt x="288006" y="57912"/>
                  </a:lnTo>
                  <a:lnTo>
                    <a:pt x="225551" y="0"/>
                  </a:lnTo>
                  <a:close/>
                </a:path>
                <a:path w="334010" h="379730">
                  <a:moveTo>
                    <a:pt x="75938" y="182879"/>
                  </a:moveTo>
                  <a:lnTo>
                    <a:pt x="48767" y="182879"/>
                  </a:lnTo>
                  <a:lnTo>
                    <a:pt x="76200" y="192024"/>
                  </a:lnTo>
                  <a:lnTo>
                    <a:pt x="75938" y="182879"/>
                  </a:lnTo>
                  <a:close/>
                </a:path>
              </a:pathLst>
            </a:custGeom>
            <a:solidFill>
              <a:srgbClr val="00B1FF"/>
            </a:solidFill>
          </p:spPr>
          <p:txBody>
            <a:bodyPr wrap="square" lIns="0" tIns="0" rIns="0" bIns="0" rtlCol="0"/>
            <a:lstStyle/>
            <a:p>
              <a:endParaRPr/>
            </a:p>
          </p:txBody>
        </p:sp>
        <p:sp>
          <p:nvSpPr>
            <p:cNvPr id="9" name="object 8">
              <a:extLst>
                <a:ext uri="{FF2B5EF4-FFF2-40B4-BE49-F238E27FC236}">
                  <a16:creationId xmlns:a16="http://schemas.microsoft.com/office/drawing/2014/main" id="{5227BA87-B8B9-9140-8A63-368D00100A32}"/>
                </a:ext>
              </a:extLst>
            </p:cNvPr>
            <p:cNvSpPr/>
            <p:nvPr/>
          </p:nvSpPr>
          <p:spPr>
            <a:xfrm>
              <a:off x="654137" y="780808"/>
              <a:ext cx="106680" cy="85344"/>
            </a:xfrm>
            <a:prstGeom prst="rect">
              <a:avLst/>
            </a:prstGeom>
            <a:blipFill>
              <a:blip r:embed="rId2"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C7A16E82-15A1-8A4B-B74A-59E2B2C7C6C3}"/>
                </a:ext>
              </a:extLst>
            </p:cNvPr>
            <p:cNvSpPr/>
            <p:nvPr/>
          </p:nvSpPr>
          <p:spPr>
            <a:xfrm>
              <a:off x="201216" y="205951"/>
              <a:ext cx="914400" cy="830580"/>
            </a:xfrm>
            <a:custGeom>
              <a:avLst/>
              <a:gdLst/>
              <a:ahLst/>
              <a:cxnLst/>
              <a:rect l="l" t="t" r="r" b="b"/>
              <a:pathLst>
                <a:path w="914400" h="830580">
                  <a:moveTo>
                    <a:pt x="595037" y="0"/>
                  </a:moveTo>
                  <a:lnTo>
                    <a:pt x="388620" y="0"/>
                  </a:lnTo>
                  <a:lnTo>
                    <a:pt x="248412" y="41148"/>
                  </a:lnTo>
                  <a:lnTo>
                    <a:pt x="105156" y="128015"/>
                  </a:lnTo>
                  <a:lnTo>
                    <a:pt x="39624" y="252984"/>
                  </a:lnTo>
                  <a:lnTo>
                    <a:pt x="9143" y="379475"/>
                  </a:lnTo>
                  <a:lnTo>
                    <a:pt x="0" y="465836"/>
                  </a:lnTo>
                  <a:lnTo>
                    <a:pt x="0" y="515501"/>
                  </a:lnTo>
                  <a:lnTo>
                    <a:pt x="60960" y="601979"/>
                  </a:lnTo>
                  <a:lnTo>
                    <a:pt x="141732" y="726948"/>
                  </a:lnTo>
                  <a:lnTo>
                    <a:pt x="329184" y="827531"/>
                  </a:lnTo>
                  <a:lnTo>
                    <a:pt x="362157" y="830579"/>
                  </a:lnTo>
                  <a:lnTo>
                    <a:pt x="562286" y="830579"/>
                  </a:lnTo>
                  <a:lnTo>
                    <a:pt x="637032" y="810767"/>
                  </a:lnTo>
                  <a:lnTo>
                    <a:pt x="714756" y="769619"/>
                  </a:lnTo>
                  <a:lnTo>
                    <a:pt x="797052" y="740663"/>
                  </a:lnTo>
                  <a:lnTo>
                    <a:pt x="800438" y="733043"/>
                  </a:lnTo>
                  <a:lnTo>
                    <a:pt x="431292" y="733043"/>
                  </a:lnTo>
                  <a:lnTo>
                    <a:pt x="288036" y="705612"/>
                  </a:lnTo>
                  <a:lnTo>
                    <a:pt x="173736" y="588263"/>
                  </a:lnTo>
                  <a:lnTo>
                    <a:pt x="123443" y="510539"/>
                  </a:lnTo>
                  <a:lnTo>
                    <a:pt x="120396" y="388619"/>
                  </a:lnTo>
                  <a:lnTo>
                    <a:pt x="147828" y="284988"/>
                  </a:lnTo>
                  <a:lnTo>
                    <a:pt x="220980" y="199643"/>
                  </a:lnTo>
                  <a:lnTo>
                    <a:pt x="262128" y="144779"/>
                  </a:lnTo>
                  <a:lnTo>
                    <a:pt x="362712" y="121919"/>
                  </a:lnTo>
                  <a:lnTo>
                    <a:pt x="469392" y="85344"/>
                  </a:lnTo>
                  <a:lnTo>
                    <a:pt x="640080" y="85344"/>
                  </a:lnTo>
                  <a:lnTo>
                    <a:pt x="672084" y="10668"/>
                  </a:lnTo>
                  <a:lnTo>
                    <a:pt x="595037" y="0"/>
                  </a:lnTo>
                  <a:close/>
                </a:path>
                <a:path w="914400" h="830580">
                  <a:moveTo>
                    <a:pt x="672084" y="10668"/>
                  </a:moveTo>
                  <a:lnTo>
                    <a:pt x="621792" y="128015"/>
                  </a:lnTo>
                  <a:lnTo>
                    <a:pt x="742188" y="210312"/>
                  </a:lnTo>
                  <a:lnTo>
                    <a:pt x="790956" y="280415"/>
                  </a:lnTo>
                  <a:lnTo>
                    <a:pt x="818388" y="376427"/>
                  </a:lnTo>
                  <a:lnTo>
                    <a:pt x="784860" y="531876"/>
                  </a:lnTo>
                  <a:lnTo>
                    <a:pt x="714756" y="646176"/>
                  </a:lnTo>
                  <a:lnTo>
                    <a:pt x="643128" y="682751"/>
                  </a:lnTo>
                  <a:lnTo>
                    <a:pt x="560832" y="719327"/>
                  </a:lnTo>
                  <a:lnTo>
                    <a:pt x="431292" y="733043"/>
                  </a:lnTo>
                  <a:lnTo>
                    <a:pt x="800438" y="733043"/>
                  </a:lnTo>
                  <a:lnTo>
                    <a:pt x="827532" y="672084"/>
                  </a:lnTo>
                  <a:lnTo>
                    <a:pt x="899160" y="562355"/>
                  </a:lnTo>
                  <a:lnTo>
                    <a:pt x="914400" y="481393"/>
                  </a:lnTo>
                  <a:lnTo>
                    <a:pt x="914400" y="369461"/>
                  </a:lnTo>
                  <a:lnTo>
                    <a:pt x="902208" y="284988"/>
                  </a:lnTo>
                  <a:lnTo>
                    <a:pt x="845820" y="138684"/>
                  </a:lnTo>
                  <a:lnTo>
                    <a:pt x="768096" y="82296"/>
                  </a:lnTo>
                  <a:lnTo>
                    <a:pt x="672084" y="10668"/>
                  </a:lnTo>
                  <a:close/>
                </a:path>
                <a:path w="914400" h="830580">
                  <a:moveTo>
                    <a:pt x="640080" y="85344"/>
                  </a:moveTo>
                  <a:lnTo>
                    <a:pt x="469392" y="85344"/>
                  </a:lnTo>
                  <a:lnTo>
                    <a:pt x="621792" y="128015"/>
                  </a:lnTo>
                  <a:lnTo>
                    <a:pt x="640080" y="85344"/>
                  </a:lnTo>
                  <a:close/>
                </a:path>
              </a:pathLst>
            </a:custGeom>
            <a:solidFill>
              <a:srgbClr val="000000"/>
            </a:solidFill>
          </p:spPr>
          <p:txBody>
            <a:bodyPr wrap="square" lIns="0" tIns="0" rIns="0" bIns="0" rtlCol="0"/>
            <a:lstStyle/>
            <a:p>
              <a:endParaRPr/>
            </a:p>
          </p:txBody>
        </p:sp>
        <p:sp>
          <p:nvSpPr>
            <p:cNvPr id="11" name="object 10">
              <a:extLst>
                <a:ext uri="{FF2B5EF4-FFF2-40B4-BE49-F238E27FC236}">
                  <a16:creationId xmlns:a16="http://schemas.microsoft.com/office/drawing/2014/main" id="{02369D73-2478-184F-A5A6-7835C6899DD0}"/>
                </a:ext>
              </a:extLst>
            </p:cNvPr>
            <p:cNvSpPr/>
            <p:nvPr/>
          </p:nvSpPr>
          <p:spPr>
            <a:xfrm>
              <a:off x="236141" y="188640"/>
              <a:ext cx="879475" cy="814069"/>
            </a:xfrm>
            <a:custGeom>
              <a:avLst/>
              <a:gdLst/>
              <a:ahLst/>
              <a:cxnLst/>
              <a:rect l="l" t="t" r="r" b="b"/>
              <a:pathLst>
                <a:path w="879475" h="814069">
                  <a:moveTo>
                    <a:pt x="464819" y="0"/>
                  </a:moveTo>
                  <a:lnTo>
                    <a:pt x="284988" y="27431"/>
                  </a:lnTo>
                  <a:lnTo>
                    <a:pt x="169163" y="88391"/>
                  </a:lnTo>
                  <a:lnTo>
                    <a:pt x="65531" y="175259"/>
                  </a:lnTo>
                  <a:lnTo>
                    <a:pt x="39624" y="297179"/>
                  </a:lnTo>
                  <a:lnTo>
                    <a:pt x="0" y="434339"/>
                  </a:lnTo>
                  <a:lnTo>
                    <a:pt x="102107" y="650747"/>
                  </a:lnTo>
                  <a:lnTo>
                    <a:pt x="266700" y="778763"/>
                  </a:lnTo>
                  <a:lnTo>
                    <a:pt x="417575" y="813815"/>
                  </a:lnTo>
                  <a:lnTo>
                    <a:pt x="557784" y="789431"/>
                  </a:lnTo>
                  <a:lnTo>
                    <a:pt x="626016" y="755903"/>
                  </a:lnTo>
                  <a:lnTo>
                    <a:pt x="454151" y="755903"/>
                  </a:lnTo>
                  <a:lnTo>
                    <a:pt x="350519" y="733043"/>
                  </a:lnTo>
                  <a:lnTo>
                    <a:pt x="239268" y="699515"/>
                  </a:lnTo>
                  <a:lnTo>
                    <a:pt x="190500" y="641603"/>
                  </a:lnTo>
                  <a:lnTo>
                    <a:pt x="120396" y="585215"/>
                  </a:lnTo>
                  <a:lnTo>
                    <a:pt x="59436" y="431291"/>
                  </a:lnTo>
                  <a:lnTo>
                    <a:pt x="86868" y="330707"/>
                  </a:lnTo>
                  <a:lnTo>
                    <a:pt x="132587" y="208787"/>
                  </a:lnTo>
                  <a:lnTo>
                    <a:pt x="224028" y="112775"/>
                  </a:lnTo>
                  <a:lnTo>
                    <a:pt x="373380" y="57911"/>
                  </a:lnTo>
                  <a:lnTo>
                    <a:pt x="475488" y="57911"/>
                  </a:lnTo>
                  <a:lnTo>
                    <a:pt x="464819" y="0"/>
                  </a:lnTo>
                  <a:close/>
                </a:path>
                <a:path w="879475" h="814069">
                  <a:moveTo>
                    <a:pt x="464819" y="0"/>
                  </a:moveTo>
                  <a:lnTo>
                    <a:pt x="475488" y="57911"/>
                  </a:lnTo>
                  <a:lnTo>
                    <a:pt x="684276" y="120395"/>
                  </a:lnTo>
                  <a:lnTo>
                    <a:pt x="763524" y="214883"/>
                  </a:lnTo>
                  <a:lnTo>
                    <a:pt x="821436" y="300227"/>
                  </a:lnTo>
                  <a:lnTo>
                    <a:pt x="821436" y="428243"/>
                  </a:lnTo>
                  <a:lnTo>
                    <a:pt x="775716" y="580643"/>
                  </a:lnTo>
                  <a:lnTo>
                    <a:pt x="656844" y="691895"/>
                  </a:lnTo>
                  <a:lnTo>
                    <a:pt x="454151" y="755903"/>
                  </a:lnTo>
                  <a:lnTo>
                    <a:pt x="626016" y="755903"/>
                  </a:lnTo>
                  <a:lnTo>
                    <a:pt x="734568" y="702563"/>
                  </a:lnTo>
                  <a:lnTo>
                    <a:pt x="815340" y="605027"/>
                  </a:lnTo>
                  <a:lnTo>
                    <a:pt x="871728" y="493775"/>
                  </a:lnTo>
                  <a:lnTo>
                    <a:pt x="879348" y="368807"/>
                  </a:lnTo>
                  <a:lnTo>
                    <a:pt x="836676" y="196595"/>
                  </a:lnTo>
                  <a:lnTo>
                    <a:pt x="752856" y="118871"/>
                  </a:lnTo>
                  <a:lnTo>
                    <a:pt x="687324" y="47243"/>
                  </a:lnTo>
                  <a:lnTo>
                    <a:pt x="559307" y="13715"/>
                  </a:lnTo>
                  <a:lnTo>
                    <a:pt x="464819" y="0"/>
                  </a:lnTo>
                  <a:close/>
                </a:path>
              </a:pathLst>
            </a:custGeom>
            <a:solidFill>
              <a:srgbClr val="00B1FF"/>
            </a:solidFill>
          </p:spPr>
          <p:txBody>
            <a:bodyPr wrap="square" lIns="0" tIns="0" rIns="0" bIns="0" rtlCol="0"/>
            <a:lstStyle/>
            <a:p>
              <a:endParaRPr/>
            </a:p>
          </p:txBody>
        </p:sp>
      </p:grpSp>
      <p:grpSp>
        <p:nvGrpSpPr>
          <p:cNvPr id="17" name="组合 16">
            <a:extLst>
              <a:ext uri="{FF2B5EF4-FFF2-40B4-BE49-F238E27FC236}">
                <a16:creationId xmlns:a16="http://schemas.microsoft.com/office/drawing/2014/main" id="{7AA66AF3-D3F2-8D46-8E77-F1EA4AFB3E3B}"/>
              </a:ext>
            </a:extLst>
          </p:cNvPr>
          <p:cNvGrpSpPr/>
          <p:nvPr/>
        </p:nvGrpSpPr>
        <p:grpSpPr>
          <a:xfrm>
            <a:off x="1907704" y="3933056"/>
            <a:ext cx="5041829" cy="584775"/>
            <a:chOff x="1064939" y="2525839"/>
            <a:chExt cx="5041829" cy="584775"/>
          </a:xfrm>
        </p:grpSpPr>
        <p:sp>
          <p:nvSpPr>
            <p:cNvPr id="5" name="object 4">
              <a:extLst>
                <a:ext uri="{FF2B5EF4-FFF2-40B4-BE49-F238E27FC236}">
                  <a16:creationId xmlns:a16="http://schemas.microsoft.com/office/drawing/2014/main" id="{F42E4910-EF7F-E043-80A7-A2001D6AC814}"/>
                </a:ext>
              </a:extLst>
            </p:cNvPr>
            <p:cNvSpPr/>
            <p:nvPr/>
          </p:nvSpPr>
          <p:spPr>
            <a:xfrm>
              <a:off x="3296210" y="2818227"/>
              <a:ext cx="1297305" cy="76200"/>
            </a:xfrm>
            <a:custGeom>
              <a:avLst/>
              <a:gdLst/>
              <a:ahLst/>
              <a:cxnLst/>
              <a:rect l="l" t="t" r="r" b="b"/>
              <a:pathLst>
                <a:path w="1297304" h="76200">
                  <a:moveTo>
                    <a:pt x="1220724" y="0"/>
                  </a:moveTo>
                  <a:lnTo>
                    <a:pt x="1220724" y="76200"/>
                  </a:lnTo>
                  <a:lnTo>
                    <a:pt x="1275588" y="48767"/>
                  </a:lnTo>
                  <a:lnTo>
                    <a:pt x="1232916" y="48767"/>
                  </a:lnTo>
                  <a:lnTo>
                    <a:pt x="1232916" y="28955"/>
                  </a:lnTo>
                  <a:lnTo>
                    <a:pt x="1278635" y="28955"/>
                  </a:lnTo>
                  <a:lnTo>
                    <a:pt x="1220724" y="0"/>
                  </a:lnTo>
                  <a:close/>
                </a:path>
                <a:path w="1297304" h="76200">
                  <a:moveTo>
                    <a:pt x="1220724" y="28955"/>
                  </a:moveTo>
                  <a:lnTo>
                    <a:pt x="0" y="28955"/>
                  </a:lnTo>
                  <a:lnTo>
                    <a:pt x="0" y="48767"/>
                  </a:lnTo>
                  <a:lnTo>
                    <a:pt x="1220724" y="48767"/>
                  </a:lnTo>
                  <a:lnTo>
                    <a:pt x="1220724" y="28955"/>
                  </a:lnTo>
                  <a:close/>
                </a:path>
                <a:path w="1297304" h="76200">
                  <a:moveTo>
                    <a:pt x="1278635" y="28955"/>
                  </a:moveTo>
                  <a:lnTo>
                    <a:pt x="1232916" y="28955"/>
                  </a:lnTo>
                  <a:lnTo>
                    <a:pt x="1232916" y="48767"/>
                  </a:lnTo>
                  <a:lnTo>
                    <a:pt x="1275588" y="48767"/>
                  </a:lnTo>
                  <a:lnTo>
                    <a:pt x="1296924" y="38100"/>
                  </a:lnTo>
                  <a:lnTo>
                    <a:pt x="1278635" y="28955"/>
                  </a:lnTo>
                  <a:close/>
                </a:path>
              </a:pathLst>
            </a:custGeom>
            <a:solidFill>
              <a:srgbClr val="CC00CC"/>
            </a:solidFill>
          </p:spPr>
          <p:txBody>
            <a:bodyPr wrap="square" lIns="0" tIns="0" rIns="0" bIns="0" rtlCol="0"/>
            <a:lstStyle/>
            <a:p>
              <a:endParaRPr sz="3200"/>
            </a:p>
          </p:txBody>
        </p:sp>
        <p:sp>
          <p:nvSpPr>
            <p:cNvPr id="16" name="矩形 15">
              <a:extLst>
                <a:ext uri="{FF2B5EF4-FFF2-40B4-BE49-F238E27FC236}">
                  <a16:creationId xmlns:a16="http://schemas.microsoft.com/office/drawing/2014/main" id="{256C782B-4D20-A441-BD7C-F0242DE4EFE4}"/>
                </a:ext>
              </a:extLst>
            </p:cNvPr>
            <p:cNvSpPr/>
            <p:nvPr/>
          </p:nvSpPr>
          <p:spPr>
            <a:xfrm>
              <a:off x="1064939" y="2525839"/>
              <a:ext cx="5041829" cy="584775"/>
            </a:xfrm>
            <a:prstGeom prst="rect">
              <a:avLst/>
            </a:prstGeom>
          </p:spPr>
          <p:txBody>
            <a:bodyPr wrap="none">
              <a:spAutoFit/>
            </a:bodyPr>
            <a:lstStyle/>
            <a:p>
              <a:pPr marL="731520">
                <a:lnSpc>
                  <a:spcPct val="100000"/>
                </a:lnSpc>
                <a:spcBef>
                  <a:spcPts val="2014"/>
                </a:spcBef>
                <a:tabLst>
                  <a:tab pos="3154680" algn="l"/>
                </a:tabLst>
              </a:pPr>
              <a:r>
                <a:rPr lang="en-US" altLang="zh-CN" sz="3200" spc="-5" dirty="0">
                  <a:solidFill>
                    <a:srgbClr val="006FBF"/>
                  </a:solidFill>
                  <a:latin typeface="Symbol"/>
                  <a:cs typeface="Symbol"/>
                </a:rPr>
                <a:t></a:t>
              </a:r>
              <a:r>
                <a:rPr lang="en-US" altLang="zh-CN" sz="3200" spc="-7" baseline="-20833" dirty="0">
                  <a:solidFill>
                    <a:srgbClr val="006FBF"/>
                  </a:solidFill>
                  <a:latin typeface="Times New Roman"/>
                  <a:cs typeface="Times New Roman"/>
                </a:rPr>
                <a:t>2</a:t>
              </a:r>
              <a:r>
                <a:rPr lang="en-US" altLang="zh-CN" sz="3200" spc="-5" dirty="0">
                  <a:solidFill>
                    <a:srgbClr val="006FBF"/>
                  </a:solidFill>
                  <a:latin typeface="Symbol"/>
                  <a:cs typeface="Symbol"/>
                </a:rPr>
                <a:t></a:t>
              </a:r>
              <a:r>
                <a:rPr lang="en-US" altLang="zh-CN" sz="3200" spc="5" dirty="0">
                  <a:solidFill>
                    <a:srgbClr val="006FBF"/>
                  </a:solidFill>
                  <a:latin typeface="Times New Roman"/>
                  <a:cs typeface="Times New Roman"/>
                </a:rPr>
                <a:t> </a:t>
              </a:r>
              <a:r>
                <a:rPr lang="en-US" altLang="zh-CN" sz="3200" dirty="0">
                  <a:solidFill>
                    <a:srgbClr val="006FBF"/>
                  </a:solidFill>
                  <a:latin typeface="Times New Roman"/>
                  <a:cs typeface="Times New Roman"/>
                </a:rPr>
                <a:t>(</a:t>
              </a:r>
              <a:r>
                <a:rPr lang="en-US" altLang="zh-CN" sz="3200" i="1" dirty="0">
                  <a:solidFill>
                    <a:srgbClr val="006FBF"/>
                  </a:solidFill>
                  <a:latin typeface="Times New Roman"/>
                  <a:cs typeface="Times New Roman"/>
                </a:rPr>
                <a:t>g</a:t>
              </a:r>
              <a:r>
                <a:rPr lang="en-US" altLang="zh-CN" sz="3200" dirty="0">
                  <a:solidFill>
                    <a:srgbClr val="006FBF"/>
                  </a:solidFill>
                  <a:latin typeface="Times New Roman"/>
                  <a:cs typeface="Times New Roman"/>
                </a:rPr>
                <a:t>)	    </a:t>
              </a:r>
              <a:r>
                <a:rPr lang="en-US" altLang="zh-CN" sz="3200" spc="-5" dirty="0">
                  <a:solidFill>
                    <a:srgbClr val="006FBF"/>
                  </a:solidFill>
                  <a:latin typeface="Times New Roman"/>
                  <a:cs typeface="Times New Roman"/>
                </a:rPr>
                <a:t>H</a:t>
              </a:r>
              <a:r>
                <a:rPr lang="en-US" altLang="zh-CN" sz="3200" spc="-7" baseline="-20833" dirty="0">
                  <a:solidFill>
                    <a:srgbClr val="006FBF"/>
                  </a:solidFill>
                  <a:latin typeface="Times New Roman"/>
                  <a:cs typeface="Times New Roman"/>
                </a:rPr>
                <a:t>2</a:t>
              </a:r>
              <a:r>
                <a:rPr lang="en-US" altLang="zh-CN" sz="3200" spc="-5" dirty="0">
                  <a:solidFill>
                    <a:srgbClr val="006FBF"/>
                  </a:solidFill>
                  <a:latin typeface="Times New Roman"/>
                  <a:cs typeface="Times New Roman"/>
                </a:rPr>
                <a:t>O</a:t>
              </a:r>
              <a:r>
                <a:rPr lang="en-US" altLang="zh-CN" sz="3200" dirty="0">
                  <a:solidFill>
                    <a:srgbClr val="006FBF"/>
                  </a:solidFill>
                  <a:latin typeface="Times New Roman"/>
                  <a:cs typeface="Times New Roman"/>
                </a:rPr>
                <a:t> (</a:t>
              </a:r>
              <a:r>
                <a:rPr lang="en-US" altLang="zh-CN" sz="3200" i="1" dirty="0">
                  <a:solidFill>
                    <a:srgbClr val="006FBF"/>
                  </a:solidFill>
                  <a:latin typeface="Times New Roman"/>
                  <a:cs typeface="Times New Roman"/>
                </a:rPr>
                <a:t>l</a:t>
              </a:r>
              <a:r>
                <a:rPr lang="en-US" altLang="zh-CN" sz="3200" dirty="0">
                  <a:solidFill>
                    <a:srgbClr val="006FBF"/>
                  </a:solidFill>
                  <a:latin typeface="Times New Roman"/>
                  <a:cs typeface="Times New Roman"/>
                </a:rPr>
                <a:t>)</a:t>
              </a:r>
              <a:endParaRPr lang="en-US" altLang="zh-CN" sz="3200" dirty="0">
                <a:latin typeface="Times New Roman"/>
                <a:cs typeface="Times New Roman"/>
              </a:endParaRPr>
            </a:p>
          </p:txBody>
        </p:sp>
      </p:grpSp>
    </p:spTree>
    <p:extLst>
      <p:ext uri="{BB962C8B-B14F-4D97-AF65-F5344CB8AC3E}">
        <p14:creationId xmlns:p14="http://schemas.microsoft.com/office/powerpoint/2010/main" val="18511943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31C8902-08DA-0E47-A22D-345D64F29D5F}"/>
              </a:ext>
            </a:extLst>
          </p:cNvPr>
          <p:cNvSpPr>
            <a:spLocks noGrp="1"/>
          </p:cNvSpPr>
          <p:nvPr>
            <p:ph type="ftr" sz="quarter" idx="10"/>
          </p:nvPr>
        </p:nvSpPr>
        <p:spPr/>
        <p:txBody>
          <a:bodyPr/>
          <a:lstStyle/>
          <a:p>
            <a:pPr>
              <a:defRPr/>
            </a:pPr>
            <a:fld id="{5B0964F7-4727-4AC6-820D-B129E805F5EE}" type="slidenum">
              <a:rPr lang="zh-CN" altLang="en-US" smtClean="0"/>
              <a:pPr>
                <a:defRPr/>
              </a:pPr>
              <a:t>63</a:t>
            </a:fld>
            <a:endParaRPr lang="en-US" altLang="zh-CN"/>
          </a:p>
        </p:txBody>
      </p:sp>
      <p:sp>
        <p:nvSpPr>
          <p:cNvPr id="3" name="object 2">
            <a:extLst>
              <a:ext uri="{FF2B5EF4-FFF2-40B4-BE49-F238E27FC236}">
                <a16:creationId xmlns:a16="http://schemas.microsoft.com/office/drawing/2014/main" id="{5A20AEB6-065A-3E4F-A593-91C7B12F7EF7}"/>
              </a:ext>
            </a:extLst>
          </p:cNvPr>
          <p:cNvSpPr txBox="1"/>
          <p:nvPr/>
        </p:nvSpPr>
        <p:spPr>
          <a:xfrm>
            <a:off x="258122" y="430482"/>
            <a:ext cx="8686799" cy="759182"/>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450</a:t>
            </a:r>
            <a:r>
              <a:rPr sz="2400" spc="-10" dirty="0">
                <a:latin typeface="Times New Roman"/>
                <a:cs typeface="Times New Roman"/>
              </a:rPr>
              <a:t> </a:t>
            </a:r>
            <a:r>
              <a:rPr sz="2400" dirty="0">
                <a:latin typeface="Times New Roman"/>
                <a:cs typeface="Times New Roman"/>
              </a:rPr>
              <a:t>g</a:t>
            </a:r>
            <a:r>
              <a:rPr sz="2400" spc="-10" dirty="0">
                <a:latin typeface="Times New Roman"/>
                <a:cs typeface="Times New Roman"/>
              </a:rPr>
              <a:t> </a:t>
            </a:r>
            <a:r>
              <a:rPr sz="2400" dirty="0">
                <a:latin typeface="楷体"/>
                <a:cs typeface="楷体"/>
              </a:rPr>
              <a:t>水蒸气在</a:t>
            </a:r>
            <a:r>
              <a:rPr sz="2400" spc="-610" dirty="0">
                <a:latin typeface="楷体"/>
                <a:cs typeface="楷体"/>
              </a:rPr>
              <a:t> </a:t>
            </a:r>
            <a:r>
              <a:rPr sz="2400" spc="-5" dirty="0">
                <a:latin typeface="Times New Roman"/>
                <a:cs typeface="Times New Roman"/>
              </a:rPr>
              <a:t>1.0</a:t>
            </a:r>
            <a:r>
              <a:rPr sz="2400" spc="-5" dirty="0">
                <a:latin typeface="楷体"/>
                <a:cs typeface="楷体"/>
              </a:rPr>
              <a:t>×</a:t>
            </a:r>
            <a:r>
              <a:rPr sz="2400" spc="-5" dirty="0">
                <a:latin typeface="Times New Roman"/>
                <a:cs typeface="Times New Roman"/>
              </a:rPr>
              <a:t>10</a:t>
            </a:r>
            <a:r>
              <a:rPr sz="2400" spc="-7" baseline="24305" dirty="0">
                <a:latin typeface="Times New Roman"/>
                <a:cs typeface="Times New Roman"/>
              </a:rPr>
              <a:t>5</a:t>
            </a:r>
            <a:r>
              <a:rPr sz="2400" spc="292" baseline="24305" dirty="0">
                <a:latin typeface="Times New Roman"/>
                <a:cs typeface="Times New Roman"/>
              </a:rPr>
              <a:t> </a:t>
            </a:r>
            <a:r>
              <a:rPr sz="2400" spc="-5" dirty="0">
                <a:latin typeface="Times New Roman"/>
                <a:cs typeface="Times New Roman"/>
              </a:rPr>
              <a:t>Pa</a:t>
            </a:r>
            <a:r>
              <a:rPr sz="2400" spc="-10" dirty="0">
                <a:latin typeface="Times New Roman"/>
                <a:cs typeface="Times New Roman"/>
              </a:rPr>
              <a:t> </a:t>
            </a:r>
            <a:r>
              <a:rPr sz="2400" dirty="0">
                <a:latin typeface="楷体"/>
                <a:cs typeface="楷体"/>
              </a:rPr>
              <a:t>和</a:t>
            </a:r>
            <a:r>
              <a:rPr sz="2400" dirty="0">
                <a:latin typeface="Times New Roman"/>
                <a:cs typeface="Times New Roman"/>
              </a:rPr>
              <a:t>100</a:t>
            </a:r>
            <a:r>
              <a:rPr sz="2400" spc="-10" dirty="0">
                <a:latin typeface="Times New Roman"/>
                <a:cs typeface="Times New Roman"/>
              </a:rPr>
              <a:t> </a:t>
            </a:r>
            <a:r>
              <a:rPr sz="2400" dirty="0">
                <a:latin typeface="Times New Roman"/>
                <a:cs typeface="Times New Roman"/>
              </a:rPr>
              <a:t>ºC</a:t>
            </a:r>
            <a:r>
              <a:rPr sz="2400" dirty="0">
                <a:latin typeface="楷体"/>
                <a:cs typeface="楷体"/>
              </a:rPr>
              <a:t>下凝结成水。已知在</a:t>
            </a:r>
            <a:r>
              <a:rPr sz="2400" dirty="0">
                <a:latin typeface="Times New Roman"/>
                <a:cs typeface="Times New Roman"/>
              </a:rPr>
              <a:t>100</a:t>
            </a:r>
            <a:r>
              <a:rPr sz="2400" spc="-30" dirty="0">
                <a:latin typeface="Times New Roman"/>
                <a:cs typeface="Times New Roman"/>
              </a:rPr>
              <a:t> </a:t>
            </a:r>
            <a:r>
              <a:rPr sz="2400" spc="5" dirty="0">
                <a:latin typeface="Times New Roman"/>
                <a:cs typeface="Times New Roman"/>
              </a:rPr>
              <a:t>ºC</a:t>
            </a:r>
            <a:r>
              <a:rPr sz="2400" spc="-35" dirty="0">
                <a:latin typeface="Times New Roman"/>
                <a:cs typeface="Times New Roman"/>
              </a:rPr>
              <a:t> </a:t>
            </a:r>
            <a:r>
              <a:rPr sz="2400" dirty="0">
                <a:latin typeface="楷体"/>
                <a:cs typeface="楷体"/>
              </a:rPr>
              <a:t>时水的蒸发焓为</a:t>
            </a:r>
            <a:r>
              <a:rPr sz="2400" spc="-625" dirty="0">
                <a:latin typeface="楷体"/>
                <a:cs typeface="楷体"/>
              </a:rPr>
              <a:t> </a:t>
            </a:r>
            <a:r>
              <a:rPr sz="2400" dirty="0">
                <a:latin typeface="Times New Roman"/>
                <a:cs typeface="Times New Roman"/>
              </a:rPr>
              <a:t>2.26  </a:t>
            </a:r>
            <a:r>
              <a:rPr sz="2400" spc="-5" dirty="0">
                <a:latin typeface="Times New Roman"/>
                <a:cs typeface="Times New Roman"/>
              </a:rPr>
              <a:t>kJ·g</a:t>
            </a:r>
            <a:r>
              <a:rPr sz="2400" spc="-10" dirty="0">
                <a:latin typeface="Times New Roman"/>
                <a:cs typeface="Times New Roman"/>
              </a:rPr>
              <a:t> </a:t>
            </a:r>
            <a:r>
              <a:rPr sz="2400" baseline="24305" dirty="0">
                <a:latin typeface="Times New Roman"/>
                <a:cs typeface="Times New Roman"/>
              </a:rPr>
              <a:t>–1</a:t>
            </a:r>
            <a:r>
              <a:rPr sz="2400" dirty="0">
                <a:latin typeface="楷体"/>
                <a:cs typeface="楷体"/>
              </a:rPr>
              <a:t>。求此过程的</a:t>
            </a:r>
            <a:r>
              <a:rPr sz="2400" spc="-625" dirty="0">
                <a:latin typeface="楷体"/>
                <a:cs typeface="楷体"/>
              </a:rPr>
              <a:t> </a:t>
            </a:r>
            <a:r>
              <a:rPr sz="2400" i="1" dirty="0">
                <a:latin typeface="Times New Roman"/>
                <a:cs typeface="Times New Roman"/>
              </a:rPr>
              <a:t>W</a:t>
            </a:r>
            <a:r>
              <a:rPr sz="2450" spc="-50" dirty="0">
                <a:latin typeface="宋体"/>
                <a:cs typeface="宋体"/>
              </a:rPr>
              <a:t>、</a:t>
            </a:r>
            <a:r>
              <a:rPr sz="2400" i="1" spc="-5" dirty="0">
                <a:latin typeface="Times New Roman"/>
                <a:cs typeface="Times New Roman"/>
              </a:rPr>
              <a:t>Q </a:t>
            </a:r>
            <a:r>
              <a:rPr sz="2400" dirty="0">
                <a:latin typeface="楷体"/>
                <a:cs typeface="楷体"/>
              </a:rPr>
              <a:t>、</a:t>
            </a:r>
            <a:r>
              <a:rPr sz="2400" spc="-610" dirty="0">
                <a:latin typeface="楷体"/>
                <a:cs typeface="楷体"/>
              </a:rPr>
              <a:t> </a:t>
            </a:r>
            <a:r>
              <a:rPr sz="2400" spc="-5" dirty="0">
                <a:latin typeface="Symbol"/>
                <a:cs typeface="Symbol"/>
              </a:rPr>
              <a:t></a:t>
            </a:r>
            <a:r>
              <a:rPr sz="2400" i="1" spc="-5" dirty="0">
                <a:latin typeface="Times New Roman"/>
                <a:cs typeface="Times New Roman"/>
              </a:rPr>
              <a:t>H</a:t>
            </a:r>
            <a:r>
              <a:rPr sz="2400" i="1" spc="-15" dirty="0">
                <a:latin typeface="Times New Roman"/>
                <a:cs typeface="Times New Roman"/>
              </a:rPr>
              <a:t> </a:t>
            </a:r>
            <a:r>
              <a:rPr sz="2400" dirty="0">
                <a:latin typeface="楷体"/>
                <a:cs typeface="楷体"/>
              </a:rPr>
              <a:t>和</a:t>
            </a:r>
            <a:r>
              <a:rPr sz="2400" spc="-605" dirty="0">
                <a:latin typeface="楷体"/>
                <a:cs typeface="楷体"/>
              </a:rPr>
              <a:t> </a:t>
            </a:r>
            <a:r>
              <a:rPr sz="2400" spc="-10" dirty="0">
                <a:latin typeface="Symbol"/>
                <a:cs typeface="Symbol"/>
              </a:rPr>
              <a:t></a:t>
            </a:r>
            <a:r>
              <a:rPr sz="2400" i="1" spc="-10" dirty="0">
                <a:latin typeface="Times New Roman"/>
                <a:cs typeface="Times New Roman"/>
              </a:rPr>
              <a:t>U</a:t>
            </a:r>
            <a:r>
              <a:rPr sz="2400" dirty="0">
                <a:latin typeface="楷体"/>
                <a:cs typeface="楷体"/>
              </a:rPr>
              <a:t>。</a:t>
            </a:r>
          </a:p>
        </p:txBody>
      </p:sp>
      <p:sp>
        <p:nvSpPr>
          <p:cNvPr id="6" name="object 5">
            <a:extLst>
              <a:ext uri="{FF2B5EF4-FFF2-40B4-BE49-F238E27FC236}">
                <a16:creationId xmlns:a16="http://schemas.microsoft.com/office/drawing/2014/main" id="{1C748E3B-06B7-F242-94A3-3467FB66E39C}"/>
              </a:ext>
            </a:extLst>
          </p:cNvPr>
          <p:cNvSpPr txBox="1"/>
          <p:nvPr/>
        </p:nvSpPr>
        <p:spPr>
          <a:xfrm>
            <a:off x="971600" y="2060848"/>
            <a:ext cx="7790168" cy="3916457"/>
          </a:xfrm>
          <a:prstGeom prst="rect">
            <a:avLst/>
          </a:prstGeom>
        </p:spPr>
        <p:txBody>
          <a:bodyPr vert="horz" wrap="square" lIns="0" tIns="104140" rIns="0" bIns="0" rtlCol="0">
            <a:spAutoFit/>
          </a:bodyPr>
          <a:lstStyle/>
          <a:p>
            <a:pPr marL="12700">
              <a:lnSpc>
                <a:spcPct val="100000"/>
              </a:lnSpc>
              <a:spcBef>
                <a:spcPts val="820"/>
              </a:spcBef>
            </a:pPr>
            <a:r>
              <a:rPr sz="2800" spc="-5" dirty="0">
                <a:latin typeface="Symbol"/>
                <a:cs typeface="Symbol"/>
              </a:rPr>
              <a:t></a:t>
            </a:r>
            <a:r>
              <a:rPr sz="2800" i="1" spc="-5" dirty="0">
                <a:latin typeface="Times New Roman"/>
                <a:cs typeface="Times New Roman"/>
              </a:rPr>
              <a:t>n </a:t>
            </a:r>
            <a:r>
              <a:rPr sz="2800" dirty="0">
                <a:latin typeface="Times New Roman"/>
                <a:cs typeface="Times New Roman"/>
              </a:rPr>
              <a:t>= </a:t>
            </a:r>
            <a:r>
              <a:rPr sz="2800" i="1" spc="-5" dirty="0">
                <a:latin typeface="Times New Roman"/>
                <a:cs typeface="Times New Roman"/>
              </a:rPr>
              <a:t>n</a:t>
            </a:r>
            <a:r>
              <a:rPr sz="2800" spc="-7" baseline="-20833" dirty="0">
                <a:latin typeface="Times New Roman"/>
                <a:cs typeface="Times New Roman"/>
              </a:rPr>
              <a:t>0 </a:t>
            </a:r>
            <a:r>
              <a:rPr sz="2800" dirty="0">
                <a:latin typeface="Times New Roman"/>
                <a:cs typeface="Times New Roman"/>
              </a:rPr>
              <a:t>– </a:t>
            </a:r>
            <a:r>
              <a:rPr sz="2800" i="1" dirty="0">
                <a:latin typeface="Times New Roman"/>
                <a:cs typeface="Times New Roman"/>
              </a:rPr>
              <a:t>n </a:t>
            </a:r>
            <a:r>
              <a:rPr sz="2800" dirty="0">
                <a:latin typeface="Times New Roman"/>
                <a:cs typeface="Times New Roman"/>
              </a:rPr>
              <a:t>= 0 – </a:t>
            </a:r>
            <a:r>
              <a:rPr sz="2800" spc="-5" dirty="0">
                <a:latin typeface="Times New Roman"/>
                <a:cs typeface="Times New Roman"/>
              </a:rPr>
              <a:t>(450g/18g·mol </a:t>
            </a:r>
            <a:r>
              <a:rPr sz="2800" baseline="24305" dirty="0">
                <a:latin typeface="Times New Roman"/>
                <a:cs typeface="Times New Roman"/>
              </a:rPr>
              <a:t>–1</a:t>
            </a:r>
            <a:r>
              <a:rPr sz="2800" dirty="0">
                <a:latin typeface="Times New Roman"/>
                <a:cs typeface="Times New Roman"/>
              </a:rPr>
              <a:t>) = </a:t>
            </a:r>
            <a:r>
              <a:rPr sz="2800" dirty="0">
                <a:latin typeface="Symbol"/>
                <a:cs typeface="Symbol"/>
              </a:rPr>
              <a:t></a:t>
            </a:r>
            <a:r>
              <a:rPr sz="2800" dirty="0">
                <a:latin typeface="Times New Roman"/>
                <a:cs typeface="Times New Roman"/>
              </a:rPr>
              <a:t> 25</a:t>
            </a:r>
            <a:r>
              <a:rPr sz="2800" spc="-240" dirty="0">
                <a:latin typeface="Times New Roman"/>
                <a:cs typeface="Times New Roman"/>
              </a:rPr>
              <a:t> </a:t>
            </a:r>
            <a:r>
              <a:rPr sz="2800" spc="-10" dirty="0">
                <a:latin typeface="Times New Roman"/>
                <a:cs typeface="Times New Roman"/>
              </a:rPr>
              <a:t>mol</a:t>
            </a:r>
            <a:endParaRPr sz="2800" dirty="0">
              <a:latin typeface="Times New Roman"/>
              <a:cs typeface="Times New Roman"/>
            </a:endParaRPr>
          </a:p>
          <a:p>
            <a:pPr marL="88900">
              <a:lnSpc>
                <a:spcPct val="100000"/>
              </a:lnSpc>
              <a:spcBef>
                <a:spcPts val="720"/>
              </a:spcBef>
            </a:pPr>
            <a:r>
              <a:rPr sz="2800" i="1" dirty="0">
                <a:latin typeface="Times New Roman"/>
                <a:cs typeface="Times New Roman"/>
              </a:rPr>
              <a:t>W </a:t>
            </a:r>
            <a:r>
              <a:rPr sz="2800" dirty="0">
                <a:latin typeface="Times New Roman"/>
                <a:cs typeface="Times New Roman"/>
              </a:rPr>
              <a:t>= </a:t>
            </a:r>
            <a:r>
              <a:rPr sz="2800" i="1" spc="-5" dirty="0">
                <a:latin typeface="Times New Roman"/>
                <a:cs typeface="Times New Roman"/>
              </a:rPr>
              <a:t>p</a:t>
            </a:r>
            <a:r>
              <a:rPr sz="2800" spc="-5" dirty="0">
                <a:latin typeface="Symbol"/>
                <a:cs typeface="Symbol"/>
              </a:rPr>
              <a:t></a:t>
            </a:r>
            <a:r>
              <a:rPr sz="2800" i="1" spc="-5" dirty="0">
                <a:latin typeface="Times New Roman"/>
                <a:cs typeface="Times New Roman"/>
              </a:rPr>
              <a:t>V </a:t>
            </a:r>
            <a:r>
              <a:rPr sz="2800" dirty="0">
                <a:latin typeface="Times New Roman"/>
                <a:cs typeface="Times New Roman"/>
              </a:rPr>
              <a:t>=</a:t>
            </a:r>
            <a:r>
              <a:rPr sz="2800" spc="-65" dirty="0">
                <a:latin typeface="Times New Roman"/>
                <a:cs typeface="Times New Roman"/>
              </a:rPr>
              <a:t> </a:t>
            </a:r>
            <a:r>
              <a:rPr sz="2800" spc="-5" dirty="0">
                <a:latin typeface="Symbol"/>
                <a:cs typeface="Symbol"/>
              </a:rPr>
              <a:t></a:t>
            </a:r>
            <a:r>
              <a:rPr sz="2800" i="1" spc="-5" dirty="0">
                <a:latin typeface="Times New Roman"/>
                <a:cs typeface="Times New Roman"/>
              </a:rPr>
              <a:t>nRT</a:t>
            </a:r>
            <a:endParaRPr sz="2800" dirty="0">
              <a:latin typeface="Times New Roman"/>
              <a:cs typeface="Times New Roman"/>
            </a:endParaRPr>
          </a:p>
          <a:p>
            <a:pPr marL="469900">
              <a:lnSpc>
                <a:spcPct val="100000"/>
              </a:lnSpc>
              <a:spcBef>
                <a:spcPts val="720"/>
              </a:spcBef>
            </a:pPr>
            <a:r>
              <a:rPr sz="2800" i="1" dirty="0">
                <a:latin typeface="Times New Roman"/>
                <a:cs typeface="Times New Roman"/>
              </a:rPr>
              <a:t>= </a:t>
            </a:r>
            <a:r>
              <a:rPr sz="2800" dirty="0">
                <a:latin typeface="Times New Roman"/>
                <a:cs typeface="Times New Roman"/>
              </a:rPr>
              <a:t>– 25 </a:t>
            </a:r>
            <a:r>
              <a:rPr sz="2800" spc="-10" dirty="0">
                <a:latin typeface="Times New Roman"/>
                <a:cs typeface="Times New Roman"/>
              </a:rPr>
              <a:t>mol </a:t>
            </a:r>
            <a:r>
              <a:rPr sz="2800" dirty="0">
                <a:latin typeface="Symbol"/>
                <a:cs typeface="Symbol"/>
              </a:rPr>
              <a:t></a:t>
            </a:r>
            <a:r>
              <a:rPr sz="2800" dirty="0">
                <a:latin typeface="Times New Roman"/>
                <a:cs typeface="Times New Roman"/>
              </a:rPr>
              <a:t> 8.314 </a:t>
            </a:r>
            <a:r>
              <a:rPr sz="2800" dirty="0">
                <a:latin typeface="Symbol"/>
                <a:cs typeface="Symbol"/>
              </a:rPr>
              <a:t></a:t>
            </a:r>
            <a:r>
              <a:rPr sz="2800" dirty="0">
                <a:latin typeface="Times New Roman"/>
                <a:cs typeface="Times New Roman"/>
              </a:rPr>
              <a:t> 10</a:t>
            </a:r>
            <a:r>
              <a:rPr sz="2800" baseline="24305" dirty="0">
                <a:latin typeface="Times New Roman"/>
                <a:cs typeface="Times New Roman"/>
              </a:rPr>
              <a:t>–3 </a:t>
            </a:r>
            <a:r>
              <a:rPr sz="2800" spc="-5" dirty="0">
                <a:latin typeface="Times New Roman"/>
                <a:cs typeface="Times New Roman"/>
              </a:rPr>
              <a:t>kJ·mol</a:t>
            </a:r>
            <a:r>
              <a:rPr sz="2800" spc="-7" baseline="24305" dirty="0">
                <a:latin typeface="Times New Roman"/>
                <a:cs typeface="Times New Roman"/>
              </a:rPr>
              <a:t>–1</a:t>
            </a:r>
            <a:r>
              <a:rPr sz="2800" spc="-5" dirty="0">
                <a:latin typeface="Times New Roman"/>
                <a:cs typeface="Times New Roman"/>
              </a:rPr>
              <a:t>·K</a:t>
            </a:r>
            <a:r>
              <a:rPr sz="2800" spc="-7" baseline="24305" dirty="0">
                <a:latin typeface="Times New Roman"/>
                <a:cs typeface="Times New Roman"/>
              </a:rPr>
              <a:t>–1 </a:t>
            </a:r>
            <a:r>
              <a:rPr sz="2800" dirty="0">
                <a:latin typeface="Symbol"/>
                <a:cs typeface="Symbol"/>
              </a:rPr>
              <a:t></a:t>
            </a:r>
            <a:r>
              <a:rPr sz="2800" dirty="0">
                <a:latin typeface="Times New Roman"/>
                <a:cs typeface="Times New Roman"/>
              </a:rPr>
              <a:t> 373</a:t>
            </a:r>
            <a:r>
              <a:rPr sz="2800" spc="-240" dirty="0">
                <a:latin typeface="Times New Roman"/>
                <a:cs typeface="Times New Roman"/>
              </a:rPr>
              <a:t> </a:t>
            </a:r>
            <a:r>
              <a:rPr sz="2800" spc="-5" dirty="0">
                <a:latin typeface="Times New Roman"/>
                <a:cs typeface="Times New Roman"/>
              </a:rPr>
              <a:t>K</a:t>
            </a:r>
            <a:endParaRPr sz="2800" dirty="0">
              <a:latin typeface="Times New Roman"/>
              <a:cs typeface="Times New Roman"/>
            </a:endParaRPr>
          </a:p>
          <a:p>
            <a:pPr marL="469900">
              <a:lnSpc>
                <a:spcPct val="100000"/>
              </a:lnSpc>
              <a:spcBef>
                <a:spcPts val="730"/>
              </a:spcBef>
            </a:pPr>
            <a:r>
              <a:rPr sz="2800" dirty="0">
                <a:latin typeface="Times New Roman"/>
                <a:cs typeface="Times New Roman"/>
              </a:rPr>
              <a:t>= – 77</a:t>
            </a:r>
            <a:r>
              <a:rPr sz="2800" spc="-15" dirty="0">
                <a:latin typeface="Times New Roman"/>
                <a:cs typeface="Times New Roman"/>
              </a:rPr>
              <a:t> </a:t>
            </a:r>
            <a:r>
              <a:rPr sz="2800" spc="-5" dirty="0">
                <a:latin typeface="Times New Roman"/>
                <a:cs typeface="Times New Roman"/>
              </a:rPr>
              <a:t>kJ</a:t>
            </a:r>
            <a:endParaRPr sz="2800" dirty="0">
              <a:latin typeface="Times New Roman"/>
              <a:cs typeface="Times New Roman"/>
            </a:endParaRPr>
          </a:p>
          <a:p>
            <a:pPr marL="47625">
              <a:lnSpc>
                <a:spcPct val="100000"/>
              </a:lnSpc>
              <a:spcBef>
                <a:spcPts val="1310"/>
              </a:spcBef>
              <a:tabLst>
                <a:tab pos="3610610" algn="l"/>
              </a:tabLst>
            </a:pPr>
            <a:r>
              <a:rPr sz="2800" i="1" spc="-5" dirty="0">
                <a:latin typeface="Times New Roman"/>
                <a:cs typeface="Times New Roman"/>
              </a:rPr>
              <a:t>Q </a:t>
            </a:r>
            <a:r>
              <a:rPr sz="2800" dirty="0">
                <a:latin typeface="Symbol"/>
                <a:cs typeface="Symbol"/>
              </a:rPr>
              <a:t></a:t>
            </a:r>
            <a:r>
              <a:rPr sz="2800" dirty="0">
                <a:latin typeface="Times New Roman"/>
                <a:cs typeface="Times New Roman"/>
              </a:rPr>
              <a:t> – 2.26 </a:t>
            </a:r>
            <a:r>
              <a:rPr sz="2800" spc="-5" dirty="0">
                <a:latin typeface="Times New Roman"/>
                <a:cs typeface="Times New Roman"/>
              </a:rPr>
              <a:t>kJ·g </a:t>
            </a:r>
            <a:r>
              <a:rPr sz="2800" baseline="24305" dirty="0">
                <a:latin typeface="Times New Roman"/>
                <a:cs typeface="Times New Roman"/>
              </a:rPr>
              <a:t>–1 </a:t>
            </a:r>
            <a:r>
              <a:rPr sz="2800" dirty="0">
                <a:latin typeface="Symbol"/>
                <a:cs typeface="Symbol"/>
              </a:rPr>
              <a:t></a:t>
            </a:r>
            <a:r>
              <a:rPr sz="2800" dirty="0">
                <a:latin typeface="Times New Roman"/>
                <a:cs typeface="Times New Roman"/>
              </a:rPr>
              <a:t> 450</a:t>
            </a:r>
            <a:r>
              <a:rPr sz="2800" spc="10" dirty="0">
                <a:latin typeface="Times New Roman"/>
                <a:cs typeface="Times New Roman"/>
              </a:rPr>
              <a:t> </a:t>
            </a:r>
            <a:r>
              <a:rPr sz="2800" dirty="0">
                <a:latin typeface="Times New Roman"/>
                <a:cs typeface="Times New Roman"/>
              </a:rPr>
              <a:t>g</a:t>
            </a:r>
            <a:r>
              <a:rPr sz="2800" spc="5" dirty="0">
                <a:latin typeface="Times New Roman"/>
                <a:cs typeface="Times New Roman"/>
              </a:rPr>
              <a:t> </a:t>
            </a:r>
            <a:r>
              <a:rPr sz="2800" dirty="0">
                <a:latin typeface="Times New Roman"/>
                <a:cs typeface="Times New Roman"/>
              </a:rPr>
              <a:t>=	– 1017</a:t>
            </a:r>
            <a:r>
              <a:rPr sz="2800" spc="-10" dirty="0">
                <a:latin typeface="Times New Roman"/>
                <a:cs typeface="Times New Roman"/>
              </a:rPr>
              <a:t> </a:t>
            </a:r>
            <a:r>
              <a:rPr sz="2800" spc="-5" dirty="0">
                <a:latin typeface="Times New Roman"/>
                <a:cs typeface="Times New Roman"/>
              </a:rPr>
              <a:t>kJ</a:t>
            </a:r>
            <a:endParaRPr sz="2800" dirty="0">
              <a:latin typeface="Times New Roman"/>
              <a:cs typeface="Times New Roman"/>
            </a:endParaRPr>
          </a:p>
          <a:p>
            <a:pPr marL="47625">
              <a:lnSpc>
                <a:spcPct val="100000"/>
              </a:lnSpc>
              <a:spcBef>
                <a:spcPts val="1440"/>
              </a:spcBef>
            </a:pPr>
            <a:r>
              <a:rPr sz="2800" spc="-5" dirty="0">
                <a:latin typeface="Symbol"/>
                <a:cs typeface="Symbol"/>
              </a:rPr>
              <a:t></a:t>
            </a:r>
            <a:r>
              <a:rPr sz="2800" i="1" spc="-5" dirty="0">
                <a:latin typeface="Times New Roman"/>
                <a:cs typeface="Times New Roman"/>
              </a:rPr>
              <a:t>U </a:t>
            </a:r>
            <a:r>
              <a:rPr sz="2800" i="1" dirty="0">
                <a:latin typeface="Times New Roman"/>
                <a:cs typeface="Times New Roman"/>
              </a:rPr>
              <a:t>= </a:t>
            </a:r>
            <a:r>
              <a:rPr sz="2800" i="1" spc="-5" dirty="0">
                <a:latin typeface="Times New Roman"/>
                <a:cs typeface="Times New Roman"/>
              </a:rPr>
              <a:t>Q </a:t>
            </a:r>
            <a:r>
              <a:rPr sz="2800" i="1" dirty="0">
                <a:latin typeface="Times New Roman"/>
                <a:cs typeface="Times New Roman"/>
              </a:rPr>
              <a:t>– W = </a:t>
            </a:r>
            <a:r>
              <a:rPr sz="2800" dirty="0">
                <a:latin typeface="Times New Roman"/>
                <a:cs typeface="Times New Roman"/>
              </a:rPr>
              <a:t>– 1017 </a:t>
            </a:r>
            <a:r>
              <a:rPr sz="2800" spc="-5" dirty="0">
                <a:latin typeface="Times New Roman"/>
                <a:cs typeface="Times New Roman"/>
              </a:rPr>
              <a:t>kJ </a:t>
            </a:r>
            <a:r>
              <a:rPr sz="2800" dirty="0">
                <a:latin typeface="Times New Roman"/>
                <a:cs typeface="Times New Roman"/>
              </a:rPr>
              <a:t>– (– 77 </a:t>
            </a:r>
            <a:r>
              <a:rPr sz="2800" spc="-5" dirty="0">
                <a:latin typeface="Times New Roman"/>
                <a:cs typeface="Times New Roman"/>
              </a:rPr>
              <a:t>kJ) </a:t>
            </a:r>
            <a:r>
              <a:rPr sz="2800" dirty="0">
                <a:latin typeface="Times New Roman"/>
                <a:cs typeface="Times New Roman"/>
              </a:rPr>
              <a:t>= – 939.5</a:t>
            </a:r>
            <a:r>
              <a:rPr sz="2800" spc="-30" dirty="0">
                <a:latin typeface="Times New Roman"/>
                <a:cs typeface="Times New Roman"/>
              </a:rPr>
              <a:t> </a:t>
            </a:r>
            <a:r>
              <a:rPr sz="2800" spc="-5" dirty="0">
                <a:latin typeface="Times New Roman"/>
                <a:cs typeface="Times New Roman"/>
              </a:rPr>
              <a:t>kJ</a:t>
            </a:r>
            <a:endParaRPr sz="2800" dirty="0">
              <a:latin typeface="Times New Roman"/>
              <a:cs typeface="Times New Roman"/>
            </a:endParaRPr>
          </a:p>
          <a:p>
            <a:pPr marL="47625">
              <a:lnSpc>
                <a:spcPct val="100000"/>
              </a:lnSpc>
              <a:spcBef>
                <a:spcPts val="1440"/>
              </a:spcBef>
            </a:pPr>
            <a:r>
              <a:rPr sz="2800" spc="-5" dirty="0">
                <a:latin typeface="Symbol"/>
                <a:cs typeface="Symbol"/>
              </a:rPr>
              <a:t></a:t>
            </a:r>
            <a:r>
              <a:rPr sz="2800" i="1" spc="-5" dirty="0">
                <a:latin typeface="Times New Roman"/>
                <a:cs typeface="Times New Roman"/>
              </a:rPr>
              <a:t>H </a:t>
            </a:r>
            <a:r>
              <a:rPr sz="2800" i="1" dirty="0">
                <a:latin typeface="Times New Roman"/>
                <a:cs typeface="Times New Roman"/>
              </a:rPr>
              <a:t>= </a:t>
            </a:r>
            <a:r>
              <a:rPr sz="2800" i="1" spc="-5" dirty="0">
                <a:latin typeface="Times New Roman"/>
                <a:cs typeface="Times New Roman"/>
              </a:rPr>
              <a:t>Q</a:t>
            </a:r>
            <a:r>
              <a:rPr sz="2800" spc="-7" baseline="-20833" dirty="0">
                <a:latin typeface="Times New Roman"/>
                <a:cs typeface="Times New Roman"/>
              </a:rPr>
              <a:t>p </a:t>
            </a:r>
            <a:r>
              <a:rPr sz="2800" dirty="0">
                <a:latin typeface="Times New Roman"/>
                <a:cs typeface="Times New Roman"/>
              </a:rPr>
              <a:t>= </a:t>
            </a:r>
            <a:r>
              <a:rPr sz="2800" i="1" spc="-5" dirty="0">
                <a:latin typeface="Times New Roman"/>
                <a:cs typeface="Times New Roman"/>
              </a:rPr>
              <a:t>Q </a:t>
            </a:r>
            <a:r>
              <a:rPr sz="2800" dirty="0">
                <a:latin typeface="Times New Roman"/>
                <a:cs typeface="Times New Roman"/>
              </a:rPr>
              <a:t>= – 1017</a:t>
            </a:r>
            <a:r>
              <a:rPr sz="2800" spc="10" dirty="0">
                <a:latin typeface="Times New Roman"/>
                <a:cs typeface="Times New Roman"/>
              </a:rPr>
              <a:t> </a:t>
            </a:r>
            <a:r>
              <a:rPr sz="2800" spc="-5" dirty="0">
                <a:latin typeface="Times New Roman"/>
                <a:cs typeface="Times New Roman"/>
              </a:rPr>
              <a:t>kJ</a:t>
            </a:r>
            <a:endParaRPr sz="2800" dirty="0">
              <a:latin typeface="Times New Roman"/>
              <a:cs typeface="Times New Roman"/>
            </a:endParaRPr>
          </a:p>
        </p:txBody>
      </p:sp>
      <p:grpSp>
        <p:nvGrpSpPr>
          <p:cNvPr id="17" name="组合 16">
            <a:extLst>
              <a:ext uri="{FF2B5EF4-FFF2-40B4-BE49-F238E27FC236}">
                <a16:creationId xmlns:a16="http://schemas.microsoft.com/office/drawing/2014/main" id="{7AA66AF3-D3F2-8D46-8E77-F1EA4AFB3E3B}"/>
              </a:ext>
            </a:extLst>
          </p:cNvPr>
          <p:cNvGrpSpPr/>
          <p:nvPr/>
        </p:nvGrpSpPr>
        <p:grpSpPr>
          <a:xfrm>
            <a:off x="1979712" y="1269599"/>
            <a:ext cx="4315669" cy="461665"/>
            <a:chOff x="1469603" y="2601268"/>
            <a:chExt cx="4315669" cy="461665"/>
          </a:xfrm>
        </p:grpSpPr>
        <p:sp>
          <p:nvSpPr>
            <p:cNvPr id="5" name="object 4">
              <a:extLst>
                <a:ext uri="{FF2B5EF4-FFF2-40B4-BE49-F238E27FC236}">
                  <a16:creationId xmlns:a16="http://schemas.microsoft.com/office/drawing/2014/main" id="{F42E4910-EF7F-E043-80A7-A2001D6AC814}"/>
                </a:ext>
              </a:extLst>
            </p:cNvPr>
            <p:cNvSpPr/>
            <p:nvPr/>
          </p:nvSpPr>
          <p:spPr>
            <a:xfrm>
              <a:off x="3296210" y="2818227"/>
              <a:ext cx="1297305" cy="76200"/>
            </a:xfrm>
            <a:custGeom>
              <a:avLst/>
              <a:gdLst/>
              <a:ahLst/>
              <a:cxnLst/>
              <a:rect l="l" t="t" r="r" b="b"/>
              <a:pathLst>
                <a:path w="1297304" h="76200">
                  <a:moveTo>
                    <a:pt x="1220724" y="0"/>
                  </a:moveTo>
                  <a:lnTo>
                    <a:pt x="1220724" y="76200"/>
                  </a:lnTo>
                  <a:lnTo>
                    <a:pt x="1275588" y="48767"/>
                  </a:lnTo>
                  <a:lnTo>
                    <a:pt x="1232916" y="48767"/>
                  </a:lnTo>
                  <a:lnTo>
                    <a:pt x="1232916" y="28955"/>
                  </a:lnTo>
                  <a:lnTo>
                    <a:pt x="1278635" y="28955"/>
                  </a:lnTo>
                  <a:lnTo>
                    <a:pt x="1220724" y="0"/>
                  </a:lnTo>
                  <a:close/>
                </a:path>
                <a:path w="1297304" h="76200">
                  <a:moveTo>
                    <a:pt x="1220724" y="28955"/>
                  </a:moveTo>
                  <a:lnTo>
                    <a:pt x="0" y="28955"/>
                  </a:lnTo>
                  <a:lnTo>
                    <a:pt x="0" y="48767"/>
                  </a:lnTo>
                  <a:lnTo>
                    <a:pt x="1220724" y="48767"/>
                  </a:lnTo>
                  <a:lnTo>
                    <a:pt x="1220724" y="28955"/>
                  </a:lnTo>
                  <a:close/>
                </a:path>
                <a:path w="1297304" h="76200">
                  <a:moveTo>
                    <a:pt x="1278635" y="28955"/>
                  </a:moveTo>
                  <a:lnTo>
                    <a:pt x="1232916" y="28955"/>
                  </a:lnTo>
                  <a:lnTo>
                    <a:pt x="1232916" y="48767"/>
                  </a:lnTo>
                  <a:lnTo>
                    <a:pt x="1275588" y="48767"/>
                  </a:lnTo>
                  <a:lnTo>
                    <a:pt x="1296924" y="38100"/>
                  </a:lnTo>
                  <a:lnTo>
                    <a:pt x="1278635" y="28955"/>
                  </a:lnTo>
                  <a:close/>
                </a:path>
              </a:pathLst>
            </a:custGeom>
            <a:solidFill>
              <a:srgbClr val="CC00CC"/>
            </a:solidFill>
          </p:spPr>
          <p:txBody>
            <a:bodyPr wrap="square" lIns="0" tIns="0" rIns="0" bIns="0" rtlCol="0"/>
            <a:lstStyle/>
            <a:p>
              <a:endParaRPr/>
            </a:p>
          </p:txBody>
        </p:sp>
        <p:sp>
          <p:nvSpPr>
            <p:cNvPr id="16" name="矩形 15">
              <a:extLst>
                <a:ext uri="{FF2B5EF4-FFF2-40B4-BE49-F238E27FC236}">
                  <a16:creationId xmlns:a16="http://schemas.microsoft.com/office/drawing/2014/main" id="{256C782B-4D20-A441-BD7C-F0242DE4EFE4}"/>
                </a:ext>
              </a:extLst>
            </p:cNvPr>
            <p:cNvSpPr/>
            <p:nvPr/>
          </p:nvSpPr>
          <p:spPr>
            <a:xfrm>
              <a:off x="1469603" y="2601268"/>
              <a:ext cx="4315669" cy="461665"/>
            </a:xfrm>
            <a:prstGeom prst="rect">
              <a:avLst/>
            </a:prstGeom>
          </p:spPr>
          <p:txBody>
            <a:bodyPr wrap="none">
              <a:spAutoFit/>
            </a:bodyPr>
            <a:lstStyle/>
            <a:p>
              <a:pPr marL="731520">
                <a:lnSpc>
                  <a:spcPct val="100000"/>
                </a:lnSpc>
                <a:spcBef>
                  <a:spcPts val="2014"/>
                </a:spcBef>
                <a:tabLst>
                  <a:tab pos="3154680" algn="l"/>
                </a:tabLst>
              </a:pPr>
              <a:r>
                <a:rPr lang="en-US" altLang="zh-CN" spc="-5" dirty="0">
                  <a:solidFill>
                    <a:srgbClr val="006FBF"/>
                  </a:solidFill>
                  <a:latin typeface="Symbol"/>
                  <a:cs typeface="Symbol"/>
                </a:rPr>
                <a:t></a:t>
              </a:r>
              <a:r>
                <a:rPr lang="en-US" altLang="zh-CN" spc="-7" baseline="-20833" dirty="0">
                  <a:solidFill>
                    <a:srgbClr val="006FBF"/>
                  </a:solidFill>
                  <a:latin typeface="Times New Roman"/>
                  <a:cs typeface="Times New Roman"/>
                </a:rPr>
                <a:t>2</a:t>
              </a:r>
              <a:r>
                <a:rPr lang="en-US" altLang="zh-CN" spc="-5" dirty="0">
                  <a:solidFill>
                    <a:srgbClr val="006FBF"/>
                  </a:solidFill>
                  <a:latin typeface="Symbol"/>
                  <a:cs typeface="Symbol"/>
                </a:rPr>
                <a:t></a:t>
              </a:r>
              <a:r>
                <a:rPr lang="en-US" altLang="zh-CN" spc="5" dirty="0">
                  <a:solidFill>
                    <a:srgbClr val="006FBF"/>
                  </a:solidFill>
                  <a:latin typeface="Times New Roman"/>
                  <a:cs typeface="Times New Roman"/>
                </a:rPr>
                <a:t> </a:t>
              </a:r>
              <a:r>
                <a:rPr lang="en-US" altLang="zh-CN" dirty="0">
                  <a:solidFill>
                    <a:srgbClr val="006FBF"/>
                  </a:solidFill>
                  <a:latin typeface="Times New Roman"/>
                  <a:cs typeface="Times New Roman"/>
                </a:rPr>
                <a:t>(</a:t>
              </a:r>
              <a:r>
                <a:rPr lang="en-US" altLang="zh-CN" i="1" dirty="0">
                  <a:solidFill>
                    <a:srgbClr val="006FBF"/>
                  </a:solidFill>
                  <a:latin typeface="Times New Roman"/>
                  <a:cs typeface="Times New Roman"/>
                </a:rPr>
                <a:t>g</a:t>
              </a:r>
              <a:r>
                <a:rPr lang="en-US" altLang="zh-CN" dirty="0">
                  <a:solidFill>
                    <a:srgbClr val="006FBF"/>
                  </a:solidFill>
                  <a:latin typeface="Times New Roman"/>
                  <a:cs typeface="Times New Roman"/>
                </a:rPr>
                <a:t>)	</a:t>
              </a:r>
              <a:r>
                <a:rPr lang="en-US" altLang="zh-CN" spc="-5" dirty="0">
                  <a:solidFill>
                    <a:srgbClr val="006FBF"/>
                  </a:solidFill>
                  <a:latin typeface="Times New Roman"/>
                  <a:cs typeface="Times New Roman"/>
                </a:rPr>
                <a:t>H</a:t>
              </a:r>
              <a:r>
                <a:rPr lang="en-US" altLang="zh-CN" spc="-7" baseline="-20833" dirty="0">
                  <a:solidFill>
                    <a:srgbClr val="006FBF"/>
                  </a:solidFill>
                  <a:latin typeface="Times New Roman"/>
                  <a:cs typeface="Times New Roman"/>
                </a:rPr>
                <a:t>2</a:t>
              </a:r>
              <a:r>
                <a:rPr lang="en-US" altLang="zh-CN" spc="-5" dirty="0">
                  <a:solidFill>
                    <a:srgbClr val="006FBF"/>
                  </a:solidFill>
                  <a:latin typeface="Times New Roman"/>
                  <a:cs typeface="Times New Roman"/>
                </a:rPr>
                <a:t>O</a:t>
              </a:r>
              <a:r>
                <a:rPr lang="en-US" altLang="zh-CN" dirty="0">
                  <a:solidFill>
                    <a:srgbClr val="006FBF"/>
                  </a:solidFill>
                  <a:latin typeface="Times New Roman"/>
                  <a:cs typeface="Times New Roman"/>
                </a:rPr>
                <a:t> (</a:t>
              </a:r>
              <a:r>
                <a:rPr lang="en-US" altLang="zh-CN" i="1" dirty="0">
                  <a:solidFill>
                    <a:srgbClr val="006FBF"/>
                  </a:solidFill>
                  <a:latin typeface="Times New Roman"/>
                  <a:cs typeface="Times New Roman"/>
                </a:rPr>
                <a:t>l</a:t>
              </a:r>
              <a:r>
                <a:rPr lang="en-US" altLang="zh-CN" dirty="0">
                  <a:solidFill>
                    <a:srgbClr val="006FBF"/>
                  </a:solidFill>
                  <a:latin typeface="Times New Roman"/>
                  <a:cs typeface="Times New Roman"/>
                </a:rPr>
                <a:t>)</a:t>
              </a:r>
              <a:endParaRPr lang="en-US" altLang="zh-CN" dirty="0">
                <a:latin typeface="Times New Roman"/>
                <a:cs typeface="Times New Roman"/>
              </a:endParaRPr>
            </a:p>
          </p:txBody>
        </p:sp>
      </p:grpSp>
    </p:spTree>
    <p:extLst>
      <p:ext uri="{BB962C8B-B14F-4D97-AF65-F5344CB8AC3E}">
        <p14:creationId xmlns:p14="http://schemas.microsoft.com/office/powerpoint/2010/main" val="396303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2CC708C-3037-9044-9F1E-E5E16899983C}"/>
              </a:ext>
            </a:extLst>
          </p:cNvPr>
          <p:cNvSpPr>
            <a:spLocks noGrp="1"/>
          </p:cNvSpPr>
          <p:nvPr>
            <p:ph type="ftr" sz="quarter" idx="10"/>
          </p:nvPr>
        </p:nvSpPr>
        <p:spPr/>
        <p:txBody>
          <a:bodyPr/>
          <a:lstStyle/>
          <a:p>
            <a:pPr>
              <a:defRPr/>
            </a:pPr>
            <a:fld id="{5B0964F7-4727-4AC6-820D-B129E805F5EE}" type="slidenum">
              <a:rPr lang="zh-CN" altLang="en-US" smtClean="0"/>
              <a:pPr>
                <a:defRPr/>
              </a:pPr>
              <a:t>64</a:t>
            </a:fld>
            <a:endParaRPr lang="en-US" altLang="zh-CN"/>
          </a:p>
        </p:txBody>
      </p:sp>
      <p:sp>
        <p:nvSpPr>
          <p:cNvPr id="3" name="Text Box 2">
            <a:extLst>
              <a:ext uri="{FF2B5EF4-FFF2-40B4-BE49-F238E27FC236}">
                <a16:creationId xmlns:a16="http://schemas.microsoft.com/office/drawing/2014/main" id="{B5B8E153-C168-654D-B3FE-FECCADD663DB}"/>
              </a:ext>
            </a:extLst>
          </p:cNvPr>
          <p:cNvSpPr txBox="1">
            <a:spLocks noChangeArrowheads="1"/>
          </p:cNvSpPr>
          <p:nvPr/>
        </p:nvSpPr>
        <p:spPr bwMode="auto">
          <a:xfrm>
            <a:off x="457200" y="1556792"/>
            <a:ext cx="85064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latin typeface="+mj-ea"/>
                <a:ea typeface="+mj-ea"/>
              </a:rPr>
              <a:t>下列反应可否用于“固氮”？如可能的话，温度如何控制？</a:t>
            </a:r>
          </a:p>
          <a:p>
            <a:pPr>
              <a:spcBef>
                <a:spcPct val="50000"/>
              </a:spcBef>
            </a:pPr>
            <a:r>
              <a:rPr lang="en-US" altLang="zh-CN" sz="2800" dirty="0">
                <a:solidFill>
                  <a:srgbClr val="000000"/>
                </a:solidFill>
              </a:rPr>
              <a:t>(1) 2N</a:t>
            </a:r>
            <a:r>
              <a:rPr lang="en-US" altLang="zh-CN" sz="2800" baseline="-25000" dirty="0">
                <a:solidFill>
                  <a:srgbClr val="000000"/>
                </a:solidFill>
              </a:rPr>
              <a:t>2</a:t>
            </a:r>
            <a:r>
              <a:rPr lang="en-US" altLang="zh-CN" sz="2800" dirty="0">
                <a:solidFill>
                  <a:srgbClr val="000000"/>
                </a:solidFill>
              </a:rPr>
              <a:t>(g) + O</a:t>
            </a:r>
            <a:r>
              <a:rPr lang="en-US" altLang="zh-CN" sz="2800" baseline="-25000" dirty="0">
                <a:solidFill>
                  <a:srgbClr val="000000"/>
                </a:solidFill>
              </a:rPr>
              <a:t>2</a:t>
            </a:r>
            <a:r>
              <a:rPr lang="en-US" altLang="zh-CN" sz="2800" dirty="0">
                <a:solidFill>
                  <a:srgbClr val="000000"/>
                </a:solidFill>
              </a:rPr>
              <a:t>(g) </a:t>
            </a:r>
            <a:r>
              <a:rPr lang="en-US" altLang="zh-CN" sz="2800" dirty="0">
                <a:solidFill>
                  <a:srgbClr val="000000"/>
                </a:solidFill>
                <a:sym typeface="Symbol" pitchFamily="2" charset="2"/>
              </a:rPr>
              <a:t> 2N</a:t>
            </a:r>
            <a:r>
              <a:rPr lang="en-US" altLang="zh-CN" sz="2800" baseline="-25000" dirty="0">
                <a:solidFill>
                  <a:srgbClr val="000000"/>
                </a:solidFill>
                <a:sym typeface="Symbol" pitchFamily="2" charset="2"/>
              </a:rPr>
              <a:t>2</a:t>
            </a:r>
            <a:r>
              <a:rPr lang="en-US" altLang="zh-CN" sz="2800" dirty="0">
                <a:solidFill>
                  <a:srgbClr val="000000"/>
                </a:solidFill>
                <a:sym typeface="Symbol" pitchFamily="2" charset="2"/>
              </a:rPr>
              <a:t>O(g)</a:t>
            </a:r>
          </a:p>
          <a:p>
            <a:pPr>
              <a:spcBef>
                <a:spcPct val="50000"/>
              </a:spcBef>
            </a:pPr>
            <a:r>
              <a:rPr lang="en-US" altLang="zh-CN" sz="2800" dirty="0">
                <a:solidFill>
                  <a:srgbClr val="000000"/>
                </a:solidFill>
                <a:sym typeface="Symbol" pitchFamily="2" charset="2"/>
              </a:rPr>
              <a:t>(2)  </a:t>
            </a:r>
            <a:r>
              <a:rPr lang="en-US" altLang="zh-CN" sz="2800" dirty="0">
                <a:solidFill>
                  <a:srgbClr val="000000"/>
                </a:solidFill>
              </a:rPr>
              <a:t>N</a:t>
            </a:r>
            <a:r>
              <a:rPr lang="en-US" altLang="zh-CN" sz="2800" baseline="-25000" dirty="0">
                <a:solidFill>
                  <a:srgbClr val="000000"/>
                </a:solidFill>
              </a:rPr>
              <a:t>2</a:t>
            </a:r>
            <a:r>
              <a:rPr lang="en-US" altLang="zh-CN" sz="2800" dirty="0">
                <a:solidFill>
                  <a:srgbClr val="000000"/>
                </a:solidFill>
              </a:rPr>
              <a:t>(g) +  O</a:t>
            </a:r>
            <a:r>
              <a:rPr lang="en-US" altLang="zh-CN" sz="2800" baseline="-25000" dirty="0">
                <a:solidFill>
                  <a:srgbClr val="000000"/>
                </a:solidFill>
              </a:rPr>
              <a:t>2</a:t>
            </a:r>
            <a:r>
              <a:rPr lang="en-US" altLang="zh-CN" sz="2800" dirty="0">
                <a:solidFill>
                  <a:srgbClr val="000000"/>
                </a:solidFill>
              </a:rPr>
              <a:t>(g) </a:t>
            </a:r>
            <a:r>
              <a:rPr lang="en-US" altLang="zh-CN" sz="2800" dirty="0">
                <a:solidFill>
                  <a:srgbClr val="000000"/>
                </a:solidFill>
                <a:sym typeface="Symbol" pitchFamily="2" charset="2"/>
              </a:rPr>
              <a:t> 2NO(g)</a:t>
            </a:r>
          </a:p>
        </p:txBody>
      </p:sp>
      <p:grpSp>
        <p:nvGrpSpPr>
          <p:cNvPr id="4" name="组合 3">
            <a:extLst>
              <a:ext uri="{FF2B5EF4-FFF2-40B4-BE49-F238E27FC236}">
                <a16:creationId xmlns:a16="http://schemas.microsoft.com/office/drawing/2014/main" id="{2DC1DA13-6454-D849-9AAF-232A9F1A142F}"/>
              </a:ext>
            </a:extLst>
          </p:cNvPr>
          <p:cNvGrpSpPr/>
          <p:nvPr/>
        </p:nvGrpSpPr>
        <p:grpSpPr>
          <a:xfrm>
            <a:off x="228600" y="348861"/>
            <a:ext cx="914400" cy="847891"/>
            <a:chOff x="201216" y="188640"/>
            <a:chExt cx="914400" cy="847891"/>
          </a:xfrm>
        </p:grpSpPr>
        <p:sp>
          <p:nvSpPr>
            <p:cNvPr id="5" name="object 6">
              <a:extLst>
                <a:ext uri="{FF2B5EF4-FFF2-40B4-BE49-F238E27FC236}">
                  <a16:creationId xmlns:a16="http://schemas.microsoft.com/office/drawing/2014/main" id="{2B202969-7A26-BB41-AD6D-05BB1AA722F6}"/>
                </a:ext>
              </a:extLst>
            </p:cNvPr>
            <p:cNvSpPr/>
            <p:nvPr/>
          </p:nvSpPr>
          <p:spPr>
            <a:xfrm>
              <a:off x="487352" y="290088"/>
              <a:ext cx="375285" cy="544195"/>
            </a:xfrm>
            <a:custGeom>
              <a:avLst/>
              <a:gdLst/>
              <a:ahLst/>
              <a:cxnLst/>
              <a:rect l="l" t="t" r="r" b="b"/>
              <a:pathLst>
                <a:path w="375285" h="544194">
                  <a:moveTo>
                    <a:pt x="355001" y="111251"/>
                  </a:moveTo>
                  <a:lnTo>
                    <a:pt x="166115" y="111251"/>
                  </a:lnTo>
                  <a:lnTo>
                    <a:pt x="233171" y="134112"/>
                  </a:lnTo>
                  <a:lnTo>
                    <a:pt x="227075" y="195072"/>
                  </a:lnTo>
                  <a:lnTo>
                    <a:pt x="146303" y="242315"/>
                  </a:lnTo>
                  <a:lnTo>
                    <a:pt x="131063" y="377951"/>
                  </a:lnTo>
                  <a:lnTo>
                    <a:pt x="146303" y="419100"/>
                  </a:lnTo>
                  <a:lnTo>
                    <a:pt x="118871" y="466344"/>
                  </a:lnTo>
                  <a:lnTo>
                    <a:pt x="124968" y="513588"/>
                  </a:lnTo>
                  <a:lnTo>
                    <a:pt x="182880" y="544067"/>
                  </a:lnTo>
                  <a:lnTo>
                    <a:pt x="256031" y="522732"/>
                  </a:lnTo>
                  <a:lnTo>
                    <a:pt x="280415" y="466344"/>
                  </a:lnTo>
                  <a:lnTo>
                    <a:pt x="249936" y="413003"/>
                  </a:lnTo>
                  <a:lnTo>
                    <a:pt x="283463" y="382524"/>
                  </a:lnTo>
                  <a:lnTo>
                    <a:pt x="283463" y="309372"/>
                  </a:lnTo>
                  <a:lnTo>
                    <a:pt x="367283" y="245363"/>
                  </a:lnTo>
                  <a:lnTo>
                    <a:pt x="374903" y="149351"/>
                  </a:lnTo>
                  <a:lnTo>
                    <a:pt x="355001" y="111251"/>
                  </a:lnTo>
                  <a:close/>
                </a:path>
                <a:path w="375285" h="544194">
                  <a:moveTo>
                    <a:pt x="214883" y="0"/>
                  </a:moveTo>
                  <a:lnTo>
                    <a:pt x="96012" y="30479"/>
                  </a:lnTo>
                  <a:lnTo>
                    <a:pt x="25907" y="92963"/>
                  </a:lnTo>
                  <a:lnTo>
                    <a:pt x="0" y="187451"/>
                  </a:lnTo>
                  <a:lnTo>
                    <a:pt x="3047" y="242315"/>
                  </a:lnTo>
                  <a:lnTo>
                    <a:pt x="124968" y="236220"/>
                  </a:lnTo>
                  <a:lnTo>
                    <a:pt x="128015" y="147827"/>
                  </a:lnTo>
                  <a:lnTo>
                    <a:pt x="166115" y="111251"/>
                  </a:lnTo>
                  <a:lnTo>
                    <a:pt x="355001" y="111251"/>
                  </a:lnTo>
                  <a:lnTo>
                    <a:pt x="321563" y="47244"/>
                  </a:lnTo>
                  <a:lnTo>
                    <a:pt x="214883" y="0"/>
                  </a:lnTo>
                  <a:close/>
                </a:path>
              </a:pathLst>
            </a:custGeom>
            <a:solidFill>
              <a:srgbClr val="000000"/>
            </a:solidFill>
          </p:spPr>
          <p:txBody>
            <a:bodyPr wrap="square" lIns="0" tIns="0" rIns="0" bIns="0" rtlCol="0"/>
            <a:lstStyle/>
            <a:p>
              <a:endParaRPr/>
            </a:p>
          </p:txBody>
        </p:sp>
        <p:sp>
          <p:nvSpPr>
            <p:cNvPr id="6" name="object 7">
              <a:extLst>
                <a:ext uri="{FF2B5EF4-FFF2-40B4-BE49-F238E27FC236}">
                  <a16:creationId xmlns:a16="http://schemas.microsoft.com/office/drawing/2014/main" id="{47F6C79B-49C5-8D4B-9CC8-B48033AC43B3}"/>
                </a:ext>
              </a:extLst>
            </p:cNvPr>
            <p:cNvSpPr/>
            <p:nvPr/>
          </p:nvSpPr>
          <p:spPr>
            <a:xfrm>
              <a:off x="507989" y="312492"/>
              <a:ext cx="334010" cy="379730"/>
            </a:xfrm>
            <a:custGeom>
              <a:avLst/>
              <a:gdLst/>
              <a:ahLst/>
              <a:cxnLst/>
              <a:rect l="l" t="t" r="r" b="b"/>
              <a:pathLst>
                <a:path w="334010" h="379730">
                  <a:moveTo>
                    <a:pt x="288006" y="57912"/>
                  </a:moveTo>
                  <a:lnTo>
                    <a:pt x="175259" y="57912"/>
                  </a:lnTo>
                  <a:lnTo>
                    <a:pt x="214883" y="83819"/>
                  </a:lnTo>
                  <a:lnTo>
                    <a:pt x="256031" y="121919"/>
                  </a:lnTo>
                  <a:lnTo>
                    <a:pt x="243839" y="188975"/>
                  </a:lnTo>
                  <a:lnTo>
                    <a:pt x="166115" y="219455"/>
                  </a:lnTo>
                  <a:lnTo>
                    <a:pt x="146303" y="266700"/>
                  </a:lnTo>
                  <a:lnTo>
                    <a:pt x="152400" y="313943"/>
                  </a:lnTo>
                  <a:lnTo>
                    <a:pt x="141731" y="379475"/>
                  </a:lnTo>
                  <a:lnTo>
                    <a:pt x="219455" y="379475"/>
                  </a:lnTo>
                  <a:lnTo>
                    <a:pt x="228600" y="330707"/>
                  </a:lnTo>
                  <a:lnTo>
                    <a:pt x="222503" y="274319"/>
                  </a:lnTo>
                  <a:lnTo>
                    <a:pt x="269747" y="245363"/>
                  </a:lnTo>
                  <a:lnTo>
                    <a:pt x="306323" y="228600"/>
                  </a:lnTo>
                  <a:lnTo>
                    <a:pt x="333755" y="155448"/>
                  </a:lnTo>
                  <a:lnTo>
                    <a:pt x="309371" y="77724"/>
                  </a:lnTo>
                  <a:lnTo>
                    <a:pt x="288006" y="57912"/>
                  </a:lnTo>
                  <a:close/>
                </a:path>
                <a:path w="334010" h="379730">
                  <a:moveTo>
                    <a:pt x="225551" y="0"/>
                  </a:moveTo>
                  <a:lnTo>
                    <a:pt x="124967" y="6095"/>
                  </a:lnTo>
                  <a:lnTo>
                    <a:pt x="44195" y="53339"/>
                  </a:lnTo>
                  <a:lnTo>
                    <a:pt x="7619" y="111251"/>
                  </a:lnTo>
                  <a:lnTo>
                    <a:pt x="0" y="192024"/>
                  </a:lnTo>
                  <a:lnTo>
                    <a:pt x="48767" y="182879"/>
                  </a:lnTo>
                  <a:lnTo>
                    <a:pt x="75938" y="182879"/>
                  </a:lnTo>
                  <a:lnTo>
                    <a:pt x="74675" y="138684"/>
                  </a:lnTo>
                  <a:lnTo>
                    <a:pt x="94487" y="80772"/>
                  </a:lnTo>
                  <a:lnTo>
                    <a:pt x="175259" y="57912"/>
                  </a:lnTo>
                  <a:lnTo>
                    <a:pt x="288006" y="57912"/>
                  </a:lnTo>
                  <a:lnTo>
                    <a:pt x="225551" y="0"/>
                  </a:lnTo>
                  <a:close/>
                </a:path>
                <a:path w="334010" h="379730">
                  <a:moveTo>
                    <a:pt x="75938" y="182879"/>
                  </a:moveTo>
                  <a:lnTo>
                    <a:pt x="48767" y="182879"/>
                  </a:lnTo>
                  <a:lnTo>
                    <a:pt x="76200" y="192024"/>
                  </a:lnTo>
                  <a:lnTo>
                    <a:pt x="75938" y="182879"/>
                  </a:lnTo>
                  <a:close/>
                </a:path>
              </a:pathLst>
            </a:custGeom>
            <a:solidFill>
              <a:srgbClr val="00B1FF"/>
            </a:solidFill>
          </p:spPr>
          <p:txBody>
            <a:bodyPr wrap="square" lIns="0" tIns="0" rIns="0" bIns="0" rtlCol="0"/>
            <a:lstStyle/>
            <a:p>
              <a:endParaRPr/>
            </a:p>
          </p:txBody>
        </p:sp>
        <p:sp>
          <p:nvSpPr>
            <p:cNvPr id="7" name="object 8">
              <a:extLst>
                <a:ext uri="{FF2B5EF4-FFF2-40B4-BE49-F238E27FC236}">
                  <a16:creationId xmlns:a16="http://schemas.microsoft.com/office/drawing/2014/main" id="{67872C3B-58FA-524C-A207-EDCD3F68AA71}"/>
                </a:ext>
              </a:extLst>
            </p:cNvPr>
            <p:cNvSpPr/>
            <p:nvPr/>
          </p:nvSpPr>
          <p:spPr>
            <a:xfrm>
              <a:off x="654137" y="780808"/>
              <a:ext cx="106680" cy="85344"/>
            </a:xfrm>
            <a:prstGeom prst="rect">
              <a:avLst/>
            </a:prstGeom>
            <a:blipFill>
              <a:blip r:embed="rId2" cstate="print"/>
              <a:stretch>
                <a:fillRect/>
              </a:stretch>
            </a:blipFill>
          </p:spPr>
          <p:txBody>
            <a:bodyPr wrap="square" lIns="0" tIns="0" rIns="0" bIns="0" rtlCol="0"/>
            <a:lstStyle/>
            <a:p>
              <a:endParaRPr/>
            </a:p>
          </p:txBody>
        </p:sp>
        <p:sp>
          <p:nvSpPr>
            <p:cNvPr id="8" name="object 9">
              <a:extLst>
                <a:ext uri="{FF2B5EF4-FFF2-40B4-BE49-F238E27FC236}">
                  <a16:creationId xmlns:a16="http://schemas.microsoft.com/office/drawing/2014/main" id="{198607F0-43FA-AA4A-8470-149A0EDECB06}"/>
                </a:ext>
              </a:extLst>
            </p:cNvPr>
            <p:cNvSpPr/>
            <p:nvPr/>
          </p:nvSpPr>
          <p:spPr>
            <a:xfrm>
              <a:off x="201216" y="205951"/>
              <a:ext cx="914400" cy="830580"/>
            </a:xfrm>
            <a:custGeom>
              <a:avLst/>
              <a:gdLst/>
              <a:ahLst/>
              <a:cxnLst/>
              <a:rect l="l" t="t" r="r" b="b"/>
              <a:pathLst>
                <a:path w="914400" h="830580">
                  <a:moveTo>
                    <a:pt x="595037" y="0"/>
                  </a:moveTo>
                  <a:lnTo>
                    <a:pt x="388620" y="0"/>
                  </a:lnTo>
                  <a:lnTo>
                    <a:pt x="248412" y="41148"/>
                  </a:lnTo>
                  <a:lnTo>
                    <a:pt x="105156" y="128015"/>
                  </a:lnTo>
                  <a:lnTo>
                    <a:pt x="39624" y="252984"/>
                  </a:lnTo>
                  <a:lnTo>
                    <a:pt x="9143" y="379475"/>
                  </a:lnTo>
                  <a:lnTo>
                    <a:pt x="0" y="465836"/>
                  </a:lnTo>
                  <a:lnTo>
                    <a:pt x="0" y="515501"/>
                  </a:lnTo>
                  <a:lnTo>
                    <a:pt x="60960" y="601979"/>
                  </a:lnTo>
                  <a:lnTo>
                    <a:pt x="141732" y="726948"/>
                  </a:lnTo>
                  <a:lnTo>
                    <a:pt x="329184" y="827531"/>
                  </a:lnTo>
                  <a:lnTo>
                    <a:pt x="362157" y="830579"/>
                  </a:lnTo>
                  <a:lnTo>
                    <a:pt x="562286" y="830579"/>
                  </a:lnTo>
                  <a:lnTo>
                    <a:pt x="637032" y="810767"/>
                  </a:lnTo>
                  <a:lnTo>
                    <a:pt x="714756" y="769619"/>
                  </a:lnTo>
                  <a:lnTo>
                    <a:pt x="797052" y="740663"/>
                  </a:lnTo>
                  <a:lnTo>
                    <a:pt x="800438" y="733043"/>
                  </a:lnTo>
                  <a:lnTo>
                    <a:pt x="431292" y="733043"/>
                  </a:lnTo>
                  <a:lnTo>
                    <a:pt x="288036" y="705612"/>
                  </a:lnTo>
                  <a:lnTo>
                    <a:pt x="173736" y="588263"/>
                  </a:lnTo>
                  <a:lnTo>
                    <a:pt x="123443" y="510539"/>
                  </a:lnTo>
                  <a:lnTo>
                    <a:pt x="120396" y="388619"/>
                  </a:lnTo>
                  <a:lnTo>
                    <a:pt x="147828" y="284988"/>
                  </a:lnTo>
                  <a:lnTo>
                    <a:pt x="220980" y="199643"/>
                  </a:lnTo>
                  <a:lnTo>
                    <a:pt x="262128" y="144779"/>
                  </a:lnTo>
                  <a:lnTo>
                    <a:pt x="362712" y="121919"/>
                  </a:lnTo>
                  <a:lnTo>
                    <a:pt x="469392" y="85344"/>
                  </a:lnTo>
                  <a:lnTo>
                    <a:pt x="640080" y="85344"/>
                  </a:lnTo>
                  <a:lnTo>
                    <a:pt x="672084" y="10668"/>
                  </a:lnTo>
                  <a:lnTo>
                    <a:pt x="595037" y="0"/>
                  </a:lnTo>
                  <a:close/>
                </a:path>
                <a:path w="914400" h="830580">
                  <a:moveTo>
                    <a:pt x="672084" y="10668"/>
                  </a:moveTo>
                  <a:lnTo>
                    <a:pt x="621792" y="128015"/>
                  </a:lnTo>
                  <a:lnTo>
                    <a:pt x="742188" y="210312"/>
                  </a:lnTo>
                  <a:lnTo>
                    <a:pt x="790956" y="280415"/>
                  </a:lnTo>
                  <a:lnTo>
                    <a:pt x="818388" y="376427"/>
                  </a:lnTo>
                  <a:lnTo>
                    <a:pt x="784860" y="531876"/>
                  </a:lnTo>
                  <a:lnTo>
                    <a:pt x="714756" y="646176"/>
                  </a:lnTo>
                  <a:lnTo>
                    <a:pt x="643128" y="682751"/>
                  </a:lnTo>
                  <a:lnTo>
                    <a:pt x="560832" y="719327"/>
                  </a:lnTo>
                  <a:lnTo>
                    <a:pt x="431292" y="733043"/>
                  </a:lnTo>
                  <a:lnTo>
                    <a:pt x="800438" y="733043"/>
                  </a:lnTo>
                  <a:lnTo>
                    <a:pt x="827532" y="672084"/>
                  </a:lnTo>
                  <a:lnTo>
                    <a:pt x="899160" y="562355"/>
                  </a:lnTo>
                  <a:lnTo>
                    <a:pt x="914400" y="481393"/>
                  </a:lnTo>
                  <a:lnTo>
                    <a:pt x="914400" y="369461"/>
                  </a:lnTo>
                  <a:lnTo>
                    <a:pt x="902208" y="284988"/>
                  </a:lnTo>
                  <a:lnTo>
                    <a:pt x="845820" y="138684"/>
                  </a:lnTo>
                  <a:lnTo>
                    <a:pt x="768096" y="82296"/>
                  </a:lnTo>
                  <a:lnTo>
                    <a:pt x="672084" y="10668"/>
                  </a:lnTo>
                  <a:close/>
                </a:path>
                <a:path w="914400" h="830580">
                  <a:moveTo>
                    <a:pt x="640080" y="85344"/>
                  </a:moveTo>
                  <a:lnTo>
                    <a:pt x="469392" y="85344"/>
                  </a:lnTo>
                  <a:lnTo>
                    <a:pt x="621792" y="128015"/>
                  </a:lnTo>
                  <a:lnTo>
                    <a:pt x="640080" y="85344"/>
                  </a:lnTo>
                  <a:close/>
                </a:path>
              </a:pathLst>
            </a:custGeom>
            <a:solidFill>
              <a:srgbClr val="000000"/>
            </a:solidFill>
          </p:spPr>
          <p:txBody>
            <a:bodyPr wrap="square" lIns="0" tIns="0" rIns="0" bIns="0" rtlCol="0"/>
            <a:lstStyle/>
            <a:p>
              <a:endParaRPr/>
            </a:p>
          </p:txBody>
        </p:sp>
        <p:sp>
          <p:nvSpPr>
            <p:cNvPr id="9" name="object 10">
              <a:extLst>
                <a:ext uri="{FF2B5EF4-FFF2-40B4-BE49-F238E27FC236}">
                  <a16:creationId xmlns:a16="http://schemas.microsoft.com/office/drawing/2014/main" id="{3D52C773-AF34-A547-8954-34B78CD7FFD9}"/>
                </a:ext>
              </a:extLst>
            </p:cNvPr>
            <p:cNvSpPr/>
            <p:nvPr/>
          </p:nvSpPr>
          <p:spPr>
            <a:xfrm>
              <a:off x="236141" y="188640"/>
              <a:ext cx="879475" cy="814069"/>
            </a:xfrm>
            <a:custGeom>
              <a:avLst/>
              <a:gdLst/>
              <a:ahLst/>
              <a:cxnLst/>
              <a:rect l="l" t="t" r="r" b="b"/>
              <a:pathLst>
                <a:path w="879475" h="814069">
                  <a:moveTo>
                    <a:pt x="464819" y="0"/>
                  </a:moveTo>
                  <a:lnTo>
                    <a:pt x="284988" y="27431"/>
                  </a:lnTo>
                  <a:lnTo>
                    <a:pt x="169163" y="88391"/>
                  </a:lnTo>
                  <a:lnTo>
                    <a:pt x="65531" y="175259"/>
                  </a:lnTo>
                  <a:lnTo>
                    <a:pt x="39624" y="297179"/>
                  </a:lnTo>
                  <a:lnTo>
                    <a:pt x="0" y="434339"/>
                  </a:lnTo>
                  <a:lnTo>
                    <a:pt x="102107" y="650747"/>
                  </a:lnTo>
                  <a:lnTo>
                    <a:pt x="266700" y="778763"/>
                  </a:lnTo>
                  <a:lnTo>
                    <a:pt x="417575" y="813815"/>
                  </a:lnTo>
                  <a:lnTo>
                    <a:pt x="557784" y="789431"/>
                  </a:lnTo>
                  <a:lnTo>
                    <a:pt x="626016" y="755903"/>
                  </a:lnTo>
                  <a:lnTo>
                    <a:pt x="454151" y="755903"/>
                  </a:lnTo>
                  <a:lnTo>
                    <a:pt x="350519" y="733043"/>
                  </a:lnTo>
                  <a:lnTo>
                    <a:pt x="239268" y="699515"/>
                  </a:lnTo>
                  <a:lnTo>
                    <a:pt x="190500" y="641603"/>
                  </a:lnTo>
                  <a:lnTo>
                    <a:pt x="120396" y="585215"/>
                  </a:lnTo>
                  <a:lnTo>
                    <a:pt x="59436" y="431291"/>
                  </a:lnTo>
                  <a:lnTo>
                    <a:pt x="86868" y="330707"/>
                  </a:lnTo>
                  <a:lnTo>
                    <a:pt x="132587" y="208787"/>
                  </a:lnTo>
                  <a:lnTo>
                    <a:pt x="224028" y="112775"/>
                  </a:lnTo>
                  <a:lnTo>
                    <a:pt x="373380" y="57911"/>
                  </a:lnTo>
                  <a:lnTo>
                    <a:pt x="475488" y="57911"/>
                  </a:lnTo>
                  <a:lnTo>
                    <a:pt x="464819" y="0"/>
                  </a:lnTo>
                  <a:close/>
                </a:path>
                <a:path w="879475" h="814069">
                  <a:moveTo>
                    <a:pt x="464819" y="0"/>
                  </a:moveTo>
                  <a:lnTo>
                    <a:pt x="475488" y="57911"/>
                  </a:lnTo>
                  <a:lnTo>
                    <a:pt x="684276" y="120395"/>
                  </a:lnTo>
                  <a:lnTo>
                    <a:pt x="763524" y="214883"/>
                  </a:lnTo>
                  <a:lnTo>
                    <a:pt x="821436" y="300227"/>
                  </a:lnTo>
                  <a:lnTo>
                    <a:pt x="821436" y="428243"/>
                  </a:lnTo>
                  <a:lnTo>
                    <a:pt x="775716" y="580643"/>
                  </a:lnTo>
                  <a:lnTo>
                    <a:pt x="656844" y="691895"/>
                  </a:lnTo>
                  <a:lnTo>
                    <a:pt x="454151" y="755903"/>
                  </a:lnTo>
                  <a:lnTo>
                    <a:pt x="626016" y="755903"/>
                  </a:lnTo>
                  <a:lnTo>
                    <a:pt x="734568" y="702563"/>
                  </a:lnTo>
                  <a:lnTo>
                    <a:pt x="815340" y="605027"/>
                  </a:lnTo>
                  <a:lnTo>
                    <a:pt x="871728" y="493775"/>
                  </a:lnTo>
                  <a:lnTo>
                    <a:pt x="879348" y="368807"/>
                  </a:lnTo>
                  <a:lnTo>
                    <a:pt x="836676" y="196595"/>
                  </a:lnTo>
                  <a:lnTo>
                    <a:pt x="752856" y="118871"/>
                  </a:lnTo>
                  <a:lnTo>
                    <a:pt x="687324" y="47243"/>
                  </a:lnTo>
                  <a:lnTo>
                    <a:pt x="559307" y="13715"/>
                  </a:lnTo>
                  <a:lnTo>
                    <a:pt x="464819" y="0"/>
                  </a:lnTo>
                  <a:close/>
                </a:path>
              </a:pathLst>
            </a:custGeom>
            <a:solidFill>
              <a:srgbClr val="00B1FF"/>
            </a:solidFill>
          </p:spPr>
          <p:txBody>
            <a:bodyPr wrap="square" lIns="0" tIns="0" rIns="0" bIns="0" rtlCol="0"/>
            <a:lstStyle/>
            <a:p>
              <a:endParaRPr/>
            </a:p>
          </p:txBody>
        </p:sp>
      </p:grpSp>
    </p:spTree>
    <p:extLst>
      <p:ext uri="{BB962C8B-B14F-4D97-AF65-F5344CB8AC3E}">
        <p14:creationId xmlns:p14="http://schemas.microsoft.com/office/powerpoint/2010/main" val="29983531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15FCD13-1CED-3742-B4EF-3C64531A3DEE}"/>
              </a:ext>
            </a:extLst>
          </p:cNvPr>
          <p:cNvSpPr>
            <a:spLocks noGrp="1"/>
          </p:cNvSpPr>
          <p:nvPr>
            <p:ph type="ftr" sz="quarter" idx="10"/>
          </p:nvPr>
        </p:nvSpPr>
        <p:spPr/>
        <p:txBody>
          <a:bodyPr/>
          <a:lstStyle/>
          <a:p>
            <a:pPr>
              <a:defRPr/>
            </a:pPr>
            <a:fld id="{5B0964F7-4727-4AC6-820D-B129E805F5EE}" type="slidenum">
              <a:rPr lang="zh-CN" altLang="en-US" smtClean="0"/>
              <a:pPr>
                <a:defRPr/>
              </a:pPr>
              <a:t>65</a:t>
            </a:fld>
            <a:endParaRPr lang="en-US" altLang="zh-CN"/>
          </a:p>
        </p:txBody>
      </p:sp>
      <p:sp>
        <p:nvSpPr>
          <p:cNvPr id="3" name="Text Box 2">
            <a:extLst>
              <a:ext uri="{FF2B5EF4-FFF2-40B4-BE49-F238E27FC236}">
                <a16:creationId xmlns:a16="http://schemas.microsoft.com/office/drawing/2014/main" id="{D6A0E790-89F8-264F-B68E-A23D55E8CF7D}"/>
              </a:ext>
            </a:extLst>
          </p:cNvPr>
          <p:cNvSpPr txBox="1">
            <a:spLocks noChangeArrowheads="1"/>
          </p:cNvSpPr>
          <p:nvPr/>
        </p:nvSpPr>
        <p:spPr bwMode="auto">
          <a:xfrm>
            <a:off x="429058" y="548680"/>
            <a:ext cx="84249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0" dirty="0">
                <a:latin typeface="+mj-ea"/>
                <a:ea typeface="+mj-ea"/>
              </a:rPr>
              <a:t>下列反应可否用于“固氮”？如可能的话，温度如何控制？</a:t>
            </a:r>
          </a:p>
          <a:p>
            <a:pPr>
              <a:spcBef>
                <a:spcPct val="50000"/>
              </a:spcBef>
            </a:pPr>
            <a:r>
              <a:rPr lang="en-US" altLang="zh-CN" dirty="0">
                <a:solidFill>
                  <a:srgbClr val="000000"/>
                </a:solidFill>
              </a:rPr>
              <a:t>(1) 2N</a:t>
            </a:r>
            <a:r>
              <a:rPr lang="en-US" altLang="zh-CN" baseline="-25000" dirty="0">
                <a:solidFill>
                  <a:srgbClr val="000000"/>
                </a:solidFill>
              </a:rPr>
              <a:t>2</a:t>
            </a:r>
            <a:r>
              <a:rPr lang="en-US" altLang="zh-CN" dirty="0">
                <a:solidFill>
                  <a:srgbClr val="000000"/>
                </a:solidFill>
              </a:rPr>
              <a:t>(g) + O</a:t>
            </a:r>
            <a:r>
              <a:rPr lang="en-US" altLang="zh-CN" baseline="-25000" dirty="0">
                <a:solidFill>
                  <a:srgbClr val="000000"/>
                </a:solidFill>
              </a:rPr>
              <a:t>2</a:t>
            </a:r>
            <a:r>
              <a:rPr lang="en-US" altLang="zh-CN" dirty="0">
                <a:solidFill>
                  <a:srgbClr val="000000"/>
                </a:solidFill>
              </a:rPr>
              <a:t>(g) </a:t>
            </a:r>
            <a:r>
              <a:rPr lang="en-US" altLang="zh-CN" dirty="0">
                <a:solidFill>
                  <a:srgbClr val="000000"/>
                </a:solidFill>
                <a:sym typeface="Symbol" pitchFamily="2" charset="2"/>
              </a:rPr>
              <a:t> 2N</a:t>
            </a:r>
            <a:r>
              <a:rPr lang="en-US" altLang="zh-CN" baseline="-25000" dirty="0">
                <a:solidFill>
                  <a:srgbClr val="000000"/>
                </a:solidFill>
                <a:sym typeface="Symbol" pitchFamily="2" charset="2"/>
              </a:rPr>
              <a:t>2</a:t>
            </a:r>
            <a:r>
              <a:rPr lang="en-US" altLang="zh-CN" dirty="0">
                <a:solidFill>
                  <a:srgbClr val="000000"/>
                </a:solidFill>
                <a:sym typeface="Symbol" pitchFamily="2" charset="2"/>
              </a:rPr>
              <a:t>O(g)</a:t>
            </a:r>
          </a:p>
          <a:p>
            <a:pPr>
              <a:spcBef>
                <a:spcPct val="50000"/>
              </a:spcBef>
            </a:pPr>
            <a:r>
              <a:rPr lang="en-US" altLang="zh-CN" dirty="0">
                <a:solidFill>
                  <a:srgbClr val="000000"/>
                </a:solidFill>
                <a:sym typeface="Symbol" pitchFamily="2" charset="2"/>
              </a:rPr>
              <a:t>(2)  </a:t>
            </a:r>
            <a:r>
              <a:rPr lang="en-US" altLang="zh-CN" dirty="0">
                <a:solidFill>
                  <a:srgbClr val="000000"/>
                </a:solidFill>
              </a:rPr>
              <a:t>N</a:t>
            </a:r>
            <a:r>
              <a:rPr lang="en-US" altLang="zh-CN" baseline="-25000" dirty="0">
                <a:solidFill>
                  <a:srgbClr val="000000"/>
                </a:solidFill>
              </a:rPr>
              <a:t>2</a:t>
            </a:r>
            <a:r>
              <a:rPr lang="en-US" altLang="zh-CN" dirty="0">
                <a:solidFill>
                  <a:srgbClr val="000000"/>
                </a:solidFill>
              </a:rPr>
              <a:t>(g) +  O</a:t>
            </a:r>
            <a:r>
              <a:rPr lang="en-US" altLang="zh-CN" baseline="-25000" dirty="0">
                <a:solidFill>
                  <a:srgbClr val="000000"/>
                </a:solidFill>
              </a:rPr>
              <a:t>2</a:t>
            </a:r>
            <a:r>
              <a:rPr lang="en-US" altLang="zh-CN" dirty="0">
                <a:solidFill>
                  <a:srgbClr val="000000"/>
                </a:solidFill>
              </a:rPr>
              <a:t>(g) </a:t>
            </a:r>
            <a:r>
              <a:rPr lang="en-US" altLang="zh-CN" dirty="0">
                <a:solidFill>
                  <a:srgbClr val="000000"/>
                </a:solidFill>
                <a:sym typeface="Symbol" pitchFamily="2" charset="2"/>
              </a:rPr>
              <a:t> 2NO(g)</a:t>
            </a:r>
          </a:p>
        </p:txBody>
      </p:sp>
      <p:sp>
        <p:nvSpPr>
          <p:cNvPr id="4" name="Text Box 3">
            <a:extLst>
              <a:ext uri="{FF2B5EF4-FFF2-40B4-BE49-F238E27FC236}">
                <a16:creationId xmlns:a16="http://schemas.microsoft.com/office/drawing/2014/main" id="{979EDAF9-521C-0242-B690-662373854E77}"/>
              </a:ext>
            </a:extLst>
          </p:cNvPr>
          <p:cNvSpPr txBox="1">
            <a:spLocks noChangeArrowheads="1"/>
          </p:cNvSpPr>
          <p:nvPr/>
        </p:nvSpPr>
        <p:spPr bwMode="auto">
          <a:xfrm>
            <a:off x="356430" y="2708920"/>
            <a:ext cx="8626475" cy="3426836"/>
          </a:xfrm>
          <a:prstGeom prst="rect">
            <a:avLst/>
          </a:prstGeom>
          <a:noFill/>
          <a:ln>
            <a:noFill/>
          </a:ln>
          <a:effectLst/>
        </p:spPr>
        <p:txBody>
          <a:bodyPr>
            <a:spAutoFit/>
          </a:bodyPr>
          <a:lstStyle/>
          <a:p>
            <a:pPr>
              <a:spcBef>
                <a:spcPct val="50000"/>
              </a:spcBef>
            </a:pPr>
            <a:r>
              <a:rPr lang="zh-CN" altLang="en-US" sz="3200" dirty="0">
                <a:solidFill>
                  <a:srgbClr val="000000"/>
                </a:solidFill>
                <a:sym typeface="Symbol" pitchFamily="2" charset="2"/>
              </a:rPr>
              <a:t>解：               </a:t>
            </a:r>
            <a:r>
              <a:rPr lang="en-US" altLang="zh-CN" sz="3200" dirty="0">
                <a:solidFill>
                  <a:srgbClr val="000000"/>
                </a:solidFill>
              </a:rPr>
              <a:t>(1) 2N</a:t>
            </a:r>
            <a:r>
              <a:rPr lang="en-US" altLang="zh-CN" sz="3200" baseline="-25000" dirty="0">
                <a:solidFill>
                  <a:srgbClr val="000000"/>
                </a:solidFill>
              </a:rPr>
              <a:t>2</a:t>
            </a:r>
            <a:r>
              <a:rPr lang="en-US" altLang="zh-CN" sz="3200" dirty="0">
                <a:solidFill>
                  <a:srgbClr val="000000"/>
                </a:solidFill>
              </a:rPr>
              <a:t>(g) + O</a:t>
            </a:r>
            <a:r>
              <a:rPr lang="en-US" altLang="zh-CN" sz="3200" baseline="-25000" dirty="0">
                <a:solidFill>
                  <a:srgbClr val="000000"/>
                </a:solidFill>
              </a:rPr>
              <a:t>2</a:t>
            </a:r>
            <a:r>
              <a:rPr lang="en-US" altLang="zh-CN" sz="3200" dirty="0">
                <a:solidFill>
                  <a:srgbClr val="000000"/>
                </a:solidFill>
              </a:rPr>
              <a:t>(g) </a:t>
            </a:r>
            <a:r>
              <a:rPr lang="en-US" altLang="zh-CN" sz="3200" dirty="0">
                <a:solidFill>
                  <a:srgbClr val="000000"/>
                </a:solidFill>
                <a:sym typeface="Symbol" pitchFamily="2" charset="2"/>
              </a:rPr>
              <a:t> 2N</a:t>
            </a:r>
            <a:r>
              <a:rPr lang="en-US" altLang="zh-CN" sz="3200" baseline="-25000" dirty="0">
                <a:solidFill>
                  <a:srgbClr val="000000"/>
                </a:solidFill>
                <a:sym typeface="Symbol" pitchFamily="2" charset="2"/>
              </a:rPr>
              <a:t>2</a:t>
            </a:r>
            <a:r>
              <a:rPr lang="en-US" altLang="zh-CN" sz="3200" dirty="0">
                <a:solidFill>
                  <a:srgbClr val="000000"/>
                </a:solidFill>
                <a:sym typeface="Symbol" pitchFamily="2" charset="2"/>
              </a:rPr>
              <a:t>O(g)</a:t>
            </a:r>
          </a:p>
          <a:p>
            <a:pPr eaLnBrk="0" hangingPunct="0"/>
            <a:r>
              <a:rPr lang="en-US" altLang="zh-CN" sz="2400" dirty="0">
                <a:solidFill>
                  <a:srgbClr val="000000"/>
                </a:solidFill>
                <a:sym typeface="Symbol" pitchFamily="2" charset="2"/>
              </a:rPr>
              <a:t></a:t>
            </a:r>
            <a:r>
              <a:rPr lang="en-US" altLang="en-US" sz="2400" baseline="-25000" dirty="0" err="1">
                <a:solidFill>
                  <a:srgbClr val="000000"/>
                </a:solidFill>
                <a:sym typeface="Symbol" pitchFamily="2" charset="2"/>
              </a:rPr>
              <a:t>f</a:t>
            </a:r>
            <a:r>
              <a:rPr lang="en-US" altLang="en-US" sz="2400" i="1" dirty="0" err="1">
                <a:solidFill>
                  <a:srgbClr val="000000"/>
                </a:solidFill>
                <a:sym typeface="Symbol" pitchFamily="2" charset="2"/>
              </a:rPr>
              <a:t>H</a:t>
            </a:r>
            <a:r>
              <a:rPr lang="en-US" altLang="en-US" sz="2400" baseline="-25000" dirty="0" err="1">
                <a:solidFill>
                  <a:srgbClr val="000000"/>
                </a:solidFill>
                <a:sym typeface="Symbol" pitchFamily="2" charset="2"/>
              </a:rPr>
              <a:t>m</a:t>
            </a:r>
            <a:r>
              <a:rPr lang="en-US" altLang="en-US" sz="2400" baseline="30000" dirty="0">
                <a:solidFill>
                  <a:srgbClr val="000000"/>
                </a:solidFill>
                <a:sym typeface="Symbol" pitchFamily="2" charset="2"/>
              </a:rPr>
              <a:t> </a:t>
            </a:r>
            <a:r>
              <a:rPr lang="en-US" altLang="en-US" sz="2400" dirty="0">
                <a:solidFill>
                  <a:srgbClr val="000000"/>
                </a:solidFill>
                <a:sym typeface="Symbol" pitchFamily="2" charset="2"/>
              </a:rPr>
              <a:t>/kJ·mol</a:t>
            </a:r>
            <a:r>
              <a:rPr lang="en-US" altLang="en-US" sz="2400" baseline="30000" dirty="0">
                <a:solidFill>
                  <a:srgbClr val="000000"/>
                </a:solidFill>
                <a:sym typeface="Symbol" pitchFamily="2" charset="2"/>
              </a:rPr>
              <a:t>-1</a:t>
            </a:r>
            <a:r>
              <a:rPr lang="en-US" altLang="en-US" sz="3200" baseline="30000" dirty="0">
                <a:solidFill>
                  <a:srgbClr val="000000"/>
                </a:solidFill>
                <a:sym typeface="Symbol" pitchFamily="2" charset="2"/>
              </a:rPr>
              <a:t>         </a:t>
            </a:r>
            <a:r>
              <a:rPr lang="en-US" altLang="en-US" sz="3200" dirty="0">
                <a:solidFill>
                  <a:srgbClr val="000000"/>
                </a:solidFill>
                <a:sym typeface="Symbol" pitchFamily="2" charset="2"/>
              </a:rPr>
              <a:t>0                 0                   81.6</a:t>
            </a:r>
          </a:p>
          <a:p>
            <a:pPr eaLnBrk="0" hangingPunct="0"/>
            <a:r>
              <a:rPr lang="en-US" altLang="en-US" sz="2400" i="1" dirty="0">
                <a:solidFill>
                  <a:srgbClr val="000000"/>
                </a:solidFill>
                <a:sym typeface="Symbol" pitchFamily="2" charset="2"/>
              </a:rPr>
              <a:t>S</a:t>
            </a:r>
            <a:r>
              <a:rPr lang="en-US" altLang="en-US" sz="2400" baseline="-25000" dirty="0">
                <a:solidFill>
                  <a:srgbClr val="000000"/>
                </a:solidFill>
                <a:sym typeface="Symbol" pitchFamily="2" charset="2"/>
              </a:rPr>
              <a:t>m</a:t>
            </a:r>
            <a:r>
              <a:rPr lang="en-US" altLang="en-US" sz="2400" baseline="30000" dirty="0">
                <a:solidFill>
                  <a:srgbClr val="000000"/>
                </a:solidFill>
                <a:sym typeface="Symbol" pitchFamily="2" charset="2"/>
              </a:rPr>
              <a:t> </a:t>
            </a:r>
            <a:r>
              <a:rPr lang="en-US" altLang="en-US" sz="2400" dirty="0">
                <a:solidFill>
                  <a:srgbClr val="000000"/>
                </a:solidFill>
                <a:sym typeface="Symbol" pitchFamily="2" charset="2"/>
              </a:rPr>
              <a:t>/J·mol</a:t>
            </a:r>
            <a:r>
              <a:rPr lang="en-US" altLang="en-US" sz="2400" baseline="30000" dirty="0">
                <a:solidFill>
                  <a:srgbClr val="000000"/>
                </a:solidFill>
                <a:sym typeface="Symbol" pitchFamily="2" charset="2"/>
              </a:rPr>
              <a:t>-1</a:t>
            </a:r>
            <a:r>
              <a:rPr lang="en-US" altLang="en-US" sz="2400" dirty="0">
                <a:solidFill>
                  <a:srgbClr val="000000"/>
                </a:solidFill>
                <a:sym typeface="Symbol" pitchFamily="2" charset="2"/>
              </a:rPr>
              <a:t>K</a:t>
            </a:r>
            <a:r>
              <a:rPr lang="en-US" altLang="en-US" sz="2400" baseline="30000" dirty="0">
                <a:solidFill>
                  <a:srgbClr val="000000"/>
                </a:solidFill>
                <a:sym typeface="Symbol" pitchFamily="2" charset="2"/>
              </a:rPr>
              <a:t>-1</a:t>
            </a:r>
            <a:r>
              <a:rPr lang="en-US" altLang="en-US" sz="3200" baseline="30000" dirty="0">
                <a:solidFill>
                  <a:srgbClr val="000000"/>
                </a:solidFill>
                <a:sym typeface="Symbol" pitchFamily="2" charset="2"/>
              </a:rPr>
              <a:t>       </a:t>
            </a:r>
            <a:r>
              <a:rPr lang="en-US" altLang="en-US" sz="3200" dirty="0">
                <a:solidFill>
                  <a:srgbClr val="000000"/>
                </a:solidFill>
                <a:sym typeface="Symbol" pitchFamily="2" charset="2"/>
              </a:rPr>
              <a:t>191.5           205.0           220.0</a:t>
            </a:r>
          </a:p>
          <a:p>
            <a:pPr eaLnBrk="0" hangingPunct="0">
              <a:lnSpc>
                <a:spcPct val="150000"/>
              </a:lnSpc>
            </a:pPr>
            <a:r>
              <a:rPr lang="en-US" altLang="zh-CN" sz="2800" b="1" dirty="0">
                <a:solidFill>
                  <a:srgbClr val="0000FF"/>
                </a:solidFill>
                <a:sym typeface="Symbol" pitchFamily="2" charset="2"/>
              </a:rPr>
              <a:t></a:t>
            </a:r>
            <a:r>
              <a:rPr lang="en-US" altLang="en-US" sz="2800" b="1" baseline="-25000" dirty="0" err="1">
                <a:solidFill>
                  <a:srgbClr val="0000FF"/>
                </a:solidFill>
                <a:sym typeface="Symbol" pitchFamily="2" charset="2"/>
              </a:rPr>
              <a:t>r</a:t>
            </a:r>
            <a:r>
              <a:rPr lang="en-US" altLang="en-US" sz="2800" b="1" i="1" dirty="0" err="1">
                <a:solidFill>
                  <a:srgbClr val="0000FF"/>
                </a:solidFill>
                <a:sym typeface="Symbol" pitchFamily="2" charset="2"/>
              </a:rPr>
              <a:t>H</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en-US" sz="2800" b="1" dirty="0">
                <a:solidFill>
                  <a:srgbClr val="0000FF"/>
                </a:solidFill>
                <a:sym typeface="Symbol" pitchFamily="2" charset="2"/>
              </a:rPr>
              <a:t>= 163.2 kJ·mol</a:t>
            </a:r>
            <a:r>
              <a:rPr lang="en-US" altLang="en-US" sz="2800" b="1" baseline="30000" dirty="0">
                <a:solidFill>
                  <a:srgbClr val="0000FF"/>
                </a:solidFill>
                <a:sym typeface="Symbol" pitchFamily="2" charset="2"/>
              </a:rPr>
              <a:t>-1</a:t>
            </a:r>
            <a:r>
              <a:rPr lang="en-US" altLang="en-US" sz="2800" b="1" dirty="0">
                <a:solidFill>
                  <a:srgbClr val="0000FF"/>
                </a:solidFill>
                <a:sym typeface="Symbol" pitchFamily="2" charset="2"/>
              </a:rPr>
              <a:t>, </a:t>
            </a:r>
            <a:endParaRPr lang="en-US" altLang="zh-CN" sz="2800" b="1" dirty="0">
              <a:solidFill>
                <a:srgbClr val="0000FF"/>
              </a:solidFill>
              <a:sym typeface="Symbol" pitchFamily="2" charset="2"/>
            </a:endParaRPr>
          </a:p>
          <a:p>
            <a:pPr eaLnBrk="0" hangingPunct="0">
              <a:lnSpc>
                <a:spcPct val="150000"/>
              </a:lnSpc>
            </a:pPr>
            <a:r>
              <a:rPr lang="en-US" altLang="en-US" sz="2800" b="1" dirty="0">
                <a:solidFill>
                  <a:srgbClr val="0000FF"/>
                </a:solidFill>
                <a:sym typeface="Symbol" pitchFamily="2" charset="2"/>
              </a:rPr>
              <a:t> </a:t>
            </a:r>
            <a:r>
              <a:rPr lang="en-US" altLang="zh-CN" sz="2800" b="1" dirty="0">
                <a:solidFill>
                  <a:srgbClr val="0000FF"/>
                </a:solidFill>
                <a:sym typeface="Symbol" pitchFamily="2" charset="2"/>
              </a:rPr>
              <a:t></a:t>
            </a:r>
            <a:r>
              <a:rPr lang="en-US" altLang="en-US" sz="2800" b="1" baseline="-25000" dirty="0" err="1">
                <a:solidFill>
                  <a:srgbClr val="0000FF"/>
                </a:solidFill>
                <a:sym typeface="Symbol" pitchFamily="2" charset="2"/>
              </a:rPr>
              <a:t>r</a:t>
            </a:r>
            <a:r>
              <a:rPr lang="en-US" altLang="en-US" sz="2800" b="1" i="1" dirty="0" err="1">
                <a:solidFill>
                  <a:srgbClr val="0000FF"/>
                </a:solidFill>
                <a:sym typeface="Symbol" pitchFamily="2" charset="2"/>
              </a:rPr>
              <a:t>S</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en-US" sz="2800" b="1" dirty="0">
                <a:solidFill>
                  <a:srgbClr val="0000FF"/>
                </a:solidFill>
                <a:sym typeface="Symbol" pitchFamily="2" charset="2"/>
              </a:rPr>
              <a:t>= </a:t>
            </a:r>
            <a:r>
              <a:rPr lang="en-US" altLang="en-US" sz="2800" b="1" dirty="0">
                <a:solidFill>
                  <a:srgbClr val="0000FF"/>
                </a:solidFill>
                <a:cs typeface="Times New Roman" panose="02020603050405020304" pitchFamily="18" charset="0"/>
                <a:sym typeface="Symbol" pitchFamily="2" charset="2"/>
              </a:rPr>
              <a:t>−</a:t>
            </a:r>
            <a:r>
              <a:rPr lang="en-US" altLang="en-US" sz="2800" b="1" dirty="0">
                <a:solidFill>
                  <a:srgbClr val="0000FF"/>
                </a:solidFill>
                <a:sym typeface="Symbol" pitchFamily="2" charset="2"/>
              </a:rPr>
              <a:t>148.0 J·mol</a:t>
            </a:r>
            <a:r>
              <a:rPr lang="en-US" altLang="en-US" sz="2800" b="1" baseline="30000" dirty="0">
                <a:solidFill>
                  <a:srgbClr val="0000FF"/>
                </a:solidFill>
                <a:sym typeface="Symbol" pitchFamily="2" charset="2"/>
              </a:rPr>
              <a:t>-1</a:t>
            </a:r>
            <a:r>
              <a:rPr lang="en-US" altLang="en-US" sz="2800" b="1" dirty="0">
                <a:solidFill>
                  <a:srgbClr val="0000FF"/>
                </a:solidFill>
                <a:sym typeface="Symbol" pitchFamily="2" charset="2"/>
              </a:rPr>
              <a:t>K</a:t>
            </a:r>
            <a:r>
              <a:rPr lang="en-US" altLang="en-US" sz="2800" b="1" baseline="30000" dirty="0">
                <a:solidFill>
                  <a:srgbClr val="0000FF"/>
                </a:solidFill>
                <a:sym typeface="Symbol" pitchFamily="2" charset="2"/>
              </a:rPr>
              <a:t>-1</a:t>
            </a:r>
            <a:r>
              <a:rPr lang="en-US" altLang="en-US" sz="2800" b="1" dirty="0">
                <a:solidFill>
                  <a:srgbClr val="0000FF"/>
                </a:solidFill>
                <a:sym typeface="Symbol" pitchFamily="2" charset="2"/>
              </a:rPr>
              <a:t> </a:t>
            </a:r>
          </a:p>
          <a:p>
            <a:pPr eaLnBrk="0" hangingPunct="0">
              <a:lnSpc>
                <a:spcPct val="150000"/>
              </a:lnSpc>
            </a:pPr>
            <a:r>
              <a:rPr lang="zh-CN" altLang="en-US" sz="2800" b="1" dirty="0">
                <a:solidFill>
                  <a:srgbClr val="0000FF"/>
                </a:solidFill>
                <a:latin typeface="+mj-ea"/>
                <a:ea typeface="+mj-ea"/>
                <a:sym typeface="Symbol" pitchFamily="2" charset="2"/>
              </a:rPr>
              <a:t>该反应在任何温度下均非自发</a:t>
            </a:r>
            <a:endParaRPr lang="zh-CN" altLang="en-US" sz="2000" dirty="0">
              <a:solidFill>
                <a:srgbClr val="0000FF"/>
              </a:solidFill>
              <a:latin typeface="+mj-ea"/>
              <a:ea typeface="+mj-ea"/>
            </a:endParaRPr>
          </a:p>
        </p:txBody>
      </p:sp>
    </p:spTree>
    <p:extLst>
      <p:ext uri="{BB962C8B-B14F-4D97-AF65-F5344CB8AC3E}">
        <p14:creationId xmlns:p14="http://schemas.microsoft.com/office/powerpoint/2010/main" val="42200197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ABB14F3-B2D5-2042-883B-585857D0188B}"/>
              </a:ext>
            </a:extLst>
          </p:cNvPr>
          <p:cNvSpPr>
            <a:spLocks noGrp="1"/>
          </p:cNvSpPr>
          <p:nvPr>
            <p:ph type="ftr" sz="quarter" idx="10"/>
          </p:nvPr>
        </p:nvSpPr>
        <p:spPr/>
        <p:txBody>
          <a:bodyPr/>
          <a:lstStyle/>
          <a:p>
            <a:pPr>
              <a:defRPr/>
            </a:pPr>
            <a:fld id="{5B0964F7-4727-4AC6-820D-B129E805F5EE}" type="slidenum">
              <a:rPr lang="zh-CN" altLang="en-US" smtClean="0"/>
              <a:pPr>
                <a:defRPr/>
              </a:pPr>
              <a:t>66</a:t>
            </a:fld>
            <a:endParaRPr lang="en-US" altLang="zh-CN"/>
          </a:p>
        </p:txBody>
      </p:sp>
      <p:sp>
        <p:nvSpPr>
          <p:cNvPr id="3" name="Text Box 2">
            <a:extLst>
              <a:ext uri="{FF2B5EF4-FFF2-40B4-BE49-F238E27FC236}">
                <a16:creationId xmlns:a16="http://schemas.microsoft.com/office/drawing/2014/main" id="{51B0B167-7977-B94D-9D60-5D7824695DFF}"/>
              </a:ext>
            </a:extLst>
          </p:cNvPr>
          <p:cNvSpPr txBox="1">
            <a:spLocks noChangeArrowheads="1"/>
          </p:cNvSpPr>
          <p:nvPr/>
        </p:nvSpPr>
        <p:spPr bwMode="auto">
          <a:xfrm>
            <a:off x="435590" y="542230"/>
            <a:ext cx="816927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A50021"/>
              </a:buClr>
              <a:buSzPct val="75000"/>
              <a:buFont typeface="Wingdings" pitchFamily="2" charset="2"/>
              <a:buNone/>
            </a:pPr>
            <a:r>
              <a:rPr lang="en-US" altLang="zh-CN" sz="2800" dirty="0"/>
              <a:t>(2)                 </a:t>
            </a:r>
            <a:r>
              <a:rPr lang="zh-CN" altLang="en-US" sz="2800" dirty="0"/>
              <a:t>    </a:t>
            </a:r>
            <a:r>
              <a:rPr lang="en-US" altLang="zh-CN" sz="2800" b="1" dirty="0"/>
              <a:t>N</a:t>
            </a:r>
            <a:r>
              <a:rPr lang="en-US" altLang="zh-CN" sz="2800" b="1" baseline="-25000" dirty="0"/>
              <a:t>2</a:t>
            </a:r>
            <a:r>
              <a:rPr lang="en-US" altLang="zh-CN" sz="2800" b="1" dirty="0"/>
              <a:t>(g)   +    O</a:t>
            </a:r>
            <a:r>
              <a:rPr lang="en-US" altLang="zh-CN" sz="2800" b="1" baseline="-25000" dirty="0"/>
              <a:t>2</a:t>
            </a:r>
            <a:r>
              <a:rPr lang="en-US" altLang="zh-CN" sz="2800" b="1" dirty="0"/>
              <a:t>(g)    </a:t>
            </a:r>
            <a:r>
              <a:rPr lang="en-US" altLang="zh-CN" sz="2800" b="1" dirty="0">
                <a:sym typeface="Symbol" pitchFamily="2" charset="2"/>
              </a:rPr>
              <a:t>    2 NO(g)</a:t>
            </a:r>
          </a:p>
          <a:p>
            <a:pPr>
              <a:spcBef>
                <a:spcPct val="20000"/>
              </a:spcBef>
              <a:buClr>
                <a:srgbClr val="A50021"/>
              </a:buClr>
              <a:buSzPct val="75000"/>
              <a:buFont typeface="Wingdings" pitchFamily="2" charset="2"/>
              <a:buNone/>
            </a:pPr>
            <a:r>
              <a:rPr lang="en-US" altLang="zh-CN" sz="2800" b="1" dirty="0">
                <a:sym typeface="Symbol" pitchFamily="2" charset="2"/>
              </a:rPr>
              <a:t></a:t>
            </a:r>
            <a:r>
              <a:rPr lang="en-US" altLang="en-US" sz="2800" b="1" baseline="-25000" dirty="0" err="1">
                <a:sym typeface="Symbol" pitchFamily="2" charset="2"/>
              </a:rPr>
              <a:t>f</a:t>
            </a:r>
            <a:r>
              <a:rPr lang="en-US" altLang="en-US" sz="2800" b="1" i="1" dirty="0" err="1">
                <a:sym typeface="Symbol" pitchFamily="2" charset="2"/>
              </a:rPr>
              <a:t>H</a:t>
            </a:r>
            <a:r>
              <a:rPr lang="en-US" altLang="en-US" sz="2800" b="1" baseline="-25000" dirty="0" err="1">
                <a:sym typeface="Symbol" pitchFamily="2" charset="2"/>
              </a:rPr>
              <a:t>m</a:t>
            </a:r>
            <a:r>
              <a:rPr lang="en-US" altLang="en-US" sz="2800" b="1" baseline="30000" dirty="0">
                <a:sym typeface="Symbol" pitchFamily="2" charset="2"/>
              </a:rPr>
              <a:t> </a:t>
            </a:r>
            <a:r>
              <a:rPr lang="en-US" altLang="en-US" sz="2800" b="1" dirty="0">
                <a:sym typeface="Symbol" pitchFamily="2" charset="2"/>
              </a:rPr>
              <a:t>/kJ·mol</a:t>
            </a:r>
            <a:r>
              <a:rPr lang="en-US" altLang="en-US" sz="2800" b="1" baseline="30000" dirty="0">
                <a:sym typeface="Symbol" pitchFamily="2" charset="2"/>
              </a:rPr>
              <a:t>-1        </a:t>
            </a:r>
            <a:r>
              <a:rPr lang="en-US" altLang="en-US" sz="2800" dirty="0">
                <a:sym typeface="Symbol" pitchFamily="2" charset="2"/>
              </a:rPr>
              <a:t>0                0                 90.4</a:t>
            </a:r>
          </a:p>
          <a:p>
            <a:pPr>
              <a:spcBef>
                <a:spcPct val="20000"/>
              </a:spcBef>
              <a:buClr>
                <a:srgbClr val="A50021"/>
              </a:buClr>
              <a:buSzPct val="75000"/>
              <a:buFont typeface="Wingdings" pitchFamily="2" charset="2"/>
              <a:buNone/>
            </a:pPr>
            <a:r>
              <a:rPr lang="en-US" altLang="en-US" sz="2800" b="1" i="1" dirty="0">
                <a:sym typeface="Symbol" pitchFamily="2" charset="2"/>
              </a:rPr>
              <a:t>S</a:t>
            </a:r>
            <a:r>
              <a:rPr lang="en-US" altLang="en-US" sz="2800" b="1" baseline="-25000" dirty="0">
                <a:sym typeface="Symbol" pitchFamily="2" charset="2"/>
              </a:rPr>
              <a:t>m</a:t>
            </a:r>
            <a:r>
              <a:rPr lang="en-US" altLang="en-US" sz="2800" b="1" baseline="30000" dirty="0">
                <a:sym typeface="Symbol" pitchFamily="2" charset="2"/>
              </a:rPr>
              <a:t> </a:t>
            </a:r>
            <a:r>
              <a:rPr lang="en-US" altLang="en-US" sz="2800" b="1" dirty="0">
                <a:sym typeface="Symbol" pitchFamily="2" charset="2"/>
              </a:rPr>
              <a:t>/J·mol</a:t>
            </a:r>
            <a:r>
              <a:rPr lang="en-US" altLang="en-US" sz="2800" b="1" baseline="30000" dirty="0">
                <a:sym typeface="Symbol" pitchFamily="2" charset="2"/>
              </a:rPr>
              <a:t>-1</a:t>
            </a:r>
            <a:r>
              <a:rPr lang="en-US" altLang="en-US" sz="2800" b="1" dirty="0">
                <a:sym typeface="Symbol" pitchFamily="2" charset="2"/>
              </a:rPr>
              <a:t>K</a:t>
            </a:r>
            <a:r>
              <a:rPr lang="en-US" altLang="en-US" sz="2800" b="1" baseline="30000" dirty="0">
                <a:sym typeface="Symbol" pitchFamily="2" charset="2"/>
              </a:rPr>
              <a:t>-1        </a:t>
            </a:r>
            <a:r>
              <a:rPr lang="en-US" altLang="en-US" sz="2800" b="1" dirty="0">
                <a:sym typeface="Symbol" pitchFamily="2" charset="2"/>
              </a:rPr>
              <a:t>191.5        205.0           210.6</a:t>
            </a:r>
            <a:endParaRPr lang="en-US" altLang="zh-CN" sz="2800" b="1" dirty="0">
              <a:sym typeface="Symbol" pitchFamily="2" charset="2"/>
            </a:endParaRPr>
          </a:p>
          <a:p>
            <a:pPr>
              <a:lnSpc>
                <a:spcPct val="120000"/>
              </a:lnSpc>
              <a:spcBef>
                <a:spcPts val="0"/>
              </a:spcBef>
              <a:buClr>
                <a:srgbClr val="A50021"/>
              </a:buClr>
              <a:buSzPct val="75000"/>
              <a:buFont typeface="Wingdings" pitchFamily="2" charset="2"/>
              <a:buNone/>
            </a:pPr>
            <a:r>
              <a:rPr lang="en-US" altLang="zh-CN" sz="2800" b="1" dirty="0">
                <a:solidFill>
                  <a:srgbClr val="0000FF"/>
                </a:solidFill>
                <a:sym typeface="Symbol" pitchFamily="2" charset="2"/>
              </a:rPr>
              <a:t></a:t>
            </a:r>
            <a:r>
              <a:rPr lang="en-US" altLang="en-US" sz="2800" b="1" baseline="-25000" dirty="0" err="1">
                <a:solidFill>
                  <a:srgbClr val="0000FF"/>
                </a:solidFill>
                <a:sym typeface="Symbol" pitchFamily="2" charset="2"/>
              </a:rPr>
              <a:t>r</a:t>
            </a:r>
            <a:r>
              <a:rPr lang="en-US" altLang="en-US" sz="2800" b="1" i="1" dirty="0" err="1">
                <a:solidFill>
                  <a:srgbClr val="0000FF"/>
                </a:solidFill>
                <a:sym typeface="Symbol" pitchFamily="2" charset="2"/>
              </a:rPr>
              <a:t>H</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en-US" sz="2800" b="1" dirty="0">
                <a:solidFill>
                  <a:srgbClr val="0000FF"/>
                </a:solidFill>
                <a:sym typeface="Symbol" pitchFamily="2" charset="2"/>
              </a:rPr>
              <a:t>= 180.8 kJ·mol</a:t>
            </a:r>
            <a:r>
              <a:rPr lang="en-US" altLang="en-US" sz="2800" b="1" baseline="30000" dirty="0">
                <a:solidFill>
                  <a:srgbClr val="0000FF"/>
                </a:solidFill>
                <a:sym typeface="Symbol" pitchFamily="2" charset="2"/>
              </a:rPr>
              <a:t>-1</a:t>
            </a:r>
            <a:r>
              <a:rPr lang="en-US" altLang="en-US" sz="2800" b="1" dirty="0">
                <a:solidFill>
                  <a:srgbClr val="0000FF"/>
                </a:solidFill>
                <a:sym typeface="Symbol" pitchFamily="2" charset="2"/>
              </a:rPr>
              <a:t>, </a:t>
            </a:r>
          </a:p>
          <a:p>
            <a:pPr>
              <a:lnSpc>
                <a:spcPct val="120000"/>
              </a:lnSpc>
              <a:spcBef>
                <a:spcPts val="0"/>
              </a:spcBef>
              <a:buClr>
                <a:srgbClr val="A50021"/>
              </a:buClr>
              <a:buSzPct val="75000"/>
              <a:buFont typeface="Wingdings" pitchFamily="2" charset="2"/>
              <a:buNone/>
            </a:pPr>
            <a:r>
              <a:rPr lang="en-US" altLang="en-US" sz="2800" b="1" dirty="0">
                <a:solidFill>
                  <a:srgbClr val="0000FF"/>
                </a:solidFill>
                <a:sym typeface="Symbol" pitchFamily="2" charset="2"/>
              </a:rPr>
              <a:t> </a:t>
            </a:r>
            <a:r>
              <a:rPr lang="en-US" altLang="zh-CN" sz="2800" b="1" dirty="0">
                <a:solidFill>
                  <a:srgbClr val="0000FF"/>
                </a:solidFill>
                <a:sym typeface="Symbol" pitchFamily="2" charset="2"/>
              </a:rPr>
              <a:t></a:t>
            </a:r>
            <a:r>
              <a:rPr lang="en-US" altLang="en-US" sz="2800" b="1" baseline="-25000" dirty="0" err="1">
                <a:solidFill>
                  <a:srgbClr val="0000FF"/>
                </a:solidFill>
                <a:sym typeface="Symbol" pitchFamily="2" charset="2"/>
              </a:rPr>
              <a:t>r</a:t>
            </a:r>
            <a:r>
              <a:rPr lang="en-US" altLang="en-US" sz="2800" b="1" i="1" dirty="0" err="1">
                <a:solidFill>
                  <a:srgbClr val="0000FF"/>
                </a:solidFill>
                <a:sym typeface="Symbol" pitchFamily="2" charset="2"/>
              </a:rPr>
              <a:t>S</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en-US" sz="2800" b="1" dirty="0">
                <a:solidFill>
                  <a:srgbClr val="0000FF"/>
                </a:solidFill>
                <a:sym typeface="Symbol" pitchFamily="2" charset="2"/>
              </a:rPr>
              <a:t>= 24.7 J·mol</a:t>
            </a:r>
            <a:r>
              <a:rPr lang="en-US" altLang="en-US" sz="2800" b="1" baseline="30000" dirty="0">
                <a:solidFill>
                  <a:srgbClr val="0000FF"/>
                </a:solidFill>
                <a:sym typeface="Symbol" pitchFamily="2" charset="2"/>
              </a:rPr>
              <a:t>-1</a:t>
            </a:r>
            <a:r>
              <a:rPr lang="en-US" altLang="en-US" sz="2800" b="1" dirty="0">
                <a:solidFill>
                  <a:srgbClr val="0000FF"/>
                </a:solidFill>
                <a:sym typeface="Symbol" pitchFamily="2" charset="2"/>
              </a:rPr>
              <a:t>K</a:t>
            </a:r>
            <a:r>
              <a:rPr lang="en-US" altLang="en-US" sz="2800" b="1" baseline="30000" dirty="0">
                <a:solidFill>
                  <a:srgbClr val="0000FF"/>
                </a:solidFill>
                <a:sym typeface="Symbol" pitchFamily="2" charset="2"/>
              </a:rPr>
              <a:t>-1</a:t>
            </a:r>
            <a:r>
              <a:rPr lang="en-US" altLang="en-US" sz="2800" b="1" dirty="0">
                <a:solidFill>
                  <a:srgbClr val="0000FF"/>
                </a:solidFill>
                <a:sym typeface="Symbol" pitchFamily="2" charset="2"/>
              </a:rPr>
              <a:t> </a:t>
            </a:r>
          </a:p>
          <a:p>
            <a:pPr>
              <a:lnSpc>
                <a:spcPct val="120000"/>
              </a:lnSpc>
              <a:spcBef>
                <a:spcPts val="0"/>
              </a:spcBef>
              <a:buClr>
                <a:srgbClr val="A50021"/>
              </a:buClr>
              <a:buSzPct val="75000"/>
              <a:buFont typeface="Wingdings" pitchFamily="2" charset="2"/>
              <a:buNone/>
            </a:pPr>
            <a:r>
              <a:rPr lang="zh-CN" altLang="en-US" sz="2800" b="1" dirty="0">
                <a:latin typeface="+mj-ea"/>
                <a:ea typeface="+mj-ea"/>
                <a:sym typeface="Symbol" pitchFamily="2" charset="2"/>
              </a:rPr>
              <a:t>自发反应的温度为：</a:t>
            </a:r>
          </a:p>
          <a:p>
            <a:pPr>
              <a:lnSpc>
                <a:spcPct val="120000"/>
              </a:lnSpc>
              <a:spcBef>
                <a:spcPts val="0"/>
              </a:spcBef>
              <a:buClr>
                <a:srgbClr val="A50021"/>
              </a:buClr>
              <a:buSzPct val="75000"/>
              <a:buFont typeface="Wingdings" pitchFamily="2" charset="2"/>
              <a:buNone/>
            </a:pPr>
            <a:r>
              <a:rPr lang="zh-CN" altLang="en-US" sz="2800" b="1" dirty="0">
                <a:solidFill>
                  <a:srgbClr val="0000FF"/>
                </a:solidFill>
                <a:sym typeface="Symbol" pitchFamily="2" charset="2"/>
              </a:rPr>
              <a:t></a:t>
            </a:r>
            <a:r>
              <a:rPr lang="en-US" altLang="en-US" sz="2800" b="1" baseline="-25000" dirty="0" err="1">
                <a:solidFill>
                  <a:srgbClr val="0000FF"/>
                </a:solidFill>
                <a:sym typeface="Symbol" pitchFamily="2" charset="2"/>
              </a:rPr>
              <a:t>r</a:t>
            </a:r>
            <a:r>
              <a:rPr lang="en-US" altLang="en-US" sz="2800" b="1" i="1" dirty="0" err="1">
                <a:solidFill>
                  <a:srgbClr val="0000FF"/>
                </a:solidFill>
                <a:sym typeface="Symbol" pitchFamily="2" charset="2"/>
              </a:rPr>
              <a:t>G</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a:t>
            </a:r>
            <a:r>
              <a:rPr lang="en-US" altLang="en-US" sz="2800" b="1" dirty="0">
                <a:solidFill>
                  <a:srgbClr val="0000FF"/>
                </a:solidFill>
                <a:sym typeface="Symbol" pitchFamily="2" charset="2"/>
              </a:rPr>
              <a:t> </a:t>
            </a:r>
            <a:r>
              <a:rPr lang="zh-CN" altLang="en-US" sz="2800" b="1" dirty="0">
                <a:solidFill>
                  <a:srgbClr val="0000FF"/>
                </a:solidFill>
                <a:sym typeface="Symbol" pitchFamily="2" charset="2"/>
              </a:rPr>
              <a:t>＝ </a:t>
            </a:r>
            <a:r>
              <a:rPr lang="en-US" altLang="en-US" sz="2800" b="1" baseline="-25000" dirty="0" err="1">
                <a:solidFill>
                  <a:srgbClr val="0000FF"/>
                </a:solidFill>
                <a:sym typeface="Symbol" pitchFamily="2" charset="2"/>
              </a:rPr>
              <a:t>r</a:t>
            </a:r>
            <a:r>
              <a:rPr lang="en-US" altLang="en-US" sz="2800" b="1" i="1" dirty="0" err="1">
                <a:solidFill>
                  <a:srgbClr val="0000FF"/>
                </a:solidFill>
                <a:sym typeface="Symbol" pitchFamily="2" charset="2"/>
              </a:rPr>
              <a:t>H</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zh-CN" sz="2800" b="1" dirty="0">
                <a:solidFill>
                  <a:srgbClr val="0000FF"/>
                </a:solidFill>
                <a:cs typeface="Times New Roman" panose="02020603050405020304" pitchFamily="18" charset="0"/>
                <a:sym typeface="Symbol" pitchFamily="2" charset="2"/>
              </a:rPr>
              <a:t>−</a:t>
            </a:r>
            <a:r>
              <a:rPr lang="en-US" altLang="zh-CN" sz="2800" b="1" dirty="0">
                <a:solidFill>
                  <a:srgbClr val="0000FF"/>
                </a:solidFill>
                <a:sym typeface="Symbol" pitchFamily="2" charset="2"/>
              </a:rPr>
              <a:t> </a:t>
            </a:r>
            <a:r>
              <a:rPr lang="en-US" altLang="zh-CN" sz="2800" b="1" i="1" dirty="0">
                <a:solidFill>
                  <a:srgbClr val="0000FF"/>
                </a:solidFill>
                <a:sym typeface="Symbol" pitchFamily="2" charset="2"/>
              </a:rPr>
              <a:t>T</a:t>
            </a:r>
            <a:r>
              <a:rPr lang="en-US" altLang="zh-CN" sz="2800" b="1" dirty="0">
                <a:solidFill>
                  <a:srgbClr val="0000FF"/>
                </a:solidFill>
                <a:sym typeface="Symbol" pitchFamily="2" charset="2"/>
              </a:rPr>
              <a:t>  </a:t>
            </a:r>
            <a:r>
              <a:rPr lang="en-US" altLang="zh-CN" sz="2800" b="1" baseline="-25000" dirty="0" err="1">
                <a:solidFill>
                  <a:srgbClr val="0000FF"/>
                </a:solidFill>
                <a:sym typeface="Symbol" pitchFamily="2" charset="2"/>
              </a:rPr>
              <a:t>r</a:t>
            </a:r>
            <a:r>
              <a:rPr lang="en-US" altLang="zh-CN" sz="2800" b="1" i="1" dirty="0" err="1">
                <a:solidFill>
                  <a:srgbClr val="0000FF"/>
                </a:solidFill>
                <a:sym typeface="Symbol" pitchFamily="2" charset="2"/>
              </a:rPr>
              <a:t>S</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en-US" sz="2800" b="1" dirty="0">
                <a:solidFill>
                  <a:srgbClr val="0000FF"/>
                </a:solidFill>
                <a:sym typeface="Symbol" pitchFamily="2" charset="2"/>
              </a:rPr>
              <a:t> </a:t>
            </a:r>
            <a:r>
              <a:rPr lang="en-US" altLang="zh-CN" sz="2800" b="1" dirty="0">
                <a:solidFill>
                  <a:srgbClr val="0000FF"/>
                </a:solidFill>
                <a:sym typeface="Symbol" pitchFamily="2" charset="2"/>
              </a:rPr>
              <a:t>0</a:t>
            </a:r>
          </a:p>
          <a:p>
            <a:pPr>
              <a:lnSpc>
                <a:spcPct val="120000"/>
              </a:lnSpc>
              <a:spcBef>
                <a:spcPts val="0"/>
              </a:spcBef>
              <a:buClr>
                <a:srgbClr val="A50021"/>
              </a:buClr>
              <a:buSzPct val="75000"/>
              <a:buFont typeface="Wingdings" pitchFamily="2" charset="2"/>
              <a:buNone/>
            </a:pPr>
            <a:r>
              <a:rPr lang="en-US" altLang="zh-CN" sz="2800" b="1" i="1" dirty="0">
                <a:solidFill>
                  <a:srgbClr val="0000FF"/>
                </a:solidFill>
                <a:sym typeface="Symbol" pitchFamily="2" charset="2"/>
              </a:rPr>
              <a:t>T</a:t>
            </a:r>
            <a:r>
              <a:rPr lang="en-US" altLang="zh-CN" sz="2800" b="1" dirty="0">
                <a:solidFill>
                  <a:srgbClr val="0000FF"/>
                </a:solidFill>
                <a:sym typeface="Symbol" pitchFamily="2" charset="2"/>
              </a:rPr>
              <a:t>  </a:t>
            </a:r>
            <a:r>
              <a:rPr lang="en-US" altLang="en-US" sz="2800" b="1" baseline="-25000" dirty="0" err="1">
                <a:solidFill>
                  <a:srgbClr val="0000FF"/>
                </a:solidFill>
                <a:sym typeface="Symbol" pitchFamily="2" charset="2"/>
              </a:rPr>
              <a:t>r</a:t>
            </a:r>
            <a:r>
              <a:rPr lang="en-US" altLang="en-US" sz="2800" b="1" i="1" dirty="0" err="1">
                <a:solidFill>
                  <a:srgbClr val="0000FF"/>
                </a:solidFill>
                <a:sym typeface="Symbol" pitchFamily="2" charset="2"/>
              </a:rPr>
              <a:t>H</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zh-CN" sz="2800" b="1" dirty="0">
                <a:solidFill>
                  <a:srgbClr val="0000FF"/>
                </a:solidFill>
                <a:sym typeface="Symbol" pitchFamily="2" charset="2"/>
              </a:rPr>
              <a:t>/</a:t>
            </a:r>
            <a:r>
              <a:rPr lang="en-US" altLang="zh-CN" sz="2800" b="1" baseline="-25000" dirty="0" err="1">
                <a:solidFill>
                  <a:srgbClr val="0000FF"/>
                </a:solidFill>
                <a:sym typeface="Symbol" pitchFamily="2" charset="2"/>
              </a:rPr>
              <a:t>r</a:t>
            </a:r>
            <a:r>
              <a:rPr lang="en-US" altLang="zh-CN" sz="2800" b="1" i="1" dirty="0" err="1">
                <a:solidFill>
                  <a:srgbClr val="0000FF"/>
                </a:solidFill>
                <a:sym typeface="Symbol" pitchFamily="2" charset="2"/>
              </a:rPr>
              <a:t>S</a:t>
            </a:r>
            <a:r>
              <a:rPr lang="en-US" altLang="en-US" sz="2800" b="1" baseline="-25000" dirty="0" err="1">
                <a:solidFill>
                  <a:srgbClr val="0000FF"/>
                </a:solidFill>
                <a:sym typeface="Symbol" pitchFamily="2" charset="2"/>
              </a:rPr>
              <a:t>m</a:t>
            </a:r>
            <a:r>
              <a:rPr lang="en-US" altLang="en-US" sz="2800" b="1" baseline="30000" dirty="0">
                <a:solidFill>
                  <a:srgbClr val="0000FF"/>
                </a:solidFill>
                <a:sym typeface="Symbol" pitchFamily="2" charset="2"/>
              </a:rPr>
              <a:t> </a:t>
            </a:r>
            <a:r>
              <a:rPr lang="en-US" altLang="en-US" sz="2800" b="1" dirty="0">
                <a:solidFill>
                  <a:srgbClr val="0000FF"/>
                </a:solidFill>
                <a:sym typeface="Symbol" pitchFamily="2" charset="2"/>
              </a:rPr>
              <a:t> = 180.8  10</a:t>
            </a:r>
            <a:r>
              <a:rPr lang="en-US" altLang="en-US" sz="2800" b="1" baseline="30000" dirty="0">
                <a:solidFill>
                  <a:srgbClr val="0000FF"/>
                </a:solidFill>
                <a:sym typeface="Symbol" pitchFamily="2" charset="2"/>
              </a:rPr>
              <a:t>3</a:t>
            </a:r>
            <a:r>
              <a:rPr lang="en-US" altLang="en-US" sz="2800" b="1" dirty="0">
                <a:solidFill>
                  <a:srgbClr val="0000FF"/>
                </a:solidFill>
                <a:sym typeface="Symbol" pitchFamily="2" charset="2"/>
              </a:rPr>
              <a:t>/24.7 = 7320 K</a:t>
            </a:r>
          </a:p>
          <a:p>
            <a:pPr>
              <a:spcBef>
                <a:spcPct val="20000"/>
              </a:spcBef>
              <a:buClr>
                <a:srgbClr val="A50021"/>
              </a:buClr>
              <a:buSzPct val="75000"/>
              <a:buFont typeface="Wingdings" pitchFamily="2" charset="2"/>
              <a:buNone/>
            </a:pPr>
            <a:endParaRPr lang="en-US" altLang="zh-CN" sz="2800" b="0" dirty="0">
              <a:latin typeface="+mj-ea"/>
              <a:ea typeface="+mj-ea"/>
              <a:sym typeface="Symbol" pitchFamily="2" charset="2"/>
            </a:endParaRPr>
          </a:p>
          <a:p>
            <a:pPr>
              <a:spcBef>
                <a:spcPct val="20000"/>
              </a:spcBef>
              <a:buClr>
                <a:srgbClr val="A50021"/>
              </a:buClr>
              <a:buSzPct val="75000"/>
              <a:buFont typeface="Wingdings" pitchFamily="2" charset="2"/>
              <a:buNone/>
            </a:pPr>
            <a:r>
              <a:rPr lang="zh-CN" altLang="en-US" sz="2800" b="0" dirty="0">
                <a:latin typeface="+mj-ea"/>
                <a:ea typeface="+mj-ea"/>
                <a:sym typeface="Symbol" pitchFamily="2" charset="2"/>
              </a:rPr>
              <a:t>因此</a:t>
            </a:r>
            <a:r>
              <a:rPr lang="zh-CN" altLang="zh-CN" sz="2800" b="0" dirty="0">
                <a:latin typeface="+mj-ea"/>
                <a:ea typeface="+mj-ea"/>
                <a:sym typeface="Symbol" pitchFamily="2" charset="2"/>
              </a:rPr>
              <a:t>该</a:t>
            </a:r>
            <a:r>
              <a:rPr lang="zh-CN" altLang="en-US" sz="2800" b="0" dirty="0">
                <a:latin typeface="+mj-ea"/>
                <a:ea typeface="+mj-ea"/>
                <a:sym typeface="Symbol" pitchFamily="2" charset="2"/>
              </a:rPr>
              <a:t>反应只有在放电的情况下才可发生。</a:t>
            </a:r>
            <a:endParaRPr lang="en-US" altLang="zh-CN" sz="2800" b="0" dirty="0">
              <a:latin typeface="+mj-ea"/>
              <a:ea typeface="+mj-ea"/>
              <a:sym typeface="Symbol" pitchFamily="2" charset="2"/>
            </a:endParaRPr>
          </a:p>
          <a:p>
            <a:pPr>
              <a:spcBef>
                <a:spcPct val="20000"/>
              </a:spcBef>
              <a:buClr>
                <a:srgbClr val="A50021"/>
              </a:buClr>
              <a:buSzPct val="75000"/>
              <a:buFont typeface="Wingdings" pitchFamily="2" charset="2"/>
              <a:buNone/>
            </a:pPr>
            <a:r>
              <a:rPr lang="zh-CN" altLang="en-US" sz="2800" b="0" dirty="0">
                <a:latin typeface="+mj-ea"/>
                <a:ea typeface="+mj-ea"/>
                <a:sym typeface="Symbol" pitchFamily="2" charset="2"/>
              </a:rPr>
              <a:t>发动机点火，雷电，</a:t>
            </a:r>
            <a:r>
              <a:rPr lang="en-US" altLang="zh-CN" sz="2800" b="0" dirty="0">
                <a:latin typeface="+mj-ea"/>
                <a:ea typeface="+mj-ea"/>
                <a:sym typeface="Symbol" pitchFamily="2" charset="2"/>
              </a:rPr>
              <a:t>...</a:t>
            </a:r>
            <a:endParaRPr lang="zh-CN" altLang="en-US" sz="2800" b="0" dirty="0">
              <a:latin typeface="+mj-ea"/>
              <a:ea typeface="+mj-ea"/>
            </a:endParaRPr>
          </a:p>
        </p:txBody>
      </p:sp>
    </p:spTree>
    <p:extLst>
      <p:ext uri="{BB962C8B-B14F-4D97-AF65-F5344CB8AC3E}">
        <p14:creationId xmlns:p14="http://schemas.microsoft.com/office/powerpoint/2010/main" val="96275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Text Box 2"/>
          <p:cNvSpPr txBox="1">
            <a:spLocks noChangeArrowheads="1"/>
          </p:cNvSpPr>
          <p:nvPr/>
        </p:nvSpPr>
        <p:spPr bwMode="auto">
          <a:xfrm>
            <a:off x="179512" y="1185540"/>
            <a:ext cx="8748142" cy="2603790"/>
          </a:xfrm>
          <a:prstGeom prst="rect">
            <a:avLst/>
          </a:prstGeom>
          <a:noFill/>
          <a:ln w="9525">
            <a:noFill/>
            <a:miter lim="800000"/>
            <a:headEnd/>
            <a:tailEnd/>
          </a:ln>
          <a:effectLst/>
        </p:spPr>
        <p:txBody>
          <a:bodyPr wrap="square">
            <a:spAutoFit/>
          </a:bodyPr>
          <a:lstStyle/>
          <a:p>
            <a:pPr>
              <a:lnSpc>
                <a:spcPct val="120000"/>
              </a:lnSpc>
              <a:spcAft>
                <a:spcPct val="50000"/>
              </a:spcAft>
              <a:defRPr/>
            </a:pPr>
            <a:r>
              <a:rPr kumimoji="0" lang="zh-CN" altLang="en-US" dirty="0">
                <a:latin typeface="Arial" panose="020B0604020202020204" pitchFamily="34" charset="0"/>
                <a:ea typeface="+mj-ea"/>
                <a:cs typeface="Arial" panose="020B0604020202020204" pitchFamily="34" charset="0"/>
              </a:rPr>
              <a:t>例如：利用键焓数据估算氢和氧化合生成水的反应热：</a:t>
            </a:r>
          </a:p>
          <a:p>
            <a:pPr algn="dist">
              <a:lnSpc>
                <a:spcPct val="120000"/>
              </a:lnSpc>
              <a:spcAft>
                <a:spcPct val="50000"/>
              </a:spcAft>
              <a:defRPr/>
            </a:pPr>
            <a:r>
              <a:rPr kumimoji="0" lang="zh-CN" altLang="en-US" dirty="0">
                <a:latin typeface="Arial" panose="020B0604020202020204" pitchFamily="34" charset="0"/>
                <a:ea typeface="+mj-ea"/>
                <a:cs typeface="Arial" panose="020B0604020202020204" pitchFamily="34" charset="0"/>
              </a:rPr>
              <a:t>	     </a:t>
            </a:r>
            <a:r>
              <a:rPr kumimoji="0" lang="en-US" altLang="zh-CN" dirty="0">
                <a:solidFill>
                  <a:srgbClr val="002060"/>
                </a:solidFill>
                <a:latin typeface="Arial" panose="020B0604020202020204" pitchFamily="34" charset="0"/>
                <a:ea typeface="+mj-ea"/>
                <a:cs typeface="Arial" panose="020B0604020202020204" pitchFamily="34" charset="0"/>
              </a:rPr>
              <a:t>H</a:t>
            </a:r>
            <a:r>
              <a:rPr kumimoji="0" lang="en-US" altLang="zh-CN" baseline="-25000" dirty="0">
                <a:solidFill>
                  <a:srgbClr val="002060"/>
                </a:solidFill>
                <a:latin typeface="Arial" panose="020B0604020202020204" pitchFamily="34" charset="0"/>
                <a:ea typeface="+mj-ea"/>
                <a:cs typeface="Arial" panose="020B0604020202020204" pitchFamily="34" charset="0"/>
              </a:rPr>
              <a:t>2</a:t>
            </a:r>
            <a:r>
              <a:rPr kumimoji="0" lang="en-US" altLang="zh-CN" dirty="0">
                <a:solidFill>
                  <a:srgbClr val="002060"/>
                </a:solidFill>
                <a:latin typeface="Arial" panose="020B0604020202020204" pitchFamily="34" charset="0"/>
                <a:ea typeface="+mj-ea"/>
                <a:cs typeface="Arial" panose="020B0604020202020204" pitchFamily="34" charset="0"/>
              </a:rPr>
              <a:t> (g) + 1/2O</a:t>
            </a:r>
            <a:r>
              <a:rPr kumimoji="0" lang="en-US" altLang="zh-CN" baseline="-25000" dirty="0">
                <a:solidFill>
                  <a:srgbClr val="002060"/>
                </a:solidFill>
                <a:latin typeface="Arial" panose="020B0604020202020204" pitchFamily="34" charset="0"/>
                <a:ea typeface="+mj-ea"/>
                <a:cs typeface="Arial" panose="020B0604020202020204" pitchFamily="34" charset="0"/>
              </a:rPr>
              <a:t>2</a:t>
            </a:r>
            <a:r>
              <a:rPr kumimoji="0" lang="en-US" altLang="zh-CN" dirty="0">
                <a:solidFill>
                  <a:srgbClr val="002060"/>
                </a:solidFill>
                <a:latin typeface="Arial" panose="020B0604020202020204" pitchFamily="34" charset="0"/>
                <a:ea typeface="+mj-ea"/>
                <a:cs typeface="Arial" panose="020B0604020202020204" pitchFamily="34" charset="0"/>
              </a:rPr>
              <a:t> (g) </a:t>
            </a:r>
            <a:r>
              <a:rPr kumimoji="0" lang="en-US" altLang="zh-CN"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dirty="0">
                <a:solidFill>
                  <a:srgbClr val="002060"/>
                </a:solidFill>
                <a:latin typeface="Arial" panose="020B0604020202020204" pitchFamily="34" charset="0"/>
                <a:ea typeface="+mj-ea"/>
                <a:cs typeface="Arial" panose="020B0604020202020204" pitchFamily="34" charset="0"/>
              </a:rPr>
              <a:t> H</a:t>
            </a:r>
            <a:r>
              <a:rPr kumimoji="0" lang="en-US" altLang="zh-CN" baseline="-25000" dirty="0">
                <a:solidFill>
                  <a:srgbClr val="002060"/>
                </a:solidFill>
                <a:latin typeface="Arial" panose="020B0604020202020204" pitchFamily="34" charset="0"/>
                <a:ea typeface="+mj-ea"/>
                <a:cs typeface="Arial" panose="020B0604020202020204" pitchFamily="34" charset="0"/>
              </a:rPr>
              <a:t>2</a:t>
            </a:r>
            <a:r>
              <a:rPr kumimoji="0" lang="en-US" altLang="zh-CN" dirty="0">
                <a:solidFill>
                  <a:srgbClr val="002060"/>
                </a:solidFill>
                <a:latin typeface="Arial" panose="020B0604020202020204" pitchFamily="34" charset="0"/>
                <a:ea typeface="+mj-ea"/>
                <a:cs typeface="Arial" panose="020B0604020202020204" pitchFamily="34" charset="0"/>
              </a:rPr>
              <a:t>O (g)    </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i="1" dirty="0">
                <a:solidFill>
                  <a:schemeClr val="accent2">
                    <a:lumMod val="50000"/>
                  </a:schemeClr>
                </a:solidFill>
                <a:latin typeface="Arial" panose="020B0604020202020204" pitchFamily="34" charset="0"/>
                <a:ea typeface="+mj-ea"/>
                <a:cs typeface="Arial" panose="020B0604020202020204" pitchFamily="34" charset="0"/>
              </a:rPr>
              <a:t>H</a:t>
            </a:r>
            <a:r>
              <a:rPr kumimoji="0" lang="en-US" altLang="zh-CN" baseline="30000" dirty="0">
                <a:solidFill>
                  <a:schemeClr val="accent2">
                    <a:lumMod val="50000"/>
                  </a:schemeClr>
                </a:solidFill>
                <a:latin typeface="Arial" panose="020B0604020202020204" pitchFamily="34" charset="0"/>
                <a:cs typeface="Arial" panose="020B0604020202020204" pitchFamily="34" charset="0"/>
              </a:rPr>
              <a:t>⊖</a:t>
            </a:r>
            <a:r>
              <a:rPr kumimoji="0" lang="en-US" altLang="zh-CN" dirty="0">
                <a:solidFill>
                  <a:schemeClr val="accent2">
                    <a:lumMod val="50000"/>
                  </a:schemeClr>
                </a:solidFill>
                <a:latin typeface="Arial" panose="020B0604020202020204" pitchFamily="34" charset="0"/>
                <a:ea typeface="+mj-ea"/>
                <a:cs typeface="Arial" panose="020B0604020202020204" pitchFamily="34" charset="0"/>
              </a:rPr>
              <a:t> </a:t>
            </a:r>
            <a:r>
              <a:rPr kumimoji="0" lang="zh-CN" altLang="en-US" dirty="0">
                <a:solidFill>
                  <a:srgbClr val="002060"/>
                </a:solidFill>
                <a:latin typeface="Arial" panose="020B0604020202020204" pitchFamily="34" charset="0"/>
                <a:ea typeface="+mj-ea"/>
                <a:cs typeface="Arial" panose="020B0604020202020204" pitchFamily="34" charset="0"/>
              </a:rPr>
              <a:t>＝ </a:t>
            </a:r>
            <a:r>
              <a:rPr kumimoji="0" lang="en-US" altLang="zh-CN" dirty="0">
                <a:solidFill>
                  <a:srgbClr val="002060"/>
                </a:solidFill>
                <a:latin typeface="Arial" panose="020B0604020202020204" pitchFamily="34" charset="0"/>
                <a:ea typeface="+mj-ea"/>
                <a:cs typeface="Arial" panose="020B0604020202020204" pitchFamily="34" charset="0"/>
              </a:rPr>
              <a:t>? </a:t>
            </a:r>
          </a:p>
          <a:p>
            <a:pPr algn="dist">
              <a:lnSpc>
                <a:spcPct val="120000"/>
              </a:lnSpc>
              <a:defRPr/>
            </a:pP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H</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2</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(g)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 2H (g) 	          	 </a:t>
            </a:r>
            <a:r>
              <a:rPr kumimoji="0" lang="en-US" altLang="zh-CN" sz="2000" dirty="0">
                <a:solidFill>
                  <a:schemeClr val="accent2">
                    <a:lumMod val="50000"/>
                  </a:schemeClr>
                </a:solidFill>
                <a:latin typeface="Arial" panose="020B0604020202020204" pitchFamily="34" charset="0"/>
                <a:cs typeface="Arial" panose="020B0604020202020204" pitchFamily="34" charset="0"/>
                <a:sym typeface="Symbol" pitchFamily="18" charset="2"/>
              </a:rPr>
              <a:t></a:t>
            </a:r>
            <a:r>
              <a:rPr kumimoji="0" lang="en-US" altLang="zh-CN" sz="2000" i="1" dirty="0">
                <a:solidFill>
                  <a:schemeClr val="accent2">
                    <a:lumMod val="50000"/>
                  </a:schemeClr>
                </a:solidFill>
                <a:latin typeface="Arial" panose="020B0604020202020204" pitchFamily="34" charset="0"/>
                <a:cs typeface="Arial" panose="020B0604020202020204" pitchFamily="34" charset="0"/>
              </a:rPr>
              <a:t>H</a:t>
            </a:r>
            <a:r>
              <a:rPr kumimoji="0" lang="en-US" altLang="zh-CN" sz="2000" baseline="30000" dirty="0">
                <a:solidFill>
                  <a:schemeClr val="accent2">
                    <a:lumMod val="50000"/>
                  </a:schemeClr>
                </a:solidFill>
                <a:latin typeface="Arial" panose="020B0604020202020204" pitchFamily="34" charset="0"/>
                <a:cs typeface="Arial" panose="020B0604020202020204" pitchFamily="34" charset="0"/>
              </a:rPr>
              <a:t>⊖</a:t>
            </a:r>
            <a:r>
              <a:rPr kumimoji="0" lang="en-US" altLang="zh-CN" sz="2000" dirty="0">
                <a:solidFill>
                  <a:schemeClr val="accent2">
                    <a:lumMod val="50000"/>
                  </a:schemeClr>
                </a:solidFill>
                <a:latin typeface="Arial" panose="020B0604020202020204" pitchFamily="34" charset="0"/>
                <a:cs typeface="Arial" panose="020B0604020202020204" pitchFamily="34" charset="0"/>
              </a:rPr>
              <a:t> </a:t>
            </a:r>
            <a:r>
              <a:rPr kumimoji="0" lang="zh-CN" altLang="en-US" sz="2200"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B.E.</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rPr>
              <a:t>H</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rPr>
              <a:t>H</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a:t>
            </a:r>
            <a:r>
              <a:rPr kumimoji="0" lang="zh-CN" altLang="en-US" sz="2200"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+ 436 </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kJ</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mol</a:t>
            </a:r>
            <a:r>
              <a:rPr kumimoji="0" lang="en-US" altLang="zh-CN" sz="2200" baseline="300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baseline="30000" dirty="0" err="1">
                <a:solidFill>
                  <a:schemeClr val="accent2">
                    <a:lumMod val="50000"/>
                  </a:schemeClr>
                </a:solidFill>
                <a:latin typeface="Arial" panose="020B0604020202020204" pitchFamily="34" charset="0"/>
                <a:ea typeface="+mj-ea"/>
                <a:cs typeface="Arial" panose="020B0604020202020204" pitchFamily="34" charset="0"/>
              </a:rPr>
              <a:t>1</a:t>
            </a:r>
            <a:endParaRPr kumimoji="0" lang="en-US" altLang="zh-CN" sz="2200" baseline="30000" dirty="0">
              <a:solidFill>
                <a:schemeClr val="accent2">
                  <a:lumMod val="50000"/>
                </a:schemeClr>
              </a:solidFill>
              <a:latin typeface="Arial" panose="020B0604020202020204" pitchFamily="34" charset="0"/>
              <a:ea typeface="+mj-ea"/>
              <a:cs typeface="Arial" panose="020B0604020202020204" pitchFamily="34" charset="0"/>
            </a:endParaRPr>
          </a:p>
          <a:p>
            <a:pPr algn="dist">
              <a:lnSpc>
                <a:spcPct val="120000"/>
              </a:lnSpc>
              <a:defRPr/>
            </a:pP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O</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2</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(g)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sym typeface="Wingdings" pitchFamily="2" charset="2"/>
              </a:rPr>
              <a:t>2O (g) 	          	 </a:t>
            </a:r>
            <a:r>
              <a:rPr kumimoji="0" lang="en-US" altLang="zh-CN" sz="2000" dirty="0">
                <a:solidFill>
                  <a:schemeClr val="accent2">
                    <a:lumMod val="50000"/>
                  </a:schemeClr>
                </a:solidFill>
                <a:latin typeface="Arial" panose="020B0604020202020204" pitchFamily="34" charset="0"/>
                <a:cs typeface="Arial" panose="020B0604020202020204" pitchFamily="34" charset="0"/>
                <a:sym typeface="Symbol" pitchFamily="18" charset="2"/>
              </a:rPr>
              <a:t></a:t>
            </a:r>
            <a:r>
              <a:rPr kumimoji="0" lang="en-US" altLang="zh-CN" sz="2000" i="1" dirty="0">
                <a:solidFill>
                  <a:schemeClr val="accent2">
                    <a:lumMod val="50000"/>
                  </a:schemeClr>
                </a:solidFill>
                <a:latin typeface="Arial" panose="020B0604020202020204" pitchFamily="34" charset="0"/>
                <a:cs typeface="Arial" panose="020B0604020202020204" pitchFamily="34" charset="0"/>
              </a:rPr>
              <a:t>H</a:t>
            </a:r>
            <a:r>
              <a:rPr kumimoji="0" lang="en-US" altLang="zh-CN" sz="2000" baseline="30000" dirty="0">
                <a:solidFill>
                  <a:schemeClr val="accent2">
                    <a:lumMod val="50000"/>
                  </a:schemeClr>
                </a:solidFill>
                <a:latin typeface="Arial" panose="020B0604020202020204" pitchFamily="34" charset="0"/>
                <a:cs typeface="Arial" panose="020B0604020202020204" pitchFamily="34" charset="0"/>
              </a:rPr>
              <a:t>⊖</a:t>
            </a:r>
            <a:r>
              <a:rPr kumimoji="0" lang="en-US" altLang="zh-CN" sz="2000" dirty="0">
                <a:solidFill>
                  <a:schemeClr val="accent2">
                    <a:lumMod val="50000"/>
                  </a:schemeClr>
                </a:solidFill>
                <a:latin typeface="Arial" panose="020B0604020202020204" pitchFamily="34" charset="0"/>
                <a:cs typeface="Arial" panose="020B0604020202020204" pitchFamily="34" charset="0"/>
              </a:rPr>
              <a:t> </a:t>
            </a:r>
            <a:r>
              <a:rPr kumimoji="0" lang="zh-CN" altLang="en-US" sz="2200"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B.E.</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rPr>
              <a:t>O</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rPr>
              <a:t>O</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a:t>
            </a:r>
            <a:r>
              <a:rPr kumimoji="0" lang="zh-CN" altLang="en-US" sz="2200"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+ 498 </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kJ</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mol</a:t>
            </a:r>
            <a:r>
              <a:rPr kumimoji="0" lang="en-US" altLang="zh-CN" sz="2200" baseline="300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baseline="30000" dirty="0" err="1">
                <a:solidFill>
                  <a:schemeClr val="accent2">
                    <a:lumMod val="50000"/>
                  </a:schemeClr>
                </a:solidFill>
                <a:latin typeface="Arial" panose="020B0604020202020204" pitchFamily="34" charset="0"/>
                <a:ea typeface="+mj-ea"/>
                <a:cs typeface="Arial" panose="020B0604020202020204" pitchFamily="34" charset="0"/>
              </a:rPr>
              <a:t>1</a:t>
            </a:r>
            <a:endParaRPr kumimoji="0" lang="en-US" altLang="zh-CN" sz="2200" baseline="30000" dirty="0">
              <a:solidFill>
                <a:schemeClr val="accent2">
                  <a:lumMod val="50000"/>
                </a:schemeClr>
              </a:solidFill>
              <a:latin typeface="Arial" panose="020B0604020202020204" pitchFamily="34" charset="0"/>
              <a:ea typeface="+mj-ea"/>
              <a:cs typeface="Arial" panose="020B0604020202020204" pitchFamily="34" charset="0"/>
            </a:endParaRPr>
          </a:p>
          <a:p>
            <a:pPr algn="dist">
              <a:lnSpc>
                <a:spcPct val="120000"/>
              </a:lnSpc>
              <a:defRPr/>
            </a:pP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H</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2</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O (g)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2H (g) + O (g) </a:t>
            </a:r>
            <a:r>
              <a:rPr kumimoji="0" lang="en-US" altLang="zh-CN" sz="2000" dirty="0">
                <a:solidFill>
                  <a:schemeClr val="accent2">
                    <a:lumMod val="50000"/>
                  </a:schemeClr>
                </a:solidFill>
                <a:latin typeface="Arial" panose="020B0604020202020204" pitchFamily="34" charset="0"/>
                <a:cs typeface="Arial" panose="020B0604020202020204" pitchFamily="34" charset="0"/>
                <a:sym typeface="Symbol" pitchFamily="18" charset="2"/>
              </a:rPr>
              <a:t></a:t>
            </a:r>
            <a:r>
              <a:rPr kumimoji="0" lang="en-US" altLang="zh-CN" sz="2000" i="1" dirty="0">
                <a:solidFill>
                  <a:schemeClr val="accent2">
                    <a:lumMod val="50000"/>
                  </a:schemeClr>
                </a:solidFill>
                <a:latin typeface="Arial" panose="020B0604020202020204" pitchFamily="34" charset="0"/>
                <a:cs typeface="Arial" panose="020B0604020202020204" pitchFamily="34" charset="0"/>
              </a:rPr>
              <a:t>H</a:t>
            </a:r>
            <a:r>
              <a:rPr kumimoji="0" lang="en-US" altLang="zh-CN" sz="2000" baseline="30000" dirty="0">
                <a:solidFill>
                  <a:schemeClr val="accent2">
                    <a:lumMod val="50000"/>
                  </a:schemeClr>
                </a:solidFill>
                <a:latin typeface="Arial" panose="020B0604020202020204" pitchFamily="34" charset="0"/>
                <a:cs typeface="Arial" panose="020B0604020202020204" pitchFamily="34" charset="0"/>
              </a:rPr>
              <a:t>⊖</a:t>
            </a:r>
            <a:r>
              <a:rPr kumimoji="0" lang="en-US" altLang="zh-CN" sz="2000" dirty="0">
                <a:solidFill>
                  <a:schemeClr val="accent2">
                    <a:lumMod val="50000"/>
                  </a:schemeClr>
                </a:solidFill>
                <a:latin typeface="Arial" panose="020B0604020202020204" pitchFamily="34" charset="0"/>
                <a:cs typeface="Arial" panose="020B0604020202020204" pitchFamily="34" charset="0"/>
              </a:rPr>
              <a:t> </a:t>
            </a:r>
            <a:r>
              <a:rPr kumimoji="0" lang="zh-CN" altLang="en-US" sz="2200"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2B.E.</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rPr>
              <a:t>H</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baseline="-25000" dirty="0" err="1">
                <a:solidFill>
                  <a:schemeClr val="accent2">
                    <a:lumMod val="50000"/>
                  </a:schemeClr>
                </a:solidFill>
                <a:latin typeface="Arial" panose="020B0604020202020204" pitchFamily="34" charset="0"/>
                <a:ea typeface="+mj-ea"/>
                <a:cs typeface="Arial" panose="020B0604020202020204" pitchFamily="34" charset="0"/>
              </a:rPr>
              <a:t>O</a:t>
            </a:r>
            <a:r>
              <a:rPr kumimoji="0" lang="en-US" altLang="zh-CN" sz="2200" baseline="-25000" dirty="0">
                <a:solidFill>
                  <a:schemeClr val="accent2">
                    <a:lumMod val="50000"/>
                  </a:schemeClr>
                </a:solidFill>
                <a:latin typeface="Arial" panose="020B0604020202020204" pitchFamily="34" charset="0"/>
                <a:ea typeface="+mj-ea"/>
                <a:cs typeface="Arial" panose="020B0604020202020204" pitchFamily="34" charset="0"/>
              </a:rPr>
              <a:t>)</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a:t>
            </a:r>
            <a:r>
              <a:rPr kumimoji="0" lang="zh-CN" altLang="en-US" sz="2200" dirty="0">
                <a:solidFill>
                  <a:schemeClr val="accent2">
                    <a:lumMod val="50000"/>
                  </a:schemeClr>
                </a:solidFill>
                <a:latin typeface="Arial" panose="020B0604020202020204" pitchFamily="34" charset="0"/>
                <a:ea typeface="+mj-ea"/>
                <a:cs typeface="Arial" panose="020B0604020202020204" pitchFamily="34" charset="0"/>
              </a:rPr>
              <a:t>＝ </a:t>
            </a:r>
            <a:r>
              <a:rPr kumimoji="0" lang="en-US" altLang="zh-CN" sz="2200" dirty="0">
                <a:solidFill>
                  <a:schemeClr val="accent2">
                    <a:lumMod val="50000"/>
                  </a:schemeClr>
                </a:solidFill>
                <a:latin typeface="Arial" panose="020B0604020202020204" pitchFamily="34" charset="0"/>
                <a:ea typeface="+mj-ea"/>
                <a:cs typeface="Arial" panose="020B0604020202020204" pitchFamily="34" charset="0"/>
              </a:rPr>
              <a:t>+ 930 </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kJ</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dirty="0" err="1">
                <a:solidFill>
                  <a:schemeClr val="accent2">
                    <a:lumMod val="50000"/>
                  </a:schemeClr>
                </a:solidFill>
                <a:latin typeface="Arial" panose="020B0604020202020204" pitchFamily="34" charset="0"/>
                <a:ea typeface="+mj-ea"/>
                <a:cs typeface="Arial" panose="020B0604020202020204" pitchFamily="34" charset="0"/>
              </a:rPr>
              <a:t>mol</a:t>
            </a:r>
            <a:r>
              <a:rPr kumimoji="0" lang="en-US" altLang="zh-CN" sz="2200" baseline="30000" dirty="0" err="1">
                <a:solidFill>
                  <a:schemeClr val="accent2">
                    <a:lumMod val="50000"/>
                  </a:schemeClr>
                </a:solidFill>
                <a:latin typeface="Arial" panose="020B0604020202020204" pitchFamily="34" charset="0"/>
                <a:ea typeface="+mj-ea"/>
                <a:cs typeface="Arial" panose="020B0604020202020204" pitchFamily="34" charset="0"/>
                <a:sym typeface="Symbol" pitchFamily="18" charset="2"/>
              </a:rPr>
              <a:t></a:t>
            </a:r>
            <a:r>
              <a:rPr kumimoji="0" lang="en-US" altLang="zh-CN" sz="2200" baseline="30000" dirty="0" err="1">
                <a:solidFill>
                  <a:schemeClr val="accent2">
                    <a:lumMod val="50000"/>
                  </a:schemeClr>
                </a:solidFill>
                <a:latin typeface="Arial" panose="020B0604020202020204" pitchFamily="34" charset="0"/>
                <a:ea typeface="+mj-ea"/>
                <a:cs typeface="Arial" panose="020B0604020202020204" pitchFamily="34" charset="0"/>
              </a:rPr>
              <a:t>1</a:t>
            </a:r>
            <a:endParaRPr kumimoji="0" lang="en-US" altLang="zh-CN" sz="2200" baseline="30000" dirty="0">
              <a:solidFill>
                <a:schemeClr val="accent2">
                  <a:lumMod val="50000"/>
                </a:schemeClr>
              </a:solidFill>
              <a:latin typeface="Arial" panose="020B0604020202020204" pitchFamily="34" charset="0"/>
              <a:ea typeface="+mj-ea"/>
              <a:cs typeface="Arial" panose="020B0604020202020204" pitchFamily="34" charset="0"/>
            </a:endParaRPr>
          </a:p>
        </p:txBody>
      </p:sp>
      <p:sp>
        <p:nvSpPr>
          <p:cNvPr id="802819" name="Text Box 3"/>
          <p:cNvSpPr txBox="1">
            <a:spLocks noChangeArrowheads="1"/>
          </p:cNvSpPr>
          <p:nvPr/>
        </p:nvSpPr>
        <p:spPr bwMode="auto">
          <a:xfrm>
            <a:off x="250825" y="3933825"/>
            <a:ext cx="8569325" cy="2197525"/>
          </a:xfrm>
          <a:prstGeom prst="rect">
            <a:avLst/>
          </a:prstGeom>
          <a:noFill/>
          <a:ln w="9525">
            <a:noFill/>
            <a:miter lim="800000"/>
            <a:headEnd/>
            <a:tailEnd/>
          </a:ln>
          <a:effectLst/>
        </p:spPr>
        <p:txBody>
          <a:bodyPr>
            <a:spAutoFit/>
          </a:bodyPr>
          <a:lstStyle/>
          <a:p>
            <a:pPr>
              <a:lnSpc>
                <a:spcPct val="130000"/>
              </a:lnSpc>
              <a:defRPr/>
            </a:pPr>
            <a:r>
              <a:rPr kumimoji="0" lang="zh-CN" altLang="en-US" dirty="0">
                <a:solidFill>
                  <a:srgbClr val="002060"/>
                </a:solidFill>
                <a:latin typeface="Arial" panose="020B0604020202020204" pitchFamily="34" charset="0"/>
                <a:ea typeface="+mj-ea"/>
                <a:cs typeface="Arial" panose="020B0604020202020204" pitchFamily="34" charset="0"/>
                <a:sym typeface="Symbol" pitchFamily="18" charset="2"/>
              </a:rPr>
              <a:t>显然， </a:t>
            </a:r>
            <a:r>
              <a:rPr kumimoji="0" lang="en-US" altLang="zh-CN" dirty="0">
                <a:solidFill>
                  <a:schemeClr val="accent2">
                    <a:lumMod val="50000"/>
                  </a:schemeClr>
                </a:solidFill>
                <a:latin typeface="Arial" panose="020B0604020202020204" pitchFamily="34" charset="0"/>
                <a:cs typeface="Arial" panose="020B0604020202020204" pitchFamily="34" charset="0"/>
                <a:sym typeface="Symbol" pitchFamily="18" charset="2"/>
              </a:rPr>
              <a:t></a:t>
            </a:r>
            <a:r>
              <a:rPr kumimoji="0" lang="en-US" altLang="zh-CN" i="1" dirty="0">
                <a:solidFill>
                  <a:schemeClr val="accent2">
                    <a:lumMod val="50000"/>
                  </a:schemeClr>
                </a:solidFill>
                <a:latin typeface="Arial" panose="020B0604020202020204" pitchFamily="34" charset="0"/>
                <a:cs typeface="Arial" panose="020B0604020202020204" pitchFamily="34" charset="0"/>
              </a:rPr>
              <a:t>H</a:t>
            </a:r>
            <a:r>
              <a:rPr kumimoji="0" lang="en-US" altLang="zh-CN" baseline="30000" dirty="0">
                <a:solidFill>
                  <a:schemeClr val="accent2">
                    <a:lumMod val="50000"/>
                  </a:schemeClr>
                </a:solidFill>
                <a:latin typeface="Arial" panose="020B0604020202020204" pitchFamily="34" charset="0"/>
                <a:cs typeface="Arial" panose="020B0604020202020204" pitchFamily="34" charset="0"/>
              </a:rPr>
              <a:t>⊖</a:t>
            </a:r>
            <a:r>
              <a:rPr kumimoji="0" lang="en-US" altLang="zh-CN" dirty="0">
                <a:solidFill>
                  <a:schemeClr val="accent2">
                    <a:lumMod val="50000"/>
                  </a:schemeClr>
                </a:solidFill>
                <a:latin typeface="Arial" panose="020B0604020202020204" pitchFamily="34" charset="0"/>
                <a:cs typeface="Arial" panose="020B0604020202020204" pitchFamily="34" charset="0"/>
              </a:rPr>
              <a:t> </a:t>
            </a:r>
            <a:r>
              <a:rPr kumimoji="0" lang="zh-CN" altLang="en-US" dirty="0">
                <a:solidFill>
                  <a:srgbClr val="002060"/>
                </a:solidFill>
                <a:latin typeface="Arial" panose="020B0604020202020204" pitchFamily="34" charset="0"/>
                <a:ea typeface="+mj-ea"/>
                <a:cs typeface="Arial" panose="020B0604020202020204" pitchFamily="34" charset="0"/>
              </a:rPr>
              <a:t>＝ </a:t>
            </a:r>
            <a:r>
              <a:rPr kumimoji="0" lang="zh-CN" altLang="en-US"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dirty="0">
                <a:solidFill>
                  <a:srgbClr val="002060"/>
                </a:solidFill>
                <a:latin typeface="Arial" panose="020B0604020202020204" pitchFamily="34" charset="0"/>
                <a:ea typeface="+mj-ea"/>
                <a:cs typeface="Arial" panose="020B0604020202020204" pitchFamily="34" charset="0"/>
              </a:rPr>
              <a:t>[2B.E.</a:t>
            </a:r>
            <a:r>
              <a:rPr kumimoji="0" lang="en-US" altLang="zh-CN" baseline="-25000" dirty="0">
                <a:solidFill>
                  <a:srgbClr val="002060"/>
                </a:solidFill>
                <a:latin typeface="Arial" panose="020B0604020202020204" pitchFamily="34" charset="0"/>
                <a:ea typeface="+mj-ea"/>
                <a:cs typeface="Arial" panose="020B0604020202020204" pitchFamily="34" charset="0"/>
              </a:rPr>
              <a:t>(</a:t>
            </a:r>
            <a:r>
              <a:rPr kumimoji="0" lang="en-US" altLang="zh-CN" baseline="-25000" dirty="0" err="1">
                <a:solidFill>
                  <a:srgbClr val="002060"/>
                </a:solidFill>
                <a:latin typeface="Arial" panose="020B0604020202020204" pitchFamily="34" charset="0"/>
                <a:ea typeface="+mj-ea"/>
                <a:cs typeface="Arial" panose="020B0604020202020204" pitchFamily="34" charset="0"/>
              </a:rPr>
              <a:t>H</a:t>
            </a:r>
            <a:r>
              <a:rPr kumimoji="0" lang="en-US" altLang="zh-CN" baseline="-25000" dirty="0" err="1">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baseline="-25000" dirty="0" err="1">
                <a:solidFill>
                  <a:srgbClr val="002060"/>
                </a:solidFill>
                <a:latin typeface="Arial" panose="020B0604020202020204" pitchFamily="34" charset="0"/>
                <a:ea typeface="+mj-ea"/>
                <a:cs typeface="Arial" panose="020B0604020202020204" pitchFamily="34" charset="0"/>
              </a:rPr>
              <a:t>O</a:t>
            </a:r>
            <a:r>
              <a:rPr kumimoji="0" lang="en-US" altLang="zh-CN" baseline="-25000" dirty="0">
                <a:solidFill>
                  <a:srgbClr val="002060"/>
                </a:solidFill>
                <a:latin typeface="Arial" panose="020B0604020202020204" pitchFamily="34" charset="0"/>
                <a:ea typeface="+mj-ea"/>
                <a:cs typeface="Arial" panose="020B0604020202020204" pitchFamily="34" charset="0"/>
              </a:rPr>
              <a:t>)</a:t>
            </a:r>
            <a:r>
              <a:rPr kumimoji="0" lang="en-US" altLang="zh-CN" dirty="0">
                <a:solidFill>
                  <a:srgbClr val="002060"/>
                </a:solidFill>
                <a:latin typeface="Arial" panose="020B0604020202020204" pitchFamily="34" charset="0"/>
                <a:ea typeface="+mj-ea"/>
                <a:cs typeface="Arial" panose="020B0604020202020204" pitchFamily="34" charset="0"/>
              </a:rPr>
              <a:t> </a:t>
            </a:r>
            <a:r>
              <a:rPr kumimoji="0" lang="en-US" altLang="zh-CN"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dirty="0">
                <a:solidFill>
                  <a:srgbClr val="002060"/>
                </a:solidFill>
                <a:latin typeface="Arial" panose="020B0604020202020204" pitchFamily="34" charset="0"/>
                <a:ea typeface="+mj-ea"/>
                <a:cs typeface="Arial" panose="020B0604020202020204" pitchFamily="34" charset="0"/>
              </a:rPr>
              <a:t> B.E.</a:t>
            </a:r>
            <a:r>
              <a:rPr kumimoji="0" lang="en-US" altLang="zh-CN" baseline="-25000" dirty="0">
                <a:solidFill>
                  <a:srgbClr val="002060"/>
                </a:solidFill>
                <a:latin typeface="Arial" panose="020B0604020202020204" pitchFamily="34" charset="0"/>
                <a:ea typeface="+mj-ea"/>
                <a:cs typeface="Arial" panose="020B0604020202020204" pitchFamily="34" charset="0"/>
              </a:rPr>
              <a:t>(</a:t>
            </a:r>
            <a:r>
              <a:rPr kumimoji="0" lang="en-US" altLang="zh-CN" baseline="-25000" dirty="0" err="1">
                <a:solidFill>
                  <a:srgbClr val="002060"/>
                </a:solidFill>
                <a:latin typeface="Arial" panose="020B0604020202020204" pitchFamily="34" charset="0"/>
                <a:ea typeface="+mj-ea"/>
                <a:cs typeface="Arial" panose="020B0604020202020204" pitchFamily="34" charset="0"/>
              </a:rPr>
              <a:t>H</a:t>
            </a:r>
            <a:r>
              <a:rPr kumimoji="0" lang="en-US" altLang="zh-CN" baseline="-25000" dirty="0" err="1">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baseline="-25000" dirty="0" err="1">
                <a:solidFill>
                  <a:srgbClr val="002060"/>
                </a:solidFill>
                <a:latin typeface="Arial" panose="020B0604020202020204" pitchFamily="34" charset="0"/>
                <a:ea typeface="+mj-ea"/>
                <a:cs typeface="Arial" panose="020B0604020202020204" pitchFamily="34" charset="0"/>
              </a:rPr>
              <a:t>H</a:t>
            </a:r>
            <a:r>
              <a:rPr kumimoji="0" lang="en-US" altLang="zh-CN" baseline="-25000" dirty="0">
                <a:solidFill>
                  <a:srgbClr val="002060"/>
                </a:solidFill>
                <a:latin typeface="Arial" panose="020B0604020202020204" pitchFamily="34" charset="0"/>
                <a:ea typeface="+mj-ea"/>
                <a:cs typeface="Arial" panose="020B0604020202020204" pitchFamily="34" charset="0"/>
              </a:rPr>
              <a:t>)</a:t>
            </a:r>
            <a:r>
              <a:rPr kumimoji="0" lang="en-US" altLang="zh-CN" dirty="0">
                <a:solidFill>
                  <a:srgbClr val="002060"/>
                </a:solidFill>
                <a:latin typeface="Arial" panose="020B0604020202020204" pitchFamily="34" charset="0"/>
                <a:ea typeface="+mj-ea"/>
                <a:cs typeface="Arial" panose="020B0604020202020204" pitchFamily="34" charset="0"/>
              </a:rPr>
              <a:t> </a:t>
            </a:r>
            <a:r>
              <a:rPr kumimoji="0" lang="en-US" altLang="zh-CN"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dirty="0">
                <a:solidFill>
                  <a:srgbClr val="002060"/>
                </a:solidFill>
                <a:latin typeface="Arial" panose="020B0604020202020204" pitchFamily="34" charset="0"/>
                <a:ea typeface="+mj-ea"/>
                <a:cs typeface="Arial" panose="020B0604020202020204" pitchFamily="34" charset="0"/>
              </a:rPr>
              <a:t> 1/2B.E.</a:t>
            </a:r>
            <a:r>
              <a:rPr kumimoji="0" lang="en-US" altLang="zh-CN" baseline="-25000" dirty="0">
                <a:solidFill>
                  <a:srgbClr val="002060"/>
                </a:solidFill>
                <a:latin typeface="Arial" panose="020B0604020202020204" pitchFamily="34" charset="0"/>
                <a:ea typeface="+mj-ea"/>
                <a:cs typeface="Arial" panose="020B0604020202020204" pitchFamily="34" charset="0"/>
              </a:rPr>
              <a:t>(</a:t>
            </a:r>
            <a:r>
              <a:rPr kumimoji="0" lang="en-US" altLang="zh-CN" baseline="-25000" dirty="0" err="1">
                <a:solidFill>
                  <a:srgbClr val="002060"/>
                </a:solidFill>
                <a:latin typeface="Arial" panose="020B0604020202020204" pitchFamily="34" charset="0"/>
                <a:ea typeface="+mj-ea"/>
                <a:cs typeface="Arial" panose="020B0604020202020204" pitchFamily="34" charset="0"/>
              </a:rPr>
              <a:t>O</a:t>
            </a:r>
            <a:r>
              <a:rPr kumimoji="0" lang="en-US" altLang="zh-CN" baseline="-25000" dirty="0" err="1">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baseline="-25000" dirty="0" err="1">
                <a:solidFill>
                  <a:srgbClr val="002060"/>
                </a:solidFill>
                <a:latin typeface="Arial" panose="020B0604020202020204" pitchFamily="34" charset="0"/>
                <a:ea typeface="+mj-ea"/>
                <a:cs typeface="Arial" panose="020B0604020202020204" pitchFamily="34" charset="0"/>
              </a:rPr>
              <a:t>O</a:t>
            </a:r>
            <a:r>
              <a:rPr kumimoji="0" lang="en-US" altLang="zh-CN" baseline="-25000" dirty="0">
                <a:solidFill>
                  <a:srgbClr val="002060"/>
                </a:solidFill>
                <a:latin typeface="Arial" panose="020B0604020202020204" pitchFamily="34" charset="0"/>
                <a:ea typeface="+mj-ea"/>
                <a:cs typeface="Arial" panose="020B0604020202020204" pitchFamily="34" charset="0"/>
              </a:rPr>
              <a:t>)</a:t>
            </a:r>
            <a:r>
              <a:rPr kumimoji="0" lang="en-US" altLang="zh-CN" dirty="0">
                <a:solidFill>
                  <a:srgbClr val="002060"/>
                </a:solidFill>
                <a:latin typeface="Arial" panose="020B0604020202020204" pitchFamily="34" charset="0"/>
                <a:ea typeface="+mj-ea"/>
                <a:cs typeface="Arial" panose="020B0604020202020204" pitchFamily="34" charset="0"/>
              </a:rPr>
              <a:t>] </a:t>
            </a:r>
          </a:p>
          <a:p>
            <a:pPr>
              <a:lnSpc>
                <a:spcPct val="130000"/>
              </a:lnSpc>
              <a:spcAft>
                <a:spcPct val="50000"/>
              </a:spcAft>
              <a:defRPr/>
            </a:pPr>
            <a:r>
              <a:rPr kumimoji="0" lang="en-US" altLang="zh-CN" dirty="0">
                <a:solidFill>
                  <a:srgbClr val="002060"/>
                </a:solidFill>
                <a:latin typeface="Arial" panose="020B0604020202020204" pitchFamily="34" charset="0"/>
                <a:ea typeface="+mj-ea"/>
                <a:cs typeface="Arial" panose="020B0604020202020204" pitchFamily="34" charset="0"/>
              </a:rPr>
              <a:t>                     </a:t>
            </a:r>
            <a:r>
              <a:rPr kumimoji="0" lang="zh-CN" altLang="en-US" dirty="0">
                <a:solidFill>
                  <a:srgbClr val="002060"/>
                </a:solidFill>
                <a:latin typeface="Arial" panose="020B0604020202020204" pitchFamily="34" charset="0"/>
                <a:ea typeface="+mj-ea"/>
                <a:cs typeface="Arial" panose="020B0604020202020204" pitchFamily="34" charset="0"/>
              </a:rPr>
              <a:t>＝ </a:t>
            </a:r>
            <a:r>
              <a:rPr kumimoji="0" lang="zh-CN" altLang="en-US" dirty="0">
                <a:solidFill>
                  <a:srgbClr val="002060"/>
                </a:solidFill>
                <a:latin typeface="Arial" panose="020B0604020202020204" pitchFamily="34" charset="0"/>
                <a:ea typeface="+mj-ea"/>
                <a:cs typeface="Arial" panose="020B0604020202020204" pitchFamily="34" charset="0"/>
                <a:sym typeface="Symbol" pitchFamily="18" charset="2"/>
              </a:rPr>
              <a:t></a:t>
            </a:r>
            <a:r>
              <a:rPr kumimoji="0" lang="zh-CN" altLang="en-US" dirty="0">
                <a:solidFill>
                  <a:srgbClr val="002060"/>
                </a:solidFill>
                <a:latin typeface="Arial" panose="020B0604020202020204" pitchFamily="34" charset="0"/>
                <a:ea typeface="+mj-ea"/>
                <a:cs typeface="Arial" panose="020B0604020202020204" pitchFamily="34" charset="0"/>
              </a:rPr>
              <a:t> </a:t>
            </a:r>
            <a:r>
              <a:rPr kumimoji="0" lang="en-US" altLang="zh-CN" dirty="0">
                <a:solidFill>
                  <a:srgbClr val="002060"/>
                </a:solidFill>
                <a:latin typeface="Arial" panose="020B0604020202020204" pitchFamily="34" charset="0"/>
                <a:ea typeface="+mj-ea"/>
                <a:cs typeface="Arial" panose="020B0604020202020204" pitchFamily="34" charset="0"/>
              </a:rPr>
              <a:t>245 </a:t>
            </a:r>
            <a:r>
              <a:rPr kumimoji="0" lang="en-US" altLang="zh-CN" dirty="0" err="1">
                <a:solidFill>
                  <a:srgbClr val="002060"/>
                </a:solidFill>
                <a:latin typeface="Arial" panose="020B0604020202020204" pitchFamily="34" charset="0"/>
                <a:ea typeface="+mj-ea"/>
                <a:cs typeface="Arial" panose="020B0604020202020204" pitchFamily="34" charset="0"/>
              </a:rPr>
              <a:t>kJ</a:t>
            </a:r>
            <a:r>
              <a:rPr kumimoji="0" lang="en-US" altLang="zh-CN" dirty="0" err="1">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dirty="0" err="1">
                <a:solidFill>
                  <a:srgbClr val="002060"/>
                </a:solidFill>
                <a:latin typeface="Arial" panose="020B0604020202020204" pitchFamily="34" charset="0"/>
                <a:ea typeface="+mj-ea"/>
                <a:cs typeface="Arial" panose="020B0604020202020204" pitchFamily="34" charset="0"/>
              </a:rPr>
              <a:t>mol</a:t>
            </a:r>
            <a:r>
              <a:rPr kumimoji="0" lang="en-US" altLang="zh-CN" baseline="30000" dirty="0" err="1">
                <a:solidFill>
                  <a:srgbClr val="002060"/>
                </a:solidFill>
                <a:latin typeface="Arial" panose="020B0604020202020204" pitchFamily="34" charset="0"/>
                <a:ea typeface="+mj-ea"/>
                <a:cs typeface="Arial" panose="020B0604020202020204" pitchFamily="34" charset="0"/>
                <a:sym typeface="Symbol" pitchFamily="18" charset="2"/>
              </a:rPr>
              <a:t></a:t>
            </a:r>
            <a:r>
              <a:rPr kumimoji="0" lang="en-US" altLang="zh-CN" baseline="30000" dirty="0" err="1">
                <a:solidFill>
                  <a:srgbClr val="002060"/>
                </a:solidFill>
                <a:latin typeface="Arial" panose="020B0604020202020204" pitchFamily="34" charset="0"/>
                <a:ea typeface="+mj-ea"/>
                <a:cs typeface="Arial" panose="020B0604020202020204" pitchFamily="34" charset="0"/>
              </a:rPr>
              <a:t>1</a:t>
            </a:r>
            <a:r>
              <a:rPr kumimoji="0" lang="en-US" altLang="zh-CN" dirty="0">
                <a:solidFill>
                  <a:srgbClr val="002060"/>
                </a:solidFill>
                <a:latin typeface="Arial" panose="020B0604020202020204" pitchFamily="34" charset="0"/>
                <a:ea typeface="+mj-ea"/>
                <a:cs typeface="Arial" panose="020B0604020202020204" pitchFamily="34" charset="0"/>
              </a:rPr>
              <a:t> </a:t>
            </a:r>
          </a:p>
          <a:p>
            <a:pPr>
              <a:lnSpc>
                <a:spcPct val="130000"/>
              </a:lnSpc>
              <a:spcAft>
                <a:spcPct val="50000"/>
              </a:spcAft>
              <a:defRPr/>
            </a:pPr>
            <a:r>
              <a:rPr kumimoji="0" lang="en-US" altLang="zh-CN" dirty="0">
                <a:latin typeface="Arial" panose="020B0604020202020204" pitchFamily="34" charset="0"/>
                <a:ea typeface="+mj-ea"/>
                <a:cs typeface="Arial" panose="020B0604020202020204" pitchFamily="34" charset="0"/>
              </a:rPr>
              <a:t>        </a:t>
            </a:r>
            <a:r>
              <a:rPr kumimoji="0" lang="zh-CN" altLang="en-US" dirty="0">
                <a:latin typeface="Arial" panose="020B0604020202020204" pitchFamily="34" charset="0"/>
                <a:ea typeface="+mj-ea"/>
                <a:cs typeface="Arial" panose="020B0604020202020204" pitchFamily="34" charset="0"/>
              </a:rPr>
              <a:t>氢和氧化合生成水的反应热可以直接测定，没必要从键焓数据求算。实际上是由</a:t>
            </a:r>
            <a:r>
              <a:rPr kumimoji="0" lang="en-US" altLang="zh-CN" dirty="0" err="1">
                <a:latin typeface="Arial" panose="020B0604020202020204" pitchFamily="34" charset="0"/>
                <a:ea typeface="+mj-ea"/>
                <a:cs typeface="Arial" panose="020B0604020202020204" pitchFamily="34" charset="0"/>
              </a:rPr>
              <a:t>H</a:t>
            </a:r>
            <a:r>
              <a:rPr kumimoji="0" lang="en-US" altLang="zh-CN" baseline="-25000" dirty="0" err="1">
                <a:latin typeface="Arial" panose="020B0604020202020204" pitchFamily="34" charset="0"/>
                <a:ea typeface="+mj-ea"/>
                <a:cs typeface="Arial" panose="020B0604020202020204" pitchFamily="34" charset="0"/>
              </a:rPr>
              <a:t>2</a:t>
            </a:r>
            <a:r>
              <a:rPr kumimoji="0" lang="en-US" altLang="zh-CN" dirty="0" err="1">
                <a:latin typeface="Arial" panose="020B0604020202020204" pitchFamily="34" charset="0"/>
                <a:ea typeface="+mj-ea"/>
                <a:cs typeface="Arial" panose="020B0604020202020204" pitchFamily="34" charset="0"/>
              </a:rPr>
              <a:t>O</a:t>
            </a:r>
            <a:r>
              <a:rPr kumimoji="0" lang="en-US" altLang="zh-CN" dirty="0">
                <a:latin typeface="Arial" panose="020B0604020202020204" pitchFamily="34" charset="0"/>
                <a:ea typeface="+mj-ea"/>
                <a:cs typeface="Arial" panose="020B0604020202020204" pitchFamily="34" charset="0"/>
              </a:rPr>
              <a:t> (g) </a:t>
            </a:r>
            <a:r>
              <a:rPr kumimoji="0" lang="zh-CN" altLang="en-US" dirty="0">
                <a:latin typeface="Arial" panose="020B0604020202020204" pitchFamily="34" charset="0"/>
                <a:ea typeface="+mj-ea"/>
                <a:cs typeface="Arial" panose="020B0604020202020204" pitchFamily="34" charset="0"/>
              </a:rPr>
              <a:t>的生成焓来推算</a:t>
            </a:r>
            <a:r>
              <a:rPr kumimoji="0" lang="en-US" altLang="zh-CN" dirty="0" err="1">
                <a:latin typeface="Arial" panose="020B0604020202020204" pitchFamily="34" charset="0"/>
                <a:ea typeface="+mj-ea"/>
                <a:cs typeface="Arial" panose="020B0604020202020204" pitchFamily="34" charset="0"/>
              </a:rPr>
              <a:t>H</a:t>
            </a:r>
            <a:r>
              <a:rPr kumimoji="0" lang="en-US" altLang="zh-CN" dirty="0" err="1">
                <a:latin typeface="Arial" panose="020B0604020202020204" pitchFamily="34" charset="0"/>
                <a:ea typeface="+mj-ea"/>
                <a:cs typeface="Arial" panose="020B0604020202020204" pitchFamily="34" charset="0"/>
                <a:sym typeface="Symbol" pitchFamily="18" charset="2"/>
              </a:rPr>
              <a:t></a:t>
            </a:r>
            <a:r>
              <a:rPr kumimoji="0" lang="en-US" altLang="zh-CN" dirty="0" err="1">
                <a:latin typeface="Arial" panose="020B0604020202020204" pitchFamily="34" charset="0"/>
                <a:ea typeface="+mj-ea"/>
                <a:cs typeface="Arial" panose="020B0604020202020204" pitchFamily="34" charset="0"/>
              </a:rPr>
              <a:t>O</a:t>
            </a:r>
            <a:r>
              <a:rPr kumimoji="0" lang="zh-CN" altLang="en-US" dirty="0">
                <a:latin typeface="Arial" panose="020B0604020202020204" pitchFamily="34" charset="0"/>
                <a:ea typeface="+mj-ea"/>
                <a:cs typeface="Arial" panose="020B0604020202020204" pitchFamily="34" charset="0"/>
              </a:rPr>
              <a:t>键焓的。</a:t>
            </a:r>
          </a:p>
        </p:txBody>
      </p:sp>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688032" y="122531"/>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通过键焓估算化学反应的焓变</a:t>
            </a:r>
          </a:p>
        </p:txBody>
      </p:sp>
      <p:sp>
        <p:nvSpPr>
          <p:cNvPr id="6" name="页脚占位符 1"/>
          <p:cNvSpPr>
            <a:spLocks noGrp="1"/>
          </p:cNvSpPr>
          <p:nvPr>
            <p:ph type="ftr" sz="quarter" idx="10"/>
          </p:nvPr>
        </p:nvSpPr>
        <p:spPr>
          <a:xfrm>
            <a:off x="0" y="6553200"/>
            <a:ext cx="457200" cy="228600"/>
          </a:xfrm>
        </p:spPr>
        <p:txBody>
          <a:bodyPr/>
          <a:lstStyle/>
          <a:p>
            <a:pPr>
              <a:defRPr/>
            </a:pPr>
            <a:fld id="{5B0964F7-4727-4AC6-820D-B129E805F5EE}" type="slidenum">
              <a:rPr lang="zh-CN" altLang="en-US" smtClean="0"/>
              <a:pPr>
                <a:defRPr/>
              </a:pPr>
              <a:t>7</a:t>
            </a:fld>
            <a:endParaRPr lang="en-US" altLang="zh-CN" dirty="0"/>
          </a:p>
        </p:txBody>
      </p:sp>
    </p:spTree>
    <p:extLst>
      <p:ext uri="{BB962C8B-B14F-4D97-AF65-F5344CB8AC3E}">
        <p14:creationId xmlns:p14="http://schemas.microsoft.com/office/powerpoint/2010/main" val="42204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Text Box 2"/>
          <p:cNvSpPr txBox="1">
            <a:spLocks noChangeArrowheads="1"/>
          </p:cNvSpPr>
          <p:nvPr/>
        </p:nvSpPr>
        <p:spPr bwMode="auto">
          <a:xfrm>
            <a:off x="323528" y="1310307"/>
            <a:ext cx="8497887" cy="3990901"/>
          </a:xfrm>
          <a:prstGeom prst="rect">
            <a:avLst/>
          </a:prstGeom>
          <a:noFill/>
          <a:ln w="9525">
            <a:noFill/>
            <a:miter lim="800000"/>
            <a:headEnd/>
            <a:tailEnd/>
          </a:ln>
          <a:effectLst/>
        </p:spPr>
        <p:txBody>
          <a:bodyPr>
            <a:spAutoFit/>
          </a:bodyPr>
          <a:lstStyle/>
          <a:p>
            <a:pPr marL="288925" indent="-288925">
              <a:lnSpc>
                <a:spcPct val="130000"/>
              </a:lnSpc>
              <a:spcAft>
                <a:spcPct val="40000"/>
              </a:spcAft>
              <a:defRPr/>
            </a:pPr>
            <a:r>
              <a:rPr kumimoji="0" lang="en-US" altLang="zh-CN" dirty="0">
                <a:latin typeface="Arial" panose="020B0604020202020204" pitchFamily="34" charset="0"/>
                <a:ea typeface="+mj-ea"/>
                <a:cs typeface="Arial" panose="020B0604020202020204" pitchFamily="34" charset="0"/>
              </a:rPr>
              <a:t>1) </a:t>
            </a:r>
            <a:r>
              <a:rPr kumimoji="0" lang="zh-CN" altLang="en-US" dirty="0">
                <a:latin typeface="Arial" panose="020B0604020202020204" pitchFamily="34" charset="0"/>
                <a:ea typeface="+mj-ea"/>
                <a:cs typeface="Arial" panose="020B0604020202020204" pitchFamily="34" charset="0"/>
              </a:rPr>
              <a:t>水分子中两个</a:t>
            </a:r>
            <a:r>
              <a:rPr kumimoji="0" lang="en-US" altLang="zh-CN" dirty="0" err="1">
                <a:latin typeface="Arial" panose="020B0604020202020204" pitchFamily="34" charset="0"/>
                <a:ea typeface="+mj-ea"/>
                <a:cs typeface="Arial" panose="020B0604020202020204" pitchFamily="34" charset="0"/>
              </a:rPr>
              <a:t>O</a:t>
            </a:r>
            <a:r>
              <a:rPr kumimoji="0" lang="en-US" altLang="zh-CN" dirty="0" err="1">
                <a:latin typeface="Arial" panose="020B0604020202020204" pitchFamily="34" charset="0"/>
                <a:ea typeface="+mj-ea"/>
                <a:cs typeface="Arial" panose="020B0604020202020204" pitchFamily="34" charset="0"/>
                <a:sym typeface="Symbol" pitchFamily="18" charset="2"/>
              </a:rPr>
              <a:t></a:t>
            </a:r>
            <a:r>
              <a:rPr kumimoji="0" lang="en-US" altLang="zh-CN" dirty="0" err="1">
                <a:latin typeface="Arial" panose="020B0604020202020204" pitchFamily="34" charset="0"/>
                <a:ea typeface="+mj-ea"/>
                <a:cs typeface="Arial" panose="020B0604020202020204" pitchFamily="34" charset="0"/>
              </a:rPr>
              <a:t>H</a:t>
            </a:r>
            <a:r>
              <a:rPr kumimoji="0" lang="zh-CN" altLang="en-US" dirty="0">
                <a:latin typeface="Arial" panose="020B0604020202020204" pitchFamily="34" charset="0"/>
                <a:ea typeface="+mj-ea"/>
                <a:cs typeface="Arial" panose="020B0604020202020204" pitchFamily="34" charset="0"/>
              </a:rPr>
              <a:t>键的键焓不同，不同化合物中的</a:t>
            </a:r>
            <a:r>
              <a:rPr kumimoji="0" lang="en-US" altLang="zh-CN" dirty="0" err="1">
                <a:latin typeface="Arial" panose="020B0604020202020204" pitchFamily="34" charset="0"/>
                <a:ea typeface="+mj-ea"/>
                <a:cs typeface="Arial" panose="020B0604020202020204" pitchFamily="34" charset="0"/>
              </a:rPr>
              <a:t>O</a:t>
            </a:r>
            <a:r>
              <a:rPr kumimoji="0" lang="en-US" altLang="zh-CN" dirty="0" err="1">
                <a:latin typeface="Arial" panose="020B0604020202020204" pitchFamily="34" charset="0"/>
                <a:ea typeface="+mj-ea"/>
                <a:cs typeface="Arial" panose="020B0604020202020204" pitchFamily="34" charset="0"/>
                <a:sym typeface="Symbol" pitchFamily="18" charset="2"/>
              </a:rPr>
              <a:t></a:t>
            </a:r>
            <a:r>
              <a:rPr kumimoji="0" lang="en-US" altLang="zh-CN" dirty="0" err="1">
                <a:latin typeface="Arial" panose="020B0604020202020204" pitchFamily="34" charset="0"/>
                <a:ea typeface="+mj-ea"/>
                <a:cs typeface="Arial" panose="020B0604020202020204" pitchFamily="34" charset="0"/>
              </a:rPr>
              <a:t>H</a:t>
            </a:r>
            <a:r>
              <a:rPr kumimoji="0" lang="zh-CN" altLang="en-US" dirty="0">
                <a:latin typeface="Arial" panose="020B0604020202020204" pitchFamily="34" charset="0"/>
                <a:ea typeface="+mj-ea"/>
                <a:cs typeface="Arial" panose="020B0604020202020204" pitchFamily="34" charset="0"/>
              </a:rPr>
              <a:t>键焓也略有差别。</a:t>
            </a:r>
          </a:p>
          <a:p>
            <a:pPr marL="288925" indent="-288925">
              <a:lnSpc>
                <a:spcPct val="130000"/>
              </a:lnSpc>
              <a:spcAft>
                <a:spcPct val="40000"/>
              </a:spcAft>
              <a:defRPr/>
            </a:pPr>
            <a:r>
              <a:rPr kumimoji="0" lang="en-US" altLang="zh-CN" dirty="0">
                <a:latin typeface="Arial" panose="020B0604020202020204" pitchFamily="34" charset="0"/>
                <a:ea typeface="+mj-ea"/>
                <a:cs typeface="Arial" panose="020B0604020202020204" pitchFamily="34" charset="0"/>
              </a:rPr>
              <a:t>2) </a:t>
            </a:r>
            <a:r>
              <a:rPr kumimoji="0" lang="zh-CN" altLang="en-US" dirty="0">
                <a:latin typeface="Arial" panose="020B0604020202020204" pitchFamily="34" charset="0"/>
                <a:ea typeface="+mj-ea"/>
                <a:cs typeface="Arial" panose="020B0604020202020204" pitchFamily="34" charset="0"/>
              </a:rPr>
              <a:t>键焓是一种平均近似值，而不是直接的实验结果。</a:t>
            </a:r>
          </a:p>
          <a:p>
            <a:pPr marL="288925" indent="-288925">
              <a:lnSpc>
                <a:spcPct val="130000"/>
              </a:lnSpc>
              <a:spcAft>
                <a:spcPct val="40000"/>
              </a:spcAft>
              <a:defRPr/>
            </a:pPr>
            <a:r>
              <a:rPr kumimoji="0" lang="en-US" altLang="zh-CN" dirty="0">
                <a:latin typeface="Arial" panose="020B0604020202020204" pitchFamily="34" charset="0"/>
                <a:ea typeface="+mj-ea"/>
                <a:cs typeface="Arial" panose="020B0604020202020204" pitchFamily="34" charset="0"/>
              </a:rPr>
              <a:t>3) </a:t>
            </a:r>
            <a:r>
              <a:rPr kumimoji="0" lang="zh-CN" altLang="en-US" dirty="0">
                <a:latin typeface="Arial" panose="020B0604020202020204" pitchFamily="34" charset="0"/>
                <a:ea typeface="+mj-ea"/>
                <a:cs typeface="Arial" panose="020B0604020202020204" pitchFamily="34" charset="0"/>
              </a:rPr>
              <a:t>对双原子分子而言，键焓和键的分解能相等。</a:t>
            </a:r>
          </a:p>
          <a:p>
            <a:pPr marL="288925" indent="-288925">
              <a:lnSpc>
                <a:spcPct val="130000"/>
              </a:lnSpc>
              <a:spcAft>
                <a:spcPct val="40000"/>
              </a:spcAft>
              <a:defRPr/>
            </a:pPr>
            <a:r>
              <a:rPr kumimoji="0" lang="en-US" altLang="zh-CN" dirty="0">
                <a:latin typeface="Arial" panose="020B0604020202020204" pitchFamily="34" charset="0"/>
                <a:ea typeface="+mj-ea"/>
                <a:cs typeface="Arial" panose="020B0604020202020204" pitchFamily="34" charset="0"/>
              </a:rPr>
              <a:t>4) </a:t>
            </a:r>
            <a:r>
              <a:rPr kumimoji="0" lang="zh-CN" altLang="en-US" dirty="0">
                <a:latin typeface="Arial" panose="020B0604020202020204" pitchFamily="34" charset="0"/>
                <a:ea typeface="+mj-ea"/>
                <a:cs typeface="Arial" panose="020B0604020202020204" pitchFamily="34" charset="0"/>
              </a:rPr>
              <a:t>键焓越大，表示要断开这种键时需吸收的热量越多，即原子间结合力越强；反之，键焓越小，即原子间结合力越弱。</a:t>
            </a:r>
          </a:p>
          <a:p>
            <a:pPr marL="288925" indent="-288925">
              <a:lnSpc>
                <a:spcPct val="130000"/>
              </a:lnSpc>
              <a:spcAft>
                <a:spcPct val="40000"/>
              </a:spcAft>
              <a:defRPr/>
            </a:pPr>
            <a:r>
              <a:rPr kumimoji="0" lang="en-US" altLang="zh-CN" dirty="0">
                <a:latin typeface="Arial" panose="020B0604020202020204" pitchFamily="34" charset="0"/>
                <a:ea typeface="+mj-ea"/>
                <a:cs typeface="Arial" panose="020B0604020202020204" pitchFamily="34" charset="0"/>
              </a:rPr>
              <a:t>5) </a:t>
            </a:r>
            <a:r>
              <a:rPr kumimoji="0" lang="zh-CN" altLang="en-US" dirty="0">
                <a:latin typeface="Arial" panose="020B0604020202020204" pitchFamily="34" charset="0"/>
                <a:ea typeface="+mj-ea"/>
                <a:cs typeface="Arial" panose="020B0604020202020204" pitchFamily="34" charset="0"/>
              </a:rPr>
              <a:t>键焓都是正值。因为断开化学键当然需要吸收热量。</a:t>
            </a:r>
          </a:p>
        </p:txBody>
      </p:sp>
      <p:sp>
        <p:nvSpPr>
          <p:cNvPr id="4" name="矩形 3"/>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p:cNvSpPr>
            <a:spLocks noChangeArrowheads="1"/>
          </p:cNvSpPr>
          <p:nvPr/>
        </p:nvSpPr>
        <p:spPr bwMode="auto">
          <a:xfrm>
            <a:off x="683568" y="122531"/>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关于键焓的几点注意</a:t>
            </a:r>
          </a:p>
        </p:txBody>
      </p:sp>
      <p:sp>
        <p:nvSpPr>
          <p:cNvPr id="6" name="页脚占位符 1"/>
          <p:cNvSpPr>
            <a:spLocks noGrp="1"/>
          </p:cNvSpPr>
          <p:nvPr>
            <p:ph type="ftr" sz="quarter" idx="10"/>
          </p:nvPr>
        </p:nvSpPr>
        <p:spPr>
          <a:xfrm>
            <a:off x="0" y="6553200"/>
            <a:ext cx="457200" cy="228600"/>
          </a:xfrm>
        </p:spPr>
        <p:txBody>
          <a:bodyPr/>
          <a:lstStyle/>
          <a:p>
            <a:pPr>
              <a:defRPr/>
            </a:pPr>
            <a:fld id="{5B0964F7-4727-4AC6-820D-B129E805F5EE}" type="slidenum">
              <a:rPr lang="zh-CN" altLang="en-US" smtClean="0"/>
              <a:pPr>
                <a:defRPr/>
              </a:pPr>
              <a:t>8</a:t>
            </a:fld>
            <a:endParaRPr lang="en-US" altLang="zh-CN" dirty="0"/>
          </a:p>
        </p:txBody>
      </p:sp>
    </p:spTree>
    <p:extLst>
      <p:ext uri="{BB962C8B-B14F-4D97-AF65-F5344CB8AC3E}">
        <p14:creationId xmlns:p14="http://schemas.microsoft.com/office/powerpoint/2010/main" val="42764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E024D35-BD54-D042-A575-3603A9B083F2}"/>
              </a:ext>
            </a:extLst>
          </p:cNvPr>
          <p:cNvSpPr>
            <a:spLocks noGrp="1"/>
          </p:cNvSpPr>
          <p:nvPr>
            <p:ph type="ftr" sz="quarter" idx="10"/>
          </p:nvPr>
        </p:nvSpPr>
        <p:spPr/>
        <p:txBody>
          <a:bodyPr/>
          <a:lstStyle/>
          <a:p>
            <a:pPr>
              <a:defRPr/>
            </a:pPr>
            <a:fld id="{5B0964F7-4727-4AC6-820D-B129E805F5EE}" type="slidenum">
              <a:rPr lang="zh-CN" altLang="en-US" smtClean="0"/>
              <a:pPr>
                <a:defRPr/>
              </a:pPr>
              <a:t>9</a:t>
            </a:fld>
            <a:endParaRPr lang="en-US" altLang="zh-CN"/>
          </a:p>
        </p:txBody>
      </p:sp>
      <p:sp>
        <p:nvSpPr>
          <p:cNvPr id="3" name="Text Box 2">
            <a:extLst>
              <a:ext uri="{FF2B5EF4-FFF2-40B4-BE49-F238E27FC236}">
                <a16:creationId xmlns:a16="http://schemas.microsoft.com/office/drawing/2014/main" id="{4A93AB97-1C9C-F442-802D-01DC7D79949F}"/>
              </a:ext>
            </a:extLst>
          </p:cNvPr>
          <p:cNvSpPr txBox="1">
            <a:spLocks noChangeArrowheads="1"/>
          </p:cNvSpPr>
          <p:nvPr/>
        </p:nvSpPr>
        <p:spPr bwMode="auto">
          <a:xfrm>
            <a:off x="323528" y="1052736"/>
            <a:ext cx="8497887" cy="3547702"/>
          </a:xfrm>
          <a:prstGeom prst="rect">
            <a:avLst/>
          </a:prstGeom>
          <a:noFill/>
          <a:ln w="9525">
            <a:noFill/>
            <a:miter lim="800000"/>
            <a:headEnd/>
            <a:tailEnd/>
          </a:ln>
          <a:effectLst/>
        </p:spPr>
        <p:txBody>
          <a:bodyPr>
            <a:spAutoFit/>
          </a:bodyPr>
          <a:lstStyle/>
          <a:p>
            <a:pPr marL="288925" indent="-288925">
              <a:lnSpc>
                <a:spcPct val="130000"/>
              </a:lnSpc>
              <a:spcAft>
                <a:spcPct val="40000"/>
              </a:spcAft>
              <a:defRPr/>
            </a:pPr>
            <a:r>
              <a:rPr kumimoji="0" lang="en-US" altLang="zh-CN" dirty="0">
                <a:latin typeface="Arial" panose="020B0604020202020204" pitchFamily="34" charset="0"/>
                <a:ea typeface="+mj-ea"/>
                <a:cs typeface="Arial" panose="020B0604020202020204" pitchFamily="34" charset="0"/>
              </a:rPr>
              <a:t>6) </a:t>
            </a:r>
            <a:r>
              <a:rPr kumimoji="0" lang="zh-CN" altLang="en-US" dirty="0">
                <a:latin typeface="Arial" panose="020B0604020202020204" pitchFamily="34" charset="0"/>
                <a:ea typeface="+mj-ea"/>
                <a:cs typeface="Arial" panose="020B0604020202020204" pitchFamily="34" charset="0"/>
              </a:rPr>
              <a:t>键焓虽从微观角度阐明了反应热的实质，但键焓数据很不完善，并且只是平均的近似值，而且只限于气态物质。所以由键焓估算反应热是有一定局限性的。</a:t>
            </a:r>
          </a:p>
          <a:p>
            <a:pPr marL="288925" indent="-288925">
              <a:lnSpc>
                <a:spcPct val="130000"/>
              </a:lnSpc>
              <a:spcAft>
                <a:spcPct val="40000"/>
              </a:spcAft>
              <a:defRPr/>
            </a:pPr>
            <a:r>
              <a:rPr kumimoji="0" lang="en-US" altLang="zh-CN" dirty="0">
                <a:latin typeface="Arial" panose="020B0604020202020204" pitchFamily="34" charset="0"/>
                <a:ea typeface="+mj-ea"/>
                <a:cs typeface="Arial" panose="020B0604020202020204" pitchFamily="34" charset="0"/>
              </a:rPr>
              <a:t>7) </a:t>
            </a:r>
            <a:r>
              <a:rPr kumimoji="0" lang="zh-CN" altLang="en-US" dirty="0">
                <a:latin typeface="Arial" panose="020B0604020202020204" pitchFamily="34" charset="0"/>
                <a:ea typeface="+mj-ea"/>
                <a:cs typeface="Arial" panose="020B0604020202020204" pitchFamily="34" charset="0"/>
              </a:rPr>
              <a:t>双原子分子气体的</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err="1">
                <a:latin typeface="Arial" panose="020B0604020202020204" pitchFamily="34" charset="0"/>
                <a:ea typeface="+mj-ea"/>
                <a:cs typeface="Arial" panose="020B0604020202020204" pitchFamily="34" charset="0"/>
              </a:rPr>
              <a:t>H</a:t>
            </a:r>
            <a:r>
              <a:rPr kumimoji="0" lang="en-US" altLang="zh-CN" baseline="-25000" dirty="0" err="1">
                <a:latin typeface="Arial" panose="020B0604020202020204" pitchFamily="34" charset="0"/>
                <a:ea typeface="+mj-ea"/>
                <a:cs typeface="Arial" panose="020B0604020202020204" pitchFamily="34" charset="0"/>
              </a:rPr>
              <a:t>f</a:t>
            </a:r>
            <a:r>
              <a:rPr kumimoji="0" lang="en-US" altLang="zh-CN" baseline="30000" dirty="0" err="1">
                <a:latin typeface="Arial" panose="020B0604020202020204" pitchFamily="34" charset="0"/>
                <a:ea typeface="+mj-ea"/>
                <a:cs typeface="Arial" panose="020B0604020202020204" pitchFamily="34" charset="0"/>
              </a:rPr>
              <a:t>ө</a:t>
            </a:r>
            <a:r>
              <a:rPr kumimoji="0" lang="zh-CN" altLang="en-US" dirty="0">
                <a:latin typeface="Arial" panose="020B0604020202020204" pitchFamily="34" charset="0"/>
                <a:ea typeface="+mj-ea"/>
                <a:cs typeface="Arial" panose="020B0604020202020204" pitchFamily="34" charset="0"/>
              </a:rPr>
              <a:t>与</a:t>
            </a:r>
            <a:r>
              <a:rPr kumimoji="0" lang="en-US" altLang="zh-CN" dirty="0" err="1">
                <a:latin typeface="Arial" panose="020B0604020202020204" pitchFamily="34" charset="0"/>
                <a:ea typeface="+mj-ea"/>
                <a:cs typeface="Arial" panose="020B0604020202020204" pitchFamily="34" charset="0"/>
              </a:rPr>
              <a:t>B.E.</a:t>
            </a:r>
            <a:r>
              <a:rPr kumimoji="0" lang="zh-CN" altLang="en-US" dirty="0">
                <a:latin typeface="Arial" panose="020B0604020202020204" pitchFamily="34" charset="0"/>
                <a:ea typeface="+mj-ea"/>
                <a:cs typeface="Arial" panose="020B0604020202020204" pitchFamily="34" charset="0"/>
              </a:rPr>
              <a:t>的关系是很明显的，而对于多原子分子两者关系就不一定相符，若反应涉及液态和固态，就不能用键焓简单地估算</a:t>
            </a:r>
            <a:r>
              <a:rPr kumimoji="0" lang="zh-CN" altLang="en-US" dirty="0">
                <a:latin typeface="Arial" panose="020B0604020202020204" pitchFamily="34" charset="0"/>
                <a:ea typeface="+mj-ea"/>
                <a:cs typeface="Arial" panose="020B0604020202020204" pitchFamily="34" charset="0"/>
                <a:sym typeface="Symbol" pitchFamily="18" charset="2"/>
              </a:rPr>
              <a:t></a:t>
            </a:r>
            <a:r>
              <a:rPr kumimoji="0" lang="en-US" altLang="zh-CN" i="1" dirty="0" err="1">
                <a:latin typeface="Arial" panose="020B0604020202020204" pitchFamily="34" charset="0"/>
                <a:ea typeface="+mj-ea"/>
                <a:cs typeface="Arial" panose="020B0604020202020204" pitchFamily="34" charset="0"/>
              </a:rPr>
              <a:t>H</a:t>
            </a:r>
            <a:r>
              <a:rPr kumimoji="0" lang="en-US" altLang="zh-CN" baseline="-25000" dirty="0" err="1">
                <a:latin typeface="Arial" panose="020B0604020202020204" pitchFamily="34" charset="0"/>
                <a:ea typeface="+mj-ea"/>
                <a:cs typeface="Arial" panose="020B0604020202020204" pitchFamily="34" charset="0"/>
              </a:rPr>
              <a:t>f</a:t>
            </a:r>
            <a:r>
              <a:rPr kumimoji="0" lang="en-US" altLang="zh-CN" baseline="30000" dirty="0" err="1">
                <a:latin typeface="Arial" panose="020B0604020202020204" pitchFamily="34" charset="0"/>
                <a:ea typeface="+mj-ea"/>
                <a:cs typeface="Arial" panose="020B0604020202020204" pitchFamily="34" charset="0"/>
              </a:rPr>
              <a:t>ө</a:t>
            </a:r>
            <a:r>
              <a:rPr kumimoji="0" lang="zh-CN" altLang="en-US" dirty="0">
                <a:latin typeface="Arial" panose="020B0604020202020204" pitchFamily="34" charset="0"/>
                <a:ea typeface="+mj-ea"/>
                <a:cs typeface="Arial" panose="020B0604020202020204" pitchFamily="34" charset="0"/>
              </a:rPr>
              <a:t>值，因为分子间更为复杂的相互作用也对反应热有贡献。</a:t>
            </a:r>
          </a:p>
        </p:txBody>
      </p:sp>
      <p:sp>
        <p:nvSpPr>
          <p:cNvPr id="4" name="矩形 3">
            <a:extLst>
              <a:ext uri="{FF2B5EF4-FFF2-40B4-BE49-F238E27FC236}">
                <a16:creationId xmlns:a16="http://schemas.microsoft.com/office/drawing/2014/main" id="{5C9780DF-F5E9-E546-B79E-2694650DFDE1}"/>
              </a:ext>
            </a:extLst>
          </p:cNvPr>
          <p:cNvSpPr/>
          <p:nvPr/>
        </p:nvSpPr>
        <p:spPr bwMode="auto">
          <a:xfrm>
            <a:off x="0" y="908720"/>
            <a:ext cx="9144000" cy="45719"/>
          </a:xfrm>
          <a:prstGeom prst="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540000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Rectangle 6">
            <a:extLst>
              <a:ext uri="{FF2B5EF4-FFF2-40B4-BE49-F238E27FC236}">
                <a16:creationId xmlns:a16="http://schemas.microsoft.com/office/drawing/2014/main" id="{42EDCFA2-0618-6641-A896-041B630E4855}"/>
              </a:ext>
            </a:extLst>
          </p:cNvPr>
          <p:cNvSpPr>
            <a:spLocks noChangeArrowheads="1"/>
          </p:cNvSpPr>
          <p:nvPr/>
        </p:nvSpPr>
        <p:spPr bwMode="auto">
          <a:xfrm>
            <a:off x="683568" y="122531"/>
            <a:ext cx="7772400" cy="762000"/>
          </a:xfrm>
          <a:prstGeom prst="rect">
            <a:avLst/>
          </a:prstGeom>
          <a:noFill/>
          <a:ln w="9525">
            <a:noFill/>
            <a:miter lim="800000"/>
            <a:headEnd/>
            <a:tailEnd/>
          </a:ln>
        </p:spPr>
        <p:txBody>
          <a:bodyPr anchor="ctr"/>
          <a:lstStyle/>
          <a:p>
            <a:pPr algn="ctr">
              <a:defRPr/>
            </a:pPr>
            <a:r>
              <a:rPr lang="zh-CN" altLang="en-US" sz="3200" dirty="0">
                <a:solidFill>
                  <a:schemeClr val="accent2">
                    <a:lumMod val="50000"/>
                  </a:schemeClr>
                </a:solidFill>
                <a:latin typeface="+mj-ea"/>
                <a:ea typeface="+mj-ea"/>
              </a:rPr>
              <a:t>关于键焓的几点注意</a:t>
            </a:r>
          </a:p>
        </p:txBody>
      </p:sp>
    </p:spTree>
    <p:extLst>
      <p:ext uri="{BB962C8B-B14F-4D97-AF65-F5344CB8AC3E}">
        <p14:creationId xmlns:p14="http://schemas.microsoft.com/office/powerpoint/2010/main" val="2056520736"/>
      </p:ext>
    </p:extLst>
  </p:cSld>
  <p:clrMapOvr>
    <a:masterClrMapping/>
  </p:clrMapOvr>
</p:sld>
</file>

<file path=ppt/theme/theme1.xml><?xml version="1.0" encoding="utf-8"?>
<a:theme xmlns:a="http://schemas.openxmlformats.org/drawingml/2006/main" name="template">
  <a:themeElements>
    <a:clrScheme name="tm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mmplate">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m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m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m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28545</TotalTime>
  <Words>6703</Words>
  <Application>Microsoft Macintosh PowerPoint</Application>
  <PresentationFormat>全屏显示(4:3)</PresentationFormat>
  <Paragraphs>814</Paragraphs>
  <Slides>66</Slides>
  <Notes>35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66</vt:i4>
      </vt:variant>
    </vt:vector>
  </HeadingPairs>
  <TitlesOfParts>
    <vt:vector size="83" baseType="lpstr">
      <vt:lpstr>黑体</vt:lpstr>
      <vt:lpstr>黑体</vt:lpstr>
      <vt:lpstr>华文中宋</vt:lpstr>
      <vt:lpstr>楷体</vt:lpstr>
      <vt:lpstr>楷体_GB2312</vt:lpstr>
      <vt:lpstr>宋体</vt:lpstr>
      <vt:lpstr>Kaiti SC</vt:lpstr>
      <vt:lpstr>Microsoft JhengHei</vt:lpstr>
      <vt:lpstr>Arial</vt:lpstr>
      <vt:lpstr>Monotype Sorts</vt:lpstr>
      <vt:lpstr>Symbol</vt:lpstr>
      <vt:lpstr>Times New Roman</vt:lpstr>
      <vt:lpstr>Wingdings</vt:lpstr>
      <vt:lpstr>template</vt:lpstr>
      <vt:lpstr>Equation</vt:lpstr>
      <vt:lpstr>公式</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吉布斯 (Gibbs J W, 1839-1903)，数学物理学教授</vt:lpstr>
      <vt:lpstr>耗散结构理论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wangbw@pku.edu.cn</cp:lastModifiedBy>
  <cp:revision>1040</cp:revision>
  <dcterms:created xsi:type="dcterms:W3CDTF">2011-09-05T05:35:35Z</dcterms:created>
  <dcterms:modified xsi:type="dcterms:W3CDTF">2022-10-24T01:41:10Z</dcterms:modified>
</cp:coreProperties>
</file>