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30.xml" ContentType="application/vnd.openxmlformats-officedocument.presentationml.tags+xml"/>
  <Override PartName="/ppt/tags/tag440.xml" ContentType="application/vnd.openxmlformats-officedocument.presentationml.tags+xml"/>
  <Override PartName="/ppt/tags/tag450.xml" ContentType="application/vnd.openxmlformats-officedocument.presentationml.tags+xml"/>
  <Override PartName="/ppt/tags/tag460.xml" ContentType="application/vnd.openxmlformats-officedocument.presentationml.tags+xml"/>
  <Override PartName="/ppt/tags/tag530.xml" ContentType="application/vnd.openxmlformats-officedocument.presentationml.tags+xml"/>
  <Override PartName="/ppt/tags/tag540.xml" ContentType="application/vnd.openxmlformats-officedocument.presentationml.tags+xml"/>
  <Override PartName="/ppt/tags/tag550.xml" ContentType="application/vnd.openxmlformats-officedocument.presentationml.tags+xml"/>
  <Override PartName="/ppt/tags/tag560.xml" ContentType="application/vnd.openxmlformats-officedocument.presentationml.tags+xml"/>
  <Override PartName="/ppt/tags/tag830.xml" ContentType="application/vnd.openxmlformats-officedocument.presentationml.tags+xml"/>
  <Override PartName="/ppt/tags/tag880.xml" ContentType="application/vnd.openxmlformats-officedocument.presentationml.tags+xml"/>
  <Override PartName="/ppt/tags/tag890.xml" ContentType="application/vnd.openxmlformats-officedocument.presentationml.tags+xml"/>
  <Override PartName="/ppt/tags/tag900.xml" ContentType="application/vnd.openxmlformats-officedocument.presentationml.tags+xml"/>
  <Override PartName="/ppt/tags/tag930.xml" ContentType="application/vnd.openxmlformats-officedocument.presentationml.tags+xml"/>
  <Override PartName="/ppt/tags/tag980.xml" ContentType="application/vnd.openxmlformats-officedocument.presentationml.tags+xml"/>
  <Override PartName="/ppt/tags/tag990.xml" ContentType="application/vnd.openxmlformats-officedocument.presentationml.tags+xml"/>
  <Override PartName="/ppt/tags/tag1000.xml" ContentType="application/vnd.openxmlformats-officedocument.presentationml.tags+xml"/>
  <Override PartName="/ppt/tags/tag1420.xml" ContentType="application/vnd.openxmlformats-officedocument.presentationml.tags+xml"/>
  <Override PartName="/ppt/tags/tag15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4"/>
  </p:notesMasterIdLst>
  <p:sldIdLst>
    <p:sldId id="781" r:id="rId2"/>
    <p:sldId id="774" r:id="rId3"/>
    <p:sldId id="636" r:id="rId4"/>
    <p:sldId id="626" r:id="rId5"/>
    <p:sldId id="853" r:id="rId6"/>
    <p:sldId id="854" r:id="rId7"/>
    <p:sldId id="855" r:id="rId8"/>
    <p:sldId id="277" r:id="rId9"/>
    <p:sldId id="638" r:id="rId10"/>
    <p:sldId id="639" r:id="rId11"/>
    <p:sldId id="856" r:id="rId12"/>
    <p:sldId id="641" r:id="rId13"/>
    <p:sldId id="642" r:id="rId14"/>
    <p:sldId id="643" r:id="rId15"/>
    <p:sldId id="645" r:id="rId16"/>
    <p:sldId id="646" r:id="rId17"/>
    <p:sldId id="647" r:id="rId18"/>
    <p:sldId id="648" r:id="rId19"/>
    <p:sldId id="649" r:id="rId20"/>
    <p:sldId id="776" r:id="rId21"/>
    <p:sldId id="777" r:id="rId22"/>
    <p:sldId id="778" r:id="rId23"/>
    <p:sldId id="644" r:id="rId24"/>
    <p:sldId id="650" r:id="rId25"/>
    <p:sldId id="651" r:id="rId26"/>
    <p:sldId id="730" r:id="rId27"/>
    <p:sldId id="659" r:id="rId28"/>
    <p:sldId id="656" r:id="rId29"/>
    <p:sldId id="658" r:id="rId30"/>
    <p:sldId id="654" r:id="rId31"/>
    <p:sldId id="655" r:id="rId32"/>
    <p:sldId id="660" r:id="rId33"/>
    <p:sldId id="728" r:id="rId34"/>
    <p:sldId id="729" r:id="rId35"/>
    <p:sldId id="794" r:id="rId36"/>
    <p:sldId id="795" r:id="rId37"/>
    <p:sldId id="796" r:id="rId38"/>
    <p:sldId id="797" r:id="rId39"/>
    <p:sldId id="798" r:id="rId40"/>
    <p:sldId id="661" r:id="rId41"/>
    <p:sldId id="662" r:id="rId42"/>
    <p:sldId id="664" r:id="rId43"/>
    <p:sldId id="665" r:id="rId44"/>
    <p:sldId id="666" r:id="rId45"/>
    <p:sldId id="667" r:id="rId46"/>
    <p:sldId id="669" r:id="rId47"/>
    <p:sldId id="670" r:id="rId48"/>
    <p:sldId id="671" r:id="rId49"/>
    <p:sldId id="672" r:id="rId50"/>
    <p:sldId id="673" r:id="rId51"/>
    <p:sldId id="674" r:id="rId52"/>
    <p:sldId id="675" r:id="rId53"/>
    <p:sldId id="668" r:id="rId54"/>
    <p:sldId id="773" r:id="rId55"/>
    <p:sldId id="793" r:id="rId56"/>
    <p:sldId id="772" r:id="rId57"/>
    <p:sldId id="295" r:id="rId58"/>
    <p:sldId id="782" r:id="rId59"/>
    <p:sldId id="289" r:id="rId60"/>
    <p:sldId id="783" r:id="rId61"/>
    <p:sldId id="294" r:id="rId62"/>
    <p:sldId id="784" r:id="rId63"/>
    <p:sldId id="283" r:id="rId64"/>
    <p:sldId id="785" r:id="rId65"/>
    <p:sldId id="786" r:id="rId66"/>
    <p:sldId id="787" r:id="rId67"/>
    <p:sldId id="296" r:id="rId68"/>
    <p:sldId id="788" r:id="rId69"/>
    <p:sldId id="312" r:id="rId70"/>
    <p:sldId id="789" r:id="rId71"/>
    <p:sldId id="287" r:id="rId72"/>
    <p:sldId id="790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2F92"/>
    <a:srgbClr val="FF40FF"/>
    <a:srgbClr val="FF3300"/>
    <a:srgbClr val="006600"/>
    <a:srgbClr val="76D6FF"/>
    <a:srgbClr val="FF9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1654" autoAdjust="0"/>
  </p:normalViewPr>
  <p:slideViewPr>
    <p:cSldViewPr>
      <p:cViewPr varScale="1">
        <p:scale>
          <a:sx n="102" d="100"/>
          <a:sy n="102" d="100"/>
        </p:scale>
        <p:origin x="9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0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0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13B1F5C-A581-491A-8600-15BFE5CB70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954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8D2EBE0-0B2C-499D-804E-928CEDF3D3DB}" type="slidenum">
              <a:rPr lang="en-US" altLang="zh-CN" sz="1200" b="0" smtClean="0"/>
              <a:pPr eaLnBrk="1" hangingPunct="1"/>
              <a:t>3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25AF93-24F9-48A7-ABDD-F49E37D10C6D}" type="slidenum">
              <a:rPr lang="en-US" altLang="zh-CN" sz="1200" b="0" smtClean="0"/>
              <a:pPr eaLnBrk="1" hangingPunct="1"/>
              <a:t>16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7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0D7A497-4F42-437A-AA7D-ACAFEA697073}" type="slidenum">
              <a:rPr lang="en-US" altLang="zh-CN" sz="1200" b="0" smtClean="0"/>
              <a:pPr eaLnBrk="1" hangingPunct="1"/>
              <a:t>17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8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88DB6A-8D69-4E79-AD89-0E41CAE9270C}" type="slidenum">
              <a:rPr lang="en-US" altLang="zh-CN" sz="1200" b="0" smtClean="0"/>
              <a:pPr eaLnBrk="1" hangingPunct="1"/>
              <a:t>18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9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3B87827-B077-4803-A624-7C56D7114785}" type="slidenum">
              <a:rPr lang="en-US" altLang="zh-CN" sz="1200" b="0" smtClean="0"/>
              <a:pPr eaLnBrk="1" hangingPunct="1"/>
              <a:t>19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4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D911103-C050-4FD4-9401-B36A5AE2EF5F}" type="slidenum">
              <a:rPr lang="en-US" altLang="zh-CN" sz="1200" b="0" smtClean="0"/>
              <a:pPr eaLnBrk="1" hangingPunct="1"/>
              <a:t>23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75249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0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E9732F6-595C-4BA2-9959-82C2DA122248}" type="slidenum">
              <a:rPr lang="en-US" altLang="zh-CN" sz="1200" b="0" smtClean="0"/>
              <a:pPr eaLnBrk="1" hangingPunct="1"/>
              <a:t>24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1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1400" kern="1200" dirty="0">
                <a:solidFill>
                  <a:schemeClr val="bg2"/>
                </a:solidFill>
                <a:latin typeface="+mj-ea"/>
                <a:ea typeface="宋体" pitchFamily="2" charset="-122"/>
                <a:cs typeface="+mn-cs"/>
              </a:rPr>
              <a:t> </a:t>
            </a:r>
            <a:r>
              <a:rPr kumimoji="1" lang="zh-CN" altLang="en-US" sz="800" kern="1200" dirty="0">
                <a:solidFill>
                  <a:schemeClr val="accent2">
                    <a:lumMod val="50000"/>
                  </a:schemeClr>
                </a:solidFill>
                <a:latin typeface="+mj-ea"/>
                <a:ea typeface="宋体" pitchFamily="2" charset="-122"/>
                <a:cs typeface="+mn-cs"/>
              </a:rPr>
              <a:t>需要特别说明的是：在标准态时，</a:t>
            </a:r>
            <a:r>
              <a:rPr kumimoji="1" lang="en-US" altLang="zh-CN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Q＝1；</a:t>
            </a:r>
            <a:r>
              <a:rPr kumimoji="1" lang="zh-CN" altLang="en-US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但 </a:t>
            </a:r>
            <a:r>
              <a:rPr kumimoji="1" lang="en-US" altLang="zh-CN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Q＝1 </a:t>
            </a:r>
            <a:r>
              <a:rPr kumimoji="1" lang="zh-CN" altLang="en-US" sz="800" kern="1200" dirty="0">
                <a:solidFill>
                  <a:schemeClr val="accent2">
                    <a:lumMod val="50000"/>
                  </a:schemeClr>
                </a:solidFill>
                <a:latin typeface="+mj-ea"/>
                <a:ea typeface="宋体" pitchFamily="2" charset="-122"/>
                <a:cs typeface="+mn-cs"/>
              </a:rPr>
              <a:t>时却不一定是标准态。还有多种状态 </a:t>
            </a:r>
            <a:r>
              <a:rPr kumimoji="1" lang="en-US" altLang="zh-CN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Q </a:t>
            </a:r>
            <a:r>
              <a:rPr kumimoji="1" lang="zh-CN" altLang="en-US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也可能为1。在 </a:t>
            </a:r>
            <a:r>
              <a:rPr kumimoji="1" lang="en-US" altLang="zh-CN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Q </a:t>
            </a:r>
            <a:r>
              <a:rPr kumimoji="1" lang="zh-CN" altLang="en-US" sz="800" kern="12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zh-CN" altLang="en-US" sz="800" kern="1200" dirty="0">
                <a:solidFill>
                  <a:schemeClr val="accent2">
                    <a:lumMod val="50000"/>
                  </a:schemeClr>
                </a:solidFill>
                <a:latin typeface="+mj-ea"/>
                <a:ea typeface="宋体" pitchFamily="2" charset="-122"/>
                <a:cs typeface="+mn-cs"/>
              </a:rPr>
              <a:t>表达式中，分子、分母的值相等(不管具体值是多少，只要相等就行了)。当然这些状态不一定都是标准态。</a:t>
            </a:r>
            <a:endParaRPr lang="zh-CN" altLang="en-US" dirty="0"/>
          </a:p>
        </p:txBody>
      </p:sp>
      <p:sp>
        <p:nvSpPr>
          <p:cNvPr id="291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DB42575-EA19-406C-84FE-9224DABF914D}" type="slidenum">
              <a:rPr lang="en-US" altLang="zh-CN" sz="1200" b="0" smtClean="0"/>
              <a:pPr eaLnBrk="1" hangingPunct="1"/>
              <a:t>25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1F5C-A581-491A-8600-15BFE5CB70F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001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标态下物质的浓度都是</a:t>
            </a:r>
            <a:r>
              <a:rPr lang="en-US" altLang="zh-CN" dirty="0"/>
              <a:t>1</a:t>
            </a:r>
            <a:r>
              <a:rPr lang="zh-CN" altLang="en-US" dirty="0"/>
              <a:t>，但此时不是平衡态</a:t>
            </a:r>
          </a:p>
        </p:txBody>
      </p:sp>
      <p:sp>
        <p:nvSpPr>
          <p:cNvPr id="300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3CE6333-96B8-4994-A748-9188CE1C3BBB}" type="slidenum">
              <a:rPr lang="en-US" altLang="zh-CN" sz="1200" b="0" smtClean="0"/>
              <a:pPr eaLnBrk="1" hangingPunct="1"/>
              <a:t>27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444774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6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EFDD666-D217-42C0-87DD-3FC559C4EDCD}" type="slidenum">
              <a:rPr lang="en-US" altLang="zh-CN" sz="1200" b="0" smtClean="0"/>
              <a:pPr eaLnBrk="1" hangingPunct="1"/>
              <a:t>28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F3453C-A488-425A-B208-636ACD4BFC1C}" type="slidenum">
              <a:rPr lang="en-US" altLang="zh-CN" sz="1200" b="0" smtClean="0"/>
              <a:pPr eaLnBrk="1" hangingPunct="1"/>
              <a:t>4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236143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99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88C2CE-25F0-421C-8A0F-4D359715E216}" type="slidenum">
              <a:rPr lang="en-US" altLang="zh-CN" sz="1200" b="0" smtClean="0"/>
              <a:pPr eaLnBrk="1" hangingPunct="1"/>
              <a:t>29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4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4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6BC75C2-D4F5-4D15-BD18-4A673D1BEA99}" type="slidenum">
              <a:rPr lang="en-US" altLang="zh-CN" sz="1200" b="0" smtClean="0"/>
              <a:pPr eaLnBrk="1" hangingPunct="1"/>
              <a:t>30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877511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5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5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CAD3E8D-D757-4F2F-BA49-F01DA4133852}" type="slidenum">
              <a:rPr lang="en-US" altLang="zh-CN" sz="1200" b="0" smtClean="0"/>
              <a:pPr eaLnBrk="1" hangingPunct="1"/>
              <a:t>31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407724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1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1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5BE7F53-9DAB-4FAA-8ADC-C3D9F7092B70}" type="slidenum">
              <a:rPr lang="en-US" altLang="zh-CN" sz="1200" b="0" smtClean="0"/>
              <a:pPr eaLnBrk="1" hangingPunct="1"/>
              <a:t>32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2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2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0CB2922-E092-4C65-8C7E-9029AFB10137}" type="slidenum">
              <a:rPr lang="en-US" altLang="zh-CN" sz="1200" b="0" smtClean="0"/>
              <a:pPr eaLnBrk="1" hangingPunct="1"/>
              <a:t>40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3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3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2FC995-490E-4AFE-8F6A-15FF33652710}" type="slidenum">
              <a:rPr lang="en-US" altLang="zh-CN" sz="1200" b="0" smtClean="0"/>
              <a:pPr eaLnBrk="1" hangingPunct="1"/>
              <a:t>41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5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F631D02-8062-4267-9234-D6139BCA3AFF}" type="slidenum">
              <a:rPr lang="en-US" altLang="zh-CN" sz="1200" b="0" smtClean="0"/>
              <a:pPr eaLnBrk="1" hangingPunct="1"/>
              <a:t>42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6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4BCE47E-A27F-4C13-A737-52D51E367D77}" type="slidenum">
              <a:rPr lang="en-US" altLang="zh-CN" sz="1200" b="0" smtClean="0"/>
              <a:pPr eaLnBrk="1" hangingPunct="1"/>
              <a:t>43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C7E4BAF-13BE-4553-9A84-9E9860A8AB7E}" type="slidenum">
              <a:rPr lang="en-US" altLang="zh-CN" sz="1200" b="0" smtClean="0"/>
              <a:pPr eaLnBrk="1" hangingPunct="1"/>
              <a:t>44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8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8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8D93681-11AD-4461-A556-F989C1333568}" type="slidenum">
              <a:rPr lang="en-US" altLang="zh-CN" sz="1200" b="0" smtClean="0"/>
              <a:pPr eaLnBrk="1" hangingPunct="1"/>
              <a:t>45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类似的等温可逆压缩过程，所作的功最小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1F5C-A581-491A-8600-15BFE5CB70F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158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0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EA36083-E50F-475D-A8C2-035FA4D66176}" type="slidenum">
              <a:rPr lang="en-US" altLang="zh-CN" sz="1200" b="0" smtClean="0"/>
              <a:pPr eaLnBrk="1" hangingPunct="1"/>
              <a:t>46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1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4330A5-9BC7-49BC-AD3F-4D73A6C6700D}" type="slidenum">
              <a:rPr lang="en-US" altLang="zh-CN" sz="1200" b="0" smtClean="0"/>
              <a:pPr eaLnBrk="1" hangingPunct="1"/>
              <a:t>47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7C40E61-63D4-4E3D-A5CE-678B24267868}" type="slidenum">
              <a:rPr lang="en-US" altLang="zh-CN" sz="1200" b="0" smtClean="0"/>
              <a:pPr eaLnBrk="1" hangingPunct="1"/>
              <a:t>48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3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93F550C-EFC2-4DB9-BD3C-A13F90214DF6}" type="slidenum">
              <a:rPr lang="en-US" altLang="zh-CN" sz="1200" b="0" smtClean="0"/>
              <a:pPr eaLnBrk="1" hangingPunct="1"/>
              <a:t>49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4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0DD804-B721-401D-B518-98A0A8D66714}" type="slidenum">
              <a:rPr lang="en-US" altLang="zh-CN" sz="1200" b="0" smtClean="0"/>
              <a:pPr eaLnBrk="1" hangingPunct="1"/>
              <a:t>50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5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A630BA9-76F6-4A8F-B1AE-A2D83A41DA36}" type="slidenum">
              <a:rPr lang="en-US" altLang="zh-CN" sz="1200" b="0" smtClean="0"/>
              <a:pPr eaLnBrk="1" hangingPunct="1"/>
              <a:t>51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6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BDDFBF-ED43-4D33-8907-AA6D55D4C067}" type="slidenum">
              <a:rPr lang="en-US" altLang="zh-CN" sz="1200" b="0" smtClean="0"/>
              <a:pPr eaLnBrk="1" hangingPunct="1"/>
              <a:t>52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9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9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9DF623-16B3-49BB-83AE-4A30A2CD4882}" type="slidenum">
              <a:rPr lang="en-US" altLang="zh-CN" sz="1200" b="0" smtClean="0"/>
              <a:pPr eaLnBrk="1" hangingPunct="1"/>
              <a:t>53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384008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B1F5C-A581-491A-8600-15BFE5CB70FE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7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DF480C-DE77-452B-85FC-D1C40E9FCF63}" type="slidenum">
              <a:rPr lang="en-US" altLang="zh-CN" sz="1200" b="0" smtClean="0"/>
              <a:pPr eaLnBrk="1" hangingPunct="1"/>
              <a:t>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8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7CA3A70-9D42-4033-97E4-A4E54FDE221F}" type="slidenum">
              <a:rPr lang="en-US" altLang="zh-CN" sz="1200" b="0" smtClean="0"/>
              <a:pPr eaLnBrk="1" hangingPunct="1"/>
              <a:t>10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1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956E622-7074-4937-9B6C-B5660769E890}" type="slidenum">
              <a:rPr lang="en-US" altLang="zh-CN" sz="1200" b="0" smtClean="0"/>
              <a:pPr eaLnBrk="1" hangingPunct="1"/>
              <a:t>12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2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832CF6-6F5E-47EF-873B-F3AA034074B6}" type="slidenum">
              <a:rPr lang="en-US" altLang="zh-CN" sz="1200" b="0" smtClean="0"/>
              <a:pPr eaLnBrk="1" hangingPunct="1"/>
              <a:t>13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3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C0306ED-876B-42BE-8DE9-0579CED8E349}" type="slidenum">
              <a:rPr lang="en-US" altLang="zh-CN" sz="1200" b="0" smtClean="0"/>
              <a:pPr eaLnBrk="1" hangingPunct="1"/>
              <a:t>14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5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6AA3BB4-61C9-449D-8EF2-A0B1FA109DD3}" type="slidenum">
              <a:rPr lang="en-US" altLang="zh-CN" sz="1200" b="0" smtClean="0"/>
              <a:pPr eaLnBrk="1" hangingPunct="1"/>
              <a:t>15</a:t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5FB56-2891-41FC-A1CD-C41059BAE7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9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964F7-4727-4AC6-820D-B129E805F5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95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40080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84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9AAC673A-C0C8-4088-9A8A-B196F98F0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6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99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66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99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0.png"/><Relationship Id="rId18" Type="http://schemas.openxmlformats.org/officeDocument/2006/relationships/tags" Target="../tags/tag460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430.xml"/><Relationship Id="rId17" Type="http://schemas.openxmlformats.org/officeDocument/2006/relationships/image" Target="../media/image4.png"/><Relationship Id="rId2" Type="http://schemas.openxmlformats.org/officeDocument/2006/relationships/tags" Target="../tags/tag42.xml"/><Relationship Id="rId16" Type="http://schemas.openxmlformats.org/officeDocument/2006/relationships/tags" Target="../tags/tag450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5" Type="http://schemas.openxmlformats.org/officeDocument/2006/relationships/image" Target="../media/image310.png"/><Relationship Id="rId10" Type="http://schemas.openxmlformats.org/officeDocument/2006/relationships/tags" Target="../tags/tag50.xml"/><Relationship Id="rId19" Type="http://schemas.openxmlformats.org/officeDocument/2006/relationships/image" Target="../media/image5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44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20.png"/><Relationship Id="rId18" Type="http://schemas.openxmlformats.org/officeDocument/2006/relationships/tags" Target="../tags/tag560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530.xml"/><Relationship Id="rId17" Type="http://schemas.openxmlformats.org/officeDocument/2006/relationships/image" Target="../media/image4.png"/><Relationship Id="rId2" Type="http://schemas.openxmlformats.org/officeDocument/2006/relationships/tags" Target="../tags/tag52.xml"/><Relationship Id="rId16" Type="http://schemas.openxmlformats.org/officeDocument/2006/relationships/tags" Target="../tags/tag55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310.png"/><Relationship Id="rId10" Type="http://schemas.openxmlformats.org/officeDocument/2006/relationships/tags" Target="../tags/tag60.xml"/><Relationship Id="rId19" Type="http://schemas.openxmlformats.org/officeDocument/2006/relationships/image" Target="../media/image5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54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.png"/><Relationship Id="rId18" Type="http://schemas.openxmlformats.org/officeDocument/2006/relationships/tags" Target="../tags/tag900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830.xml"/><Relationship Id="rId17" Type="http://schemas.openxmlformats.org/officeDocument/2006/relationships/image" Target="../media/image8.png"/><Relationship Id="rId2" Type="http://schemas.openxmlformats.org/officeDocument/2006/relationships/tags" Target="../tags/tag82.xml"/><Relationship Id="rId16" Type="http://schemas.openxmlformats.org/officeDocument/2006/relationships/tags" Target="../tags/tag890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7.png"/><Relationship Id="rId10" Type="http://schemas.openxmlformats.org/officeDocument/2006/relationships/tags" Target="../tags/tag90.xml"/><Relationship Id="rId19" Type="http://schemas.openxmlformats.org/officeDocument/2006/relationships/image" Target="../media/image9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88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6.png"/><Relationship Id="rId18" Type="http://schemas.openxmlformats.org/officeDocument/2006/relationships/tags" Target="../tags/tag1000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930.xml"/><Relationship Id="rId17" Type="http://schemas.openxmlformats.org/officeDocument/2006/relationships/image" Target="../media/image8.png"/><Relationship Id="rId2" Type="http://schemas.openxmlformats.org/officeDocument/2006/relationships/tags" Target="../tags/tag92.xml"/><Relationship Id="rId16" Type="http://schemas.openxmlformats.org/officeDocument/2006/relationships/tags" Target="../tags/tag99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15" Type="http://schemas.openxmlformats.org/officeDocument/2006/relationships/image" Target="../media/image7.png"/><Relationship Id="rId10" Type="http://schemas.openxmlformats.org/officeDocument/2006/relationships/tags" Target="../tags/tag100.xml"/><Relationship Id="rId19" Type="http://schemas.openxmlformats.org/officeDocument/2006/relationships/image" Target="../media/image9.pn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98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10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420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11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520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8B4CA1F-28C4-814B-91A7-2D84E45987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A560E9-B9AD-9F41-AD28-D00690F6A1E2}"/>
              </a:ext>
            </a:extLst>
          </p:cNvPr>
          <p:cNvSpPr/>
          <p:nvPr/>
        </p:nvSpPr>
        <p:spPr>
          <a:xfrm>
            <a:off x="647564" y="170080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</a:t>
            </a:r>
            <a:r>
              <a:rPr lang="en-US" altLang="zh-CN" dirty="0" err="1"/>
              <a:t>www.bilibili.com</a:t>
            </a:r>
            <a:r>
              <a:rPr lang="en-US" altLang="zh-CN" dirty="0"/>
              <a:t>/video/BV1vs411p7SA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47ED2F-83A9-3645-90D3-D569AE2CC42A}"/>
              </a:ext>
            </a:extLst>
          </p:cNvPr>
          <p:cNvGrpSpPr/>
          <p:nvPr/>
        </p:nvGrpSpPr>
        <p:grpSpPr>
          <a:xfrm>
            <a:off x="3995936" y="819871"/>
            <a:ext cx="1237990" cy="601616"/>
            <a:chOff x="3757319" y="819871"/>
            <a:chExt cx="1237990" cy="60161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BDC80A-2C9F-524B-AD18-C77E31832294}"/>
                </a:ext>
              </a:extLst>
            </p:cNvPr>
            <p:cNvSpPr txBox="1"/>
            <p:nvPr/>
          </p:nvSpPr>
          <p:spPr>
            <a:xfrm>
              <a:off x="3757319" y="819871"/>
              <a:ext cx="1215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sz="3200" dirty="0">
                  <a:solidFill>
                    <a:srgbClr val="7030A0"/>
                  </a:solidFill>
                  <a:latin typeface="+mj-ea"/>
                  <a:ea typeface="+mj-ea"/>
                </a:rPr>
                <a:t>星</a:t>
              </a:r>
              <a:r>
                <a:rPr lang="en-GB" altLang="zh-CN" sz="3200" dirty="0">
                  <a:solidFill>
                    <a:srgbClr val="7030A0"/>
                  </a:solidFill>
                  <a:latin typeface="+mj-ea"/>
                  <a:ea typeface="+mj-ea"/>
                </a:rPr>
                <a:t> </a:t>
              </a:r>
              <a:r>
                <a:rPr lang="zh-CN" altLang="en-GB" sz="3200" dirty="0">
                  <a:solidFill>
                    <a:srgbClr val="7030A0"/>
                  </a:solidFill>
                  <a:latin typeface="+mj-ea"/>
                  <a:ea typeface="+mj-ea"/>
                </a:rPr>
                <a:t>空</a:t>
              </a:r>
              <a:endParaRPr kumimoji="1" lang="zh-CN" altLang="en-US" sz="3200" dirty="0">
                <a:solidFill>
                  <a:srgbClr val="7030A0"/>
                </a:solidFill>
                <a:latin typeface="+mj-ea"/>
                <a:ea typeface="+mj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2EE4349-DF10-7347-8722-CEAEDC2DD786}"/>
                </a:ext>
              </a:extLst>
            </p:cNvPr>
            <p:cNvSpPr txBox="1"/>
            <p:nvPr/>
          </p:nvSpPr>
          <p:spPr>
            <a:xfrm>
              <a:off x="3779912" y="836712"/>
              <a:ext cx="1215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sz="3200" dirty="0">
                  <a:solidFill>
                    <a:srgbClr val="0070C0"/>
                  </a:solidFill>
                  <a:latin typeface="+mj-ea"/>
                  <a:ea typeface="+mj-ea"/>
                </a:rPr>
                <a:t>星</a:t>
              </a:r>
              <a:r>
                <a:rPr lang="en-GB" altLang="zh-CN" sz="3200" dirty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zh-CN" altLang="en-GB" sz="3200" dirty="0">
                  <a:solidFill>
                    <a:srgbClr val="0070C0"/>
                  </a:solidFill>
                  <a:latin typeface="+mj-ea"/>
                  <a:ea typeface="+mj-ea"/>
                </a:rPr>
                <a:t>空</a:t>
              </a:r>
              <a:endParaRPr kumimoji="1" lang="zh-CN" altLang="en-US" sz="3200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BA4E216-01CA-64FA-E395-0AF0A0453180}"/>
              </a:ext>
            </a:extLst>
          </p:cNvPr>
          <p:cNvSpPr txBox="1"/>
          <p:nvPr/>
        </p:nvSpPr>
        <p:spPr>
          <a:xfrm>
            <a:off x="1187624" y="4699786"/>
            <a:ext cx="7150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https://www.bilibili.com/video/BV1M34y1k74B/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375F2-BCB0-128A-AB24-96AD2FDE86E4}"/>
              </a:ext>
            </a:extLst>
          </p:cNvPr>
          <p:cNvSpPr txBox="1"/>
          <p:nvPr/>
        </p:nvSpPr>
        <p:spPr>
          <a:xfrm>
            <a:off x="2477079" y="364957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热力学与熵</a:t>
            </a:r>
          </a:p>
        </p:txBody>
      </p:sp>
    </p:spTree>
    <p:extLst>
      <p:ext uri="{BB962C8B-B14F-4D97-AF65-F5344CB8AC3E}">
        <p14:creationId xmlns:p14="http://schemas.microsoft.com/office/powerpoint/2010/main" val="72526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0" y="5589240"/>
            <a:ext cx="8964613" cy="109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FontTx/>
              <a:buAutoNum type="alphaLcParenBoth"/>
              <a:defRPr/>
            </a:pPr>
            <a:r>
              <a:rPr kumimoji="0" lang="zh-CN" altLang="en-US" sz="1800" dirty="0">
                <a:latin typeface="Arial" charset="0"/>
              </a:rPr>
              <a:t>合成氨反应中，</a:t>
            </a:r>
            <a:r>
              <a:rPr kumimoji="0" lang="en-US" altLang="zh-CN" sz="1800" dirty="0">
                <a:latin typeface="Arial" charset="0"/>
              </a:rPr>
              <a:t>N</a:t>
            </a:r>
            <a:r>
              <a:rPr kumimoji="0" lang="en-US" altLang="zh-CN" sz="1800" baseline="-25000" dirty="0">
                <a:latin typeface="Arial" charset="0"/>
              </a:rPr>
              <a:t>2</a:t>
            </a:r>
            <a:r>
              <a:rPr kumimoji="0" lang="en-US" altLang="zh-CN" sz="1800" dirty="0">
                <a:latin typeface="Arial" charset="0"/>
              </a:rPr>
              <a:t>, H</a:t>
            </a:r>
            <a:r>
              <a:rPr kumimoji="0" lang="en-US" altLang="zh-CN" sz="1800" baseline="-25000" dirty="0">
                <a:latin typeface="Arial" charset="0"/>
              </a:rPr>
              <a:t>2</a:t>
            </a:r>
            <a:r>
              <a:rPr kumimoji="0" lang="en-US" altLang="zh-CN" sz="1800" dirty="0">
                <a:latin typeface="Arial" charset="0"/>
              </a:rPr>
              <a:t> </a:t>
            </a:r>
            <a:r>
              <a:rPr kumimoji="0" lang="zh-CN" altLang="en-US" sz="1800" dirty="0">
                <a:latin typeface="Arial" charset="0"/>
              </a:rPr>
              <a:t>的浓度随着时间逐渐减少，氨气浓度逐渐增加，最后达到三者的浓度不再有净的变化</a:t>
            </a:r>
            <a:endParaRPr kumimoji="0" lang="en-US" altLang="zh-CN" sz="1800" dirty="0">
              <a:latin typeface="Arial" charset="0"/>
            </a:endParaRPr>
          </a:p>
          <a:p>
            <a:pPr marL="45720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FontTx/>
              <a:buAutoNum type="alphaLcParenBoth"/>
              <a:defRPr/>
            </a:pPr>
            <a:r>
              <a:rPr kumimoji="0" lang="zh-CN" altLang="en-US" sz="1800" dirty="0">
                <a:latin typeface="Arial" charset="0"/>
              </a:rPr>
              <a:t>如果反应从氨气开始，氨气开始解离，最后达到</a:t>
            </a:r>
            <a:r>
              <a:rPr kumimoji="0" lang="en-US" altLang="zh-CN" sz="1800" dirty="0">
                <a:latin typeface="Arial" charset="0"/>
              </a:rPr>
              <a:t>NH</a:t>
            </a:r>
            <a:r>
              <a:rPr kumimoji="0" lang="en-US" altLang="zh-CN" sz="1800" baseline="-25000" dirty="0">
                <a:latin typeface="Arial" charset="0"/>
              </a:rPr>
              <a:t>3</a:t>
            </a:r>
            <a:r>
              <a:rPr kumimoji="0" lang="en-US" altLang="zh-CN" sz="1800" dirty="0">
                <a:latin typeface="Arial" charset="0"/>
              </a:rPr>
              <a:t>, H</a:t>
            </a:r>
            <a:r>
              <a:rPr kumimoji="0" lang="en-US" altLang="zh-CN" sz="1800" baseline="-25000" dirty="0">
                <a:latin typeface="Arial" charset="0"/>
              </a:rPr>
              <a:t>2</a:t>
            </a:r>
            <a:r>
              <a:rPr kumimoji="0" lang="zh-CN" altLang="en-US" sz="1800" baseline="-25000" dirty="0">
                <a:latin typeface="Arial" charset="0"/>
              </a:rPr>
              <a:t> </a:t>
            </a:r>
            <a:r>
              <a:rPr kumimoji="0" lang="zh-CN" altLang="en-US" sz="1800" dirty="0">
                <a:latin typeface="Arial" charset="0"/>
              </a:rPr>
              <a:t>和 </a:t>
            </a:r>
            <a:r>
              <a:rPr kumimoji="0" lang="en-US" altLang="zh-CN" sz="1800" dirty="0">
                <a:latin typeface="Arial" charset="0"/>
              </a:rPr>
              <a:t>N</a:t>
            </a:r>
            <a:r>
              <a:rPr kumimoji="0" lang="en-US" altLang="zh-CN" sz="1800" baseline="-25000" dirty="0">
                <a:latin typeface="Arial" charset="0"/>
              </a:rPr>
              <a:t>2</a:t>
            </a:r>
            <a:r>
              <a:rPr kumimoji="0" lang="zh-CN" altLang="en-US" sz="1800" dirty="0">
                <a:latin typeface="Arial" charset="0"/>
              </a:rPr>
              <a:t>的浓度不再净变化</a:t>
            </a:r>
            <a:endParaRPr kumimoji="0" lang="en-US" altLang="zh-CN" sz="1800" dirty="0">
              <a:latin typeface="Arial" charset="0"/>
            </a:endParaRPr>
          </a:p>
        </p:txBody>
      </p:sp>
      <p:grpSp>
        <p:nvGrpSpPr>
          <p:cNvPr id="150532" name="Group 10"/>
          <p:cNvGrpSpPr>
            <a:grpSpLocks/>
          </p:cNvGrpSpPr>
          <p:nvPr/>
        </p:nvGrpSpPr>
        <p:grpSpPr bwMode="auto">
          <a:xfrm>
            <a:off x="2123728" y="1037002"/>
            <a:ext cx="5688012" cy="504056"/>
            <a:chOff x="1490" y="191"/>
            <a:chExt cx="3881" cy="327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1490" y="191"/>
              <a:ext cx="388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tabLst>
                  <a:tab pos="3948113" algn="l"/>
                </a:tabLst>
                <a:defRPr/>
              </a:pPr>
              <a:r>
                <a:rPr kumimoji="0" lang="en-US" altLang="zh-CN" sz="2800" dirty="0" err="1">
                  <a:solidFill>
                    <a:schemeClr val="accent2">
                      <a:lumMod val="50000"/>
                    </a:schemeClr>
                  </a:solidFill>
                </a:rPr>
                <a:t>N</a:t>
              </a:r>
              <a:r>
                <a:rPr kumimoji="0" lang="en-US" altLang="zh-CN" sz="2800" baseline="-25000" dirty="0" err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r>
                <a:rPr kumimoji="0" lang="en-US" altLang="zh-CN" sz="2800" dirty="0">
                  <a:solidFill>
                    <a:schemeClr val="accent2">
                      <a:lumMod val="50000"/>
                    </a:schemeClr>
                  </a:solidFill>
                </a:rPr>
                <a:t> (g) + </a:t>
              </a:r>
              <a:r>
                <a:rPr kumimoji="0" lang="en-US" altLang="zh-CN" sz="2800" dirty="0" err="1">
                  <a:solidFill>
                    <a:schemeClr val="accent2">
                      <a:lumMod val="50000"/>
                    </a:schemeClr>
                  </a:solidFill>
                </a:rPr>
                <a:t>3H</a:t>
              </a:r>
              <a:r>
                <a:rPr kumimoji="0" lang="en-US" altLang="zh-CN" sz="2800" baseline="-25000" dirty="0" err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r>
                <a:rPr kumimoji="0" lang="en-US" altLang="zh-CN" sz="2800" dirty="0">
                  <a:solidFill>
                    <a:schemeClr val="accent2">
                      <a:lumMod val="50000"/>
                    </a:schemeClr>
                  </a:solidFill>
                </a:rPr>
                <a:t> (g)          </a:t>
              </a:r>
              <a:r>
                <a:rPr kumimoji="0" lang="en-US" altLang="zh-CN" sz="2800" dirty="0" err="1">
                  <a:solidFill>
                    <a:schemeClr val="accent2">
                      <a:lumMod val="50000"/>
                    </a:schemeClr>
                  </a:solidFill>
                  <a:sym typeface="Wingdings" pitchFamily="2" charset="2"/>
                </a:rPr>
                <a:t>2NH</a:t>
              </a:r>
              <a:r>
                <a:rPr kumimoji="0" lang="en-US" altLang="zh-CN" sz="2800" baseline="-25000" dirty="0" err="1">
                  <a:solidFill>
                    <a:schemeClr val="accent2">
                      <a:lumMod val="50000"/>
                    </a:schemeClr>
                  </a:solidFill>
                  <a:sym typeface="Wingdings" pitchFamily="2" charset="2"/>
                </a:rPr>
                <a:t>3</a:t>
              </a:r>
              <a:r>
                <a:rPr kumimoji="0" lang="en-US" altLang="zh-CN" sz="2800" baseline="-25000" dirty="0">
                  <a:solidFill>
                    <a:schemeClr val="accent2">
                      <a:lumMod val="50000"/>
                    </a:schemeClr>
                  </a:solidFill>
                  <a:sym typeface="Wingdings" pitchFamily="2" charset="2"/>
                </a:rPr>
                <a:t> </a:t>
              </a:r>
              <a:r>
                <a:rPr kumimoji="0" lang="en-US" altLang="zh-CN" sz="2800" dirty="0">
                  <a:solidFill>
                    <a:schemeClr val="accent2">
                      <a:lumMod val="50000"/>
                    </a:schemeClr>
                  </a:solidFill>
                  <a:sym typeface="Wingdings" pitchFamily="2" charset="2"/>
                </a:rPr>
                <a:t>(g)</a:t>
              </a:r>
              <a:endParaRPr kumimoji="0" lang="en-US" altLang="zh-CN" sz="2800" dirty="0">
                <a:solidFill>
                  <a:schemeClr val="accent2">
                    <a:lumMod val="50000"/>
                  </a:schemeClr>
                </a:solidFill>
                <a:sym typeface="Symbol" pitchFamily="18" charset="2"/>
              </a:endParaRPr>
            </a:p>
          </p:txBody>
        </p:sp>
        <p:grpSp>
          <p:nvGrpSpPr>
            <p:cNvPr id="150534" name="Group 8"/>
            <p:cNvGrpSpPr>
              <a:grpSpLocks/>
            </p:cNvGrpSpPr>
            <p:nvPr/>
          </p:nvGrpSpPr>
          <p:grpSpPr bwMode="auto">
            <a:xfrm>
              <a:off x="3234" y="336"/>
              <a:ext cx="369" cy="75"/>
              <a:chOff x="3339" y="340"/>
              <a:chExt cx="369" cy="75"/>
            </a:xfrm>
          </p:grpSpPr>
          <p:sp>
            <p:nvSpPr>
              <p:cNvPr id="108551" name="Line 6"/>
              <p:cNvSpPr>
                <a:spLocks noChangeShapeType="1"/>
              </p:cNvSpPr>
              <p:nvPr/>
            </p:nvSpPr>
            <p:spPr bwMode="auto">
              <a:xfrm>
                <a:off x="3364" y="340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52" name="Line 7"/>
              <p:cNvSpPr>
                <a:spLocks noChangeShapeType="1"/>
              </p:cNvSpPr>
              <p:nvPr/>
            </p:nvSpPr>
            <p:spPr bwMode="auto">
              <a:xfrm flipH="1">
                <a:off x="3339" y="415"/>
                <a:ext cx="369" cy="0"/>
              </a:xfrm>
              <a:prstGeom prst="lin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55650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化学平衡及其特点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CB196F-7263-F340-ACDC-E22282F6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690615"/>
            <a:ext cx="2737042" cy="36199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2D0967E-E62F-EB4A-8410-8BC4BB9A817E}"/>
              </a:ext>
            </a:extLst>
          </p:cNvPr>
          <p:cNvSpPr txBox="1"/>
          <p:nvPr/>
        </p:nvSpPr>
        <p:spPr>
          <a:xfrm>
            <a:off x="6012160" y="3441194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 </a:t>
            </a:r>
            <a:r>
              <a:rPr lang="zh-CN" altLang="en-US" sz="2000" dirty="0"/>
              <a:t>平衡时间</a:t>
            </a:r>
            <a:endParaRPr lang="en-US" altLang="zh-CN" sz="2000" dirty="0"/>
          </a:p>
          <a:p>
            <a:pPr algn="ctr"/>
            <a:r>
              <a:rPr lang="en-US" altLang="zh-CN" sz="2000" dirty="0">
                <a:solidFill>
                  <a:srgbClr val="FF2F92"/>
                </a:solidFill>
              </a:rPr>
              <a:t>−</a:t>
            </a:r>
            <a:r>
              <a:rPr lang="zh-CN" altLang="en-US" sz="2000" dirty="0"/>
              <a:t> </a:t>
            </a:r>
            <a:r>
              <a:rPr lang="en-US" altLang="zh-CN" sz="2000" dirty="0"/>
              <a:t>[H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], </a:t>
            </a:r>
            <a:r>
              <a:rPr lang="en-US" altLang="zh-CN" sz="2000" dirty="0">
                <a:solidFill>
                  <a:srgbClr val="76D6FF"/>
                </a:solidFill>
              </a:rPr>
              <a:t>−</a:t>
            </a:r>
            <a:r>
              <a:rPr lang="en-US" altLang="zh-CN" sz="2000" dirty="0"/>
              <a:t> [N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],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</a:t>
            </a:r>
            <a:r>
              <a:rPr lang="en-US" altLang="zh-CN" sz="2000" dirty="0">
                <a:solidFill>
                  <a:srgbClr val="FF2F92"/>
                </a:solidFill>
              </a:rPr>
              <a:t> </a:t>
            </a:r>
            <a:r>
              <a:rPr lang="en-US" altLang="zh-CN" sz="2000" dirty="0"/>
              <a:t>[NH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] 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96B08B93-89E8-174E-BE96-05B6E0B90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/>
          <a:stretch/>
        </p:blipFill>
        <p:spPr>
          <a:xfrm>
            <a:off x="639453" y="3490226"/>
            <a:ext cx="4685005" cy="2885903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F1E5478-98B3-5E4C-A862-02EF8476E0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6F9EA4-BED5-374C-82C1-201138491D7A}"/>
              </a:ext>
            </a:extLst>
          </p:cNvPr>
          <p:cNvSpPr txBox="1"/>
          <p:nvPr/>
        </p:nvSpPr>
        <p:spPr>
          <a:xfrm>
            <a:off x="611560" y="244951"/>
            <a:ext cx="7242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>
                <a:latin typeface="+mn-lt"/>
                <a:ea typeface="+mj-ea"/>
              </a:rPr>
              <a:t>质量作用定律</a:t>
            </a:r>
            <a:r>
              <a:rPr lang="en-US" altLang="zh-CN" sz="2800" b="0" dirty="0">
                <a:latin typeface="+mn-lt"/>
                <a:ea typeface="+mj-ea"/>
              </a:rPr>
              <a:t> </a:t>
            </a:r>
            <a:r>
              <a:rPr lang="en-US" altLang="zh-CN" b="0" dirty="0">
                <a:latin typeface="+mn-lt"/>
                <a:ea typeface="+mj-ea"/>
              </a:rPr>
              <a:t>(C. M. Guldberg and P. </a:t>
            </a:r>
            <a:r>
              <a:rPr lang="en-US" altLang="zh-CN" b="0" dirty="0" err="1">
                <a:latin typeface="+mn-lt"/>
                <a:ea typeface="+mj-ea"/>
              </a:rPr>
              <a:t>Waage</a:t>
            </a:r>
            <a:r>
              <a:rPr lang="en-US" altLang="zh-CN" b="0" dirty="0">
                <a:latin typeface="+mn-lt"/>
                <a:ea typeface="+mj-ea"/>
              </a:rPr>
              <a:t> in 1863)</a:t>
            </a:r>
            <a:endParaRPr kumimoji="1" lang="zh-CN" altLang="en-US" b="0" dirty="0">
              <a:latin typeface="+mn-lt"/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1A356A-8238-A44B-85FA-A68D3BF86A01}"/>
              </a:ext>
            </a:extLst>
          </p:cNvPr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54B3A35A-28CE-AA41-B28F-DCB01D0CED0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652799"/>
            <a:ext cx="4105275" cy="457200"/>
            <a:chOff x="1448" y="1480"/>
            <a:chExt cx="2802" cy="288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42FBCC41-06E7-0D44-A9D1-27218B13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480"/>
              <a:ext cx="1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</a:t>
              </a:r>
              <a:r>
                <a:rPr kumimoji="0" lang="en-US" altLang="zh-CN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 </a:t>
              </a:r>
              <a:r>
                <a:rPr kumimoji="0" lang="zh-CN" altLang="en-US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＋ </a:t>
              </a:r>
              <a:r>
                <a:rPr kumimoji="0" lang="en-US" altLang="zh-CN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B 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5D403-9F7C-7E40-94B0-DD9F02280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480"/>
              <a:ext cx="1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+ </a:t>
              </a:r>
              <a:r>
                <a:rPr kumimoji="0" lang="en-US" altLang="zh-CN" i="1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D</a:t>
              </a:r>
              <a:endPara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A8B1C3F-FFEB-6048-BDC8-8982AC7C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616"/>
              <a:ext cx="346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730F6C7-EA3E-7347-984D-A5FE135B9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0" y="1691"/>
              <a:ext cx="364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86B3745-977D-D74D-8C62-BF523C3EB9D9}"/>
              </a:ext>
            </a:extLst>
          </p:cNvPr>
          <p:cNvSpPr txBox="1"/>
          <p:nvPr/>
        </p:nvSpPr>
        <p:spPr>
          <a:xfrm>
            <a:off x="506691" y="117033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latin typeface="+mj-ea"/>
                <a:ea typeface="+mj-ea"/>
              </a:rPr>
              <a:t>化学反应速率与反应物的有效质量成正比，即与浓度成正比</a:t>
            </a:r>
            <a:endParaRPr kumimoji="1" lang="zh-CN" altLang="en-US" b="0" dirty="0">
              <a:latin typeface="+mj-ea"/>
              <a:ea typeface="+mj-ea"/>
            </a:endParaRP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36B81A52-A796-C142-8223-970C23711D76}"/>
              </a:ext>
            </a:extLst>
          </p:cNvPr>
          <p:cNvGrpSpPr>
            <a:grpSpLocks/>
          </p:cNvGrpSpPr>
          <p:nvPr/>
        </p:nvGrpSpPr>
        <p:grpSpPr bwMode="auto">
          <a:xfrm>
            <a:off x="2333416" y="2301766"/>
            <a:ext cx="3420982" cy="1249363"/>
            <a:chOff x="1327" y="2449"/>
            <a:chExt cx="1842" cy="787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93BB182-7679-5248-B205-D6F598C39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2449"/>
              <a:ext cx="10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[C]</a:t>
              </a:r>
              <a:r>
                <a:rPr kumimoji="0" lang="en-US" altLang="zh-CN" sz="2800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[D]</a:t>
              </a:r>
              <a:r>
                <a:rPr kumimoji="0" lang="en-US" altLang="zh-CN" sz="2800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BF961BE-2C83-844E-90EE-98BE293BA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2779"/>
              <a:ext cx="1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[A]</a:t>
              </a:r>
              <a:r>
                <a:rPr kumimoji="0" lang="en-US" altLang="zh-CN" sz="2800" i="1" baseline="3000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</a:t>
              </a: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[B]</a:t>
              </a:r>
              <a:r>
                <a:rPr kumimoji="0" lang="en-US" altLang="zh-CN" sz="2800" i="1" baseline="3000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altLang="zh-CN" sz="280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8835983-6206-1A4A-B8BE-26A8E23C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2779"/>
              <a:ext cx="9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7CD9EB34-E5DB-1349-99D3-A2CAD0AB7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" y="2635"/>
              <a:ext cx="58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CN" sz="2800" i="1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 </a:t>
              </a:r>
              <a:r>
                <a:rPr kumimoji="0" lang="zh-CN" altLang="en-US" sz="28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＝</a:t>
              </a:r>
              <a:endParaRPr kumimoji="0"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C52217-2B05-D44B-8545-CC2850BB6D6C}"/>
              </a:ext>
            </a:extLst>
          </p:cNvPr>
          <p:cNvSpPr txBox="1"/>
          <p:nvPr/>
        </p:nvSpPr>
        <p:spPr>
          <a:xfrm>
            <a:off x="5814975" y="256370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反应商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D8052C-5762-004B-B332-1326A2ABF629}"/>
              </a:ext>
            </a:extLst>
          </p:cNvPr>
          <p:cNvSpPr txBox="1"/>
          <p:nvPr/>
        </p:nvSpPr>
        <p:spPr>
          <a:xfrm>
            <a:off x="1295372" y="6381690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 </a:t>
            </a:r>
            <a:r>
              <a:rPr lang="zh-CN" altLang="en-US" sz="2000" dirty="0"/>
              <a:t>平衡时间，</a:t>
            </a:r>
            <a:r>
              <a:rPr lang="en-US" altLang="zh-CN" sz="2000" dirty="0">
                <a:solidFill>
                  <a:srgbClr val="FF2F92"/>
                </a:solidFill>
              </a:rPr>
              <a:t>−</a:t>
            </a:r>
            <a:r>
              <a:rPr lang="zh-CN" altLang="en-US" sz="2000" dirty="0"/>
              <a:t> </a:t>
            </a:r>
            <a:r>
              <a:rPr lang="en-US" altLang="zh-CN" sz="2000" dirty="0"/>
              <a:t>[H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], </a:t>
            </a:r>
            <a:r>
              <a:rPr lang="en-US" altLang="zh-CN" sz="2000" dirty="0">
                <a:solidFill>
                  <a:srgbClr val="76D6FF"/>
                </a:solidFill>
              </a:rPr>
              <a:t>−</a:t>
            </a:r>
            <a:r>
              <a:rPr lang="en-US" altLang="zh-CN" sz="2000" dirty="0"/>
              <a:t> [N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],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</a:t>
            </a:r>
            <a:r>
              <a:rPr lang="en-US" altLang="zh-CN" sz="2000" dirty="0">
                <a:solidFill>
                  <a:srgbClr val="FF2F92"/>
                </a:solidFill>
              </a:rPr>
              <a:t> </a:t>
            </a:r>
            <a:r>
              <a:rPr lang="en-US" altLang="zh-CN" sz="2000" dirty="0"/>
              <a:t>[NH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] </a:t>
            </a:r>
            <a:endParaRPr kumimoji="1" lang="zh-CN" altLang="en-US" sz="2000" dirty="0"/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87FE75EA-7F8C-484E-BDBC-B325B70107D1}"/>
              </a:ext>
            </a:extLst>
          </p:cNvPr>
          <p:cNvGrpSpPr>
            <a:grpSpLocks/>
          </p:cNvGrpSpPr>
          <p:nvPr/>
        </p:nvGrpSpPr>
        <p:grpSpPr bwMode="auto">
          <a:xfrm>
            <a:off x="5681001" y="4722880"/>
            <a:ext cx="2542075" cy="981075"/>
            <a:chOff x="1434" y="2449"/>
            <a:chExt cx="1735" cy="618"/>
          </a:xfrm>
        </p:grpSpPr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3DFF6F07-D0EB-5249-AA69-922322F0D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4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[NH</a:t>
              </a:r>
              <a:r>
                <a:rPr kumimoji="0" lang="en-US" altLang="zh-CN" baseline="-25000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</a:t>
              </a:r>
              <a:r>
                <a:rPr kumimoji="0" lang="en-US" altLang="zh-CN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i="1" baseline="30000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241C995E-214A-874F-9C20-7BA5F6429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2779"/>
              <a:ext cx="1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[N</a:t>
              </a:r>
              <a:r>
                <a:rPr kumimoji="0" lang="en-US" altLang="zh-CN" baseline="-25000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 [H</a:t>
              </a:r>
              <a:r>
                <a:rPr kumimoji="0" lang="en-US" altLang="zh-CN" baseline="-25000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baseline="30000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</a:t>
              </a:r>
              <a:endParaRPr kumimoji="0" lang="en-US" altLang="zh-CN" dirty="0">
                <a:solidFill>
                  <a:srgbClr val="FF4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23D2A2DB-8922-7048-8F7E-A54187F2D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2779"/>
              <a:ext cx="934" cy="0"/>
            </a:xfrm>
            <a:prstGeom prst="line">
              <a:avLst/>
            </a:prstGeom>
            <a:noFill/>
            <a:ln w="28575">
              <a:solidFill>
                <a:srgbClr val="FF4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4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F3BF7EB1-E625-324D-9727-6CFCF87C2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2624"/>
              <a:ext cx="4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en-US" altLang="zh-CN" i="1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</a:t>
              </a:r>
              <a:r>
                <a:rPr kumimoji="0" lang="zh-CN" altLang="en-US" i="1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en-US" altLang="zh-CN" i="1" dirty="0">
                  <a:solidFill>
                    <a:srgbClr val="FF4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74567A5-5025-AC4D-AAA3-5683CEBE4361}"/>
              </a:ext>
            </a:extLst>
          </p:cNvPr>
          <p:cNvSpPr/>
          <p:nvPr/>
        </p:nvSpPr>
        <p:spPr>
          <a:xfrm>
            <a:off x="1475656" y="3569512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︎</a:t>
            </a:r>
            <a:endParaRPr lang="zh-CN" altLang="en-US" dirty="0">
              <a:solidFill>
                <a:srgbClr val="FF40FF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8774CA-6F39-8C49-ACE9-B24B64F63B06}"/>
              </a:ext>
            </a:extLst>
          </p:cNvPr>
          <p:cNvSpPr/>
          <p:nvPr/>
        </p:nvSpPr>
        <p:spPr>
          <a:xfrm>
            <a:off x="861130" y="4492079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↗︎</a:t>
            </a:r>
            <a:endParaRPr lang="zh-CN" altLang="en-US" dirty="0">
              <a:solidFill>
                <a:srgbClr val="FF40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F603AC-EEEE-A849-B91D-EED49E4F3F7B}"/>
              </a:ext>
            </a:extLst>
          </p:cNvPr>
          <p:cNvSpPr/>
          <p:nvPr/>
        </p:nvSpPr>
        <p:spPr>
          <a:xfrm>
            <a:off x="1576853" y="46290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dirty="0">
              <a:solidFill>
                <a:srgbClr val="FF40FF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D63F47-2222-BD49-ADD9-625869302AB3}"/>
              </a:ext>
            </a:extLst>
          </p:cNvPr>
          <p:cNvSpPr/>
          <p:nvPr/>
        </p:nvSpPr>
        <p:spPr>
          <a:xfrm>
            <a:off x="3132804" y="388006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dirty="0">
              <a:solidFill>
                <a:srgbClr val="FF40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690578-B112-154B-B2D5-39EE26B2E871}"/>
              </a:ext>
            </a:extLst>
          </p:cNvPr>
          <p:cNvSpPr/>
          <p:nvPr/>
        </p:nvSpPr>
        <p:spPr>
          <a:xfrm>
            <a:off x="4727958" y="361610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dirty="0">
              <a:solidFill>
                <a:srgbClr val="FF4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37C0A8-EBD9-3443-A8CA-CE2C0D051BE2}"/>
              </a:ext>
            </a:extLst>
          </p:cNvPr>
          <p:cNvSpPr/>
          <p:nvPr/>
        </p:nvSpPr>
        <p:spPr>
          <a:xfrm>
            <a:off x="2346709" y="3880914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↘︎</a:t>
            </a:r>
            <a:endParaRPr lang="zh-CN" altLang="en-US" dirty="0">
              <a:solidFill>
                <a:srgbClr val="FF40FF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4100AB3-D454-C740-8DAC-ABC9A3D49439}"/>
              </a:ext>
            </a:extLst>
          </p:cNvPr>
          <p:cNvSpPr/>
          <p:nvPr/>
        </p:nvSpPr>
        <p:spPr>
          <a:xfrm>
            <a:off x="3985062" y="3619507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↘︎</a:t>
            </a:r>
            <a:endParaRPr lang="zh-CN" altLang="en-US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Text Box 2"/>
          <p:cNvSpPr txBox="1">
            <a:spLocks noChangeArrowheads="1"/>
          </p:cNvSpPr>
          <p:nvPr/>
        </p:nvSpPr>
        <p:spPr bwMode="auto">
          <a:xfrm>
            <a:off x="611188" y="1800349"/>
            <a:ext cx="813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defRPr/>
            </a:pP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是表明化学反应限度的一种特征值。               </a:t>
            </a:r>
          </a:p>
        </p:txBody>
      </p:sp>
      <p:sp>
        <p:nvSpPr>
          <p:cNvPr id="850947" name="Rectangle 3"/>
          <p:cNvSpPr>
            <a:spLocks noChangeArrowheads="1"/>
          </p:cNvSpPr>
          <p:nvPr/>
        </p:nvSpPr>
        <p:spPr bwMode="auto">
          <a:xfrm>
            <a:off x="395288" y="1104925"/>
            <a:ext cx="244815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</a:t>
            </a:r>
          </a:p>
        </p:txBody>
      </p:sp>
      <p:grpSp>
        <p:nvGrpSpPr>
          <p:cNvPr id="153604" name="Group 17"/>
          <p:cNvGrpSpPr>
            <a:grpSpLocks/>
          </p:cNvGrpSpPr>
          <p:nvPr/>
        </p:nvGrpSpPr>
        <p:grpSpPr bwMode="auto">
          <a:xfrm>
            <a:off x="2122488" y="2468686"/>
            <a:ext cx="4105275" cy="457200"/>
            <a:chOff x="1448" y="1480"/>
            <a:chExt cx="2802" cy="288"/>
          </a:xfrm>
        </p:grpSpPr>
        <p:sp>
          <p:nvSpPr>
            <p:cNvPr id="850948" name="Text Box 4"/>
            <p:cNvSpPr txBox="1">
              <a:spLocks noChangeArrowheads="1"/>
            </p:cNvSpPr>
            <p:nvPr/>
          </p:nvSpPr>
          <p:spPr bwMode="auto">
            <a:xfrm>
              <a:off x="1448" y="1480"/>
              <a:ext cx="1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</a:t>
              </a:r>
              <a:r>
                <a:rPr kumimoji="0" lang="en-US" altLang="zh-CN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 </a:t>
              </a:r>
              <a:r>
                <a:rPr kumimoji="0" lang="zh-CN" altLang="en-US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＋ </a:t>
              </a:r>
              <a:r>
                <a:rPr kumimoji="0" lang="en-US" altLang="zh-CN" i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B </a:t>
              </a:r>
            </a:p>
          </p:txBody>
        </p:sp>
        <p:sp>
          <p:nvSpPr>
            <p:cNvPr id="850949" name="Text Box 5"/>
            <p:cNvSpPr txBox="1">
              <a:spLocks noChangeArrowheads="1"/>
            </p:cNvSpPr>
            <p:nvPr/>
          </p:nvSpPr>
          <p:spPr bwMode="auto">
            <a:xfrm>
              <a:off x="3021" y="1480"/>
              <a:ext cx="1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+ </a:t>
              </a:r>
              <a:r>
                <a:rPr kumimoji="0" lang="en-US" altLang="zh-CN" i="1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D</a:t>
              </a:r>
              <a:endPara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0606" name="Line 6"/>
            <p:cNvSpPr>
              <a:spLocks noChangeShapeType="1"/>
            </p:cNvSpPr>
            <p:nvPr/>
          </p:nvSpPr>
          <p:spPr bwMode="auto">
            <a:xfrm>
              <a:off x="2562" y="1616"/>
              <a:ext cx="346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0607" name="Line 7"/>
            <p:cNvSpPr>
              <a:spLocks noChangeShapeType="1"/>
            </p:cNvSpPr>
            <p:nvPr/>
          </p:nvSpPr>
          <p:spPr bwMode="auto">
            <a:xfrm flipH="1">
              <a:off x="2530" y="1691"/>
              <a:ext cx="364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850952" name="Text Box 8"/>
          <p:cNvSpPr txBox="1">
            <a:spLocks noChangeArrowheads="1"/>
          </p:cNvSpPr>
          <p:nvPr/>
        </p:nvSpPr>
        <p:spPr bwMode="auto">
          <a:xfrm>
            <a:off x="684213" y="3187824"/>
            <a:ext cx="813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defRPr/>
            </a:pPr>
            <a:r>
              <a:rPr kumimoji="0"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在温度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时，平衡浓度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[A], [B], [C], [D]</a:t>
            </a:r>
            <a:r>
              <a:rPr kumimoji="0"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之间有：             </a:t>
            </a:r>
          </a:p>
        </p:txBody>
      </p:sp>
      <p:grpSp>
        <p:nvGrpSpPr>
          <p:cNvPr id="153606" name="Group 16"/>
          <p:cNvGrpSpPr>
            <a:grpSpLocks/>
          </p:cNvGrpSpPr>
          <p:nvPr/>
        </p:nvGrpSpPr>
        <p:grpSpPr bwMode="auto">
          <a:xfrm>
            <a:off x="2770188" y="3887788"/>
            <a:ext cx="3384550" cy="981075"/>
            <a:chOff x="1890" y="2449"/>
            <a:chExt cx="2310" cy="618"/>
          </a:xfrm>
        </p:grpSpPr>
        <p:sp>
          <p:nvSpPr>
            <p:cNvPr id="850953" name="Text Box 9"/>
            <p:cNvSpPr txBox="1">
              <a:spLocks noChangeArrowheads="1"/>
            </p:cNvSpPr>
            <p:nvPr/>
          </p:nvSpPr>
          <p:spPr bwMode="auto">
            <a:xfrm>
              <a:off x="1940" y="244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[C]</a:t>
              </a:r>
              <a:r>
                <a:rPr kumimoji="0" lang="en-US" altLang="zh-CN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[D]</a:t>
              </a:r>
              <a:r>
                <a:rPr kumimoji="0" lang="en-US" altLang="zh-CN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850954" name="Text Box 10"/>
            <p:cNvSpPr txBox="1">
              <a:spLocks noChangeArrowheads="1"/>
            </p:cNvSpPr>
            <p:nvPr/>
          </p:nvSpPr>
          <p:spPr bwMode="auto">
            <a:xfrm>
              <a:off x="1940" y="2779"/>
              <a:ext cx="1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[A]</a:t>
              </a:r>
              <a:r>
                <a:rPr kumimoji="0" lang="en-US" altLang="zh-CN" i="1" baseline="3000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</a:t>
              </a:r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[B]</a:t>
              </a:r>
              <a:r>
                <a:rPr kumimoji="0" lang="en-US" altLang="zh-CN" i="1" baseline="3000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altLang="zh-CN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53610" name="Line 11"/>
            <p:cNvSpPr>
              <a:spLocks noChangeShapeType="1"/>
            </p:cNvSpPr>
            <p:nvPr/>
          </p:nvSpPr>
          <p:spPr bwMode="auto">
            <a:xfrm>
              <a:off x="1890" y="2779"/>
              <a:ext cx="9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50956" name="Text Box 12"/>
            <p:cNvSpPr txBox="1">
              <a:spLocks noChangeArrowheads="1"/>
            </p:cNvSpPr>
            <p:nvPr/>
          </p:nvSpPr>
          <p:spPr bwMode="auto">
            <a:xfrm>
              <a:off x="2923" y="2627"/>
              <a:ext cx="1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＝ </a:t>
              </a:r>
              <a:r>
                <a:rPr kumimoji="0" lang="en-US" altLang="zh-CN" i="1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K </a:t>
              </a:r>
            </a:p>
          </p:txBody>
        </p:sp>
      </p:grpSp>
      <p:sp>
        <p:nvSpPr>
          <p:cNvPr id="850957" name="Text Box 13"/>
          <p:cNvSpPr txBox="1">
            <a:spLocks noChangeArrowheads="1"/>
          </p:cNvSpPr>
          <p:nvPr/>
        </p:nvSpPr>
        <p:spPr bwMode="auto">
          <a:xfrm>
            <a:off x="609600" y="5343525"/>
            <a:ext cx="8066088" cy="999313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其中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是常数，叫作该反应在温度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的平衡常数。这个常数可由实验直接测定，称为</a:t>
            </a: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经验平衡常数或实验平衡常数</a:t>
            </a:r>
            <a:r>
              <a:rPr kumimoji="0" lang="en-US" altLang="zh-CN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55650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5.2 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平衡常数与反应的限度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7ADFCB-0C5F-5C44-A867-F9DF47A89490}"/>
              </a:ext>
            </a:extLst>
          </p:cNvPr>
          <p:cNvSpPr/>
          <p:nvPr/>
        </p:nvSpPr>
        <p:spPr>
          <a:xfrm>
            <a:off x="1988964" y="4178598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＝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9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5382"/>
              </p:ext>
            </p:extLst>
          </p:nvPr>
        </p:nvGraphicFramePr>
        <p:xfrm>
          <a:off x="323850" y="2022812"/>
          <a:ext cx="8569325" cy="3081536"/>
        </p:xfrm>
        <a:graphic>
          <a:graphicData uri="http://schemas.openxmlformats.org/drawingml/2006/table">
            <a:tbl>
              <a:tblPr/>
              <a:tblGrid>
                <a:gridCol w="127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1147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试验次序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0.000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-0.060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+0.120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0.120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0.36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9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0.100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+0.014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-0.028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0.072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0.37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NO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0.100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-0.030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+0.060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0.160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0.36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2013" name="Text Box 45"/>
          <p:cNvSpPr txBox="1">
            <a:spLocks noChangeArrowheads="1"/>
          </p:cNvSpPr>
          <p:nvPr/>
        </p:nvSpPr>
        <p:spPr bwMode="auto">
          <a:xfrm>
            <a:off x="2123728" y="1268760"/>
            <a:ext cx="5606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altLang="zh-CN" sz="2800" baseline="-25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</a:t>
            </a:r>
            <a:r>
              <a:rPr kumimoji="0" lang="en-US" altLang="zh-CN" sz="2800" baseline="-25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kumimoji="0"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-NO</a:t>
            </a:r>
            <a:r>
              <a:rPr kumimoji="0" lang="en-US" altLang="zh-CN" sz="2800" baseline="-25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体系的平衡浓度  </a:t>
            </a:r>
            <a:r>
              <a:rPr kumimoji="0"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en-US" altLang="zh-CN" sz="28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373K</a:t>
            </a:r>
            <a:r>
              <a:rPr kumimoji="0"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n-US" altLang="zh-CN" sz="2800" baseline="-25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2329" name="Group 57"/>
          <p:cNvGrpSpPr>
            <a:grpSpLocks/>
          </p:cNvGrpSpPr>
          <p:nvPr/>
        </p:nvGrpSpPr>
        <p:grpSpPr bwMode="auto">
          <a:xfrm>
            <a:off x="60844" y="5504381"/>
            <a:ext cx="4392612" cy="1027113"/>
            <a:chOff x="122" y="3436"/>
            <a:chExt cx="3097" cy="647"/>
          </a:xfrm>
        </p:grpSpPr>
        <p:sp>
          <p:nvSpPr>
            <p:cNvPr id="852018" name="Text Box 50"/>
            <p:cNvSpPr txBox="1">
              <a:spLocks noChangeArrowheads="1"/>
            </p:cNvSpPr>
            <p:nvPr/>
          </p:nvSpPr>
          <p:spPr bwMode="auto">
            <a:xfrm>
              <a:off x="122" y="3436"/>
              <a:ext cx="19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4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(g)</a:t>
              </a:r>
            </a:p>
          </p:txBody>
        </p:sp>
        <p:sp>
          <p:nvSpPr>
            <p:cNvPr id="852019" name="Text Box 51"/>
            <p:cNvSpPr txBox="1">
              <a:spLocks noChangeArrowheads="1"/>
            </p:cNvSpPr>
            <p:nvPr/>
          </p:nvSpPr>
          <p:spPr bwMode="auto">
            <a:xfrm>
              <a:off x="1990" y="3436"/>
              <a:ext cx="12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2NO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(g)</a:t>
              </a:r>
            </a:p>
          </p:txBody>
        </p:sp>
        <p:sp>
          <p:nvSpPr>
            <p:cNvPr id="8237" name="Line 52"/>
            <p:cNvSpPr>
              <a:spLocks noChangeShapeType="1"/>
            </p:cNvSpPr>
            <p:nvPr/>
          </p:nvSpPr>
          <p:spPr bwMode="auto">
            <a:xfrm>
              <a:off x="1212" y="3579"/>
              <a:ext cx="639" cy="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238" name="Line 53"/>
            <p:cNvSpPr>
              <a:spLocks noChangeShapeType="1"/>
            </p:cNvSpPr>
            <p:nvPr/>
          </p:nvSpPr>
          <p:spPr bwMode="auto">
            <a:xfrm flipH="1">
              <a:off x="1190" y="3662"/>
              <a:ext cx="635" cy="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52022" name="Text Box 54"/>
            <p:cNvSpPr txBox="1">
              <a:spLocks noChangeArrowheads="1"/>
            </p:cNvSpPr>
            <p:nvPr/>
          </p:nvSpPr>
          <p:spPr bwMode="auto">
            <a:xfrm>
              <a:off x="122" y="3792"/>
              <a:ext cx="9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（无色）</a:t>
              </a:r>
            </a:p>
          </p:txBody>
        </p:sp>
        <p:sp>
          <p:nvSpPr>
            <p:cNvPr id="852023" name="Text Box 55"/>
            <p:cNvSpPr txBox="1">
              <a:spLocks noChangeArrowheads="1"/>
            </p:cNvSpPr>
            <p:nvPr/>
          </p:nvSpPr>
          <p:spPr bwMode="auto">
            <a:xfrm>
              <a:off x="1899" y="3792"/>
              <a:ext cx="11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（棕红色）</a:t>
              </a:r>
            </a:p>
          </p:txBody>
        </p:sp>
      </p:grpSp>
      <p:sp>
        <p:nvSpPr>
          <p:cNvPr id="852024" name="Text Box 56"/>
          <p:cNvSpPr txBox="1">
            <a:spLocks noChangeArrowheads="1"/>
          </p:cNvSpPr>
          <p:nvPr/>
        </p:nvSpPr>
        <p:spPr bwMode="auto">
          <a:xfrm>
            <a:off x="4285205" y="5550599"/>
            <a:ext cx="4875053" cy="93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</a:t>
            </a: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起始浓度不同，平衡浓度也不同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2) </a:t>
            </a: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只要温度一定，平衡常数即一定</a:t>
            </a:r>
          </a:p>
        </p:txBody>
      </p:sp>
      <p:sp>
        <p:nvSpPr>
          <p:cNvPr id="12331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3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0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67539"/>
              </p:ext>
            </p:extLst>
          </p:nvPr>
        </p:nvGraphicFramePr>
        <p:xfrm>
          <a:off x="3132138" y="2095887"/>
          <a:ext cx="1054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10891" imgH="393529" progId="Equation.3">
                  <p:embed/>
                </p:oleObj>
              </mc:Choice>
              <mc:Fallback>
                <p:oleObj name="公式" r:id="rId3" imgW="710891" imgH="39352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95887"/>
                        <a:ext cx="10541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3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85650"/>
              </p:ext>
            </p:extLst>
          </p:nvPr>
        </p:nvGraphicFramePr>
        <p:xfrm>
          <a:off x="4716463" y="2095887"/>
          <a:ext cx="10080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10891" imgH="406224" progId="Equation.3">
                  <p:embed/>
                </p:oleObj>
              </mc:Choice>
              <mc:Fallback>
                <p:oleObj name="公式" r:id="rId5" imgW="710891" imgH="406224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095887"/>
                        <a:ext cx="10080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4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05848"/>
              </p:ext>
            </p:extLst>
          </p:nvPr>
        </p:nvGraphicFramePr>
        <p:xfrm>
          <a:off x="6216650" y="2113151"/>
          <a:ext cx="10191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10891" imgH="393529" progId="Equation.3">
                  <p:embed/>
                </p:oleObj>
              </mc:Choice>
              <mc:Fallback>
                <p:oleObj name="公式" r:id="rId7" imgW="710891" imgH="39352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2113151"/>
                        <a:ext cx="10191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5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72629"/>
              </p:ext>
            </p:extLst>
          </p:nvPr>
        </p:nvGraphicFramePr>
        <p:xfrm>
          <a:off x="7885113" y="2061017"/>
          <a:ext cx="71913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08000" imgH="457200" progId="Equation.3">
                  <p:embed/>
                </p:oleObj>
              </mc:Choice>
              <mc:Fallback>
                <p:oleObj name="公式" r:id="rId9" imgW="508000" imgH="4572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061017"/>
                        <a:ext cx="719137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55650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实验平衡常数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2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94540"/>
              </p:ext>
            </p:extLst>
          </p:nvPr>
        </p:nvGraphicFramePr>
        <p:xfrm>
          <a:off x="755650" y="2060848"/>
          <a:ext cx="7620000" cy="27574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5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起始浓度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/ (mol•dm</a:t>
                      </a:r>
                      <a:r>
                        <a:rPr kumimoji="1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-3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转化率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 (%</a:t>
                      </a:r>
                      <a:r>
                        <a:rPr kumimoji="1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平衡常数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CH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COOH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CH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COOH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8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6.0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6.0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4647" name="Group 33"/>
          <p:cNvGrpSpPr>
            <a:grpSpLocks/>
          </p:cNvGrpSpPr>
          <p:nvPr/>
        </p:nvGrpSpPr>
        <p:grpSpPr bwMode="auto">
          <a:xfrm>
            <a:off x="323689" y="1268760"/>
            <a:ext cx="8496783" cy="461963"/>
            <a:chOff x="538" y="459"/>
            <a:chExt cx="5318" cy="291"/>
          </a:xfrm>
        </p:grpSpPr>
        <p:sp>
          <p:nvSpPr>
            <p:cNvPr id="111641" name="Text Box 3"/>
            <p:cNvSpPr txBox="1">
              <a:spLocks noChangeArrowheads="1"/>
            </p:cNvSpPr>
            <p:nvPr/>
          </p:nvSpPr>
          <p:spPr bwMode="auto">
            <a:xfrm>
              <a:off x="538" y="459"/>
              <a:ext cx="53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        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OH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 + 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CH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COOH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            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CH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COOC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+H</a:t>
              </a:r>
              <a:r>
                <a:rPr kumimoji="0" lang="en-US" altLang="zh-CN" baseline="-25000" dirty="0" err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O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   (</a:t>
              </a:r>
              <a:r>
                <a:rPr kumimoji="0"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373K</a:t>
              </a:r>
              <a:r>
                <a:rPr kumimoji="0"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) </a:t>
              </a:r>
            </a:p>
          </p:txBody>
        </p:sp>
        <p:sp>
          <p:nvSpPr>
            <p:cNvPr id="111642" name="Line 30"/>
            <p:cNvSpPr>
              <a:spLocks noChangeShapeType="1"/>
            </p:cNvSpPr>
            <p:nvPr/>
          </p:nvSpPr>
          <p:spPr bwMode="auto">
            <a:xfrm>
              <a:off x="2979" y="598"/>
              <a:ext cx="338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111643" name="Line 31"/>
            <p:cNvSpPr>
              <a:spLocks noChangeShapeType="1"/>
            </p:cNvSpPr>
            <p:nvPr/>
          </p:nvSpPr>
          <p:spPr bwMode="auto">
            <a:xfrm flipH="1">
              <a:off x="2957" y="644"/>
              <a:ext cx="345" cy="0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 sz="2000"/>
            </a:p>
          </p:txBody>
        </p:sp>
      </p:grpSp>
      <p:sp>
        <p:nvSpPr>
          <p:cNvPr id="853024" name="Text Box 32"/>
          <p:cNvSpPr txBox="1">
            <a:spLocks noChangeArrowheads="1"/>
          </p:cNvSpPr>
          <p:nvPr/>
        </p:nvSpPr>
        <p:spPr bwMode="auto">
          <a:xfrm>
            <a:off x="179512" y="5085184"/>
            <a:ext cx="878490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rgbClr val="31249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dirty="0">
                <a:solidFill>
                  <a:srgbClr val="31249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转化率的概念虽然比较简单直观，但只能表示在一定温度和一定起始浓度下，反应进行的限度；而平衡常数则可表示在一定温度下，各种起始浓度，该反应的进行限度，因此更为本质。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650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3333CC">
                    <a:lumMod val="50000"/>
                  </a:srgbClr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实验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Text Box 2"/>
          <p:cNvSpPr txBox="1">
            <a:spLocks noChangeArrowheads="1"/>
          </p:cNvSpPr>
          <p:nvPr/>
        </p:nvSpPr>
        <p:spPr bwMode="auto">
          <a:xfrm>
            <a:off x="213046" y="1265661"/>
            <a:ext cx="871790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平衡常数表示式要与化学方程式相对应，并注明温度。平衡体系的化学方程式可以有不同的写法，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值的表示也随之不同。此时尽管具体数值有所差别，但其实际含义是相同的。</a:t>
            </a:r>
          </a:p>
        </p:txBody>
      </p:sp>
      <p:grpSp>
        <p:nvGrpSpPr>
          <p:cNvPr id="156676" name="Group 33"/>
          <p:cNvGrpSpPr>
            <a:grpSpLocks/>
          </p:cNvGrpSpPr>
          <p:nvPr/>
        </p:nvGrpSpPr>
        <p:grpSpPr bwMode="auto">
          <a:xfrm>
            <a:off x="323850" y="2924944"/>
            <a:ext cx="8567738" cy="2608262"/>
            <a:chOff x="393" y="2091"/>
            <a:chExt cx="5607" cy="1643"/>
          </a:xfrm>
        </p:grpSpPr>
        <p:sp>
          <p:nvSpPr>
            <p:cNvPr id="855052" name="Text Box 12"/>
            <p:cNvSpPr txBox="1">
              <a:spLocks noChangeArrowheads="1"/>
            </p:cNvSpPr>
            <p:nvPr/>
          </p:nvSpPr>
          <p:spPr bwMode="auto">
            <a:xfrm>
              <a:off x="4594" y="2250"/>
              <a:ext cx="1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sz="2000">
                  <a:solidFill>
                    <a:srgbClr val="0000FF"/>
                  </a:solidFill>
                </a:rPr>
                <a:t>＝ 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0.36     (373 K)</a:t>
              </a:r>
            </a:p>
          </p:txBody>
        </p:sp>
        <p:sp>
          <p:nvSpPr>
            <p:cNvPr id="855065" name="Text Box 25"/>
            <p:cNvSpPr txBox="1">
              <a:spLocks noChangeArrowheads="1"/>
            </p:cNvSpPr>
            <p:nvPr/>
          </p:nvSpPr>
          <p:spPr bwMode="auto">
            <a:xfrm>
              <a:off x="4596" y="2863"/>
              <a:ext cx="13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sz="2000">
                  <a:solidFill>
                    <a:srgbClr val="0000FF"/>
                  </a:solidFill>
                </a:rPr>
                <a:t>＝ 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0.60     (373 K)</a:t>
              </a:r>
            </a:p>
          </p:txBody>
        </p:sp>
        <p:sp>
          <p:nvSpPr>
            <p:cNvPr id="855044" name="Text Box 4"/>
            <p:cNvSpPr txBox="1">
              <a:spLocks noChangeArrowheads="1"/>
            </p:cNvSpPr>
            <p:nvPr/>
          </p:nvSpPr>
          <p:spPr bwMode="auto">
            <a:xfrm>
              <a:off x="496" y="2195"/>
              <a:ext cx="8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N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O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4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855045" name="Text Box 5"/>
            <p:cNvSpPr txBox="1">
              <a:spLocks noChangeArrowheads="1"/>
            </p:cNvSpPr>
            <p:nvPr/>
          </p:nvSpPr>
          <p:spPr bwMode="auto">
            <a:xfrm>
              <a:off x="2160" y="2227"/>
              <a:ext cx="10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2NO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156681" name="Line 6"/>
            <p:cNvSpPr>
              <a:spLocks noChangeShapeType="1"/>
            </p:cNvSpPr>
            <p:nvPr/>
          </p:nvSpPr>
          <p:spPr bwMode="auto">
            <a:xfrm>
              <a:off x="1458" y="2338"/>
              <a:ext cx="6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6682" name="Line 7"/>
            <p:cNvSpPr>
              <a:spLocks noChangeShapeType="1"/>
            </p:cNvSpPr>
            <p:nvPr/>
          </p:nvSpPr>
          <p:spPr bwMode="auto">
            <a:xfrm flipH="1">
              <a:off x="1435" y="2403"/>
              <a:ext cx="6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5048" name="Text Box 8"/>
            <p:cNvSpPr txBox="1">
              <a:spLocks noChangeArrowheads="1"/>
            </p:cNvSpPr>
            <p:nvPr/>
          </p:nvSpPr>
          <p:spPr bwMode="auto">
            <a:xfrm>
              <a:off x="3809" y="2091"/>
              <a:ext cx="14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dirty="0">
                  <a:solidFill>
                    <a:srgbClr val="0000FF"/>
                  </a:solidFill>
                </a:rPr>
                <a:t>[NO</a:t>
              </a:r>
              <a:r>
                <a:rPr kumimoji="0" lang="en-US" altLang="zh-CN" sz="2000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sz="2000" dirty="0">
                  <a:solidFill>
                    <a:srgbClr val="0000FF"/>
                  </a:solidFill>
                </a:rPr>
                <a:t>]</a:t>
              </a:r>
              <a:r>
                <a:rPr kumimoji="0" lang="en-US" altLang="zh-CN" sz="2000" baseline="30000" dirty="0">
                  <a:solidFill>
                    <a:srgbClr val="0000FF"/>
                  </a:solidFill>
                </a:rPr>
                <a:t>2</a:t>
              </a:r>
              <a:endParaRPr kumimoji="0" lang="en-US" altLang="zh-CN" sz="2000" i="1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855049" name="Text Box 9"/>
            <p:cNvSpPr txBox="1">
              <a:spLocks noChangeArrowheads="1"/>
            </p:cNvSpPr>
            <p:nvPr/>
          </p:nvSpPr>
          <p:spPr bwMode="auto">
            <a:xfrm>
              <a:off x="3809" y="2341"/>
              <a:ext cx="12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solidFill>
                    <a:srgbClr val="0000FF"/>
                  </a:solidFill>
                </a:rPr>
                <a:t>[N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O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4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]</a:t>
              </a:r>
            </a:p>
          </p:txBody>
        </p:sp>
        <p:sp>
          <p:nvSpPr>
            <p:cNvPr id="855050" name="Text Box 10"/>
            <p:cNvSpPr txBox="1">
              <a:spLocks noChangeArrowheads="1"/>
            </p:cNvSpPr>
            <p:nvPr/>
          </p:nvSpPr>
          <p:spPr bwMode="auto">
            <a:xfrm>
              <a:off x="3316" y="2245"/>
              <a:ext cx="21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sz="2000" i="1">
                  <a:solidFill>
                    <a:srgbClr val="0000FF"/>
                  </a:solidFill>
                </a:rPr>
                <a:t>K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 </a:t>
              </a:r>
              <a:r>
                <a:rPr kumimoji="0" lang="zh-CN" altLang="en-US" sz="2000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56686" name="Line 11"/>
            <p:cNvSpPr>
              <a:spLocks noChangeShapeType="1"/>
            </p:cNvSpPr>
            <p:nvPr/>
          </p:nvSpPr>
          <p:spPr bwMode="auto">
            <a:xfrm>
              <a:off x="3760" y="2341"/>
              <a:ext cx="78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5053" name="Text Box 13"/>
            <p:cNvSpPr txBox="1">
              <a:spLocks noChangeArrowheads="1"/>
            </p:cNvSpPr>
            <p:nvPr/>
          </p:nvSpPr>
          <p:spPr bwMode="auto">
            <a:xfrm>
              <a:off x="393" y="2824"/>
              <a:ext cx="10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1/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2N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O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4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855054" name="Text Box 14"/>
            <p:cNvSpPr txBox="1">
              <a:spLocks noChangeArrowheads="1"/>
            </p:cNvSpPr>
            <p:nvPr/>
          </p:nvSpPr>
          <p:spPr bwMode="auto">
            <a:xfrm>
              <a:off x="2094" y="2824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NO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156689" name="Line 15"/>
            <p:cNvSpPr>
              <a:spLocks noChangeShapeType="1"/>
            </p:cNvSpPr>
            <p:nvPr/>
          </p:nvSpPr>
          <p:spPr bwMode="auto">
            <a:xfrm>
              <a:off x="1458" y="2937"/>
              <a:ext cx="6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6690" name="Line 16"/>
            <p:cNvSpPr>
              <a:spLocks noChangeShapeType="1"/>
            </p:cNvSpPr>
            <p:nvPr/>
          </p:nvSpPr>
          <p:spPr bwMode="auto">
            <a:xfrm flipH="1">
              <a:off x="1435" y="3002"/>
              <a:ext cx="6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5057" name="Text Box 17"/>
            <p:cNvSpPr txBox="1">
              <a:spLocks noChangeArrowheads="1"/>
            </p:cNvSpPr>
            <p:nvPr/>
          </p:nvSpPr>
          <p:spPr bwMode="auto">
            <a:xfrm>
              <a:off x="499" y="3443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2NO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855058" name="Text Box 18"/>
            <p:cNvSpPr txBox="1">
              <a:spLocks noChangeArrowheads="1"/>
            </p:cNvSpPr>
            <p:nvPr/>
          </p:nvSpPr>
          <p:spPr bwMode="auto">
            <a:xfrm>
              <a:off x="2112" y="3429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N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>
                  <a:solidFill>
                    <a:srgbClr val="0000FF"/>
                  </a:solidFill>
                </a:rPr>
                <a:t>O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4</a:t>
              </a:r>
              <a:r>
                <a:rPr kumimoji="0" lang="en-US" altLang="zh-CN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156693" name="Line 19"/>
            <p:cNvSpPr>
              <a:spLocks noChangeShapeType="1"/>
            </p:cNvSpPr>
            <p:nvPr/>
          </p:nvSpPr>
          <p:spPr bwMode="auto">
            <a:xfrm>
              <a:off x="1484" y="3572"/>
              <a:ext cx="6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6694" name="Line 20"/>
            <p:cNvSpPr>
              <a:spLocks noChangeShapeType="1"/>
            </p:cNvSpPr>
            <p:nvPr/>
          </p:nvSpPr>
          <p:spPr bwMode="auto">
            <a:xfrm flipH="1">
              <a:off x="1461" y="3637"/>
              <a:ext cx="6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5061" name="Text Box 21"/>
            <p:cNvSpPr txBox="1">
              <a:spLocks noChangeArrowheads="1"/>
            </p:cNvSpPr>
            <p:nvPr/>
          </p:nvSpPr>
          <p:spPr bwMode="auto">
            <a:xfrm>
              <a:off x="3857" y="2704"/>
              <a:ext cx="14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solidFill>
                    <a:srgbClr val="0000FF"/>
                  </a:solidFill>
                </a:rPr>
                <a:t>[NO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]</a:t>
              </a:r>
              <a:endParaRPr kumimoji="0" lang="en-US" altLang="zh-CN" sz="2000" i="1" baseline="30000">
                <a:solidFill>
                  <a:srgbClr val="0000FF"/>
                </a:solidFill>
              </a:endParaRPr>
            </a:p>
          </p:txBody>
        </p:sp>
        <p:sp>
          <p:nvSpPr>
            <p:cNvPr id="855062" name="Text Box 22"/>
            <p:cNvSpPr txBox="1">
              <a:spLocks noChangeArrowheads="1"/>
            </p:cNvSpPr>
            <p:nvPr/>
          </p:nvSpPr>
          <p:spPr bwMode="auto">
            <a:xfrm>
              <a:off x="3857" y="2998"/>
              <a:ext cx="1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solidFill>
                    <a:srgbClr val="0000FF"/>
                  </a:solidFill>
                </a:rPr>
                <a:t>[N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O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4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]</a:t>
              </a:r>
              <a:r>
                <a:rPr kumimoji="0" lang="en-US" altLang="zh-CN" sz="2000" baseline="30000">
                  <a:solidFill>
                    <a:srgbClr val="0000FF"/>
                  </a:solidFill>
                </a:rPr>
                <a:t>1/2</a:t>
              </a:r>
            </a:p>
          </p:txBody>
        </p:sp>
        <p:sp>
          <p:nvSpPr>
            <p:cNvPr id="855063" name="Text Box 23"/>
            <p:cNvSpPr txBox="1">
              <a:spLocks noChangeArrowheads="1"/>
            </p:cNvSpPr>
            <p:nvPr/>
          </p:nvSpPr>
          <p:spPr bwMode="auto">
            <a:xfrm>
              <a:off x="3318" y="2858"/>
              <a:ext cx="2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sz="2000" i="1">
                  <a:solidFill>
                    <a:srgbClr val="0000FF"/>
                  </a:solidFill>
                </a:rPr>
                <a:t>K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’ </a:t>
              </a:r>
              <a:r>
                <a:rPr kumimoji="0" lang="zh-CN" altLang="en-US" sz="2000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56698" name="Line 24"/>
            <p:cNvSpPr>
              <a:spLocks noChangeShapeType="1"/>
            </p:cNvSpPr>
            <p:nvPr/>
          </p:nvSpPr>
          <p:spPr bwMode="auto">
            <a:xfrm>
              <a:off x="3808" y="2998"/>
              <a:ext cx="7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5066" name="Text Box 26"/>
            <p:cNvSpPr txBox="1">
              <a:spLocks noChangeArrowheads="1"/>
            </p:cNvSpPr>
            <p:nvPr/>
          </p:nvSpPr>
          <p:spPr bwMode="auto">
            <a:xfrm>
              <a:off x="3907" y="3338"/>
              <a:ext cx="14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solidFill>
                    <a:srgbClr val="0000FF"/>
                  </a:solidFill>
                </a:rPr>
                <a:t>[N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O</a:t>
              </a:r>
              <a:r>
                <a:rPr kumimoji="0" lang="en-US" altLang="zh-CN" sz="2000" baseline="-25000">
                  <a:solidFill>
                    <a:srgbClr val="0000FF"/>
                  </a:solidFill>
                </a:rPr>
                <a:t>4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]</a:t>
              </a:r>
              <a:endParaRPr kumimoji="0" lang="en-US" altLang="zh-CN" sz="2000" i="1" baseline="30000">
                <a:solidFill>
                  <a:srgbClr val="0000FF"/>
                </a:solidFill>
              </a:endParaRPr>
            </a:p>
          </p:txBody>
        </p:sp>
        <p:sp>
          <p:nvSpPr>
            <p:cNvPr id="855068" name="Text Box 28"/>
            <p:cNvSpPr txBox="1">
              <a:spLocks noChangeArrowheads="1"/>
            </p:cNvSpPr>
            <p:nvPr/>
          </p:nvSpPr>
          <p:spPr bwMode="auto">
            <a:xfrm>
              <a:off x="3267" y="3447"/>
              <a:ext cx="2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sz="2000" i="1">
                  <a:solidFill>
                    <a:srgbClr val="0000FF"/>
                  </a:solidFill>
                </a:rPr>
                <a:t>K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’’ </a:t>
              </a:r>
              <a:r>
                <a:rPr kumimoji="0" lang="zh-CN" altLang="en-US" sz="2000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56702" name="Line 29"/>
            <p:cNvSpPr>
              <a:spLocks noChangeShapeType="1"/>
            </p:cNvSpPr>
            <p:nvPr/>
          </p:nvSpPr>
          <p:spPr bwMode="auto">
            <a:xfrm>
              <a:off x="3792" y="3588"/>
              <a:ext cx="7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5070" name="Text Box 30"/>
            <p:cNvSpPr txBox="1">
              <a:spLocks noChangeArrowheads="1"/>
            </p:cNvSpPr>
            <p:nvPr/>
          </p:nvSpPr>
          <p:spPr bwMode="auto">
            <a:xfrm>
              <a:off x="4594" y="3452"/>
              <a:ext cx="13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sz="2000">
                  <a:solidFill>
                    <a:srgbClr val="0000FF"/>
                  </a:solidFill>
                </a:rPr>
                <a:t>＝ </a:t>
              </a:r>
              <a:r>
                <a:rPr kumimoji="0" lang="en-US" altLang="zh-CN" sz="2000">
                  <a:solidFill>
                    <a:srgbClr val="0000FF"/>
                  </a:solidFill>
                </a:rPr>
                <a:t>2.8       (373 K)</a:t>
              </a:r>
            </a:p>
          </p:txBody>
        </p:sp>
      </p:grpSp>
      <p:sp>
        <p:nvSpPr>
          <p:cNvPr id="32" name="矩形 31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971600" y="74712"/>
            <a:ext cx="72728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书写和应用平衡常数时的注意事项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739D16B4-60C5-2745-9426-D03C37D8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841" y="5283968"/>
            <a:ext cx="225233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dirty="0">
                <a:solidFill>
                  <a:srgbClr val="0000FF"/>
                </a:solidFill>
              </a:rPr>
              <a:t>[NO</a:t>
            </a:r>
            <a:r>
              <a:rPr kumimoji="0"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kumimoji="0" lang="en-US" altLang="zh-CN" sz="2000" dirty="0">
                <a:solidFill>
                  <a:srgbClr val="0000FF"/>
                </a:solidFill>
              </a:rPr>
              <a:t>]</a:t>
            </a:r>
            <a:r>
              <a:rPr kumimoji="0" lang="en-US" altLang="zh-CN" sz="2000" baseline="30000" dirty="0">
                <a:solidFill>
                  <a:srgbClr val="0000FF"/>
                </a:solidFill>
              </a:rPr>
              <a:t>2</a:t>
            </a:r>
            <a:endParaRPr kumimoji="0" lang="en-US" altLang="zh-CN" sz="2000" i="1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179512" y="1142976"/>
            <a:ext cx="8640960" cy="13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74650" indent="-37465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2)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平衡常数值依浓度表示方法的不同而异。当浓度用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dm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3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时 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(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通常情况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，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K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可用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c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表示。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气相反应的转化率常用分压或摩尔分数表示，其平衡常数可分别用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b="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或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b="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表示。</a:t>
            </a:r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899592" y="5315346"/>
            <a:ext cx="77898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pV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</a:t>
            </a:r>
            <a:r>
              <a:rPr kumimoji="0" lang="zh-CN" altLang="en-US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nRT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 = n/V RT = </a:t>
            </a: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cRT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p</a:t>
            </a:r>
            <a:r>
              <a:rPr kumimoji="0" lang="en-US" altLang="zh-CN" i="1" baseline="-25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N2 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p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 x</a:t>
            </a:r>
            <a:r>
              <a:rPr kumimoji="0" lang="en-US" altLang="zh-CN" i="1" baseline="-25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N2</a:t>
            </a:r>
          </a:p>
          <a:p>
            <a:pPr>
              <a:spcBef>
                <a:spcPct val="50000"/>
              </a:spcBef>
              <a:defRPr/>
            </a:pP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          </a:t>
            </a: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i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K</a:t>
            </a:r>
            <a:r>
              <a:rPr kumimoji="0" lang="en-US" altLang="zh-CN" i="1" baseline="-25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(RT)</a:t>
            </a:r>
            <a:r>
              <a:rPr kumimoji="0" lang="en-US" altLang="zh-CN" i="1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n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       </a:t>
            </a: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i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</a:t>
            </a: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i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</a:t>
            </a:r>
            <a:r>
              <a:rPr kumimoji="0" lang="en-US" altLang="zh-CN" i="1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i="1" baseline="30000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i="1" baseline="30000" dirty="0" err="1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endParaRPr kumimoji="0" lang="en-US" altLang="zh-CN" i="1" baseline="30000" dirty="0">
              <a:solidFill>
                <a:srgbClr val="0000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57700" name="Group 19"/>
          <p:cNvGrpSpPr>
            <a:grpSpLocks/>
          </p:cNvGrpSpPr>
          <p:nvPr/>
        </p:nvGrpSpPr>
        <p:grpSpPr bwMode="auto">
          <a:xfrm>
            <a:off x="2556668" y="2636912"/>
            <a:ext cx="4319588" cy="461963"/>
            <a:chOff x="1547" y="1623"/>
            <a:chExt cx="2580" cy="291"/>
          </a:xfrm>
        </p:grpSpPr>
        <p:sp>
          <p:nvSpPr>
            <p:cNvPr id="856068" name="Text Box 4"/>
            <p:cNvSpPr txBox="1">
              <a:spLocks noChangeArrowheads="1"/>
            </p:cNvSpPr>
            <p:nvPr/>
          </p:nvSpPr>
          <p:spPr bwMode="auto">
            <a:xfrm>
              <a:off x="1547" y="1623"/>
              <a:ext cx="258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tabLst>
                  <a:tab pos="3948113" algn="l"/>
                </a:tabLst>
                <a:defRPr/>
              </a:pPr>
              <a:r>
                <a:rPr kumimoji="0" lang="en-US" altLang="zh-CN" dirty="0" err="1">
                  <a:solidFill>
                    <a:srgbClr val="0000FF"/>
                  </a:solidFill>
                </a:rPr>
                <a:t>N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 + 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3H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          </a:t>
              </a:r>
              <a:r>
                <a:rPr kumimoji="0" lang="en-US" altLang="zh-CN" dirty="0" err="1">
                  <a:solidFill>
                    <a:srgbClr val="0000FF"/>
                  </a:solidFill>
                  <a:sym typeface="Wingdings" pitchFamily="2" charset="2"/>
                </a:rPr>
                <a:t>2NH</a:t>
              </a:r>
              <a:r>
                <a:rPr kumimoji="0" lang="en-US" altLang="zh-CN" baseline="-25000" dirty="0" err="1">
                  <a:solidFill>
                    <a:srgbClr val="0000FF"/>
                  </a:solidFill>
                  <a:sym typeface="Wingdings" pitchFamily="2" charset="2"/>
                </a:rPr>
                <a:t>3</a:t>
              </a:r>
              <a:r>
                <a:rPr kumimoji="0" lang="en-US" altLang="zh-CN" baseline="-25000" dirty="0">
                  <a:solidFill>
                    <a:srgbClr val="0000FF"/>
                  </a:solidFill>
                  <a:sym typeface="Wingdings" pitchFamily="2" charset="2"/>
                </a:rPr>
                <a:t> 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(g)</a:t>
              </a:r>
              <a:endParaRPr kumimoji="0" lang="en-US" altLang="zh-CN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157718" name="Line 5"/>
            <p:cNvSpPr>
              <a:spLocks noChangeShapeType="1"/>
            </p:cNvSpPr>
            <p:nvPr/>
          </p:nvSpPr>
          <p:spPr bwMode="auto">
            <a:xfrm>
              <a:off x="2863" y="1765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7719" name="Line 6"/>
            <p:cNvSpPr>
              <a:spLocks noChangeShapeType="1"/>
            </p:cNvSpPr>
            <p:nvPr/>
          </p:nvSpPr>
          <p:spPr bwMode="auto">
            <a:xfrm flipH="1">
              <a:off x="2838" y="1810"/>
              <a:ext cx="3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57701" name="Group 23"/>
          <p:cNvGrpSpPr>
            <a:grpSpLocks/>
          </p:cNvGrpSpPr>
          <p:nvPr/>
        </p:nvGrpSpPr>
        <p:grpSpPr bwMode="auto">
          <a:xfrm>
            <a:off x="669553" y="3238103"/>
            <a:ext cx="7862887" cy="974725"/>
            <a:chOff x="654" y="2077"/>
            <a:chExt cx="4908" cy="614"/>
          </a:xfrm>
        </p:grpSpPr>
        <p:grpSp>
          <p:nvGrpSpPr>
            <p:cNvPr id="157702" name="Group 21"/>
            <p:cNvGrpSpPr>
              <a:grpSpLocks/>
            </p:cNvGrpSpPr>
            <p:nvPr/>
          </p:nvGrpSpPr>
          <p:grpSpPr bwMode="auto">
            <a:xfrm>
              <a:off x="654" y="2095"/>
              <a:ext cx="1410" cy="591"/>
              <a:chOff x="654" y="2095"/>
              <a:chExt cx="1410" cy="591"/>
            </a:xfrm>
          </p:grpSpPr>
          <p:sp>
            <p:nvSpPr>
              <p:cNvPr id="856071" name="Text Box 7"/>
              <p:cNvSpPr txBox="1">
                <a:spLocks noChangeArrowheads="1"/>
              </p:cNvSpPr>
              <p:nvPr/>
            </p:nvSpPr>
            <p:spPr bwMode="auto">
              <a:xfrm>
                <a:off x="1248" y="2095"/>
                <a:ext cx="68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>
                    <a:solidFill>
                      <a:srgbClr val="0000FF"/>
                    </a:solidFill>
                  </a:rPr>
                  <a:t>[NH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3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]</a:t>
                </a:r>
                <a:r>
                  <a:rPr kumimoji="0" lang="en-US" altLang="zh-CN" baseline="30000">
                    <a:solidFill>
                      <a:srgbClr val="0000FF"/>
                    </a:solidFill>
                  </a:rPr>
                  <a:t>2</a:t>
                </a:r>
                <a:endParaRPr kumimoji="0" lang="en-US" altLang="zh-CN" i="1" baseline="30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6072" name="Text Box 8"/>
              <p:cNvSpPr txBox="1">
                <a:spLocks noChangeArrowheads="1"/>
              </p:cNvSpPr>
              <p:nvPr/>
            </p:nvSpPr>
            <p:spPr bwMode="auto">
              <a:xfrm>
                <a:off x="1198" y="2395"/>
                <a:ext cx="86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>
                    <a:solidFill>
                      <a:srgbClr val="0000FF"/>
                    </a:solidFill>
                  </a:rPr>
                  <a:t>[N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2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][H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2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]</a:t>
                </a:r>
                <a:r>
                  <a:rPr kumimoji="0" lang="en-US" altLang="zh-CN" baseline="30000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856073" name="Text Box 9"/>
              <p:cNvSpPr txBox="1">
                <a:spLocks noChangeArrowheads="1"/>
              </p:cNvSpPr>
              <p:nvPr/>
            </p:nvSpPr>
            <p:spPr bwMode="auto">
              <a:xfrm>
                <a:off x="654" y="2259"/>
                <a:ext cx="12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K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c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FF"/>
                    </a:solidFill>
                  </a:rPr>
                  <a:t>＝</a:t>
                </a:r>
              </a:p>
            </p:txBody>
          </p:sp>
          <p:sp>
            <p:nvSpPr>
              <p:cNvPr id="157716" name="Line 10"/>
              <p:cNvSpPr>
                <a:spLocks noChangeShapeType="1"/>
              </p:cNvSpPr>
              <p:nvPr/>
            </p:nvSpPr>
            <p:spPr bwMode="auto">
              <a:xfrm>
                <a:off x="1195" y="2395"/>
                <a:ext cx="76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57703" name="Group 20"/>
            <p:cNvGrpSpPr>
              <a:grpSpLocks/>
            </p:cNvGrpSpPr>
            <p:nvPr/>
          </p:nvGrpSpPr>
          <p:grpSpPr bwMode="auto">
            <a:xfrm>
              <a:off x="2448" y="2077"/>
              <a:ext cx="1394" cy="573"/>
              <a:chOff x="2352" y="2077"/>
              <a:chExt cx="1394" cy="573"/>
            </a:xfrm>
          </p:grpSpPr>
          <p:sp>
            <p:nvSpPr>
              <p:cNvPr id="856075" name="Text Box 11"/>
              <p:cNvSpPr txBox="1">
                <a:spLocks noChangeArrowheads="1"/>
              </p:cNvSpPr>
              <p:nvPr/>
            </p:nvSpPr>
            <p:spPr bwMode="auto">
              <a:xfrm>
                <a:off x="3012" y="2077"/>
                <a:ext cx="6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 i="1" dirty="0">
                    <a:solidFill>
                      <a:srgbClr val="0000FF"/>
                    </a:solidFill>
                  </a:rPr>
                  <a:t>p</a:t>
                </a:r>
                <a:r>
                  <a:rPr kumimoji="0" lang="en-US" altLang="zh-CN" baseline="30000" dirty="0">
                    <a:solidFill>
                      <a:srgbClr val="0000FF"/>
                    </a:solidFill>
                  </a:rPr>
                  <a:t>2</a:t>
                </a:r>
                <a:r>
                  <a:rPr kumimoji="0" lang="en-US" altLang="zh-CN" baseline="-25000" dirty="0">
                    <a:solidFill>
                      <a:srgbClr val="0000FF"/>
                    </a:solidFill>
                  </a:rPr>
                  <a:t>NH3</a:t>
                </a:r>
                <a:endParaRPr kumimoji="0" lang="en-US" altLang="zh-CN" i="1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56076" name="Text Box 12"/>
              <p:cNvSpPr txBox="1">
                <a:spLocks noChangeArrowheads="1"/>
              </p:cNvSpPr>
              <p:nvPr/>
            </p:nvSpPr>
            <p:spPr bwMode="auto">
              <a:xfrm>
                <a:off x="2879" y="2359"/>
                <a:ext cx="86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 i="1" dirty="0">
                    <a:solidFill>
                      <a:srgbClr val="0000FF"/>
                    </a:solidFill>
                  </a:rPr>
                  <a:t>p</a:t>
                </a:r>
                <a:r>
                  <a:rPr kumimoji="0" lang="en-US" altLang="zh-CN" baseline="-25000" dirty="0">
                    <a:solidFill>
                      <a:srgbClr val="0000FF"/>
                    </a:solidFill>
                  </a:rPr>
                  <a:t>N2 </a:t>
                </a:r>
                <a:r>
                  <a:rPr kumimoji="0" lang="en-US" altLang="zh-CN" dirty="0">
                    <a:solidFill>
                      <a:srgbClr val="0000FF"/>
                    </a:solidFill>
                    <a:sym typeface="Symbol" pitchFamily="18" charset="2"/>
                  </a:rPr>
                  <a:t> </a:t>
                </a:r>
                <a:r>
                  <a:rPr kumimoji="0" lang="en-US" altLang="zh-CN" i="1" dirty="0">
                    <a:solidFill>
                      <a:srgbClr val="0000FF"/>
                    </a:solidFill>
                    <a:sym typeface="Symbol" pitchFamily="18" charset="2"/>
                  </a:rPr>
                  <a:t>p</a:t>
                </a:r>
                <a:r>
                  <a:rPr kumimoji="0" lang="en-US" altLang="zh-CN" baseline="30000" dirty="0">
                    <a:solidFill>
                      <a:srgbClr val="0000FF"/>
                    </a:solidFill>
                    <a:sym typeface="Symbol" pitchFamily="18" charset="2"/>
                  </a:rPr>
                  <a:t>3</a:t>
                </a:r>
                <a:r>
                  <a:rPr kumimoji="0" lang="en-US" altLang="zh-CN" baseline="-25000" dirty="0">
                    <a:solidFill>
                      <a:srgbClr val="0000FF"/>
                    </a:solidFill>
                  </a:rPr>
                  <a:t>H2</a:t>
                </a:r>
                <a:endParaRPr kumimoji="0" lang="en-US" altLang="zh-CN" baseline="30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56077" name="Text Box 13"/>
              <p:cNvSpPr txBox="1">
                <a:spLocks noChangeArrowheads="1"/>
              </p:cNvSpPr>
              <p:nvPr/>
            </p:nvSpPr>
            <p:spPr bwMode="auto">
              <a:xfrm>
                <a:off x="2352" y="2259"/>
                <a:ext cx="127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K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p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FF"/>
                    </a:solidFill>
                  </a:rPr>
                  <a:t>＝</a:t>
                </a:r>
              </a:p>
            </p:txBody>
          </p:sp>
          <p:sp>
            <p:nvSpPr>
              <p:cNvPr id="157712" name="Line 14"/>
              <p:cNvSpPr>
                <a:spLocks noChangeShapeType="1"/>
              </p:cNvSpPr>
              <p:nvPr/>
            </p:nvSpPr>
            <p:spPr bwMode="auto">
              <a:xfrm>
                <a:off x="2893" y="2395"/>
                <a:ext cx="7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57704" name="Group 22"/>
            <p:cNvGrpSpPr>
              <a:grpSpLocks/>
            </p:cNvGrpSpPr>
            <p:nvPr/>
          </p:nvGrpSpPr>
          <p:grpSpPr bwMode="auto">
            <a:xfrm>
              <a:off x="4224" y="2100"/>
              <a:ext cx="1338" cy="591"/>
              <a:chOff x="4398" y="2100"/>
              <a:chExt cx="1338" cy="591"/>
            </a:xfrm>
          </p:grpSpPr>
          <p:sp>
            <p:nvSpPr>
              <p:cNvPr id="157705" name="Text Box 15"/>
              <p:cNvSpPr txBox="1">
                <a:spLocks noChangeArrowheads="1"/>
              </p:cNvSpPr>
              <p:nvPr/>
            </p:nvSpPr>
            <p:spPr bwMode="auto">
              <a:xfrm>
                <a:off x="5036" y="2100"/>
                <a:ext cx="58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 dirty="0">
                    <a:solidFill>
                      <a:srgbClr val="0000FF"/>
                    </a:solidFill>
                  </a:rPr>
                  <a:t>x</a:t>
                </a:r>
                <a:r>
                  <a:rPr kumimoji="0" lang="en-US" altLang="zh-CN" baseline="30000" dirty="0">
                    <a:solidFill>
                      <a:srgbClr val="0000FF"/>
                    </a:solidFill>
                  </a:rPr>
                  <a:t>2</a:t>
                </a:r>
                <a:r>
                  <a:rPr kumimoji="0" lang="en-US" altLang="zh-CN" baseline="-25000" dirty="0">
                    <a:solidFill>
                      <a:srgbClr val="0000FF"/>
                    </a:solidFill>
                  </a:rPr>
                  <a:t>NH3</a:t>
                </a:r>
                <a:endParaRPr kumimoji="0" lang="en-US" altLang="zh-CN" i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7706" name="Text Box 16"/>
              <p:cNvSpPr txBox="1">
                <a:spLocks noChangeArrowheads="1"/>
              </p:cNvSpPr>
              <p:nvPr/>
            </p:nvSpPr>
            <p:spPr bwMode="auto">
              <a:xfrm>
                <a:off x="4916" y="2400"/>
                <a:ext cx="8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x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N2 </a:t>
                </a:r>
                <a:r>
                  <a:rPr kumimoji="0" lang="en-US" altLang="zh-CN">
                    <a:solidFill>
                      <a:srgbClr val="0000FF"/>
                    </a:solidFill>
                    <a:sym typeface="Symbol" pitchFamily="18" charset="2"/>
                  </a:rPr>
                  <a:t> </a:t>
                </a:r>
                <a:r>
                  <a:rPr kumimoji="0" lang="en-US" altLang="zh-CN" i="1">
                    <a:solidFill>
                      <a:srgbClr val="0000FF"/>
                    </a:solidFill>
                    <a:sym typeface="Symbol" pitchFamily="18" charset="2"/>
                  </a:rPr>
                  <a:t>x</a:t>
                </a:r>
                <a:r>
                  <a:rPr kumimoji="0" lang="en-US" altLang="zh-CN" baseline="30000">
                    <a:solidFill>
                      <a:srgbClr val="0000FF"/>
                    </a:solidFill>
                    <a:sym typeface="Symbol" pitchFamily="18" charset="2"/>
                  </a:rPr>
                  <a:t>3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H2</a:t>
                </a:r>
                <a:endParaRPr kumimoji="0" lang="en-US" altLang="zh-CN" baseline="30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6081" name="Text Box 17"/>
              <p:cNvSpPr txBox="1">
                <a:spLocks noChangeArrowheads="1"/>
              </p:cNvSpPr>
              <p:nvPr/>
            </p:nvSpPr>
            <p:spPr bwMode="auto">
              <a:xfrm>
                <a:off x="4398" y="2264"/>
                <a:ext cx="12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0" lang="en-US" altLang="zh-CN" i="1">
                    <a:solidFill>
                      <a:srgbClr val="0000FF"/>
                    </a:solidFill>
                  </a:rPr>
                  <a:t>K</a:t>
                </a:r>
                <a:r>
                  <a:rPr kumimoji="0" lang="en-US" altLang="zh-CN" baseline="-25000">
                    <a:solidFill>
                      <a:srgbClr val="0000FF"/>
                    </a:solidFill>
                  </a:rPr>
                  <a:t>x</a:t>
                </a:r>
                <a:r>
                  <a:rPr kumimoji="0" lang="en-US" altLang="zh-CN">
                    <a:solidFill>
                      <a:srgbClr val="0000FF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FF"/>
                    </a:solidFill>
                  </a:rPr>
                  <a:t>＝</a:t>
                </a:r>
              </a:p>
            </p:txBody>
          </p:sp>
          <p:sp>
            <p:nvSpPr>
              <p:cNvPr id="157708" name="Line 18"/>
              <p:cNvSpPr>
                <a:spLocks noChangeShapeType="1"/>
              </p:cNvSpPr>
              <p:nvPr/>
            </p:nvSpPr>
            <p:spPr bwMode="auto">
              <a:xfrm>
                <a:off x="4939" y="2400"/>
                <a:ext cx="68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854" y="4653136"/>
            <a:ext cx="8381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当各种气体都符合理想气体定律时，三种</a:t>
            </a:r>
            <a:r>
              <a:rPr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之间的关系为：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123212D-994A-C94E-B51B-F862A873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4712"/>
            <a:ext cx="72728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书写和应用平衡常数时的注意事项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Text Box 2"/>
          <p:cNvSpPr txBox="1">
            <a:spLocks noChangeArrowheads="1"/>
          </p:cNvSpPr>
          <p:nvPr/>
        </p:nvSpPr>
        <p:spPr bwMode="auto">
          <a:xfrm>
            <a:off x="323528" y="1316038"/>
            <a:ext cx="6913563" cy="51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3)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对于非理想溶液，应以活度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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代替浓度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c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。</a:t>
            </a:r>
          </a:p>
        </p:txBody>
      </p:sp>
      <p:grpSp>
        <p:nvGrpSpPr>
          <p:cNvPr id="158723" name="Group 12"/>
          <p:cNvGrpSpPr>
            <a:grpSpLocks/>
          </p:cNvGrpSpPr>
          <p:nvPr/>
        </p:nvGrpSpPr>
        <p:grpSpPr bwMode="auto">
          <a:xfrm>
            <a:off x="2267744" y="2420888"/>
            <a:ext cx="4105275" cy="1779588"/>
            <a:chOff x="1693" y="1992"/>
            <a:chExt cx="2802" cy="1121"/>
          </a:xfrm>
        </p:grpSpPr>
        <p:sp>
          <p:nvSpPr>
            <p:cNvPr id="857091" name="Text Box 3"/>
            <p:cNvSpPr txBox="1">
              <a:spLocks noChangeArrowheads="1"/>
            </p:cNvSpPr>
            <p:nvPr/>
          </p:nvSpPr>
          <p:spPr bwMode="auto">
            <a:xfrm>
              <a:off x="1693" y="1992"/>
              <a:ext cx="1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 dirty="0">
                  <a:solidFill>
                    <a:srgbClr val="0000FF"/>
                  </a:solidFill>
                </a:rPr>
                <a:t>m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A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＋ </a:t>
              </a:r>
              <a:r>
                <a:rPr kumimoji="0" lang="en-US" altLang="zh-CN" i="1" dirty="0" err="1">
                  <a:solidFill>
                    <a:srgbClr val="0000FF"/>
                  </a:solidFill>
                </a:rPr>
                <a:t>n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B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857092" name="Text Box 4"/>
            <p:cNvSpPr txBox="1">
              <a:spLocks noChangeArrowheads="1"/>
            </p:cNvSpPr>
            <p:nvPr/>
          </p:nvSpPr>
          <p:spPr bwMode="auto">
            <a:xfrm>
              <a:off x="3266" y="1992"/>
              <a:ext cx="1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>
                  <a:solidFill>
                    <a:srgbClr val="0000FF"/>
                  </a:solidFill>
                </a:rPr>
                <a:t>p</a:t>
              </a:r>
              <a:r>
                <a:rPr kumimoji="0" lang="en-US" altLang="zh-CN">
                  <a:solidFill>
                    <a:srgbClr val="0000FF"/>
                  </a:solidFill>
                </a:rPr>
                <a:t>C + </a:t>
              </a:r>
              <a:r>
                <a:rPr kumimoji="0" lang="en-US" altLang="zh-CN" i="1">
                  <a:solidFill>
                    <a:srgbClr val="0000FF"/>
                  </a:solidFill>
                </a:rPr>
                <a:t>q</a:t>
              </a:r>
              <a:r>
                <a:rPr kumimoji="0" lang="en-US" altLang="zh-CN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158726" name="Line 5"/>
            <p:cNvSpPr>
              <a:spLocks noChangeShapeType="1"/>
            </p:cNvSpPr>
            <p:nvPr/>
          </p:nvSpPr>
          <p:spPr bwMode="auto">
            <a:xfrm>
              <a:off x="2807" y="2128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8727" name="Line 6"/>
            <p:cNvSpPr>
              <a:spLocks noChangeShapeType="1"/>
            </p:cNvSpPr>
            <p:nvPr/>
          </p:nvSpPr>
          <p:spPr bwMode="auto">
            <a:xfrm flipH="1">
              <a:off x="2774" y="2194"/>
              <a:ext cx="3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7095" name="Text Box 7"/>
            <p:cNvSpPr txBox="1">
              <a:spLocks noChangeArrowheads="1"/>
            </p:cNvSpPr>
            <p:nvPr/>
          </p:nvSpPr>
          <p:spPr bwMode="auto">
            <a:xfrm>
              <a:off x="2285" y="2507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>
                  <a:solidFill>
                    <a:srgbClr val="0000FF"/>
                  </a:solidFill>
                  <a:sym typeface="Symbol" pitchFamily="18" charset="2"/>
                </a:rPr>
                <a:t></a:t>
              </a:r>
              <a:r>
                <a:rPr kumimoji="0" lang="en-US" altLang="zh-CN" baseline="-25000">
                  <a:solidFill>
                    <a:srgbClr val="0000FF"/>
                  </a:solidFill>
                  <a:sym typeface="Symbol" pitchFamily="18" charset="2"/>
                </a:rPr>
                <a:t>C</a:t>
              </a:r>
              <a:r>
                <a:rPr kumimoji="0" lang="en-US" altLang="zh-CN" baseline="30000">
                  <a:solidFill>
                    <a:srgbClr val="0000FF"/>
                  </a:solidFill>
                  <a:sym typeface="Symbol" pitchFamily="18" charset="2"/>
                </a:rPr>
                <a:t>p </a:t>
              </a:r>
              <a:r>
                <a:rPr kumimoji="0" lang="en-US" altLang="zh-CN">
                  <a:solidFill>
                    <a:srgbClr val="0000FF"/>
                  </a:solidFill>
                  <a:sym typeface="Symbol" pitchFamily="18" charset="2"/>
                </a:rPr>
                <a:t> 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D</a:t>
              </a:r>
              <a:r>
                <a:rPr kumimoji="0" lang="en-US" altLang="zh-CN" i="1" baseline="3000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857096" name="Text Box 8"/>
            <p:cNvSpPr txBox="1">
              <a:spLocks noChangeArrowheads="1"/>
            </p:cNvSpPr>
            <p:nvPr/>
          </p:nvSpPr>
          <p:spPr bwMode="auto">
            <a:xfrm>
              <a:off x="2285" y="2825"/>
              <a:ext cx="1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>
                  <a:solidFill>
                    <a:srgbClr val="0000FF"/>
                  </a:solidFill>
                  <a:sym typeface="Symbol" pitchFamily="18" charset="2"/>
                </a:rPr>
                <a:t>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A</a:t>
              </a:r>
              <a:r>
                <a:rPr kumimoji="0" lang="en-US" altLang="zh-CN" i="1" baseline="30000">
                  <a:solidFill>
                    <a:srgbClr val="0000FF"/>
                  </a:solidFill>
                </a:rPr>
                <a:t>m </a:t>
              </a:r>
              <a:r>
                <a:rPr kumimoji="0" lang="en-US" altLang="zh-CN">
                  <a:solidFill>
                    <a:srgbClr val="0000FF"/>
                  </a:solidFill>
                  <a:sym typeface="Symbol" pitchFamily="18" charset="2"/>
                </a:rPr>
                <a:t> 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B</a:t>
              </a:r>
              <a:r>
                <a:rPr kumimoji="0" lang="en-US" altLang="zh-CN" i="1" baseline="3000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158730" name="Line 9"/>
            <p:cNvSpPr>
              <a:spLocks noChangeShapeType="1"/>
            </p:cNvSpPr>
            <p:nvPr/>
          </p:nvSpPr>
          <p:spPr bwMode="auto">
            <a:xfrm>
              <a:off x="2288" y="2849"/>
              <a:ext cx="9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7098" name="Text Box 10"/>
            <p:cNvSpPr txBox="1">
              <a:spLocks noChangeArrowheads="1"/>
            </p:cNvSpPr>
            <p:nvPr/>
          </p:nvSpPr>
          <p:spPr bwMode="auto">
            <a:xfrm>
              <a:off x="3267" y="2685"/>
              <a:ext cx="6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＝ </a:t>
              </a:r>
              <a:r>
                <a:rPr kumimoji="0" lang="en-US" altLang="zh-CN" i="1">
                  <a:solidFill>
                    <a:srgbClr val="0000FF"/>
                  </a:solidFill>
                </a:rPr>
                <a:t>K</a:t>
              </a: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89C2255-DBED-7745-9117-3E2A2EB4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4712"/>
            <a:ext cx="72728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书写和应用平衡常数时的注意事项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Text Box 2"/>
          <p:cNvSpPr txBox="1">
            <a:spLocks noChangeArrowheads="1"/>
          </p:cNvSpPr>
          <p:nvPr/>
        </p:nvSpPr>
        <p:spPr bwMode="auto">
          <a:xfrm>
            <a:off x="285428" y="1261140"/>
            <a:ext cx="8568952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74650" indent="-374650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4)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当有气体（或溶液）与固体共存于一个体系之中时，此类反应叫多相反应，它们的平衡叫多相平衡。此时，固相不必写入平衡常数式。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固相的平衡蒸气压一定；纯物质固体和液体的活度为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159747" name="Group 13"/>
          <p:cNvGrpSpPr>
            <a:grpSpLocks/>
          </p:cNvGrpSpPr>
          <p:nvPr/>
        </p:nvGrpSpPr>
        <p:grpSpPr bwMode="auto">
          <a:xfrm>
            <a:off x="139061" y="3655020"/>
            <a:ext cx="8825427" cy="2286000"/>
            <a:chOff x="320" y="1857"/>
            <a:chExt cx="5596" cy="1440"/>
          </a:xfrm>
        </p:grpSpPr>
        <p:sp>
          <p:nvSpPr>
            <p:cNvPr id="159748" name="Text Box 3"/>
            <p:cNvSpPr txBox="1">
              <a:spLocks noChangeArrowheads="1"/>
            </p:cNvSpPr>
            <p:nvPr/>
          </p:nvSpPr>
          <p:spPr bwMode="auto">
            <a:xfrm>
              <a:off x="663" y="1857"/>
              <a:ext cx="50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8113" algn="l"/>
                </a:tabLs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0000FF"/>
                  </a:solidFill>
                </a:rPr>
                <a:t>  CaCO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3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(s)           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CaO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(s)  + CO</a:t>
              </a:r>
              <a:r>
                <a:rPr kumimoji="0" lang="en-US" altLang="zh-CN" baseline="-25000" dirty="0">
                  <a:solidFill>
                    <a:srgbClr val="0000FF"/>
                  </a:solidFill>
                  <a:sym typeface="Wingdings" pitchFamily="2" charset="2"/>
                </a:rPr>
                <a:t>2 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(g)             </a:t>
              </a:r>
              <a:r>
                <a:rPr kumimoji="0" lang="en-US" altLang="zh-CN" i="1" dirty="0" err="1">
                  <a:solidFill>
                    <a:srgbClr val="0000FF"/>
                  </a:solidFill>
                  <a:sym typeface="Wingdings" pitchFamily="2" charset="2"/>
                </a:rPr>
                <a:t>K</a:t>
              </a:r>
              <a:r>
                <a:rPr kumimoji="0" lang="en-US" altLang="zh-CN" i="1" baseline="-25000" dirty="0" err="1">
                  <a:solidFill>
                    <a:srgbClr val="0000FF"/>
                  </a:solidFill>
                  <a:sym typeface="Wingdings" pitchFamily="2" charset="2"/>
                </a:rPr>
                <a:t>p</a:t>
              </a:r>
              <a:r>
                <a:rPr kumimoji="0" lang="en-US" altLang="zh-CN" i="1" dirty="0">
                  <a:solidFill>
                    <a:srgbClr val="0000FF"/>
                  </a:solidFill>
                  <a:sym typeface="Wingdings" pitchFamily="2" charset="2"/>
                </a:rPr>
                <a:t> = p</a:t>
              </a:r>
              <a:r>
                <a:rPr kumimoji="0" lang="en-US" altLang="zh-CN" i="1" baseline="-25000" dirty="0">
                  <a:solidFill>
                    <a:srgbClr val="0000FF"/>
                  </a:solidFill>
                  <a:sym typeface="Wingdings" pitchFamily="2" charset="2"/>
                </a:rPr>
                <a:t>CO2</a:t>
              </a:r>
              <a:endParaRPr kumimoji="0" lang="en-US" altLang="zh-CN" i="1" baseline="-25000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159749" name="Line 4"/>
            <p:cNvSpPr>
              <a:spLocks noChangeShapeType="1"/>
            </p:cNvSpPr>
            <p:nvPr/>
          </p:nvSpPr>
          <p:spPr bwMode="auto">
            <a:xfrm>
              <a:off x="1762" y="2010"/>
              <a:ext cx="34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9750" name="Line 5"/>
            <p:cNvSpPr>
              <a:spLocks noChangeShapeType="1"/>
            </p:cNvSpPr>
            <p:nvPr/>
          </p:nvSpPr>
          <p:spPr bwMode="auto">
            <a:xfrm flipH="1">
              <a:off x="1730" y="2060"/>
              <a:ext cx="3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8118" name="Text Box 6"/>
            <p:cNvSpPr txBox="1">
              <a:spLocks noChangeArrowheads="1"/>
            </p:cNvSpPr>
            <p:nvPr/>
          </p:nvSpPr>
          <p:spPr bwMode="auto">
            <a:xfrm>
              <a:off x="320" y="2446"/>
              <a:ext cx="55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tabLst>
                  <a:tab pos="3948113" algn="l"/>
                </a:tabLst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  Fe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O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3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(s)  + 3CO (g)           2Fe (s) + 3CO</a:t>
              </a:r>
              <a:r>
                <a:rPr kumimoji="0" lang="en-US" altLang="zh-CN" baseline="-25000" dirty="0">
                  <a:solidFill>
                    <a:srgbClr val="0000FF"/>
                  </a:solidFill>
                  <a:sym typeface="Wingdings" pitchFamily="2" charset="2"/>
                </a:rPr>
                <a:t>2 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(g)    </a:t>
              </a:r>
              <a:r>
                <a:rPr kumimoji="0" lang="en-US" altLang="zh-CN" i="1" dirty="0" err="1">
                  <a:solidFill>
                    <a:srgbClr val="0000FF"/>
                  </a:solidFill>
                  <a:sym typeface="Wingdings" pitchFamily="2" charset="2"/>
                </a:rPr>
                <a:t>K</a:t>
              </a:r>
              <a:r>
                <a:rPr kumimoji="0" lang="en-US" altLang="zh-CN" i="1" baseline="-25000" dirty="0" err="1">
                  <a:solidFill>
                    <a:srgbClr val="0000FF"/>
                  </a:solidFill>
                  <a:sym typeface="Wingdings" pitchFamily="2" charset="2"/>
                </a:rPr>
                <a:t>p</a:t>
              </a:r>
              <a:r>
                <a:rPr kumimoji="0" lang="en-US" altLang="zh-CN" i="1" dirty="0">
                  <a:solidFill>
                    <a:srgbClr val="0000FF"/>
                  </a:solidFill>
                  <a:sym typeface="Wingdings" pitchFamily="2" charset="2"/>
                </a:rPr>
                <a:t> = p</a:t>
              </a:r>
              <a:r>
                <a:rPr kumimoji="0" lang="en-US" altLang="zh-CN" i="1" baseline="30000" dirty="0">
                  <a:solidFill>
                    <a:srgbClr val="0000FF"/>
                  </a:solidFill>
                  <a:sym typeface="Wingdings" pitchFamily="2" charset="2"/>
                </a:rPr>
                <a:t>3</a:t>
              </a:r>
              <a:r>
                <a:rPr kumimoji="0" lang="en-US" altLang="zh-CN" i="1" dirty="0">
                  <a:solidFill>
                    <a:srgbClr val="0000FF"/>
                  </a:solidFill>
                  <a:sym typeface="Wingdings" pitchFamily="2" charset="2"/>
                </a:rPr>
                <a:t>co</a:t>
              </a:r>
              <a:r>
                <a:rPr kumimoji="0" lang="en-US" altLang="zh-CN" i="1" baseline="-25000" dirty="0">
                  <a:solidFill>
                    <a:srgbClr val="0000FF"/>
                  </a:solidFill>
                  <a:sym typeface="Wingdings" pitchFamily="2" charset="2"/>
                </a:rPr>
                <a:t>2</a:t>
              </a:r>
              <a:r>
                <a:rPr kumimoji="0" lang="en-US" altLang="zh-CN" i="1" dirty="0">
                  <a:solidFill>
                    <a:srgbClr val="0000FF"/>
                  </a:solidFill>
                  <a:sym typeface="Wingdings" pitchFamily="2" charset="2"/>
                </a:rPr>
                <a:t>/p</a:t>
              </a:r>
              <a:r>
                <a:rPr kumimoji="0" lang="en-US" altLang="zh-CN" i="1" baseline="30000" dirty="0">
                  <a:solidFill>
                    <a:srgbClr val="0000FF"/>
                  </a:solidFill>
                  <a:sym typeface="Wingdings" pitchFamily="2" charset="2"/>
                </a:rPr>
                <a:t>3</a:t>
              </a:r>
              <a:r>
                <a:rPr kumimoji="0" lang="en-US" altLang="zh-CN" i="1" baseline="-25000" dirty="0">
                  <a:solidFill>
                    <a:srgbClr val="0000FF"/>
                  </a:solidFill>
                  <a:sym typeface="Wingdings" pitchFamily="2" charset="2"/>
                </a:rPr>
                <a:t>CO</a:t>
              </a:r>
              <a:endParaRPr kumimoji="0" lang="en-US" altLang="zh-CN" i="1" baseline="-25000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159752" name="Line 7"/>
            <p:cNvSpPr>
              <a:spLocks noChangeShapeType="1"/>
            </p:cNvSpPr>
            <p:nvPr/>
          </p:nvSpPr>
          <p:spPr bwMode="auto">
            <a:xfrm>
              <a:off x="2210" y="2593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9753" name="Line 8"/>
            <p:cNvSpPr>
              <a:spLocks noChangeShapeType="1"/>
            </p:cNvSpPr>
            <p:nvPr/>
          </p:nvSpPr>
          <p:spPr bwMode="auto">
            <a:xfrm flipH="1">
              <a:off x="2179" y="2643"/>
              <a:ext cx="3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8121" name="Text Box 9"/>
            <p:cNvSpPr txBox="1">
              <a:spLocks noChangeArrowheads="1"/>
            </p:cNvSpPr>
            <p:nvPr/>
          </p:nvSpPr>
          <p:spPr bwMode="auto">
            <a:xfrm>
              <a:off x="566" y="3006"/>
              <a:ext cx="509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tabLst>
                  <a:tab pos="3948113" algn="l"/>
                </a:tabLst>
                <a:defRPr/>
              </a:pPr>
              <a:r>
                <a:rPr kumimoji="0" lang="en-US" altLang="zh-CN" dirty="0" err="1">
                  <a:solidFill>
                    <a:srgbClr val="0000FF"/>
                  </a:solidFill>
                </a:rPr>
                <a:t>AgCl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(s)           Ag</a:t>
              </a:r>
              <a:r>
                <a:rPr kumimoji="0" lang="en-US" altLang="zh-CN" baseline="30000" dirty="0">
                  <a:solidFill>
                    <a:srgbClr val="0000FF"/>
                  </a:solidFill>
                </a:rPr>
                <a:t>+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aq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)  + Cl</a:t>
              </a:r>
              <a:r>
                <a:rPr kumimoji="0" lang="en-US" altLang="zh-CN" baseline="30000" dirty="0">
                  <a:solidFill>
                    <a:srgbClr val="0000FF"/>
                  </a:solidFill>
                  <a:sym typeface="Symbol" pitchFamily="18" charset="2"/>
                </a:rPr>
                <a:t>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aq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)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                   </a:t>
              </a:r>
              <a:r>
                <a:rPr kumimoji="0" lang="en-US" altLang="zh-CN" i="1" dirty="0">
                  <a:solidFill>
                    <a:srgbClr val="0000FF"/>
                  </a:solidFill>
                  <a:sym typeface="Wingdings" pitchFamily="2" charset="2"/>
                </a:rPr>
                <a:t>K</a:t>
              </a:r>
              <a:r>
                <a:rPr kumimoji="0" lang="en-US" altLang="zh-CN" i="1" baseline="-25000" dirty="0">
                  <a:solidFill>
                    <a:srgbClr val="0000FF"/>
                  </a:solidFill>
                  <a:sym typeface="Wingdings" pitchFamily="2" charset="2"/>
                </a:rPr>
                <a:t>c</a:t>
              </a:r>
              <a:r>
                <a:rPr kumimoji="0" lang="en-US" altLang="zh-CN" i="1" dirty="0">
                  <a:solidFill>
                    <a:srgbClr val="0000FF"/>
                  </a:solidFill>
                  <a:sym typeface="Wingdings" pitchFamily="2" charset="2"/>
                </a:rPr>
                <a:t> = 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[Ag</a:t>
              </a:r>
              <a:r>
                <a:rPr kumimoji="0" lang="en-US" altLang="zh-CN" baseline="30000" dirty="0">
                  <a:solidFill>
                    <a:srgbClr val="0000FF"/>
                  </a:solidFill>
                  <a:sym typeface="Wingdings" pitchFamily="2" charset="2"/>
                </a:rPr>
                <a:t>+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][Cl</a:t>
              </a:r>
              <a:r>
                <a:rPr kumimoji="0" lang="en-US" altLang="zh-CN" baseline="30000" dirty="0">
                  <a:solidFill>
                    <a:srgbClr val="0000FF"/>
                  </a:solidFill>
                  <a:sym typeface="Symbol" pitchFamily="18" charset="2"/>
                </a:rPr>
                <a:t></a:t>
              </a:r>
              <a:r>
                <a:rPr kumimoji="0" lang="en-US" altLang="zh-CN" dirty="0">
                  <a:solidFill>
                    <a:srgbClr val="00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59755" name="Line 10"/>
            <p:cNvSpPr>
              <a:spLocks noChangeShapeType="1"/>
            </p:cNvSpPr>
            <p:nvPr/>
          </p:nvSpPr>
          <p:spPr bwMode="auto">
            <a:xfrm>
              <a:off x="1408" y="3143"/>
              <a:ext cx="34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9756" name="Line 11"/>
            <p:cNvSpPr>
              <a:spLocks noChangeShapeType="1"/>
            </p:cNvSpPr>
            <p:nvPr/>
          </p:nvSpPr>
          <p:spPr bwMode="auto">
            <a:xfrm flipH="1">
              <a:off x="1376" y="3194"/>
              <a:ext cx="3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233AC3-BD17-0948-9D5F-F0EE6039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4712"/>
            <a:ext cx="72728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书写和应用平衡常数时的注意事项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Text Box 2"/>
          <p:cNvSpPr txBox="1">
            <a:spLocks noChangeArrowheads="1"/>
          </p:cNvSpPr>
          <p:nvPr/>
        </p:nvSpPr>
        <p:spPr bwMode="auto">
          <a:xfrm>
            <a:off x="179388" y="1152649"/>
            <a:ext cx="8964612" cy="200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74650" indent="-37465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5)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由起始状态到平衡状态过程中，凡浓度或压力几乎保持恒定不变的物质项可不必写入平衡常数式，即把该项浓度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或压力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归并入常数项。</a:t>
            </a:r>
          </a:p>
          <a:p>
            <a:pPr marL="374650" indent="-37465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例如有水参加的电离反应，水的浓度变化不大，不必写入表达式：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87450" y="3805461"/>
            <a:ext cx="7067550" cy="1855787"/>
            <a:chOff x="899" y="2287"/>
            <a:chExt cx="4085" cy="1169"/>
          </a:xfrm>
        </p:grpSpPr>
        <p:sp>
          <p:nvSpPr>
            <p:cNvPr id="859139" name="Text Box 3"/>
            <p:cNvSpPr txBox="1">
              <a:spLocks noChangeArrowheads="1"/>
            </p:cNvSpPr>
            <p:nvPr/>
          </p:nvSpPr>
          <p:spPr bwMode="auto">
            <a:xfrm>
              <a:off x="899" y="2287"/>
              <a:ext cx="16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HAc (aq) + H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2</a:t>
              </a:r>
              <a:r>
                <a:rPr kumimoji="0" lang="en-US" altLang="zh-CN">
                  <a:solidFill>
                    <a:srgbClr val="0000FF"/>
                  </a:solidFill>
                </a:rPr>
                <a:t>O (l)  </a:t>
              </a:r>
            </a:p>
          </p:txBody>
        </p:sp>
        <p:sp>
          <p:nvSpPr>
            <p:cNvPr id="859140" name="Text Box 4"/>
            <p:cNvSpPr txBox="1">
              <a:spLocks noChangeArrowheads="1"/>
            </p:cNvSpPr>
            <p:nvPr/>
          </p:nvSpPr>
          <p:spPr bwMode="auto">
            <a:xfrm>
              <a:off x="3264" y="2287"/>
              <a:ext cx="17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H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3</a:t>
              </a:r>
              <a:r>
                <a:rPr kumimoji="0" lang="en-US" altLang="zh-CN">
                  <a:solidFill>
                    <a:srgbClr val="0000FF"/>
                  </a:solidFill>
                </a:rPr>
                <a:t>O</a:t>
              </a:r>
              <a:r>
                <a:rPr kumimoji="0" lang="en-US" altLang="zh-CN" baseline="30000">
                  <a:solidFill>
                    <a:srgbClr val="0000FF"/>
                  </a:solidFill>
                </a:rPr>
                <a:t>+</a:t>
              </a:r>
              <a:r>
                <a:rPr kumimoji="0" lang="en-US" altLang="zh-CN">
                  <a:solidFill>
                    <a:srgbClr val="0000FF"/>
                  </a:solidFill>
                </a:rPr>
                <a:t>(aq) + Ac</a:t>
              </a:r>
              <a:r>
                <a:rPr kumimoji="0" lang="en-US" altLang="zh-CN" baseline="30000">
                  <a:solidFill>
                    <a:srgbClr val="0000FF"/>
                  </a:solidFill>
                  <a:sym typeface="Symbol" pitchFamily="18" charset="2"/>
                </a:rPr>
                <a:t></a:t>
              </a:r>
              <a:r>
                <a:rPr kumimoji="0" lang="en-US" altLang="zh-CN">
                  <a:solidFill>
                    <a:srgbClr val="0000FF"/>
                  </a:solidFill>
                </a:rPr>
                <a:t>(aq)</a:t>
              </a:r>
            </a:p>
          </p:txBody>
        </p:sp>
        <p:sp>
          <p:nvSpPr>
            <p:cNvPr id="160774" name="Line 5"/>
            <p:cNvSpPr>
              <a:spLocks noChangeShapeType="1"/>
            </p:cNvSpPr>
            <p:nvPr/>
          </p:nvSpPr>
          <p:spPr bwMode="auto">
            <a:xfrm>
              <a:off x="2548" y="2433"/>
              <a:ext cx="6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0775" name="Line 6"/>
            <p:cNvSpPr>
              <a:spLocks noChangeShapeType="1"/>
            </p:cNvSpPr>
            <p:nvPr/>
          </p:nvSpPr>
          <p:spPr bwMode="auto">
            <a:xfrm flipH="1">
              <a:off x="2533" y="2478"/>
              <a:ext cx="6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9143" name="Text Box 7"/>
            <p:cNvSpPr txBox="1">
              <a:spLocks noChangeArrowheads="1"/>
            </p:cNvSpPr>
            <p:nvPr/>
          </p:nvSpPr>
          <p:spPr bwMode="auto">
            <a:xfrm>
              <a:off x="2400" y="2855"/>
              <a:ext cx="11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[H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3</a:t>
              </a:r>
              <a:r>
                <a:rPr kumimoji="0" lang="en-US" altLang="zh-CN">
                  <a:solidFill>
                    <a:srgbClr val="0000FF"/>
                  </a:solidFill>
                </a:rPr>
                <a:t>O</a:t>
              </a:r>
              <a:r>
                <a:rPr kumimoji="0" lang="en-US" altLang="zh-CN" baseline="30000">
                  <a:solidFill>
                    <a:srgbClr val="0000FF"/>
                  </a:solidFill>
                </a:rPr>
                <a:t>+</a:t>
              </a:r>
              <a:r>
                <a:rPr kumimoji="0" lang="en-US" altLang="zh-CN">
                  <a:solidFill>
                    <a:srgbClr val="0000FF"/>
                  </a:solidFill>
                </a:rPr>
                <a:t>][Ac</a:t>
              </a:r>
              <a:r>
                <a:rPr kumimoji="0" lang="en-US" altLang="zh-CN" baseline="30000">
                  <a:solidFill>
                    <a:srgbClr val="0000FF"/>
                  </a:solidFill>
                  <a:sym typeface="Symbol" pitchFamily="18" charset="2"/>
                </a:rPr>
                <a:t></a:t>
              </a:r>
              <a:r>
                <a:rPr kumimoji="0" lang="en-US" altLang="zh-CN">
                  <a:solidFill>
                    <a:srgbClr val="0000FF"/>
                  </a:solidFill>
                </a:rPr>
                <a:t>]</a:t>
              </a:r>
            </a:p>
          </p:txBody>
        </p:sp>
        <p:sp>
          <p:nvSpPr>
            <p:cNvPr id="859144" name="Text Box 8"/>
            <p:cNvSpPr txBox="1">
              <a:spLocks noChangeArrowheads="1"/>
            </p:cNvSpPr>
            <p:nvPr/>
          </p:nvSpPr>
          <p:spPr bwMode="auto">
            <a:xfrm>
              <a:off x="2632" y="3168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[HAc]</a:t>
              </a:r>
            </a:p>
          </p:txBody>
        </p:sp>
        <p:sp>
          <p:nvSpPr>
            <p:cNvPr id="859145" name="Text Box 9"/>
            <p:cNvSpPr txBox="1">
              <a:spLocks noChangeArrowheads="1"/>
            </p:cNvSpPr>
            <p:nvPr/>
          </p:nvSpPr>
          <p:spPr bwMode="auto">
            <a:xfrm>
              <a:off x="1890" y="3028"/>
              <a:ext cx="12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i="1">
                  <a:solidFill>
                    <a:srgbClr val="0000FF"/>
                  </a:solidFill>
                </a:rPr>
                <a:t>K</a:t>
              </a:r>
              <a:r>
                <a:rPr kumimoji="0" lang="en-US" altLang="zh-CN">
                  <a:solidFill>
                    <a:srgbClr val="0000FF"/>
                  </a:solidFill>
                </a:rPr>
                <a:t> </a:t>
              </a:r>
              <a:r>
                <a:rPr kumimoji="0" lang="zh-CN" altLang="en-US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60779" name="Line 11"/>
            <p:cNvSpPr>
              <a:spLocks noChangeShapeType="1"/>
            </p:cNvSpPr>
            <p:nvPr/>
          </p:nvSpPr>
          <p:spPr bwMode="auto">
            <a:xfrm>
              <a:off x="2355" y="3168"/>
              <a:ext cx="115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2" rIns="91425" bIns="45712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4D94914-A542-714E-8FA0-13FEB80B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4712"/>
            <a:ext cx="72728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书写和应用平衡常数时的注意事项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65905" y="2492896"/>
            <a:ext cx="4807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/>
              <a:t>4.2</a:t>
            </a:r>
            <a:r>
              <a:rPr lang="zh-CN" altLang="en-US" sz="3200" dirty="0"/>
              <a:t>，</a:t>
            </a:r>
            <a:r>
              <a:rPr lang="en-US" altLang="zh-CN" sz="3200" dirty="0"/>
              <a:t>4.3</a:t>
            </a:r>
            <a:r>
              <a:rPr lang="zh-CN" altLang="en-US" sz="3200" dirty="0"/>
              <a:t>，</a:t>
            </a:r>
            <a:r>
              <a:rPr lang="en-US" altLang="zh-CN" sz="3200" dirty="0"/>
              <a:t>4.9</a:t>
            </a:r>
            <a:r>
              <a:rPr lang="zh-CN" altLang="en-US" sz="3200" dirty="0"/>
              <a:t>，</a:t>
            </a:r>
            <a:r>
              <a:rPr lang="en-US" altLang="zh-CN" sz="3200" dirty="0"/>
              <a:t>4.10</a:t>
            </a:r>
            <a:r>
              <a:rPr lang="zh-CN" altLang="en-US" sz="3200" dirty="0"/>
              <a:t>，</a:t>
            </a:r>
            <a:r>
              <a:rPr lang="en-US" altLang="zh-CN" sz="3200" dirty="0"/>
              <a:t>4.15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3568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作 业</a:t>
            </a:r>
          </a:p>
        </p:txBody>
      </p:sp>
    </p:spTree>
    <p:extLst>
      <p:ext uri="{BB962C8B-B14F-4D97-AF65-F5344CB8AC3E}">
        <p14:creationId xmlns:p14="http://schemas.microsoft.com/office/powerpoint/2010/main" val="2511793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3568" y="74712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标准平衡常数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14051" y="1695368"/>
            <a:ext cx="3384550" cy="981075"/>
            <a:chOff x="1890" y="2449"/>
            <a:chExt cx="2310" cy="618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940" y="244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[C]</a:t>
              </a:r>
              <a:r>
                <a:rPr kumimoji="0" lang="en-US" altLang="zh-CN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[D]</a:t>
              </a:r>
              <a:r>
                <a:rPr kumimoji="0" lang="en-US" altLang="zh-CN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940" y="2779"/>
              <a:ext cx="1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[A]</a:t>
              </a:r>
              <a:r>
                <a:rPr kumimoji="0" lang="en-US" altLang="zh-CN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</a:t>
              </a:r>
              <a:r>
                <a:rPr kumimoji="0" lang="en-US" altLang="zh-CN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[B]</a:t>
              </a:r>
              <a:r>
                <a:rPr kumimoji="0" lang="en-US" altLang="zh-CN" i="1" baseline="30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890" y="2779"/>
              <a:ext cx="9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923" y="2627"/>
              <a:ext cx="1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＝ </a:t>
              </a:r>
              <a:r>
                <a:rPr kumimoji="0" lang="en-US" altLang="zh-CN" i="1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4446" y="2851262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>
                <a:solidFill>
                  <a:srgbClr val="FF0000"/>
                </a:solidFill>
                <a:latin typeface="+mj-ea"/>
                <a:ea typeface="+mj-ea"/>
              </a:rPr>
              <a:t>有量纲，不同反应不好比较，多相反应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813" y="4398448"/>
            <a:ext cx="824440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从化学热力学可以导出一个与实验平衡常数相类似的无量纲常数，称为标准平衡常数，用 </a:t>
            </a:r>
            <a:r>
              <a:rPr lang="en-US" altLang="zh-CN" i="1" dirty="0">
                <a:solidFill>
                  <a:srgbClr val="C00000"/>
                </a:solidFill>
                <a:latin typeface="+mj-ea"/>
                <a:ea typeface="+mj-ea"/>
              </a:rPr>
              <a:t>K</a:t>
            </a:r>
            <a:r>
              <a:rPr kumimoji="0" lang="en-US" altLang="zh-CN" i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lang="zh-CN" altLang="en-US" dirty="0">
                <a:latin typeface="+mj-ea"/>
                <a:ea typeface="+mj-ea"/>
                <a:sym typeface="Symbol" pitchFamily="18" charset="2"/>
              </a:rPr>
              <a:t>表示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000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4927388" cy="100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32" y="1772816"/>
            <a:ext cx="5453940" cy="104688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3049796"/>
            <a:ext cx="27432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</a:rPr>
              <a:t>溶液中的反应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700" y="980728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</a:rPr>
              <a:t>气体反应</a:t>
            </a: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45224"/>
            <a:ext cx="5328592" cy="9829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15616" y="486916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</a:rPr>
              <a:t>多相反应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43608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标准平衡常数表达式</a:t>
            </a:r>
          </a:p>
        </p:txBody>
      </p:sp>
    </p:spTree>
    <p:extLst>
      <p:ext uri="{BB962C8B-B14F-4D97-AF65-F5344CB8AC3E}">
        <p14:creationId xmlns:p14="http://schemas.microsoft.com/office/powerpoint/2010/main" val="336596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9592" y="74712"/>
            <a:ext cx="72728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书写和应用标准平衡常数时的注意事项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5516" y="1271643"/>
            <a:ext cx="8712968" cy="316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+mj-ea"/>
                <a:ea typeface="+mj-ea"/>
              </a:rPr>
              <a:t>是反应的特征常数，与起始浓度无关，与温度有关；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+mj-ea"/>
                <a:ea typeface="+mj-ea"/>
              </a:rPr>
              <a:t>可与实验平衡常数进行换算；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i="1" dirty="0">
                <a:solidFill>
                  <a:srgbClr val="D81427"/>
                </a:solidFill>
                <a:latin typeface="+mj-ea"/>
                <a:ea typeface="+mj-ea"/>
              </a:rPr>
              <a:t>K</a:t>
            </a:r>
            <a:r>
              <a:rPr lang="zh-CN" altLang="en-US" sz="1100" i="1" dirty="0">
                <a:solidFill>
                  <a:srgbClr val="D81427"/>
                </a:solidFill>
                <a:latin typeface="+mj-ea"/>
                <a:ea typeface="+mj-ea"/>
              </a:rPr>
              <a:t> </a:t>
            </a:r>
            <a:r>
              <a:rPr kumimoji="0" lang="en-US" altLang="zh-CN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2800" b="1" baseline="30000" dirty="0">
                <a:solidFill>
                  <a:srgbClr val="D81427"/>
                </a:solidFill>
                <a:latin typeface="+mj-ea"/>
                <a:ea typeface="+mj-ea"/>
                <a:sym typeface="Symbol" pitchFamily="18" charset="2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越大，表示反应进行的程度越大；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D81427"/>
                </a:solidFill>
                <a:latin typeface="+mj-ea"/>
                <a:ea typeface="+mj-ea"/>
              </a:rPr>
              <a:t>c</a:t>
            </a:r>
            <a:r>
              <a:rPr kumimoji="0" lang="en-US" altLang="zh-CN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2800" b="1" baseline="30000" dirty="0">
                <a:solidFill>
                  <a:srgbClr val="D81427"/>
                </a:solidFill>
                <a:latin typeface="+mj-ea"/>
                <a:ea typeface="+mj-ea"/>
                <a:sym typeface="Symbol" pitchFamily="18" charset="2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=</a:t>
            </a:r>
            <a:r>
              <a:rPr lang="zh-CN" altLang="en-US" sz="2800" b="1" dirty="0">
                <a:latin typeface="+mn-lt"/>
                <a:ea typeface="+mj-ea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1</a:t>
            </a:r>
            <a:r>
              <a:rPr lang="zh-CN" altLang="en-US" sz="2800" b="1" dirty="0">
                <a:latin typeface="+mn-lt"/>
                <a:ea typeface="+mj-ea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mol.L</a:t>
            </a:r>
            <a:r>
              <a:rPr lang="en-US" altLang="zh-CN" sz="2800" b="1" baseline="30000" dirty="0">
                <a:latin typeface="+mn-lt"/>
                <a:ea typeface="+mj-ea"/>
              </a:rPr>
              <a:t>-1</a:t>
            </a:r>
            <a:r>
              <a:rPr lang="zh-CN" altLang="en-US" sz="2800" b="1" dirty="0">
                <a:latin typeface="+mn-lt"/>
                <a:ea typeface="+mj-ea"/>
              </a:rPr>
              <a:t>，</a:t>
            </a:r>
            <a:r>
              <a:rPr lang="en-US" altLang="zh-CN" sz="2800" b="1" dirty="0">
                <a:solidFill>
                  <a:srgbClr val="D81427"/>
                </a:solidFill>
                <a:latin typeface="+mj-ea"/>
                <a:ea typeface="+mj-ea"/>
              </a:rPr>
              <a:t>p</a:t>
            </a:r>
            <a:r>
              <a:rPr kumimoji="0" lang="en-US" altLang="zh-CN" sz="28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2800" b="1" baseline="30000" dirty="0">
                <a:solidFill>
                  <a:srgbClr val="D81427"/>
                </a:solidFill>
                <a:latin typeface="+mj-ea"/>
                <a:ea typeface="+mj-ea"/>
                <a:sym typeface="Symbol" pitchFamily="18" charset="2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=</a:t>
            </a:r>
            <a:r>
              <a:rPr lang="zh-CN" altLang="en-US" sz="2800" b="1" dirty="0">
                <a:latin typeface="+mn-lt"/>
                <a:ea typeface="+mj-ea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10</a:t>
            </a:r>
            <a:r>
              <a:rPr lang="en-US" altLang="zh-CN" sz="2800" b="1" baseline="30000" dirty="0">
                <a:latin typeface="+mn-lt"/>
                <a:ea typeface="+mj-ea"/>
              </a:rPr>
              <a:t>5</a:t>
            </a:r>
            <a:r>
              <a:rPr lang="zh-CN" altLang="en-US" sz="2800" b="1" baseline="30000" dirty="0">
                <a:latin typeface="+mn-lt"/>
                <a:ea typeface="+mj-ea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Pa=</a:t>
            </a:r>
            <a:r>
              <a:rPr lang="zh-CN" altLang="en-US" sz="2800" b="1" dirty="0">
                <a:latin typeface="+mn-lt"/>
                <a:ea typeface="+mj-ea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100</a:t>
            </a:r>
            <a:r>
              <a:rPr lang="zh-CN" altLang="en-US" sz="2800" b="1" dirty="0">
                <a:latin typeface="+mn-lt"/>
                <a:ea typeface="+mj-ea"/>
              </a:rPr>
              <a:t> </a:t>
            </a:r>
            <a:r>
              <a:rPr lang="en-US" altLang="zh-CN" sz="2800" b="1" dirty="0">
                <a:latin typeface="+mn-lt"/>
                <a:ea typeface="+mj-ea"/>
              </a:rPr>
              <a:t>kPa</a:t>
            </a:r>
            <a:r>
              <a:rPr lang="zh-CN" altLang="en-US" sz="2800" b="1" dirty="0">
                <a:latin typeface="+mj-ea"/>
                <a:ea typeface="+mj-ea"/>
              </a:rPr>
              <a:t>；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+mj-ea"/>
                <a:ea typeface="+mj-ea"/>
              </a:rPr>
              <a:t>纯固体和纯液体不代入；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+mj-ea"/>
                <a:ea typeface="+mj-ea"/>
              </a:rPr>
              <a:t>量纲为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。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33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96752"/>
            <a:ext cx="1818745" cy="547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237130" y="2780928"/>
            <a:ext cx="6552729" cy="182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dirty="0">
                <a:solidFill>
                  <a:srgbClr val="0000FF"/>
                </a:solidFill>
                <a:latin typeface="Arial" charset="0"/>
              </a:rPr>
              <a:t>平衡常数的大小表明了反应倾向于反应物还是产物。当</a:t>
            </a:r>
            <a:r>
              <a:rPr kumimoji="0" lang="en-US" altLang="zh-CN" i="1" dirty="0">
                <a:solidFill>
                  <a:srgbClr val="0000FF"/>
                </a:solidFill>
                <a:latin typeface="Arial" charset="0"/>
              </a:rPr>
              <a:t>K</a:t>
            </a:r>
            <a:r>
              <a:rPr kumimoji="0" lang="zh-CN" altLang="en-US" i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kumimoji="0" lang="zh-CN" altLang="en-US" dirty="0">
                <a:solidFill>
                  <a:srgbClr val="0000FF"/>
                </a:solidFill>
                <a:latin typeface="Arial" charset="0"/>
              </a:rPr>
              <a:t>数值小的时候，体系倾向于反应物，当</a:t>
            </a:r>
            <a:r>
              <a:rPr kumimoji="0" lang="en-US" altLang="zh-CN" i="1" dirty="0">
                <a:solidFill>
                  <a:srgbClr val="0000FF"/>
                </a:solidFill>
                <a:latin typeface="Arial" charset="0"/>
              </a:rPr>
              <a:t>K</a:t>
            </a:r>
            <a:r>
              <a:rPr kumimoji="0" lang="zh-CN" altLang="en-US" dirty="0">
                <a:solidFill>
                  <a:srgbClr val="0000FF"/>
                </a:solidFill>
                <a:latin typeface="Arial" charset="0"/>
              </a:rPr>
              <a:t> 数值大的时候，体系倾向于产物，当</a:t>
            </a:r>
            <a:r>
              <a:rPr kumimoji="0" lang="en-US" altLang="zh-CN" i="1" dirty="0">
                <a:solidFill>
                  <a:srgbClr val="0000FF"/>
                </a:solidFill>
                <a:latin typeface="Arial" charset="0"/>
              </a:rPr>
              <a:t>K</a:t>
            </a:r>
            <a:r>
              <a:rPr kumimoji="0" lang="en-US" altLang="zh-CN" dirty="0">
                <a:solidFill>
                  <a:srgbClr val="0000FF"/>
                </a:solidFill>
                <a:latin typeface="Arial" charset="0"/>
              </a:rPr>
              <a:t>=1</a:t>
            </a:r>
            <a:r>
              <a:rPr kumimoji="0" lang="zh-CN" altLang="en-US" dirty="0">
                <a:solidFill>
                  <a:srgbClr val="0000FF"/>
                </a:solidFill>
                <a:latin typeface="Arial" charset="0"/>
              </a:rPr>
              <a:t>时，反应物和产物丰度相同。</a:t>
            </a:r>
            <a:endParaRPr kumimoji="0" lang="en-US" altLang="zh-CN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54020" name="Text Box 4"/>
          <p:cNvSpPr txBox="1">
            <a:spLocks noChangeArrowheads="1"/>
          </p:cNvSpPr>
          <p:nvPr/>
        </p:nvSpPr>
        <p:spPr bwMode="auto">
          <a:xfrm>
            <a:off x="236419" y="1385901"/>
            <a:ext cx="6538339" cy="93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b="0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值的大小表明反应进行的程度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也叫反应的限度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值越大，表明反应进行越完全。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650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平衡常数的物理意义</a:t>
            </a:r>
          </a:p>
        </p:txBody>
      </p:sp>
    </p:spTree>
    <p:extLst>
      <p:ext uri="{BB962C8B-B14F-4D97-AF65-F5344CB8AC3E}">
        <p14:creationId xmlns:p14="http://schemas.microsoft.com/office/powerpoint/2010/main" val="3329138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6684963" y="4140944"/>
            <a:ext cx="2459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荷兰物理化学家范特霍夫</a:t>
            </a:r>
          </a:p>
          <a:p>
            <a:pPr algn="ctr" eaLnBrk="0" hangingPunct="0">
              <a:defRPr/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(1852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－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1911)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257980" y="1118261"/>
            <a:ext cx="62174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(1) </a:t>
            </a: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任意条件下的</a:t>
            </a:r>
            <a:r>
              <a: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Gibbs</a:t>
            </a: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自由能变 </a:t>
            </a:r>
          </a:p>
          <a:p>
            <a:pPr>
              <a:defRPr/>
            </a:pP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</a:t>
            </a:r>
            <a:r>
              <a: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—— </a:t>
            </a:r>
            <a:r>
              <a:rPr kumimoji="0" lang="en-US" altLang="zh-CN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等温式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257980" y="5006322"/>
            <a:ext cx="8615027" cy="13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某一反应在温度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时，任意状态的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和标准状态的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之间的关系用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Hoff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等温式来描述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也叫作化学反应的等温式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，是利用所谓的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平衡箱来推导出来的</a:t>
            </a:r>
          </a:p>
        </p:txBody>
      </p:sp>
      <p:pic>
        <p:nvPicPr>
          <p:cNvPr id="161798" name="Picture 7" descr="E:\普通化学-2005\纯华讲稿\第一章\hof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83" y="1341548"/>
            <a:ext cx="1785689" cy="273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0677" y="7471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平衡常数与</a:t>
            </a:r>
            <a:r>
              <a:rPr kumimoji="0"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的关系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C43D0-1504-1E46-85B5-67439E1E703D}"/>
              </a:ext>
            </a:extLst>
          </p:cNvPr>
          <p:cNvSpPr/>
          <p:nvPr/>
        </p:nvSpPr>
        <p:spPr>
          <a:xfrm>
            <a:off x="988468" y="2772260"/>
            <a:ext cx="54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6888A8F-DEEA-4A43-963F-743EE57204BA}"/>
              </a:ext>
            </a:extLst>
          </p:cNvPr>
          <p:cNvCxnSpPr>
            <a:cxnSpLocks/>
          </p:cNvCxnSpPr>
          <p:nvPr/>
        </p:nvCxnSpPr>
        <p:spPr bwMode="auto">
          <a:xfrm rot="60000" flipV="1">
            <a:off x="1711005" y="4437030"/>
            <a:ext cx="3299520" cy="31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2CB2AF-3A37-4D44-8650-797871122EA0}"/>
              </a:ext>
            </a:extLst>
          </p:cNvPr>
          <p:cNvGrpSpPr/>
          <p:nvPr/>
        </p:nvGrpSpPr>
        <p:grpSpPr>
          <a:xfrm>
            <a:off x="1747730" y="213960"/>
            <a:ext cx="4489458" cy="4655200"/>
            <a:chOff x="5003964" y="-771765"/>
            <a:chExt cx="4489458" cy="5596464"/>
          </a:xfrm>
        </p:grpSpPr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CEEE544-81BF-464D-9480-B828D1B6E0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3964" y="1202398"/>
              <a:ext cx="0" cy="313841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4" name="弧 13">
              <a:extLst>
                <a:ext uri="{FF2B5EF4-FFF2-40B4-BE49-F238E27FC236}">
                  <a16:creationId xmlns:a16="http://schemas.microsoft.com/office/drawing/2014/main" id="{BAA0611F-4886-9142-AD90-7D42DD640F19}"/>
                </a:ext>
              </a:extLst>
            </p:cNvPr>
            <p:cNvSpPr/>
            <p:nvPr/>
          </p:nvSpPr>
          <p:spPr bwMode="auto">
            <a:xfrm rot="9915558">
              <a:off x="5126075" y="-771765"/>
              <a:ext cx="4367347" cy="4447289"/>
            </a:xfrm>
            <a:prstGeom prst="arc">
              <a:avLst>
                <a:gd name="adj1" fmla="val 15275596"/>
                <a:gd name="adj2" fmla="val 101803"/>
              </a:avLst>
            </a:prstGeom>
            <a:noFill/>
            <a:ln w="38100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1E39B9-62AA-244A-8F51-78B1DF9780BD}"/>
                </a:ext>
              </a:extLst>
            </p:cNvPr>
            <p:cNvSpPr txBox="1"/>
            <p:nvPr/>
          </p:nvSpPr>
          <p:spPr>
            <a:xfrm>
              <a:off x="6101993" y="436303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dirty="0">
                  <a:latin typeface="Kaiti SC" panose="02010600040101010101" pitchFamily="2" charset="-122"/>
                  <a:ea typeface="Kaiti SC" panose="02010600040101010101" pitchFamily="2" charset="-122"/>
                </a:rPr>
                <a:t>反应进程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87307-72F1-9F4D-9A44-45DB4BA0091B}"/>
                </a:ext>
              </a:extLst>
            </p:cNvPr>
            <p:cNvSpPr txBox="1"/>
            <p:nvPr/>
          </p:nvSpPr>
          <p:spPr>
            <a:xfrm>
              <a:off x="5543415" y="2381265"/>
              <a:ext cx="1301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GB" sz="2000" dirty="0">
                  <a:solidFill>
                    <a:srgbClr val="00B050"/>
                  </a:solidFill>
                  <a:latin typeface="+mj-ea"/>
                  <a:ea typeface="+mj-ea"/>
                </a:rPr>
                <a:t>自发</a:t>
              </a:r>
              <a:r>
                <a:rPr lang="zh-CN" altLang="en-US" sz="2000" dirty="0">
                  <a:solidFill>
                    <a:srgbClr val="00B050"/>
                  </a:solidFill>
                  <a:latin typeface="+mj-ea"/>
                  <a:ea typeface="+mj-ea"/>
                </a:rPr>
                <a:t>过程</a:t>
              </a:r>
              <a:endParaRPr kumimoji="1" lang="zh-CN" altLang="en-US" sz="2000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虚尾箭头 17">
              <a:extLst>
                <a:ext uri="{FF2B5EF4-FFF2-40B4-BE49-F238E27FC236}">
                  <a16:creationId xmlns:a16="http://schemas.microsoft.com/office/drawing/2014/main" id="{EA9DEB18-2F3B-9547-A461-A0604AB67260}"/>
                </a:ext>
              </a:extLst>
            </p:cNvPr>
            <p:cNvSpPr/>
            <p:nvPr/>
          </p:nvSpPr>
          <p:spPr bwMode="auto">
            <a:xfrm rot="2938807">
              <a:off x="5321789" y="2793763"/>
              <a:ext cx="443253" cy="238689"/>
            </a:xfrm>
            <a:prstGeom prst="striped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AEA21EA-7BBF-7B42-9FB5-DD9A82249750}"/>
              </a:ext>
            </a:extLst>
          </p:cNvPr>
          <p:cNvSpPr/>
          <p:nvPr/>
        </p:nvSpPr>
        <p:spPr>
          <a:xfrm>
            <a:off x="3345896" y="3909069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b="0" dirty="0"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b="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</a:rPr>
              <a:t>=0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030593-5AC3-D847-8586-4BE07492324F}"/>
              </a:ext>
            </a:extLst>
          </p:cNvPr>
          <p:cNvSpPr txBox="1"/>
          <p:nvPr/>
        </p:nvSpPr>
        <p:spPr>
          <a:xfrm>
            <a:off x="4421523" y="3106979"/>
            <a:ext cx="1301986" cy="33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 dirty="0">
                <a:solidFill>
                  <a:srgbClr val="00B050"/>
                </a:solidFill>
                <a:latin typeface="+mj-ea"/>
                <a:ea typeface="+mj-ea"/>
              </a:rPr>
              <a:t>自发</a:t>
            </a:r>
            <a:r>
              <a:rPr lang="zh-CN" altLang="en-US" sz="2000" dirty="0">
                <a:solidFill>
                  <a:srgbClr val="00B050"/>
                </a:solidFill>
                <a:latin typeface="+mj-ea"/>
                <a:ea typeface="+mj-ea"/>
              </a:rPr>
              <a:t>过程</a:t>
            </a:r>
            <a:endParaRPr kumimoji="1" lang="zh-CN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1" name="虚尾箭头 20">
            <a:extLst>
              <a:ext uri="{FF2B5EF4-FFF2-40B4-BE49-F238E27FC236}">
                <a16:creationId xmlns:a16="http://schemas.microsoft.com/office/drawing/2014/main" id="{B70020E7-61CF-6A41-8EA2-5E0A3B17AE18}"/>
              </a:ext>
            </a:extLst>
          </p:cNvPr>
          <p:cNvSpPr/>
          <p:nvPr/>
        </p:nvSpPr>
        <p:spPr bwMode="auto">
          <a:xfrm rot="9505286">
            <a:off x="4473664" y="3691639"/>
            <a:ext cx="368703" cy="238689"/>
          </a:xfrm>
          <a:prstGeom prst="striped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Text Box 2"/>
          <p:cNvSpPr txBox="1">
            <a:spLocks noChangeArrowheads="1"/>
          </p:cNvSpPr>
          <p:nvPr/>
        </p:nvSpPr>
        <p:spPr bwMode="auto">
          <a:xfrm>
            <a:off x="395536" y="1312242"/>
            <a:ext cx="22730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对于气相反应，           </a:t>
            </a:r>
          </a:p>
        </p:txBody>
      </p:sp>
      <p:grpSp>
        <p:nvGrpSpPr>
          <p:cNvPr id="162819" name="Group 20"/>
          <p:cNvGrpSpPr>
            <a:grpSpLocks/>
          </p:cNvGrpSpPr>
          <p:nvPr/>
        </p:nvGrpSpPr>
        <p:grpSpPr bwMode="auto">
          <a:xfrm>
            <a:off x="3132138" y="1312242"/>
            <a:ext cx="3815483" cy="457200"/>
            <a:chOff x="2185" y="391"/>
            <a:chExt cx="2604" cy="288"/>
          </a:xfrm>
        </p:grpSpPr>
        <p:sp>
          <p:nvSpPr>
            <p:cNvPr id="861187" name="Text Box 3"/>
            <p:cNvSpPr txBox="1">
              <a:spLocks noChangeArrowheads="1"/>
            </p:cNvSpPr>
            <p:nvPr/>
          </p:nvSpPr>
          <p:spPr bwMode="auto">
            <a:xfrm>
              <a:off x="2185" y="391"/>
              <a:ext cx="2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 dirty="0" err="1">
                  <a:solidFill>
                    <a:srgbClr val="0000FF"/>
                  </a:solidFill>
                </a:rPr>
                <a:t>m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A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＋ </a:t>
              </a:r>
              <a:r>
                <a:rPr kumimoji="0" lang="en-US" altLang="zh-CN" i="1" dirty="0" err="1">
                  <a:solidFill>
                    <a:srgbClr val="0000FF"/>
                  </a:solidFill>
                </a:rPr>
                <a:t>n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B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861188" name="Text Box 4"/>
            <p:cNvSpPr txBox="1">
              <a:spLocks noChangeArrowheads="1"/>
            </p:cNvSpPr>
            <p:nvPr/>
          </p:nvSpPr>
          <p:spPr bwMode="auto">
            <a:xfrm>
              <a:off x="4117" y="391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i="1" dirty="0" err="1">
                  <a:solidFill>
                    <a:srgbClr val="0000FF"/>
                  </a:solidFill>
                </a:rPr>
                <a:t>qC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(g)</a:t>
              </a:r>
            </a:p>
          </p:txBody>
        </p:sp>
        <p:sp>
          <p:nvSpPr>
            <p:cNvPr id="162837" name="Line 5"/>
            <p:cNvSpPr>
              <a:spLocks noChangeShapeType="1"/>
            </p:cNvSpPr>
            <p:nvPr/>
          </p:nvSpPr>
          <p:spPr bwMode="auto">
            <a:xfrm>
              <a:off x="3792" y="547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2838" name="Line 6"/>
            <p:cNvSpPr>
              <a:spLocks noChangeShapeType="1"/>
            </p:cNvSpPr>
            <p:nvPr/>
          </p:nvSpPr>
          <p:spPr bwMode="auto">
            <a:xfrm flipH="1">
              <a:off x="3757" y="593"/>
              <a:ext cx="3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648434" y="2104622"/>
            <a:ext cx="410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defRPr/>
            </a:pPr>
            <a:r>
              <a:rPr lang="zh-CN" altLang="en-US" b="0" dirty="0">
                <a:latin typeface="+mj-ea"/>
                <a:ea typeface="+mj-ea"/>
                <a:cs typeface="Arial" panose="020B0604020202020204" pitchFamily="34" charset="0"/>
              </a:rPr>
              <a:t>范霍夫</a:t>
            </a:r>
            <a:r>
              <a:rPr kumimoji="0" lang="zh-CN" altLang="en-US" b="0" dirty="0">
                <a:latin typeface="+mj-ea"/>
                <a:ea typeface="+mj-ea"/>
                <a:cs typeface="Arial" panose="020B0604020202020204" pitchFamily="34" charset="0"/>
              </a:rPr>
              <a:t>等温式可写作：   </a:t>
            </a:r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5657524" y="2649737"/>
            <a:ext cx="16507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rgbClr val="0000FF"/>
                </a:solidFill>
              </a:rPr>
              <a:t>(</a:t>
            </a:r>
            <a:r>
              <a:rPr kumimoji="0" lang="en-US" altLang="zh-CN" i="1" dirty="0" err="1">
                <a:solidFill>
                  <a:srgbClr val="0000FF"/>
                </a:solidFill>
              </a:rPr>
              <a:t>p</a:t>
            </a:r>
            <a:r>
              <a:rPr kumimoji="0" lang="en-US" altLang="zh-CN" baseline="-25000" dirty="0" err="1">
                <a:solidFill>
                  <a:srgbClr val="0000FF"/>
                </a:solidFill>
              </a:rPr>
              <a:t>C</a:t>
            </a:r>
            <a:r>
              <a:rPr kumimoji="0" lang="en-US" altLang="zh-CN" dirty="0">
                <a:solidFill>
                  <a:srgbClr val="0000FF"/>
                </a:solidFill>
              </a:rPr>
              <a:t>/</a:t>
            </a:r>
            <a:r>
              <a:rPr kumimoji="0" lang="en-US" altLang="zh-CN" i="1" dirty="0" err="1">
                <a:solidFill>
                  <a:srgbClr val="0000FF"/>
                </a:solidFill>
              </a:rPr>
              <a:t>p</a:t>
            </a:r>
            <a:r>
              <a:rPr kumimoji="0"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kumimoji="0" lang="en-US" altLang="zh-CN" i="1" baseline="30000" dirty="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861193" name="Text Box 9"/>
          <p:cNvSpPr txBox="1">
            <a:spLocks noChangeArrowheads="1"/>
          </p:cNvSpPr>
          <p:nvPr/>
        </p:nvSpPr>
        <p:spPr bwMode="auto">
          <a:xfrm>
            <a:off x="1550646" y="2901468"/>
            <a:ext cx="597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kumimoji="0" lang="en-US" altLang="zh-CN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0000FF"/>
                </a:solidFill>
                <a:sym typeface="Symbol" pitchFamily="18" charset="2"/>
              </a:rPr>
              <a:t>＝ </a:t>
            </a:r>
            <a:r>
              <a:rPr kumimoji="0" lang="en-US" altLang="zh-CN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0000FF"/>
                </a:solidFill>
                <a:sym typeface="Symbol" pitchFamily="18" charset="2"/>
              </a:rPr>
              <a:t>＋ 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2.30</a:t>
            </a:r>
            <a:r>
              <a:rPr kumimoji="0" lang="en-US" altLang="zh-CN" i="1" dirty="0">
                <a:solidFill>
                  <a:srgbClr val="0000FF"/>
                </a:solidFill>
                <a:sym typeface="Symbol" pitchFamily="18" charset="2"/>
              </a:rPr>
              <a:t>RT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en-US" altLang="zh-CN" dirty="0" err="1">
                <a:solidFill>
                  <a:srgbClr val="0000FF"/>
                </a:solidFill>
                <a:sym typeface="Symbol" pitchFamily="18" charset="2"/>
              </a:rPr>
              <a:t>lg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861194" name="Text Box 10"/>
          <p:cNvSpPr txBox="1">
            <a:spLocks noChangeArrowheads="1"/>
          </p:cNvSpPr>
          <p:nvPr/>
        </p:nvSpPr>
        <p:spPr bwMode="auto">
          <a:xfrm>
            <a:off x="5007030" y="3118050"/>
            <a:ext cx="182645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rgbClr val="0000FF"/>
                </a:solidFill>
              </a:rPr>
              <a:t>(</a:t>
            </a:r>
            <a:r>
              <a:rPr kumimoji="0" lang="en-US" altLang="zh-CN" i="1" dirty="0" err="1">
                <a:solidFill>
                  <a:srgbClr val="0000FF"/>
                </a:solidFill>
              </a:rPr>
              <a:t>p</a:t>
            </a:r>
            <a:r>
              <a:rPr kumimoji="0" lang="en-US" altLang="zh-CN" baseline="-25000" dirty="0" err="1">
                <a:solidFill>
                  <a:srgbClr val="0000FF"/>
                </a:solidFill>
              </a:rPr>
              <a:t>A</a:t>
            </a:r>
            <a:r>
              <a:rPr kumimoji="0" lang="en-US" altLang="zh-CN" dirty="0">
                <a:solidFill>
                  <a:srgbClr val="0000FF"/>
                </a:solidFill>
              </a:rPr>
              <a:t>/</a:t>
            </a:r>
            <a:r>
              <a:rPr kumimoji="0" lang="en-US" altLang="zh-CN" i="1" dirty="0">
                <a:solidFill>
                  <a:srgbClr val="0000FF"/>
                </a:solidFill>
              </a:rPr>
              <a:t> </a:t>
            </a:r>
            <a:r>
              <a:rPr kumimoji="0" lang="en-US" altLang="zh-CN" i="1" dirty="0" err="1">
                <a:solidFill>
                  <a:srgbClr val="0000FF"/>
                </a:solidFill>
              </a:rPr>
              <a:t>p</a:t>
            </a:r>
            <a:r>
              <a:rPr kumimoji="0" lang="en-US" altLang="zh-CN" i="1" baseline="-25000" dirty="0" err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kumimoji="0" lang="en-US" altLang="zh-CN" i="1" baseline="30000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6366348" y="3118050"/>
            <a:ext cx="149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rgbClr val="0000FF"/>
                </a:solidFill>
              </a:rPr>
              <a:t>(</a:t>
            </a:r>
            <a:r>
              <a:rPr kumimoji="0" lang="en-US" altLang="zh-CN" i="1" dirty="0" err="1">
                <a:solidFill>
                  <a:srgbClr val="0000FF"/>
                </a:solidFill>
              </a:rPr>
              <a:t>p</a:t>
            </a:r>
            <a:r>
              <a:rPr kumimoji="0" lang="en-US" altLang="zh-CN" baseline="-25000" dirty="0" err="1">
                <a:solidFill>
                  <a:srgbClr val="0000FF"/>
                </a:solidFill>
              </a:rPr>
              <a:t>B</a:t>
            </a:r>
            <a:r>
              <a:rPr kumimoji="0" lang="en-US" altLang="zh-CN" dirty="0">
                <a:solidFill>
                  <a:srgbClr val="0000FF"/>
                </a:solidFill>
              </a:rPr>
              <a:t>/</a:t>
            </a:r>
            <a:r>
              <a:rPr kumimoji="0" lang="en-US" altLang="zh-CN" i="1" dirty="0" err="1">
                <a:solidFill>
                  <a:srgbClr val="0000FF"/>
                </a:solidFill>
              </a:rPr>
              <a:t>p</a:t>
            </a:r>
            <a:r>
              <a:rPr kumimoji="0"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kumimoji="0" lang="en-US" altLang="zh-CN" i="1" baseline="30000" dirty="0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62829" name="Line 21"/>
          <p:cNvSpPr>
            <a:spLocks noChangeShapeType="1"/>
          </p:cNvSpPr>
          <p:nvPr/>
        </p:nvSpPr>
        <p:spPr bwMode="auto">
          <a:xfrm>
            <a:off x="5088131" y="3170437"/>
            <a:ext cx="243301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25" tIns="45712" rIns="91425" bIns="45712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115616" y="7471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范霍夫等温式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C63340-21D5-3942-8A26-9D3D42B7A552}"/>
              </a:ext>
            </a:extLst>
          </p:cNvPr>
          <p:cNvSpPr/>
          <p:nvPr/>
        </p:nvSpPr>
        <p:spPr>
          <a:xfrm>
            <a:off x="2182680" y="3831431"/>
            <a:ext cx="3406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sym typeface="Symbol" pitchFamily="18" charset="2"/>
              </a:rPr>
              <a:t>＝ </a:t>
            </a:r>
            <a:r>
              <a:rPr kumimoji="0" lang="en-US" altLang="zh-CN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0000FF"/>
                </a:solidFill>
                <a:sym typeface="Symbol" pitchFamily="18" charset="2"/>
              </a:rPr>
              <a:t>＋ 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2.30</a:t>
            </a:r>
            <a:r>
              <a:rPr kumimoji="0" lang="en-US" altLang="zh-CN" i="1" dirty="0">
                <a:solidFill>
                  <a:srgbClr val="0000FF"/>
                </a:solidFill>
                <a:sym typeface="Symbol" pitchFamily="18" charset="2"/>
              </a:rPr>
              <a:t>RT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en-US" altLang="zh-CN" dirty="0" err="1">
                <a:solidFill>
                  <a:srgbClr val="0000FF"/>
                </a:solidFill>
                <a:sym typeface="Symbol" pitchFamily="18" charset="2"/>
              </a:rPr>
              <a:t>lgQ</a:t>
            </a:r>
            <a:r>
              <a:rPr kumimoji="0"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endParaRPr lang="zh-CN" altLang="en-US" dirty="0"/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603D6004-5075-D14D-A148-44D3D955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278" y="4437112"/>
            <a:ext cx="8896722" cy="157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 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en-US" altLang="zh-CN" sz="2000" b="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sz="2000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en-US" altLang="zh-CN" sz="2000" b="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sz="2000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en-US" altLang="zh-CN" sz="2000" b="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sz="2000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都等于标准压力时，</a:t>
            </a:r>
            <a:r>
              <a:rPr kumimoji="0" lang="en-US" altLang="zh-CN" sz="20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＝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，此时：</a:t>
            </a:r>
            <a:endParaRPr kumimoji="0" lang="en-US" altLang="zh-CN" sz="2000" b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rgbClr val="0000FF"/>
                </a:solidFill>
                <a:latin typeface="Times New Roman"/>
                <a:sym typeface="Symbol" pitchFamily="18" charset="2"/>
              </a:rPr>
              <a:t></a:t>
            </a:r>
            <a:r>
              <a:rPr kumimoji="0" lang="en-US" altLang="zh-CN" i="1" dirty="0">
                <a:solidFill>
                  <a:srgbClr val="0000FF"/>
                </a:solidFill>
                <a:latin typeface="Times New Roman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latin typeface="Times New Roman"/>
              </a:rPr>
              <a:t>T</a:t>
            </a:r>
            <a:r>
              <a:rPr kumimoji="0" lang="en-US" altLang="zh-CN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kumimoji="0" lang="zh-CN" altLang="en-US" dirty="0">
                <a:solidFill>
                  <a:srgbClr val="0000FF"/>
                </a:solidFill>
                <a:latin typeface="Times New Roman"/>
              </a:rPr>
              <a:t>＝ </a:t>
            </a:r>
            <a:r>
              <a:rPr kumimoji="0" lang="zh-CN" altLang="en-US" dirty="0">
                <a:solidFill>
                  <a:srgbClr val="0000FF"/>
                </a:solidFill>
                <a:latin typeface="Times New Roman"/>
                <a:sym typeface="Symbol" pitchFamily="18" charset="2"/>
              </a:rPr>
              <a:t></a:t>
            </a:r>
            <a:r>
              <a:rPr kumimoji="0" lang="en-US" altLang="zh-CN" i="1" dirty="0">
                <a:solidFill>
                  <a:srgbClr val="0000FF"/>
                </a:solidFill>
                <a:latin typeface="Times New Roman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latin typeface="Times New Roman"/>
              </a:rPr>
              <a:t>T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dirty="0">
              <a:solidFill>
                <a:srgbClr val="0000FF"/>
              </a:solidFill>
              <a:latin typeface="Times New Roman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G</a:t>
            </a:r>
            <a:r>
              <a:rPr kumimoji="0" lang="en-US" altLang="zh-CN" sz="2000" b="0" baseline="-25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T</a:t>
            </a: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代表温度为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T</a:t>
            </a:r>
            <a:r>
              <a:rPr kumimoji="0"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、反应物和生成物的处于标态时的反应</a:t>
            </a:r>
            <a:r>
              <a:rPr kumimoji="0" lang="en-US" altLang="zh-CN" sz="2000" b="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Gibbs</a:t>
            </a:r>
            <a:r>
              <a:rPr kumimoji="0"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自由能变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66C415-4713-8E45-A1D3-097B81185AA7}"/>
              </a:ext>
            </a:extLst>
          </p:cNvPr>
          <p:cNvSpPr txBox="1"/>
          <p:nvPr/>
        </p:nvSpPr>
        <p:spPr>
          <a:xfrm>
            <a:off x="3496474" y="609329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3300"/>
                </a:solidFill>
                <a:latin typeface="+mj-ea"/>
                <a:ea typeface="+mj-ea"/>
              </a:rPr>
              <a:t>此时是平衡态吗？</a:t>
            </a:r>
            <a:endParaRPr kumimoji="1" lang="zh-CN" altLang="en-US" b="0" dirty="0">
              <a:solidFill>
                <a:srgbClr val="FF33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3ECC05-8B45-3E4C-85C0-7D6D1B7D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7471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平衡态时的范霍夫等温式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524B46-B281-4E44-A813-C95C9E3B038C}"/>
              </a:ext>
            </a:extLst>
          </p:cNvPr>
          <p:cNvSpPr/>
          <p:nvPr/>
        </p:nvSpPr>
        <p:spPr>
          <a:xfrm>
            <a:off x="1259632" y="1838804"/>
            <a:ext cx="5167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sz="2800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sz="2800" dirty="0">
                <a:solidFill>
                  <a:srgbClr val="0000FF"/>
                </a:solidFill>
                <a:sym typeface="Symbol" pitchFamily="18" charset="2"/>
              </a:rPr>
              <a:t>＝ 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sz="2800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sz="2800" dirty="0">
                <a:solidFill>
                  <a:srgbClr val="0000FF"/>
                </a:solidFill>
                <a:sym typeface="Symbol" pitchFamily="18" charset="2"/>
              </a:rPr>
              <a:t>＋ 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2.30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RT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en-US" altLang="zh-CN" sz="2800" dirty="0" err="1">
                <a:solidFill>
                  <a:srgbClr val="0000FF"/>
                </a:solidFill>
                <a:sym typeface="Symbol" pitchFamily="18" charset="2"/>
              </a:rPr>
              <a:t>lgQ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= 0 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94A7B-790D-624B-8502-F79E5CA83185}"/>
              </a:ext>
            </a:extLst>
          </p:cNvPr>
          <p:cNvSpPr txBox="1"/>
          <p:nvPr/>
        </p:nvSpPr>
        <p:spPr>
          <a:xfrm>
            <a:off x="323528" y="1268760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温度</a:t>
            </a:r>
            <a:r>
              <a:rPr lang="en-US" altLang="zh-CN" dirty="0"/>
              <a:t>T</a:t>
            </a:r>
            <a:r>
              <a:rPr lang="zh-CN" altLang="en-US" dirty="0"/>
              <a:t>下体系处在平衡态时，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2B2BC2-79C3-7D4C-8E6E-341BA25BDF67}"/>
              </a:ext>
            </a:extLst>
          </p:cNvPr>
          <p:cNvSpPr txBox="1"/>
          <p:nvPr/>
        </p:nvSpPr>
        <p:spPr>
          <a:xfrm>
            <a:off x="1259632" y="249104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0000FF"/>
                </a:solidFill>
              </a:rPr>
              <a:t>Q</a:t>
            </a:r>
            <a:r>
              <a:rPr kumimoji="1" lang="en-US" altLang="zh-CN" dirty="0">
                <a:solidFill>
                  <a:srgbClr val="0000FF"/>
                </a:solidFill>
              </a:rPr>
              <a:t> = </a:t>
            </a:r>
            <a:r>
              <a:rPr kumimoji="1" lang="en-US" altLang="zh-CN" i="1" dirty="0">
                <a:solidFill>
                  <a:srgbClr val="0000FF"/>
                </a:solidFill>
              </a:rPr>
              <a:t>K</a:t>
            </a:r>
            <a:endParaRPr kumimoji="1"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D7942D-6ECF-1940-9AC7-FA602EA58C43}"/>
              </a:ext>
            </a:extLst>
          </p:cNvPr>
          <p:cNvSpPr txBox="1"/>
          <p:nvPr/>
        </p:nvSpPr>
        <p:spPr>
          <a:xfrm>
            <a:off x="348680" y="3081733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此时求得的平衡常数称为标准平衡常数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2199F9-91C3-7645-9779-79CEA9397C5F}"/>
              </a:ext>
            </a:extLst>
          </p:cNvPr>
          <p:cNvSpPr/>
          <p:nvPr/>
        </p:nvSpPr>
        <p:spPr>
          <a:xfrm>
            <a:off x="1259632" y="3782645"/>
            <a:ext cx="3807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sz="2800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sz="2800" dirty="0">
                <a:solidFill>
                  <a:srgbClr val="0000FF"/>
                </a:solidFill>
                <a:sym typeface="Symbol" pitchFamily="18" charset="2"/>
              </a:rPr>
              <a:t>＝ −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2.30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RT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en-US" altLang="zh-CN" sz="2800" dirty="0" err="1">
                <a:solidFill>
                  <a:srgbClr val="0000FF"/>
                </a:solidFill>
                <a:sym typeface="Symbol" pitchFamily="18" charset="2"/>
              </a:rPr>
              <a:t>lg</a:t>
            </a:r>
            <a:r>
              <a:rPr kumimoji="0" lang="en-US" altLang="zh-CN" sz="2800" i="1" dirty="0" err="1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kumimoji="0" lang="en-US" altLang="zh-CN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4A9C0F-2FF1-BF4E-A506-96B2AF8E1FD9}"/>
              </a:ext>
            </a:extLst>
          </p:cNvPr>
          <p:cNvSpPr/>
          <p:nvPr/>
        </p:nvSpPr>
        <p:spPr>
          <a:xfrm>
            <a:off x="1259632" y="5487611"/>
            <a:ext cx="3941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kumimoji="0" lang="en-US" altLang="zh-CN" sz="2800" baseline="-25000" dirty="0">
                <a:solidFill>
                  <a:srgbClr val="0000FF"/>
                </a:solidFill>
                <a:sym typeface="Symbol" pitchFamily="18" charset="2"/>
              </a:rPr>
              <a:t>T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zh-CN" altLang="en-US" sz="2800" dirty="0">
                <a:solidFill>
                  <a:srgbClr val="0000FF"/>
                </a:solidFill>
                <a:sym typeface="Symbol" pitchFamily="18" charset="2"/>
              </a:rPr>
              <a:t>＝  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2.30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RT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0" lang="en-US" altLang="zh-CN" sz="2800" dirty="0" err="1">
                <a:solidFill>
                  <a:srgbClr val="0000FF"/>
                </a:solidFill>
                <a:sym typeface="Symbol" pitchFamily="18" charset="2"/>
              </a:rPr>
              <a:t>lgQ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/</a:t>
            </a:r>
            <a:r>
              <a:rPr kumimoji="0" lang="en-US" altLang="zh-CN" sz="2800" i="1" dirty="0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kumimoji="0" lang="en-US" altLang="zh-CN" sz="28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800" dirty="0">
                <a:solidFill>
                  <a:srgbClr val="0000FF"/>
                </a:solidFill>
                <a:sym typeface="Symbol" pitchFamily="18" charset="2"/>
              </a:rPr>
              <a:t>  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3B2B89-40A4-F844-88B7-1F0D54F7129D}"/>
              </a:ext>
            </a:extLst>
          </p:cNvPr>
          <p:cNvSpPr txBox="1"/>
          <p:nvPr/>
        </p:nvSpPr>
        <p:spPr>
          <a:xfrm>
            <a:off x="376619" y="489470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非平衡态时，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Text Box 2"/>
          <p:cNvSpPr txBox="1">
            <a:spLocks noChangeArrowheads="1"/>
          </p:cNvSpPr>
          <p:nvPr/>
        </p:nvSpPr>
        <p:spPr bwMode="auto">
          <a:xfrm>
            <a:off x="282773" y="1222375"/>
            <a:ext cx="8542638" cy="200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范霍夫等温式在导出过程中，曾用到理想气体方程式，所以对数项中反应物和生成物都用气体的分压表示含量。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由热力学已经证明，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该等温式也适用于溶液体系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，此时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需用溶液态的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值计算。此时，浓度项应是相对浓度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176132" name="Group 11"/>
          <p:cNvGrpSpPr>
            <a:grpSpLocks/>
          </p:cNvGrpSpPr>
          <p:nvPr/>
        </p:nvGrpSpPr>
        <p:grpSpPr bwMode="auto">
          <a:xfrm>
            <a:off x="372605" y="3242672"/>
            <a:ext cx="8681882" cy="2185988"/>
            <a:chOff x="463" y="2688"/>
            <a:chExt cx="5606" cy="1377"/>
          </a:xfrm>
        </p:grpSpPr>
        <p:sp>
          <p:nvSpPr>
            <p:cNvPr id="869380" name="Text Box 4"/>
            <p:cNvSpPr txBox="1">
              <a:spLocks noChangeArrowheads="1"/>
            </p:cNvSpPr>
            <p:nvPr/>
          </p:nvSpPr>
          <p:spPr bwMode="auto">
            <a:xfrm>
              <a:off x="762" y="2688"/>
              <a:ext cx="2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    NH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3 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aq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) + H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O (l)  </a:t>
              </a:r>
            </a:p>
          </p:txBody>
        </p:sp>
        <p:sp>
          <p:nvSpPr>
            <p:cNvPr id="869381" name="Text Box 5"/>
            <p:cNvSpPr txBox="1">
              <a:spLocks noChangeArrowheads="1"/>
            </p:cNvSpPr>
            <p:nvPr/>
          </p:nvSpPr>
          <p:spPr bwMode="auto">
            <a:xfrm>
              <a:off x="3317" y="2688"/>
              <a:ext cx="25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n-US" altLang="zh-CN">
                  <a:solidFill>
                    <a:srgbClr val="0000FF"/>
                  </a:solidFill>
                </a:rPr>
                <a:t>NH</a:t>
              </a:r>
              <a:r>
                <a:rPr kumimoji="0" lang="en-US" altLang="zh-CN" baseline="-25000">
                  <a:solidFill>
                    <a:srgbClr val="0000FF"/>
                  </a:solidFill>
                </a:rPr>
                <a:t>4</a:t>
              </a:r>
              <a:r>
                <a:rPr kumimoji="0" lang="en-US" altLang="zh-CN" baseline="30000">
                  <a:solidFill>
                    <a:srgbClr val="0000FF"/>
                  </a:solidFill>
                </a:rPr>
                <a:t>+</a:t>
              </a:r>
              <a:r>
                <a:rPr kumimoji="0" lang="en-US" altLang="zh-CN">
                  <a:solidFill>
                    <a:srgbClr val="0000FF"/>
                  </a:solidFill>
                </a:rPr>
                <a:t> (aq) + OH</a:t>
              </a:r>
              <a:r>
                <a:rPr kumimoji="0" lang="en-US" altLang="zh-CN" baseline="30000">
                  <a:solidFill>
                    <a:srgbClr val="0000FF"/>
                  </a:solidFill>
                  <a:sym typeface="Symbol" pitchFamily="18" charset="2"/>
                </a:rPr>
                <a:t></a:t>
              </a:r>
              <a:r>
                <a:rPr kumimoji="0" lang="en-US" altLang="zh-CN" baseline="30000">
                  <a:solidFill>
                    <a:srgbClr val="0000FF"/>
                  </a:solidFill>
                </a:rPr>
                <a:t> </a:t>
              </a:r>
              <a:r>
                <a:rPr kumimoji="0" lang="en-US" altLang="zh-CN">
                  <a:solidFill>
                    <a:srgbClr val="0000FF"/>
                  </a:solidFill>
                </a:rPr>
                <a:t>(aq)</a:t>
              </a:r>
            </a:p>
          </p:txBody>
        </p:sp>
        <p:sp>
          <p:nvSpPr>
            <p:cNvPr id="176135" name="Line 6"/>
            <p:cNvSpPr>
              <a:spLocks noChangeShapeType="1"/>
            </p:cNvSpPr>
            <p:nvPr/>
          </p:nvSpPr>
          <p:spPr bwMode="auto">
            <a:xfrm>
              <a:off x="2626" y="2811"/>
              <a:ext cx="6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6136" name="Line 7"/>
            <p:cNvSpPr>
              <a:spLocks noChangeShapeType="1"/>
            </p:cNvSpPr>
            <p:nvPr/>
          </p:nvSpPr>
          <p:spPr bwMode="auto">
            <a:xfrm flipH="1">
              <a:off x="2603" y="2876"/>
              <a:ext cx="63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69384" name="Text Box 8"/>
            <p:cNvSpPr txBox="1">
              <a:spLocks noChangeArrowheads="1"/>
            </p:cNvSpPr>
            <p:nvPr/>
          </p:nvSpPr>
          <p:spPr bwMode="auto">
            <a:xfrm>
              <a:off x="3735" y="3777"/>
              <a:ext cx="20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kumimoji="0" lang="en-US" altLang="zh-CN" baseline="30000" dirty="0">
                <a:solidFill>
                  <a:srgbClr val="0000FF"/>
                </a:solidFill>
              </a:endParaRPr>
            </a:p>
          </p:txBody>
        </p:sp>
        <p:sp>
          <p:nvSpPr>
            <p:cNvPr id="869385" name="Text Box 9"/>
            <p:cNvSpPr txBox="1">
              <a:spLocks noChangeArrowheads="1"/>
            </p:cNvSpPr>
            <p:nvPr/>
          </p:nvSpPr>
          <p:spPr bwMode="auto">
            <a:xfrm>
              <a:off x="467" y="3069"/>
              <a:ext cx="5602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0000FF"/>
                  </a:solidFill>
                  <a:sym typeface="Symbol" pitchFamily="18" charset="2"/>
                </a:rPr>
                <a:t>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G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T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＝ </a:t>
              </a:r>
              <a:r>
                <a:rPr kumimoji="0" lang="zh-CN" altLang="en-US" dirty="0">
                  <a:solidFill>
                    <a:srgbClr val="0000FF"/>
                  </a:solidFill>
                  <a:sym typeface="Symbol" pitchFamily="18" charset="2"/>
                </a:rPr>
                <a:t>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G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f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 NH</a:t>
              </a:r>
              <a:r>
                <a:rPr kumimoji="0" lang="en-US" altLang="zh-CN" baseline="-50000" dirty="0">
                  <a:solidFill>
                    <a:srgbClr val="0000FF"/>
                  </a:solidFill>
                </a:rPr>
                <a:t>4</a:t>
              </a:r>
              <a:r>
                <a:rPr kumimoji="0" lang="en-US" altLang="zh-CN" baseline="-10000" dirty="0">
                  <a:solidFill>
                    <a:srgbClr val="0000FF"/>
                  </a:solidFill>
                </a:rPr>
                <a:t>+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aq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)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+ </a:t>
              </a:r>
              <a:r>
                <a:rPr kumimoji="0" lang="en-US" altLang="zh-CN" dirty="0">
                  <a:solidFill>
                    <a:srgbClr val="0000FF"/>
                  </a:solidFill>
                  <a:sym typeface="Symbol" pitchFamily="18" charset="2"/>
                </a:rPr>
                <a:t>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G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f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 OH</a:t>
              </a:r>
              <a:r>
                <a:rPr kumimoji="0" lang="en-US" altLang="zh-CN" baseline="-10000" dirty="0">
                  <a:solidFill>
                    <a:srgbClr val="0000FF"/>
                  </a:solidFill>
                </a:rPr>
                <a:t>-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(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aq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)</a:t>
              </a:r>
              <a:r>
                <a:rPr kumimoji="0" lang="en-US" altLang="zh-CN" sz="2000" dirty="0">
                  <a:solidFill>
                    <a:srgbClr val="0000FF"/>
                  </a:solidFill>
                </a:rPr>
                <a:t>  </a:t>
              </a:r>
              <a:r>
                <a:rPr kumimoji="0" lang="zh-CN" altLang="en-US" sz="2000" dirty="0">
                  <a:solidFill>
                    <a:srgbClr val="0000FF"/>
                  </a:solidFill>
                </a:rPr>
                <a:t>－ </a:t>
              </a:r>
              <a:r>
                <a:rPr kumimoji="0" lang="zh-CN" altLang="en-US" dirty="0">
                  <a:solidFill>
                    <a:srgbClr val="0000FF"/>
                  </a:solidFill>
                  <a:sym typeface="Symbol" pitchFamily="18" charset="2"/>
                </a:rPr>
                <a:t>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G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f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 H</a:t>
              </a:r>
              <a:r>
                <a:rPr kumimoji="0" lang="en-US" altLang="zh-CN" baseline="-50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O(l)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－</a:t>
              </a:r>
              <a:r>
                <a:rPr kumimoji="0" lang="zh-CN" altLang="en-US" dirty="0">
                  <a:solidFill>
                    <a:srgbClr val="0000FF"/>
                  </a:solidFill>
                  <a:sym typeface="Symbol" pitchFamily="18" charset="2"/>
                </a:rPr>
                <a:t>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G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f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 NH</a:t>
              </a:r>
              <a:r>
                <a:rPr kumimoji="0" lang="en-US" altLang="zh-CN" baseline="-50000" dirty="0">
                  <a:solidFill>
                    <a:srgbClr val="0000FF"/>
                  </a:solidFill>
                </a:rPr>
                <a:t>3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 (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aq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)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0" lang="en-US" altLang="zh-CN" dirty="0">
                  <a:solidFill>
                    <a:srgbClr val="0000FF"/>
                  </a:solidFill>
                </a:rPr>
                <a:t>        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＝ 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+ 27.1 kJ</a:t>
              </a:r>
              <a:r>
                <a:rPr kumimoji="0" lang="en-US" altLang="zh-CN" dirty="0">
                  <a:solidFill>
                    <a:srgbClr val="0000FF"/>
                  </a:solidFill>
                  <a:sym typeface="Symbol" pitchFamily="18" charset="2"/>
                </a:rPr>
                <a:t>mol</a:t>
              </a:r>
              <a:r>
                <a:rPr kumimoji="0" lang="en-US" altLang="zh-CN" baseline="30000" dirty="0">
                  <a:solidFill>
                    <a:srgbClr val="0000FF"/>
                  </a:solidFill>
                  <a:sym typeface="Symbol" pitchFamily="18" charset="2"/>
                </a:rPr>
                <a:t>-1</a:t>
              </a:r>
              <a:r>
                <a:rPr kumimoji="0" lang="en-US" altLang="zh-CN" dirty="0">
                  <a:solidFill>
                    <a:srgbClr val="0000FF"/>
                  </a:solidFill>
                  <a:sym typeface="Symbol" pitchFamily="18" charset="2"/>
                </a:rPr>
                <a:t> </a:t>
              </a:r>
            </a:p>
          </p:txBody>
        </p:sp>
        <p:sp>
          <p:nvSpPr>
            <p:cNvPr id="869386" name="Text Box 10"/>
            <p:cNvSpPr txBox="1">
              <a:spLocks noChangeArrowheads="1"/>
            </p:cNvSpPr>
            <p:nvPr/>
          </p:nvSpPr>
          <p:spPr bwMode="auto">
            <a:xfrm>
              <a:off x="463" y="3774"/>
              <a:ext cx="50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dirty="0">
                  <a:solidFill>
                    <a:srgbClr val="0000FF"/>
                  </a:solidFill>
                </a:rPr>
                <a:t>由 </a:t>
              </a:r>
              <a:r>
                <a:rPr kumimoji="0" lang="zh-CN" altLang="en-US" dirty="0">
                  <a:solidFill>
                    <a:srgbClr val="0000FF"/>
                  </a:solidFill>
                  <a:sym typeface="Symbol" pitchFamily="18" charset="2"/>
                </a:rPr>
                <a:t>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G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T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＝ －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2.30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RT</a:t>
              </a:r>
              <a:r>
                <a:rPr kumimoji="0" lang="zh-CN" altLang="en-US" i="1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dirty="0" err="1">
                  <a:solidFill>
                    <a:srgbClr val="0000FF"/>
                  </a:solidFill>
                </a:rPr>
                <a:t>lg</a:t>
              </a:r>
              <a:r>
                <a:rPr kumimoji="0" lang="en-US" altLang="zh-CN" i="1" dirty="0" err="1">
                  <a:solidFill>
                    <a:srgbClr val="0000FF"/>
                  </a:solidFill>
                </a:rPr>
                <a:t>K</a:t>
              </a:r>
              <a:r>
                <a:rPr kumimoji="0" lang="en-US" altLang="zh-CN" baseline="-25000" dirty="0" err="1">
                  <a:solidFill>
                    <a:srgbClr val="0000FF"/>
                  </a:solidFill>
                </a:rPr>
                <a:t>c</a:t>
              </a:r>
              <a:r>
                <a:rPr kumimoji="0" lang="en-US" altLang="zh-CN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baseline="30000" dirty="0">
                  <a:solidFill>
                    <a:srgbClr val="0000FF"/>
                  </a:solidFill>
                  <a:sym typeface="Symbol" pitchFamily="18" charset="2"/>
                </a:rPr>
                <a:t>  </a:t>
              </a:r>
              <a:r>
                <a:rPr kumimoji="0" lang="zh-CN" altLang="en-US" dirty="0">
                  <a:solidFill>
                    <a:srgbClr val="0000FF"/>
                  </a:solidFill>
                  <a:sym typeface="Symbol" pitchFamily="18" charset="2"/>
                </a:rPr>
                <a:t>可得，</a:t>
              </a:r>
              <a:r>
                <a:rPr kumimoji="0" lang="en-US" altLang="zh-CN" i="1" dirty="0">
                  <a:solidFill>
                    <a:srgbClr val="0000FF"/>
                  </a:solidFill>
                </a:rPr>
                <a:t>K</a:t>
              </a:r>
              <a:r>
                <a:rPr kumimoji="0" lang="en-US" altLang="zh-CN" baseline="-25000" dirty="0">
                  <a:solidFill>
                    <a:srgbClr val="0000FF"/>
                  </a:solidFill>
                </a:rPr>
                <a:t>c</a:t>
              </a:r>
              <a:r>
                <a:rPr kumimoji="0" lang="en-US" altLang="zh-CN" sz="2000" baseline="30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 </a:t>
              </a:r>
              <a:r>
                <a:rPr kumimoji="0" lang="zh-CN" altLang="en-US" dirty="0">
                  <a:solidFill>
                    <a:srgbClr val="0000FF"/>
                  </a:solidFill>
                </a:rPr>
                <a:t>＝</a:t>
              </a:r>
              <a:r>
                <a:rPr kumimoji="0" lang="en-US" altLang="zh-CN" dirty="0">
                  <a:solidFill>
                    <a:srgbClr val="0000FF"/>
                  </a:solidFill>
                </a:rPr>
                <a:t>1.8 x 10</a:t>
              </a:r>
              <a:r>
                <a:rPr kumimoji="0" lang="en-US" altLang="zh-CN" baseline="30000" dirty="0">
                  <a:solidFill>
                    <a:srgbClr val="0000FF"/>
                  </a:solidFill>
                  <a:sym typeface="Symbol" pitchFamily="18" charset="2"/>
                </a:rPr>
                <a:t></a:t>
              </a:r>
              <a:r>
                <a:rPr kumimoji="0" lang="en-US" altLang="zh-CN" baseline="300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82685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范霍夫等温式的适用范围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208AFE-CF29-364C-80DE-E3D9DBAF60B9}"/>
              </a:ext>
            </a:extLst>
          </p:cNvPr>
          <p:cNvSpPr txBox="1"/>
          <p:nvPr/>
        </p:nvSpPr>
        <p:spPr>
          <a:xfrm>
            <a:off x="500184" y="5647983"/>
            <a:ext cx="858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</a:rPr>
              <a:t>在 </a:t>
            </a:r>
            <a:r>
              <a:rPr lang="zh-CN" altLang="en-GB" sz="2800" b="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</a:rPr>
              <a:t>计算</a:t>
            </a:r>
            <a:r>
              <a:rPr lang="en-US" altLang="zh-CN" sz="2800" b="0" i="1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  <a:cs typeface="Arial" panose="020B0604020202020204" pitchFamily="34" charset="0"/>
              </a:rPr>
              <a:t>K</a:t>
            </a:r>
            <a:r>
              <a:rPr kumimoji="0" lang="en-US" altLang="zh-CN" sz="2800" baseline="30000" dirty="0">
                <a:solidFill>
                  <a:srgbClr val="FF2F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2800" b="0" baseline="3000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  <a:cs typeface="Arial" panose="020B0604020202020204" pitchFamily="34" charset="0"/>
              </a:rPr>
              <a:t>的时候，是否物质的浓度都是</a:t>
            </a:r>
            <a:r>
              <a:rPr lang="en-US" altLang="zh-CN" sz="2800" b="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  <a:cs typeface="Arial" panose="020B0604020202020204" pitchFamily="34" charset="0"/>
              </a:rPr>
              <a:t> 1mol.dm</a:t>
            </a:r>
            <a:r>
              <a:rPr lang="en-US" altLang="zh-CN" sz="2800" b="0" baseline="3000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  <a:cs typeface="Arial" panose="020B0604020202020204" pitchFamily="34" charset="0"/>
              </a:rPr>
              <a:t>-3</a:t>
            </a:r>
            <a:r>
              <a:rPr lang="zh-CN" altLang="en-US" sz="2800" b="0" dirty="0">
                <a:solidFill>
                  <a:srgbClr val="FF2F92"/>
                </a:solidFill>
                <a:latin typeface="+mn-lt"/>
                <a:ea typeface="Kaiti SC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0" dirty="0">
                <a:solidFill>
                  <a:srgbClr val="FF2F92"/>
                </a:solidFill>
                <a:latin typeface="+mn-lt"/>
                <a:ea typeface="+mn-ea"/>
                <a:cs typeface="Arial" panose="020B0604020202020204" pitchFamily="34" charset="0"/>
              </a:rPr>
              <a:t>？</a:t>
            </a:r>
            <a:endParaRPr lang="en-GB" altLang="zh-CN" sz="2800" b="0" dirty="0">
              <a:solidFill>
                <a:srgbClr val="FF2F9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/>
        </p:nvSpPr>
        <p:spPr bwMode="auto">
          <a:xfrm>
            <a:off x="283467" y="1268760"/>
            <a:ext cx="8609013" cy="31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一个化学反应的起始状态用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zh-CN" altLang="en-US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表示，而平衡状态则用 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表示，利用两者的比值，也可以判断反应进行的方向和程度。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＝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2.30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RT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lg(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n-US" altLang="zh-CN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根据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Gibbs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自由能判据，显然有：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	 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&lt; 1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&lt; 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，则正向反应自发进行；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	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kumimoji="0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1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，则反应处于平衡状态；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	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kumimoji="0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 1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&gt; </a:t>
            </a:r>
            <a:r>
              <a:rPr kumimoji="0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，则逆向反应自发进行。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16632"/>
            <a:ext cx="779689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利用 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和 </a:t>
            </a:r>
            <a:r>
              <a:rPr lang="en-US" altLang="zh-CN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sz="32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32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判断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反应进行的方向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和限度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3D33267-2D85-F94A-98AC-D904AD71AEF8}"/>
              </a:ext>
            </a:extLst>
          </p:cNvPr>
          <p:cNvSpPr txBox="1"/>
          <p:nvPr/>
        </p:nvSpPr>
        <p:spPr>
          <a:xfrm>
            <a:off x="72008" y="5279062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可以用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-7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&lt;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判断一个反应是否能在一定程度上进行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72008" y="1353191"/>
            <a:ext cx="8964488" cy="356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       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是化学反应方向的判据，而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与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⊖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是化学反应限度的标志。当反应物和生成物都处于标准状态时，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＝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＝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。在此特殊情况下，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可以作为反应方向的判据。</a:t>
            </a:r>
            <a:endParaRPr kumimoji="0" lang="en-US" altLang="zh-CN" b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kumimoji="0" lang="zh-CN" altLang="en-US" b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当然，可以用</a:t>
            </a:r>
            <a:r>
              <a:rPr kumimoji="0" lang="zh-CN" altLang="en-US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粗估不同条件下反应的自发方向。一般：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 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200" b="0" i="1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sz="2200" b="0" baseline="-25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sz="2000" b="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&gt; 40 kJ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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</a:t>
            </a:r>
            <a:r>
              <a:rPr kumimoji="0" lang="en-US" altLang="zh-CN" sz="2200" b="0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sz="2200" b="0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时，反应限度就相当小，可认为不能进行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 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200" b="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sz="2200" b="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zh-CN" sz="2000" b="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 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40 kJ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</a:t>
            </a:r>
            <a:r>
              <a:rPr kumimoji="0" lang="en-US" altLang="zh-CN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</a:t>
            </a:r>
            <a:r>
              <a:rPr kumimoji="0" lang="en-US" altLang="zh-CN" sz="2200" b="0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sz="2200" b="0" baseline="30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时，反应限度就相当大，可认为能自发进行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 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200" b="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sz="2200" b="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zh-CN" sz="2000" b="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sz="2000" b="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介于两者之间时，反应方向需结合反应条件进行具体分析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23390" y="128968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标态下利用</a:t>
            </a:r>
            <a:r>
              <a:rPr lang="en-US" altLang="zh-CN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lang="en-US" altLang="zh-CN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sz="32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近似估计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化学反应方向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Text Box 2"/>
          <p:cNvSpPr txBox="1">
            <a:spLocks noChangeArrowheads="1"/>
          </p:cNvSpPr>
          <p:nvPr/>
        </p:nvSpPr>
        <p:spPr bwMode="auto">
          <a:xfrm>
            <a:off x="395536" y="915988"/>
            <a:ext cx="828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3600" dirty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kumimoji="0" lang="zh-CN" altLang="en-GB" sz="3600" dirty="0">
                <a:solidFill>
                  <a:srgbClr val="C00000"/>
                </a:solidFill>
                <a:latin typeface="+mj-ea"/>
                <a:ea typeface="+mj-ea"/>
              </a:rPr>
              <a:t>五</a:t>
            </a:r>
            <a:r>
              <a:rPr kumimoji="0" lang="zh-CN" altLang="en-US" sz="3600" dirty="0">
                <a:solidFill>
                  <a:srgbClr val="C00000"/>
                </a:solidFill>
                <a:latin typeface="+mj-ea"/>
                <a:ea typeface="+mj-ea"/>
              </a:rPr>
              <a:t>章    化学反应的限度</a:t>
            </a:r>
          </a:p>
        </p:txBody>
      </p:sp>
      <p:sp>
        <p:nvSpPr>
          <p:cNvPr id="959491" name="Text Box 3"/>
          <p:cNvSpPr txBox="1">
            <a:spLocks noChangeArrowheads="1"/>
          </p:cNvSpPr>
          <p:nvPr/>
        </p:nvSpPr>
        <p:spPr bwMode="auto">
          <a:xfrm>
            <a:off x="1846764" y="2101790"/>
            <a:ext cx="5483225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0" hangingPunct="0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5.1  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化学平衡及其特点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5.2  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平衡常数与反应的限度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eaLnBrk="0" hangingPunct="0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5.3  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化学平衡的移动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/>
        </p:nvSpPr>
        <p:spPr bwMode="auto">
          <a:xfrm>
            <a:off x="684213" y="1186706"/>
            <a:ext cx="8064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3948113" algn="l"/>
              </a:tabLst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例如，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298 K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时，合成氨反应：</a:t>
            </a:r>
            <a:endParaRPr kumimoji="0" lang="zh-CN" altLang="en-US" b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324172" y="2509093"/>
            <a:ext cx="8568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298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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</a:t>
            </a:r>
            <a:r>
              <a:rPr kumimoji="0" lang="en-US" altLang="zh-CN" baseline="-5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(g)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altLang="zh-CN" baseline="-5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(g)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3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aseline="-5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(g)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33 kJ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mol</a:t>
            </a:r>
            <a:r>
              <a:rPr kumimoji="0" lang="en-US" altLang="zh-CN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1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708025" y="3266331"/>
            <a:ext cx="501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由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＝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2.30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RT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lg</a:t>
            </a:r>
            <a:r>
              <a:rPr kumimoji="0" lang="en-US" altLang="zh-CN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可得，</a:t>
            </a:r>
          </a:p>
        </p:txBody>
      </p:sp>
      <p:grpSp>
        <p:nvGrpSpPr>
          <p:cNvPr id="171013" name="Group 14"/>
          <p:cNvGrpSpPr>
            <a:grpSpLocks/>
          </p:cNvGrpSpPr>
          <p:nvPr/>
        </p:nvGrpSpPr>
        <p:grpSpPr bwMode="auto">
          <a:xfrm>
            <a:off x="1259210" y="4004516"/>
            <a:ext cx="6409134" cy="844550"/>
            <a:chOff x="1297" y="2286"/>
            <a:chExt cx="3551" cy="532"/>
          </a:xfrm>
        </p:grpSpPr>
        <p:sp>
          <p:nvSpPr>
            <p:cNvPr id="864259" name="Text Box 3"/>
            <p:cNvSpPr txBox="1">
              <a:spLocks noChangeArrowheads="1"/>
            </p:cNvSpPr>
            <p:nvPr/>
          </p:nvSpPr>
          <p:spPr bwMode="auto">
            <a:xfrm>
              <a:off x="2039" y="2286"/>
              <a:ext cx="6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</a:t>
              </a:r>
              <a:r>
                <a:rPr kumimoji="0" lang="en-US" altLang="zh-CN" sz="2000" i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NH3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sz="2000" i="1" baseline="30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64260" name="Text Box 4"/>
            <p:cNvSpPr txBox="1">
              <a:spLocks noChangeArrowheads="1"/>
            </p:cNvSpPr>
            <p:nvPr/>
          </p:nvSpPr>
          <p:spPr bwMode="auto">
            <a:xfrm>
              <a:off x="1843" y="2568"/>
              <a:ext cx="1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</a:t>
              </a:r>
              <a:r>
                <a:rPr kumimoji="0" lang="en-US" altLang="zh-CN" sz="2000" i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N2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[</a:t>
              </a:r>
              <a:r>
                <a:rPr kumimoji="0" lang="en-US" altLang="zh-CN" sz="2000" i="1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H2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sz="2000" baseline="30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1021" name="Line 5"/>
            <p:cNvSpPr>
              <a:spLocks noChangeShapeType="1"/>
            </p:cNvSpPr>
            <p:nvPr/>
          </p:nvSpPr>
          <p:spPr bwMode="auto">
            <a:xfrm>
              <a:off x="1892" y="2568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64264" name="Text Box 8"/>
            <p:cNvSpPr txBox="1">
              <a:spLocks noChangeArrowheads="1"/>
            </p:cNvSpPr>
            <p:nvPr/>
          </p:nvSpPr>
          <p:spPr bwMode="auto">
            <a:xfrm>
              <a:off x="1297" y="2400"/>
              <a:ext cx="35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K</a:t>
              </a:r>
              <a:r>
                <a:rPr kumimoji="0" lang="en-US" altLang="zh-C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 </a:t>
              </a:r>
              <a:r>
                <a:rPr kumimoji="0" lang="zh-CN" altLang="en-US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＝                   ＝ 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6.2  10</a:t>
              </a:r>
              <a:r>
                <a:rPr kumimoji="0" lang="en-US" altLang="zh-CN" baseline="30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5           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(298 K)</a:t>
              </a:r>
            </a:p>
          </p:txBody>
        </p:sp>
      </p:grpSp>
      <p:sp>
        <p:nvSpPr>
          <p:cNvPr id="864265" name="Text Box 9"/>
          <p:cNvSpPr txBox="1">
            <a:spLocks noChangeArrowheads="1"/>
          </p:cNvSpPr>
          <p:nvPr/>
        </p:nvSpPr>
        <p:spPr bwMode="auto">
          <a:xfrm>
            <a:off x="324172" y="5085184"/>
            <a:ext cx="8714791" cy="153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tabLst>
                <a:tab pos="3948113" algn="l"/>
              </a:tabLst>
              <a:defRPr/>
            </a:pP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298K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时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G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是负值，表明正向的合成氨反应能自发进行。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很大，表明转化率高，反应进行的比较彻底。也就是说，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 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反映了反应进行的限度。</a:t>
            </a:r>
          </a:p>
        </p:txBody>
      </p:sp>
      <p:grpSp>
        <p:nvGrpSpPr>
          <p:cNvPr id="171015" name="Group 13"/>
          <p:cNvGrpSpPr>
            <a:grpSpLocks/>
          </p:cNvGrpSpPr>
          <p:nvPr/>
        </p:nvGrpSpPr>
        <p:grpSpPr bwMode="auto">
          <a:xfrm>
            <a:off x="1403350" y="1834406"/>
            <a:ext cx="4608513" cy="461962"/>
            <a:chOff x="958" y="919"/>
            <a:chExt cx="3145" cy="291"/>
          </a:xfrm>
        </p:grpSpPr>
        <p:sp>
          <p:nvSpPr>
            <p:cNvPr id="864266" name="Text Box 10"/>
            <p:cNvSpPr txBox="1">
              <a:spLocks noChangeArrowheads="1"/>
            </p:cNvSpPr>
            <p:nvPr/>
          </p:nvSpPr>
          <p:spPr bwMode="auto">
            <a:xfrm>
              <a:off x="958" y="919"/>
              <a:ext cx="314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tabLst>
                  <a:tab pos="3948113" algn="l"/>
                </a:tabLst>
                <a:defRPr/>
              </a:pPr>
              <a:r>
                <a:rPr kumimoji="0" lang="en-US" altLang="zh-CN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 baseline="-25000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(g) + </a:t>
              </a:r>
              <a:r>
                <a:rPr kumimoji="0" lang="en-US" altLang="zh-CN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3H</a:t>
              </a:r>
              <a:r>
                <a:rPr kumimoji="0" lang="en-US" altLang="zh-CN" baseline="-25000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(g)           </a:t>
              </a:r>
              <a:r>
                <a:rPr kumimoji="0" lang="en-US" altLang="zh-CN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Wingdings" pitchFamily="2" charset="2"/>
                </a:rPr>
                <a:t>2NH</a:t>
              </a:r>
              <a:r>
                <a:rPr kumimoji="0" lang="en-US" altLang="zh-CN" baseline="-25000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Wingdings" pitchFamily="2" charset="2"/>
                </a:rPr>
                <a:t>3</a:t>
              </a:r>
              <a:r>
                <a:rPr kumimoji="0" lang="en-US" altLang="zh-CN" baseline="-25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Wingdings" pitchFamily="2" charset="2"/>
                </a:rPr>
                <a:t> 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Wingdings" pitchFamily="2" charset="2"/>
                </a:rPr>
                <a:t>(g)</a:t>
              </a:r>
              <a:endPara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171017" name="Line 11"/>
            <p:cNvSpPr>
              <a:spLocks noChangeShapeType="1"/>
            </p:cNvSpPr>
            <p:nvPr/>
          </p:nvSpPr>
          <p:spPr bwMode="auto">
            <a:xfrm>
              <a:off x="2531" y="1071"/>
              <a:ext cx="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71018" name="Line 12"/>
            <p:cNvSpPr>
              <a:spLocks noChangeShapeType="1"/>
            </p:cNvSpPr>
            <p:nvPr/>
          </p:nvSpPr>
          <p:spPr bwMode="auto">
            <a:xfrm flipH="1">
              <a:off x="2531" y="1117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CB54E78-D4EB-364C-8524-7BF878D8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90" y="128968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利用</a:t>
            </a:r>
            <a:r>
              <a:rPr kumimoji="0"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zh-CN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近似估计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化学反应方向</a:t>
            </a:r>
          </a:p>
        </p:txBody>
      </p:sp>
    </p:spTree>
    <p:extLst>
      <p:ext uri="{BB962C8B-B14F-4D97-AF65-F5344CB8AC3E}">
        <p14:creationId xmlns:p14="http://schemas.microsoft.com/office/powerpoint/2010/main" val="1901551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/>
        </p:nvSpPr>
        <p:spPr bwMode="auto">
          <a:xfrm>
            <a:off x="683518" y="1156508"/>
            <a:ext cx="8064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3948113" algn="l"/>
              </a:tabLst>
              <a:defRPr/>
            </a:pP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 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673 K</a:t>
            </a: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时，同一合成氨反应的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Gibbs</a:t>
            </a: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自由能变：</a:t>
            </a:r>
            <a:endParaRPr kumimoji="0" lang="zh-CN" alt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Symbol" pitchFamily="18" charset="2"/>
            </a:endParaRPr>
          </a:p>
        </p:txBody>
      </p:sp>
      <p:grpSp>
        <p:nvGrpSpPr>
          <p:cNvPr id="172035" name="Group 15"/>
          <p:cNvGrpSpPr>
            <a:grpSpLocks/>
          </p:cNvGrpSpPr>
          <p:nvPr/>
        </p:nvGrpSpPr>
        <p:grpSpPr bwMode="auto">
          <a:xfrm>
            <a:off x="683518" y="1590476"/>
            <a:ext cx="8208962" cy="1335088"/>
            <a:chOff x="417" y="725"/>
            <a:chExt cx="5602" cy="841"/>
          </a:xfrm>
        </p:grpSpPr>
        <p:sp>
          <p:nvSpPr>
            <p:cNvPr id="865283" name="Text Box 3"/>
            <p:cNvSpPr txBox="1">
              <a:spLocks noChangeArrowheads="1"/>
            </p:cNvSpPr>
            <p:nvPr/>
          </p:nvSpPr>
          <p:spPr bwMode="auto">
            <a:xfrm>
              <a:off x="417" y="725"/>
              <a:ext cx="28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</a:t>
              </a:r>
              <a:r>
                <a:rPr kumimoji="0" lang="en-US" altLang="zh-CN" sz="2000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G</a:t>
              </a:r>
              <a:r>
                <a:rPr kumimoji="0" lang="en-US" altLang="zh-CN" sz="2000" baseline="30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sz="2000" baseline="-25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298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= 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33 kJ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mol</a:t>
              </a:r>
              <a:r>
                <a:rPr kumimoji="0" lang="en-US" altLang="zh-CN" sz="2000" baseline="30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1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865284" name="Text Box 4"/>
            <p:cNvSpPr txBox="1">
              <a:spLocks noChangeArrowheads="1"/>
            </p:cNvSpPr>
            <p:nvPr/>
          </p:nvSpPr>
          <p:spPr bwMode="auto">
            <a:xfrm>
              <a:off x="2777" y="725"/>
              <a:ext cx="32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</a:t>
              </a:r>
              <a:r>
                <a:rPr kumimoji="0" lang="en-US" altLang="zh-CN" sz="2000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</a:t>
              </a:r>
              <a:r>
                <a:rPr kumimoji="0" lang="en-US" altLang="zh-CN" sz="2000" baseline="30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sz="2000" baseline="-25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298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= 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92.2 kJ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mol</a:t>
              </a:r>
              <a:r>
                <a:rPr kumimoji="0" lang="en-US" altLang="zh-CN" sz="2000" baseline="30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1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865285" name="Text Box 5"/>
            <p:cNvSpPr txBox="1">
              <a:spLocks noChangeArrowheads="1"/>
            </p:cNvSpPr>
            <p:nvPr/>
          </p:nvSpPr>
          <p:spPr bwMode="auto">
            <a:xfrm>
              <a:off x="453" y="1027"/>
              <a:ext cx="3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</a:t>
              </a:r>
              <a:r>
                <a:rPr kumimoji="0" lang="en-US" altLang="zh-CN" sz="2000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</a:t>
              </a:r>
              <a:r>
                <a:rPr kumimoji="0" lang="en-US" altLang="zh-CN" sz="2000" baseline="30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sz="2000" baseline="-25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298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= 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0.199 kJ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mol</a:t>
              </a:r>
              <a:r>
                <a:rPr kumimoji="0" lang="en-US" altLang="zh-CN" sz="2000" baseline="30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1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K</a:t>
              </a:r>
              <a:r>
                <a:rPr kumimoji="0" lang="en-US" altLang="zh-CN" sz="2000" baseline="30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1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865286" name="Text Box 6"/>
            <p:cNvSpPr txBox="1">
              <a:spLocks noChangeArrowheads="1"/>
            </p:cNvSpPr>
            <p:nvPr/>
          </p:nvSpPr>
          <p:spPr bwMode="auto">
            <a:xfrm>
              <a:off x="418" y="1314"/>
              <a:ext cx="56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假设在该温度区间内， </a:t>
              </a:r>
              <a:r>
                <a:rPr kumimoji="0" lang="en-US" altLang="zh-CN" sz="2000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</a:t>
              </a:r>
              <a:r>
                <a:rPr kumimoji="0" lang="en-US" altLang="zh-CN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298</a:t>
              </a:r>
              <a:r>
                <a:rPr kumimoji="0" lang="zh-CN" altLang="en-US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和</a:t>
              </a:r>
              <a:r>
                <a:rPr kumimoji="0" lang="zh-CN" altLang="en-US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</a:t>
              </a:r>
              <a:r>
                <a:rPr kumimoji="0" lang="en-US" altLang="zh-CN" sz="2000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</a:t>
              </a:r>
              <a:r>
                <a:rPr kumimoji="0" lang="en-US" altLang="zh-CN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kumimoji="0" lang="en-US" altLang="zh-CN" sz="2000" baseline="-25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298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zh-CN" altLang="en-US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不随温度变化，则有：</a:t>
              </a:r>
              <a:endPara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865287" name="Text Box 7"/>
          <p:cNvSpPr txBox="1">
            <a:spLocks noChangeArrowheads="1"/>
          </p:cNvSpPr>
          <p:nvPr/>
        </p:nvSpPr>
        <p:spPr bwMode="auto">
          <a:xfrm>
            <a:off x="1691580" y="2996778"/>
            <a:ext cx="6264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673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H</a:t>
            </a:r>
            <a:r>
              <a:rPr kumimoji="0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kumimoji="0" lang="en-US" altLang="zh-CN" sz="200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－ 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kumimoji="0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= 41.7 kJ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mol</a:t>
            </a:r>
            <a:r>
              <a:rPr kumimoji="0" lang="en-US" altLang="zh-CN" sz="200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1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865291" name="Text Box 11"/>
          <p:cNvSpPr txBox="1">
            <a:spLocks noChangeArrowheads="1"/>
          </p:cNvSpPr>
          <p:nvPr/>
        </p:nvSpPr>
        <p:spPr bwMode="auto">
          <a:xfrm>
            <a:off x="683890" y="3428826"/>
            <a:ext cx="5016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由 </a:t>
            </a: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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＝ 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2.30</a:t>
            </a:r>
            <a:r>
              <a:rPr kumimoji="0" lang="en-US" altLang="zh-CN" sz="200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RT</a:t>
            </a:r>
            <a:r>
              <a: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sz="2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lg</a:t>
            </a:r>
            <a:r>
              <a:rPr kumimoji="0" lang="en-US" altLang="zh-CN" sz="200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可得，</a:t>
            </a:r>
          </a:p>
        </p:txBody>
      </p:sp>
      <p:grpSp>
        <p:nvGrpSpPr>
          <p:cNvPr id="172038" name="Group 14"/>
          <p:cNvGrpSpPr>
            <a:grpSpLocks/>
          </p:cNvGrpSpPr>
          <p:nvPr/>
        </p:nvGrpSpPr>
        <p:grpSpPr bwMode="auto">
          <a:xfrm>
            <a:off x="2194980" y="3966715"/>
            <a:ext cx="6191250" cy="830263"/>
            <a:chOff x="1483" y="2630"/>
            <a:chExt cx="3674" cy="523"/>
          </a:xfrm>
        </p:grpSpPr>
        <p:sp>
          <p:nvSpPr>
            <p:cNvPr id="865288" name="Text Box 8"/>
            <p:cNvSpPr txBox="1">
              <a:spLocks noChangeArrowheads="1"/>
            </p:cNvSpPr>
            <p:nvPr/>
          </p:nvSpPr>
          <p:spPr bwMode="auto">
            <a:xfrm>
              <a:off x="2136" y="2630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</a:t>
              </a:r>
              <a:r>
                <a:rPr kumimoji="0" lang="en-US" altLang="zh-CN" sz="2000" i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NH3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sz="2000" i="1" baseline="30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65289" name="Text Box 9"/>
            <p:cNvSpPr txBox="1">
              <a:spLocks noChangeArrowheads="1"/>
            </p:cNvSpPr>
            <p:nvPr/>
          </p:nvSpPr>
          <p:spPr bwMode="auto">
            <a:xfrm>
              <a:off x="1940" y="2903"/>
              <a:ext cx="12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[</a:t>
              </a:r>
              <a:r>
                <a:rPr kumimoji="0" lang="en-US" altLang="zh-CN" sz="2000" i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N2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[</a:t>
              </a:r>
              <a:r>
                <a:rPr kumimoji="0" lang="en-US" altLang="zh-CN" sz="2000" i="1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H2</a:t>
              </a:r>
              <a:r>
                <a:rPr kumimoji="0" lang="en-US" altLang="zh-CN" sz="2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]</a:t>
              </a:r>
              <a:r>
                <a:rPr kumimoji="0" lang="en-US" altLang="zh-CN" sz="2000" baseline="3000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1989" y="2903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65292" name="Text Box 12"/>
            <p:cNvSpPr txBox="1">
              <a:spLocks noChangeArrowheads="1"/>
            </p:cNvSpPr>
            <p:nvPr/>
          </p:nvSpPr>
          <p:spPr bwMode="auto">
            <a:xfrm>
              <a:off x="1483" y="2784"/>
              <a:ext cx="36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K</a:t>
              </a:r>
              <a:r>
                <a:rPr kumimoji="0" lang="en-US" altLang="zh-CN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 </a:t>
              </a:r>
              <a:r>
                <a:rPr kumimoji="0" lang="zh-CN" altLang="en-US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＝                        ＝ 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5.8  10</a:t>
              </a:r>
              <a:r>
                <a:rPr kumimoji="0" lang="en-US" altLang="zh-CN" sz="2000" baseline="30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4           </a:t>
              </a:r>
              <a:r>
                <a: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(673 K)</a:t>
              </a:r>
            </a:p>
          </p:txBody>
        </p:sp>
      </p:grpSp>
      <p:sp>
        <p:nvSpPr>
          <p:cNvPr id="865293" name="Text Box 13"/>
          <p:cNvSpPr txBox="1">
            <a:spLocks noChangeArrowheads="1"/>
          </p:cNvSpPr>
          <p:nvPr/>
        </p:nvSpPr>
        <p:spPr bwMode="auto">
          <a:xfrm>
            <a:off x="394715" y="5055577"/>
            <a:ext cx="8496300" cy="168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所谓不能发生，氨的分压比氢气和氮气的小得多。在实际生产中不断移去混合气中的氨，反应就不断向生成氨的方向进行。实际反应温度得选择要兼顾平衡和速率两个因素，并须选用适当的催化剂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0CEB7DB2-CC6C-8E48-BFD1-CC62B980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90" y="128968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利用</a:t>
            </a:r>
            <a:r>
              <a:rPr kumimoji="0"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sz="32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zh-CN" sz="2800" baseline="30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近似估计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化学反应方向</a:t>
            </a:r>
          </a:p>
        </p:txBody>
      </p:sp>
    </p:spTree>
    <p:extLst>
      <p:ext uri="{BB962C8B-B14F-4D97-AF65-F5344CB8AC3E}">
        <p14:creationId xmlns:p14="http://schemas.microsoft.com/office/powerpoint/2010/main" val="41699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Text Box 2"/>
          <p:cNvSpPr txBox="1">
            <a:spLocks noChangeArrowheads="1"/>
          </p:cNvSpPr>
          <p:nvPr/>
        </p:nvSpPr>
        <p:spPr bwMode="auto">
          <a:xfrm>
            <a:off x="266253" y="1238649"/>
            <a:ext cx="8611493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一种物质同时参与几种平衡，这种现象叫作多重平衡。可利用热化学定律通过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的加和关系导出平衡常数之间的关系式。用多重平衡概念间接求平衡常数在化学中有重要应用。</a:t>
            </a:r>
          </a:p>
        </p:txBody>
      </p:sp>
      <p:sp>
        <p:nvSpPr>
          <p:cNvPr id="870419" name="Text Box 19"/>
          <p:cNvSpPr txBox="1">
            <a:spLocks noChangeArrowheads="1"/>
          </p:cNvSpPr>
          <p:nvPr/>
        </p:nvSpPr>
        <p:spPr bwMode="auto">
          <a:xfrm>
            <a:off x="467518" y="5437834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sym typeface="Symbol" pitchFamily="18" charset="2"/>
              </a:rPr>
              <a:t>由 </a:t>
            </a:r>
            <a:r>
              <a:rPr kumimoji="0" lang="en-US" altLang="zh-CN" i="1" dirty="0"/>
              <a:t>G</a:t>
            </a:r>
            <a:r>
              <a:rPr kumimoji="0" lang="en-US" altLang="zh-CN" baseline="-25000" dirty="0"/>
              <a:t>1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/>
              <a:t> + </a:t>
            </a:r>
            <a:r>
              <a:rPr kumimoji="0" lang="zh-CN" altLang="en-US" dirty="0">
                <a:sym typeface="Symbol" pitchFamily="18" charset="2"/>
              </a:rPr>
              <a:t></a:t>
            </a:r>
            <a:r>
              <a:rPr kumimoji="0" lang="en-US" altLang="zh-CN" i="1" dirty="0"/>
              <a:t>G</a:t>
            </a:r>
            <a:r>
              <a:rPr kumimoji="0" lang="en-US" altLang="zh-CN" baseline="-25000" dirty="0"/>
              <a:t>2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/>
              <a:t> = </a:t>
            </a:r>
            <a:r>
              <a:rPr kumimoji="0" lang="zh-CN" altLang="en-US" dirty="0">
                <a:sym typeface="Symbol" pitchFamily="18" charset="2"/>
              </a:rPr>
              <a:t></a:t>
            </a:r>
            <a:r>
              <a:rPr kumimoji="0" lang="en-US" altLang="zh-CN" i="1" dirty="0"/>
              <a:t>G</a:t>
            </a:r>
            <a:r>
              <a:rPr kumimoji="0" lang="en-US" altLang="zh-CN" baseline="-25000" dirty="0"/>
              <a:t>3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dirty="0"/>
              <a:t>和</a:t>
            </a:r>
            <a:r>
              <a:rPr kumimoji="0" lang="zh-CN" altLang="en-US" sz="2000" dirty="0"/>
              <a:t> </a:t>
            </a:r>
            <a:r>
              <a:rPr kumimoji="0" lang="zh-CN" altLang="en-US" sz="2000" dirty="0">
                <a:sym typeface="Symbol" pitchFamily="18" charset="2"/>
              </a:rPr>
              <a:t></a:t>
            </a:r>
            <a:r>
              <a:rPr kumimoji="0" lang="en-US" altLang="zh-CN" sz="2000" i="1" dirty="0"/>
              <a:t>G</a:t>
            </a:r>
            <a:r>
              <a:rPr kumimoji="0" lang="en-US" altLang="zh-CN" sz="2000" baseline="-25000" dirty="0"/>
              <a:t>T</a:t>
            </a: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sz="2000" dirty="0"/>
              <a:t> </a:t>
            </a:r>
            <a:r>
              <a:rPr kumimoji="0" lang="en-US" altLang="zh-CN" dirty="0"/>
              <a:t>= -2.30</a:t>
            </a:r>
            <a:r>
              <a:rPr kumimoji="0" lang="en-US" altLang="zh-CN" i="1" dirty="0"/>
              <a:t>RT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lg</a:t>
            </a:r>
            <a:r>
              <a:rPr kumimoji="0" lang="en-US" altLang="zh-CN" i="1" dirty="0" err="1"/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/>
              <a:t> </a:t>
            </a:r>
            <a:r>
              <a:rPr kumimoji="0" lang="zh-CN" altLang="en-US" dirty="0"/>
              <a:t>可得：</a:t>
            </a:r>
            <a:endParaRPr kumimoji="0" lang="zh-CN" altLang="en-US" dirty="0">
              <a:sym typeface="Symbol" pitchFamily="18" charset="2"/>
            </a:endParaRPr>
          </a:p>
        </p:txBody>
      </p:sp>
      <p:grpSp>
        <p:nvGrpSpPr>
          <p:cNvPr id="177157" name="Group 21"/>
          <p:cNvGrpSpPr>
            <a:grpSpLocks/>
          </p:cNvGrpSpPr>
          <p:nvPr/>
        </p:nvGrpSpPr>
        <p:grpSpPr bwMode="auto">
          <a:xfrm>
            <a:off x="539552" y="2708920"/>
            <a:ext cx="8064500" cy="3744913"/>
            <a:chOff x="663" y="1764"/>
            <a:chExt cx="5017" cy="2359"/>
          </a:xfrm>
        </p:grpSpPr>
        <p:sp>
          <p:nvSpPr>
            <p:cNvPr id="870404" name="Text Box 4"/>
            <p:cNvSpPr txBox="1">
              <a:spLocks noChangeArrowheads="1"/>
            </p:cNvSpPr>
            <p:nvPr/>
          </p:nvSpPr>
          <p:spPr bwMode="auto">
            <a:xfrm>
              <a:off x="664" y="1909"/>
              <a:ext cx="280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tabLst>
                  <a:tab pos="3948113" algn="l"/>
                </a:tabLst>
                <a:defRPr/>
              </a:pPr>
              <a:r>
                <a:rPr kumimoji="0"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SO</a:t>
              </a:r>
              <a:r>
                <a:rPr kumimoji="0" lang="en-US" altLang="zh-CN" sz="2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 + 1/</a:t>
              </a:r>
              <a:r>
                <a:rPr kumimoji="0"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2O</a:t>
              </a:r>
              <a:r>
                <a:rPr kumimoji="0" lang="en-US" altLang="zh-CN" sz="2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 =  </a:t>
              </a:r>
              <a:r>
                <a:rPr kumimoji="0"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SO</a:t>
              </a:r>
              <a:r>
                <a:rPr kumimoji="0" lang="en-US" altLang="zh-CN" sz="2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870405" name="Text Box 5"/>
            <p:cNvSpPr txBox="1">
              <a:spLocks noChangeArrowheads="1"/>
            </p:cNvSpPr>
            <p:nvPr/>
          </p:nvSpPr>
          <p:spPr bwMode="auto">
            <a:xfrm>
              <a:off x="4625" y="1764"/>
              <a:ext cx="415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SO3</a:t>
              </a:r>
              <a:endParaRPr kumimoji="0" lang="en-US" altLang="zh-CN" sz="2000" i="1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06" name="Text Box 6"/>
            <p:cNvSpPr txBox="1">
              <a:spLocks noChangeArrowheads="1"/>
            </p:cNvSpPr>
            <p:nvPr/>
          </p:nvSpPr>
          <p:spPr bwMode="auto">
            <a:xfrm>
              <a:off x="4397" y="2001"/>
              <a:ext cx="12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altLang="zh-CN" sz="2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SO2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 </a:t>
              </a: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kumimoji="0" lang="en-US" altLang="zh-CN" sz="2000" baseline="30000">
                  <a:latin typeface="Arial" panose="020B0604020202020204" pitchFamily="34" charset="0"/>
                  <a:cs typeface="Arial" panose="020B0604020202020204" pitchFamily="34" charset="0"/>
                </a:rPr>
                <a:t>1/2</a:t>
              </a:r>
            </a:p>
          </p:txBody>
        </p:sp>
        <p:sp>
          <p:nvSpPr>
            <p:cNvPr id="177161" name="Line 7"/>
            <p:cNvSpPr>
              <a:spLocks noChangeShapeType="1"/>
            </p:cNvSpPr>
            <p:nvPr/>
          </p:nvSpPr>
          <p:spPr bwMode="auto">
            <a:xfrm>
              <a:off x="4368" y="2046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08" name="Text Box 8"/>
            <p:cNvSpPr txBox="1">
              <a:spLocks noChangeArrowheads="1"/>
            </p:cNvSpPr>
            <p:nvPr/>
          </p:nvSpPr>
          <p:spPr bwMode="auto">
            <a:xfrm>
              <a:off x="3758" y="1908"/>
              <a:ext cx="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r>
                <a:rPr kumimoji="0" lang="zh-CN" altLang="en-US" sz="2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＝                     </a:t>
              </a:r>
            </a:p>
          </p:txBody>
        </p:sp>
        <p:sp>
          <p:nvSpPr>
            <p:cNvPr id="870409" name="Text Box 9"/>
            <p:cNvSpPr txBox="1">
              <a:spLocks noChangeArrowheads="1"/>
            </p:cNvSpPr>
            <p:nvPr/>
          </p:nvSpPr>
          <p:spPr bwMode="auto">
            <a:xfrm>
              <a:off x="663" y="2393"/>
              <a:ext cx="280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tabLst>
                  <a:tab pos="3948113" algn="l"/>
                </a:tabLst>
                <a:defRPr/>
              </a:pP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  = NO + 1/2O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2000" i="1" baseline="-250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870410" name="Text Box 10"/>
            <p:cNvSpPr txBox="1">
              <a:spLocks noChangeArrowheads="1"/>
            </p:cNvSpPr>
            <p:nvPr/>
          </p:nvSpPr>
          <p:spPr bwMode="auto">
            <a:xfrm>
              <a:off x="4497" y="2277"/>
              <a:ext cx="8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 </a:t>
              </a: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3000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1/2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endParaRPr kumimoji="0" lang="en-US" altLang="zh-CN" sz="2000" i="1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11" name="Text Box 11"/>
            <p:cNvSpPr txBox="1">
              <a:spLocks noChangeArrowheads="1"/>
            </p:cNvSpPr>
            <p:nvPr/>
          </p:nvSpPr>
          <p:spPr bwMode="auto">
            <a:xfrm>
              <a:off x="4452" y="2482"/>
              <a:ext cx="1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endParaRPr kumimoji="0" lang="en-US" altLang="zh-CN" sz="2000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166" name="Line 12"/>
            <p:cNvSpPr>
              <a:spLocks noChangeShapeType="1"/>
            </p:cNvSpPr>
            <p:nvPr/>
          </p:nvSpPr>
          <p:spPr bwMode="auto">
            <a:xfrm>
              <a:off x="4368" y="2545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13" name="Text Box 13"/>
            <p:cNvSpPr txBox="1">
              <a:spLocks noChangeArrowheads="1"/>
            </p:cNvSpPr>
            <p:nvPr/>
          </p:nvSpPr>
          <p:spPr bwMode="auto">
            <a:xfrm>
              <a:off x="3744" y="2409"/>
              <a:ext cx="6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r>
                <a:rPr kumimoji="0" lang="zh-CN" altLang="en-US" sz="200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＝                     </a:t>
              </a:r>
            </a:p>
          </p:txBody>
        </p:sp>
        <p:sp>
          <p:nvSpPr>
            <p:cNvPr id="870414" name="Text Box 14"/>
            <p:cNvSpPr txBox="1">
              <a:spLocks noChangeArrowheads="1"/>
            </p:cNvSpPr>
            <p:nvPr/>
          </p:nvSpPr>
          <p:spPr bwMode="auto">
            <a:xfrm>
              <a:off x="664" y="2907"/>
              <a:ext cx="280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tabLst>
                  <a:tab pos="3948113" algn="l"/>
                </a:tabLst>
                <a:defRPr/>
              </a:pP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SO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  + NO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 = SO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 + NO</a:t>
              </a:r>
              <a:endParaRPr kumimoji="0" lang="en-US" altLang="zh-CN" sz="2000" i="1" baseline="-250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  <p:sp>
          <p:nvSpPr>
            <p:cNvPr id="870415" name="Text Box 15"/>
            <p:cNvSpPr txBox="1">
              <a:spLocks noChangeArrowheads="1"/>
            </p:cNvSpPr>
            <p:nvPr/>
          </p:nvSpPr>
          <p:spPr bwMode="auto">
            <a:xfrm>
              <a:off x="4368" y="2953"/>
              <a:ext cx="10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SO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 </a:t>
              </a:r>
              <a:r>
                <a:rPr kumimoji="0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endParaRPr kumimoji="0"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170" name="Line 16"/>
            <p:cNvSpPr>
              <a:spLocks noChangeShapeType="1"/>
            </p:cNvSpPr>
            <p:nvPr/>
          </p:nvSpPr>
          <p:spPr bwMode="auto">
            <a:xfrm>
              <a:off x="4349" y="3022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ts val="0"/>
                </a:spcBef>
              </a:pP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17" name="Text Box 17"/>
            <p:cNvSpPr txBox="1">
              <a:spLocks noChangeArrowheads="1"/>
            </p:cNvSpPr>
            <p:nvPr/>
          </p:nvSpPr>
          <p:spPr bwMode="auto">
            <a:xfrm>
              <a:off x="3744" y="2886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r>
                <a:rPr kumimoji="0" lang="zh-CN" altLang="en-US" sz="200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＝                     </a:t>
              </a:r>
            </a:p>
          </p:txBody>
        </p:sp>
        <p:sp>
          <p:nvSpPr>
            <p:cNvPr id="870418" name="Text Box 18"/>
            <p:cNvSpPr txBox="1">
              <a:spLocks noChangeArrowheads="1"/>
            </p:cNvSpPr>
            <p:nvPr/>
          </p:nvSpPr>
          <p:spPr bwMode="auto">
            <a:xfrm>
              <a:off x="4368" y="2753"/>
              <a:ext cx="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altLang="zh-CN" sz="2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SO3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 </a:t>
              </a:r>
              <a:r>
                <a:rPr kumimoji="0" lang="en-US" altLang="zh-CN" sz="2000" i="1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kumimoji="0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0" lang="en-US" altLang="zh-CN" sz="2000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20" name="Text Box 20"/>
            <p:cNvSpPr txBox="1">
              <a:spLocks noChangeArrowheads="1"/>
            </p:cNvSpPr>
            <p:nvPr/>
          </p:nvSpPr>
          <p:spPr bwMode="auto">
            <a:xfrm>
              <a:off x="2235" y="3871"/>
              <a:ext cx="20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K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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p2  </a:t>
              </a:r>
              <a:r>
                <a:rPr kumimoji="0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kumimoji="0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0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63689" y="122531"/>
            <a:ext cx="56886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多重平衡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57DD5A-F1F2-1146-8EB0-78C11C903E83}"/>
              </a:ext>
            </a:extLst>
          </p:cNvPr>
          <p:cNvSpPr/>
          <p:nvPr/>
        </p:nvSpPr>
        <p:spPr>
          <a:xfrm>
            <a:off x="5815154" y="2875518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F55AD0-6716-0447-BC1D-8BE542F3C03B}"/>
              </a:ext>
            </a:extLst>
          </p:cNvPr>
          <p:cNvSpPr/>
          <p:nvPr/>
        </p:nvSpPr>
        <p:spPr>
          <a:xfrm>
            <a:off x="5739198" y="3655964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AE1262-9443-2041-9691-682A2E0FAB83}"/>
              </a:ext>
            </a:extLst>
          </p:cNvPr>
          <p:cNvSpPr/>
          <p:nvPr/>
        </p:nvSpPr>
        <p:spPr>
          <a:xfrm>
            <a:off x="5745203" y="4409851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51F6D0-AB9D-834A-A286-CCE644A0FA69}"/>
              </a:ext>
            </a:extLst>
          </p:cNvPr>
          <p:cNvSpPr/>
          <p:nvPr/>
        </p:nvSpPr>
        <p:spPr>
          <a:xfrm>
            <a:off x="3275856" y="6006129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4A90A5-6B8A-B249-A9A8-1F6F6C299742}"/>
              </a:ext>
            </a:extLst>
          </p:cNvPr>
          <p:cNvSpPr/>
          <p:nvPr/>
        </p:nvSpPr>
        <p:spPr>
          <a:xfrm>
            <a:off x="3995936" y="6006129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48CDD5-9635-1045-A926-2577EF7539AB}"/>
              </a:ext>
            </a:extLst>
          </p:cNvPr>
          <p:cNvSpPr/>
          <p:nvPr/>
        </p:nvSpPr>
        <p:spPr>
          <a:xfrm>
            <a:off x="4687749" y="6006129"/>
            <a:ext cx="354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Text Box 3"/>
          <p:cNvSpPr txBox="1">
            <a:spLocks noChangeArrowheads="1"/>
          </p:cNvSpPr>
          <p:nvPr/>
        </p:nvSpPr>
        <p:spPr bwMode="auto">
          <a:xfrm>
            <a:off x="504056" y="1268760"/>
            <a:ext cx="7740352" cy="498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如果，反应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＋反应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＝反应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，则：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		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·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3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，	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＋lg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+mn-lt"/>
              <a:ea typeface="+mj-ea"/>
            </a:endParaRP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如果，反应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－反应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＝反应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，则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		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/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，	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－lg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写成一般式: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		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n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＋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p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3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     	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i="1" baseline="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n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·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i="1" baseline="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  <a:r>
              <a:rPr lang="en-US" altLang="zh-CN" sz="2600" i="1" baseline="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p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，    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n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＋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p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+mn-lt"/>
              <a:ea typeface="+mj-ea"/>
            </a:endParaRP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		n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－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</a:rPr>
              <a:t>p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3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			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i="1" baseline="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n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/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i="1" baseline="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  <a:r>
              <a:rPr lang="en-US" altLang="zh-CN" sz="2600" i="1" baseline="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p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， 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n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－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p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K</a:t>
            </a:r>
            <a:r>
              <a:rPr lang="en-US" altLang="zh-CN" sz="2600" baseline="-30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多重平衡规则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1379181"/>
            <a:ext cx="9036496" cy="442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推导：对于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		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n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1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＋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m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2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＝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p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反应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3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   对反应1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		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△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(①)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＝－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ln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＝－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2.30 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1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     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反应2</a:t>
            </a:r>
            <a:r>
              <a:rPr lang="zh-CN" altLang="en-US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		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△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(②)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＝－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ln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＝－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2.30 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 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+mn-lt"/>
              <a:ea typeface="楷体_GB2312" pitchFamily="49" charset="-122"/>
            </a:endParaRP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       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反应3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		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△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(③)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＝－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ln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3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＝－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2.30 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3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               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△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(①)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＋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△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(②)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△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r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G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(③)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(－2.30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nRT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)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＋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－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2.30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mRT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)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(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－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2.30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pRT</a:t>
            </a:r>
            <a:r>
              <a:rPr lang="en-US" altLang="zh-CN" sz="9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3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                       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＋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＝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lg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3</a:t>
            </a: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                                               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30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600" i="1" baseline="30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·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30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600" i="1" baseline="30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m</a:t>
            </a:r>
            <a:r>
              <a:rPr lang="en-US" altLang="zh-CN" sz="26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＝</a:t>
            </a:r>
            <a:r>
              <a:rPr lang="en-US" altLang="zh-CN" sz="260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K</a:t>
            </a:r>
            <a:r>
              <a:rPr lang="en-US" altLang="zh-CN" sz="2600" baseline="-30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3</a:t>
            </a:r>
            <a:r>
              <a:rPr lang="en-US" altLang="zh-CN" sz="2600" i="1" baseline="30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楷体_GB2312" pitchFamily="49" charset="-122"/>
              </a:rPr>
              <a:t>p</a:t>
            </a:r>
            <a:endParaRPr lang="en-US" altLang="zh-CN" sz="2600" i="1" baseline="30000" dirty="0">
              <a:solidFill>
                <a:schemeClr val="accent2">
                  <a:lumMod val="50000"/>
                </a:schemeClr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多重平衡规则推导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24ACAA9-3670-5F4B-A724-5775B74CE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946A1DA-1F27-C349-934E-BBEBD1982DC3}"/>
              </a:ext>
            </a:extLst>
          </p:cNvPr>
          <p:cNvSpPr/>
          <p:nvPr/>
        </p:nvSpPr>
        <p:spPr>
          <a:xfrm>
            <a:off x="5436096" y="1411425"/>
            <a:ext cx="360045" cy="155575"/>
          </a:xfrm>
          <a:custGeom>
            <a:avLst/>
            <a:gdLst/>
            <a:ahLst/>
            <a:cxnLst/>
            <a:rect l="l" t="t" r="r" b="b"/>
            <a:pathLst>
              <a:path w="360045" h="155575">
                <a:moveTo>
                  <a:pt x="73151" y="0"/>
                </a:moveTo>
                <a:lnTo>
                  <a:pt x="0" y="73151"/>
                </a:lnTo>
                <a:lnTo>
                  <a:pt x="0" y="82295"/>
                </a:lnTo>
                <a:lnTo>
                  <a:pt x="73151" y="155448"/>
                </a:lnTo>
                <a:lnTo>
                  <a:pt x="83820" y="146303"/>
                </a:lnTo>
                <a:lnTo>
                  <a:pt x="59436" y="117348"/>
                </a:lnTo>
                <a:lnTo>
                  <a:pt x="324612" y="117348"/>
                </a:lnTo>
                <a:lnTo>
                  <a:pt x="344424" y="97536"/>
                </a:lnTo>
                <a:lnTo>
                  <a:pt x="44196" y="97536"/>
                </a:lnTo>
                <a:lnTo>
                  <a:pt x="27432" y="77724"/>
                </a:lnTo>
                <a:lnTo>
                  <a:pt x="44196" y="56387"/>
                </a:lnTo>
                <a:lnTo>
                  <a:pt x="342900" y="56387"/>
                </a:lnTo>
                <a:lnTo>
                  <a:pt x="323088" y="36575"/>
                </a:lnTo>
                <a:lnTo>
                  <a:pt x="59436" y="36575"/>
                </a:lnTo>
                <a:lnTo>
                  <a:pt x="83820" y="7619"/>
                </a:lnTo>
                <a:lnTo>
                  <a:pt x="73151" y="0"/>
                </a:lnTo>
                <a:close/>
              </a:path>
              <a:path w="360045" h="155575">
                <a:moveTo>
                  <a:pt x="324612" y="117348"/>
                </a:moveTo>
                <a:lnTo>
                  <a:pt x="301751" y="117348"/>
                </a:lnTo>
                <a:lnTo>
                  <a:pt x="277368" y="146303"/>
                </a:lnTo>
                <a:lnTo>
                  <a:pt x="286512" y="155448"/>
                </a:lnTo>
                <a:lnTo>
                  <a:pt x="324612" y="117348"/>
                </a:lnTo>
                <a:close/>
              </a:path>
              <a:path w="360045" h="155575">
                <a:moveTo>
                  <a:pt x="342900" y="56387"/>
                </a:moveTo>
                <a:lnTo>
                  <a:pt x="316992" y="56387"/>
                </a:lnTo>
                <a:lnTo>
                  <a:pt x="333756" y="77724"/>
                </a:lnTo>
                <a:lnTo>
                  <a:pt x="316992" y="97536"/>
                </a:lnTo>
                <a:lnTo>
                  <a:pt x="344424" y="97536"/>
                </a:lnTo>
                <a:lnTo>
                  <a:pt x="359664" y="82295"/>
                </a:lnTo>
                <a:lnTo>
                  <a:pt x="359664" y="73151"/>
                </a:lnTo>
                <a:lnTo>
                  <a:pt x="342900" y="56387"/>
                </a:lnTo>
                <a:close/>
              </a:path>
              <a:path w="360045" h="155575">
                <a:moveTo>
                  <a:pt x="286512" y="0"/>
                </a:moveTo>
                <a:lnTo>
                  <a:pt x="277368" y="7619"/>
                </a:lnTo>
                <a:lnTo>
                  <a:pt x="301751" y="36575"/>
                </a:lnTo>
                <a:lnTo>
                  <a:pt x="323088" y="36575"/>
                </a:lnTo>
                <a:lnTo>
                  <a:pt x="286512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69DC4DB-8520-5A44-9466-AE91A794EA8D}"/>
              </a:ext>
            </a:extLst>
          </p:cNvPr>
          <p:cNvSpPr txBox="1"/>
          <p:nvPr/>
        </p:nvSpPr>
        <p:spPr>
          <a:xfrm>
            <a:off x="5876024" y="1256993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3+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1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(s)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CD1EB24-5159-474E-8961-7A1D4505A60D}"/>
              </a:ext>
            </a:extLst>
          </p:cNvPr>
          <p:cNvSpPr txBox="1"/>
          <p:nvPr/>
        </p:nvSpPr>
        <p:spPr>
          <a:xfrm>
            <a:off x="323528" y="980728"/>
            <a:ext cx="5561330" cy="11842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060065" algn="l"/>
              </a:tabLst>
            </a:pPr>
            <a:r>
              <a:rPr spc="10" dirty="0">
                <a:latin typeface="+mj-ea"/>
                <a:ea typeface="+mj-ea"/>
                <a:cs typeface="楷体"/>
              </a:rPr>
              <a:t>例</a:t>
            </a:r>
            <a:r>
              <a:rPr sz="3200" dirty="0">
                <a:latin typeface="楷体"/>
                <a:cs typeface="楷体"/>
              </a:rPr>
              <a:t>：</a:t>
            </a:r>
            <a:r>
              <a:rPr dirty="0">
                <a:latin typeface="Times New Roman"/>
                <a:cs typeface="Times New Roman"/>
              </a:rPr>
              <a:t>25</a:t>
            </a:r>
            <a:r>
              <a:rPr dirty="0">
                <a:latin typeface="宋体"/>
                <a:cs typeface="宋体"/>
              </a:rPr>
              <a:t>℃</a:t>
            </a:r>
            <a:r>
              <a:rPr dirty="0">
                <a:latin typeface="楷体"/>
                <a:cs typeface="楷体"/>
              </a:rPr>
              <a:t>时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楷体"/>
                <a:cs typeface="楷体"/>
              </a:rPr>
              <a:t>反应</a:t>
            </a:r>
            <a:r>
              <a:rPr lang="zh-CN" altLang="en-US" dirty="0">
                <a:latin typeface="楷体"/>
                <a:cs typeface="楷体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2+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+</a:t>
            </a:r>
            <a:r>
              <a:rPr b="1" spc="-270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err="1">
                <a:latin typeface="楷体"/>
                <a:cs typeface="楷体"/>
              </a:rPr>
              <a:t>的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spc="-7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3.2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64670D5-011D-6B42-AE63-0A5C1284AE74}"/>
              </a:ext>
            </a:extLst>
          </p:cNvPr>
          <p:cNvSpPr txBox="1"/>
          <p:nvPr/>
        </p:nvSpPr>
        <p:spPr>
          <a:xfrm>
            <a:off x="323528" y="2578300"/>
            <a:ext cx="852741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469265" algn="l"/>
                <a:tab pos="4876800" algn="l"/>
                <a:tab pos="6896100" algn="l"/>
              </a:tabLst>
            </a:pPr>
            <a:r>
              <a:rPr dirty="0">
                <a:latin typeface="Times New Roman"/>
                <a:cs typeface="Times New Roman"/>
              </a:rPr>
              <a:t>1.	</a:t>
            </a:r>
            <a:r>
              <a:rPr dirty="0">
                <a:latin typeface="楷体"/>
                <a:cs typeface="楷体"/>
              </a:rPr>
              <a:t>当</a:t>
            </a:r>
            <a:r>
              <a:rPr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Ag</a:t>
            </a:r>
            <a:r>
              <a:rPr b="1" spc="-7" baseline="24305" dirty="0">
                <a:solidFill>
                  <a:srgbClr val="CC0000"/>
                </a:solidFill>
                <a:latin typeface="Times New Roman"/>
                <a:cs typeface="Times New Roman"/>
              </a:rPr>
              <a:t>+</a:t>
            </a:r>
            <a:r>
              <a:rPr spc="-5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r>
              <a:rPr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1.00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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10</a:t>
            </a:r>
            <a:r>
              <a:rPr spc="-7" baseline="24305" dirty="0">
                <a:latin typeface="Symbol"/>
                <a:cs typeface="Symbol"/>
              </a:rPr>
              <a:t></a:t>
            </a:r>
            <a:r>
              <a:rPr spc="-7" baseline="24305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楷体"/>
                <a:cs typeface="楷体"/>
              </a:rPr>
              <a:t>，</a:t>
            </a:r>
            <a:r>
              <a:rPr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00"/>
                </a:solidFill>
                <a:latin typeface="Times New Roman"/>
                <a:cs typeface="Times New Roman"/>
              </a:rPr>
              <a:t>2+</a:t>
            </a:r>
            <a:r>
              <a:rPr spc="-5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r>
              <a:rPr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	</a:t>
            </a:r>
            <a:r>
              <a:rPr spc="-5" dirty="0">
                <a:latin typeface="Times New Roman"/>
                <a:cs typeface="Times New Roman"/>
              </a:rPr>
              <a:t>0.100</a:t>
            </a:r>
            <a:r>
              <a:rPr spc="-5" dirty="0">
                <a:latin typeface="楷体"/>
                <a:cs typeface="楷体"/>
              </a:rPr>
              <a:t>，</a:t>
            </a:r>
            <a:r>
              <a:rPr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</a:t>
            </a:r>
            <a:r>
              <a:rPr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b="1" spc="-5" dirty="0">
                <a:solidFill>
                  <a:srgbClr val="CC0000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00"/>
                </a:solidFill>
                <a:latin typeface="Times New Roman"/>
                <a:cs typeface="Times New Roman"/>
              </a:rPr>
              <a:t>3+</a:t>
            </a:r>
            <a:r>
              <a:rPr spc="-5" dirty="0">
                <a:solidFill>
                  <a:srgbClr val="CC0000"/>
                </a:solidFill>
                <a:latin typeface="Times New Roman"/>
                <a:cs typeface="Times New Roman"/>
              </a:rPr>
              <a:t>)	</a:t>
            </a:r>
            <a:r>
              <a:rPr dirty="0">
                <a:latin typeface="Times New Roman"/>
                <a:cs typeface="Times New Roman"/>
              </a:rPr>
              <a:t>= 1.00 </a:t>
            </a:r>
            <a:r>
              <a:rPr dirty="0">
                <a:latin typeface="Symbol"/>
                <a:cs typeface="Symbol"/>
              </a:rPr>
              <a:t>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10</a:t>
            </a:r>
            <a:r>
              <a:rPr spc="-7" baseline="24305" dirty="0">
                <a:latin typeface="Symbol"/>
                <a:cs typeface="Symbol"/>
              </a:rPr>
              <a:t></a:t>
            </a:r>
            <a:r>
              <a:rPr spc="-7" baseline="24305" dirty="0">
                <a:latin typeface="Times New Roman"/>
                <a:cs typeface="Times New Roman"/>
              </a:rPr>
              <a:t>3</a:t>
            </a:r>
            <a:endParaRPr baseline="24305" dirty="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spc="-5" dirty="0">
                <a:latin typeface="Times New Roman"/>
                <a:cs typeface="Times New Roman"/>
              </a:rPr>
              <a:t>mol·L</a:t>
            </a:r>
            <a:r>
              <a:rPr spc="-7" baseline="24305" dirty="0">
                <a:latin typeface="Symbol"/>
                <a:cs typeface="Symbol"/>
              </a:rPr>
              <a:t></a:t>
            </a:r>
            <a:r>
              <a:rPr spc="-7" baseline="24305" dirty="0">
                <a:latin typeface="Times New Roman"/>
                <a:cs typeface="Times New Roman"/>
              </a:rPr>
              <a:t>1</a:t>
            </a:r>
            <a:r>
              <a:rPr dirty="0">
                <a:latin typeface="楷体"/>
                <a:cs typeface="楷体"/>
              </a:rPr>
              <a:t>时反应向哪一方向进行</a:t>
            </a:r>
            <a:r>
              <a:rPr dirty="0">
                <a:latin typeface="Times New Roman"/>
                <a:cs typeface="Times New Roman"/>
              </a:rPr>
              <a:t>?</a:t>
            </a:r>
          </a:p>
          <a:p>
            <a:pPr marL="469900" indent="-457200">
              <a:lnSpc>
                <a:spcPct val="100000"/>
              </a:lnSpc>
              <a:spcBef>
                <a:spcPts val="1150"/>
              </a:spcBef>
              <a:buFont typeface="Times New Roman"/>
              <a:buAutoNum type="arabicPeriod" startAt="2"/>
              <a:tabLst>
                <a:tab pos="469265" algn="l"/>
                <a:tab pos="469900" algn="l"/>
              </a:tabLst>
            </a:pPr>
            <a:r>
              <a:rPr dirty="0">
                <a:latin typeface="楷体"/>
                <a:cs typeface="楷体"/>
              </a:rPr>
              <a:t>平衡时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Ag</a:t>
            </a:r>
            <a:r>
              <a:rPr b="1" spc="-7" baseline="24305" dirty="0">
                <a:latin typeface="Times New Roman"/>
                <a:cs typeface="Times New Roman"/>
              </a:rPr>
              <a:t>+</a:t>
            </a:r>
            <a:r>
              <a:rPr b="1" spc="15" baseline="24305" dirty="0">
                <a:latin typeface="Times New Roman"/>
                <a:cs typeface="Times New Roman"/>
              </a:rPr>
              <a:t> </a:t>
            </a:r>
            <a:r>
              <a:rPr b="1" spc="10" dirty="0">
                <a:latin typeface="Microsoft JhengHei"/>
                <a:cs typeface="Microsoft JhengHei"/>
              </a:rPr>
              <a:t>、</a:t>
            </a:r>
            <a:r>
              <a:rPr b="1" spc="-5" dirty="0">
                <a:latin typeface="Times New Roman"/>
                <a:cs typeface="Times New Roman"/>
              </a:rPr>
              <a:t>Fe</a:t>
            </a:r>
            <a:r>
              <a:rPr b="1" spc="-7" baseline="24305" dirty="0">
                <a:latin typeface="Times New Roman"/>
                <a:cs typeface="Times New Roman"/>
              </a:rPr>
              <a:t>2+</a:t>
            </a:r>
            <a:r>
              <a:rPr b="1" spc="10" dirty="0">
                <a:latin typeface="Microsoft JhengHei"/>
                <a:cs typeface="Microsoft JhengHei"/>
              </a:rPr>
              <a:t>、</a:t>
            </a:r>
            <a:r>
              <a:rPr b="1" spc="-5" dirty="0">
                <a:latin typeface="Times New Roman"/>
                <a:cs typeface="Times New Roman"/>
              </a:rPr>
              <a:t>Fe</a:t>
            </a:r>
            <a:r>
              <a:rPr b="1" spc="-7" baseline="24305" dirty="0">
                <a:latin typeface="Times New Roman"/>
                <a:cs typeface="Times New Roman"/>
              </a:rPr>
              <a:t>3+</a:t>
            </a:r>
            <a:r>
              <a:rPr dirty="0">
                <a:latin typeface="楷体"/>
                <a:cs typeface="楷体"/>
              </a:rPr>
              <a:t>的浓度各为多少</a:t>
            </a:r>
            <a:r>
              <a:rPr dirty="0">
                <a:latin typeface="Times New Roman"/>
                <a:cs typeface="Times New Roman"/>
              </a:rPr>
              <a:t>?</a:t>
            </a:r>
          </a:p>
          <a:p>
            <a:pPr marL="469900" indent="-457200">
              <a:lnSpc>
                <a:spcPct val="100000"/>
              </a:lnSpc>
              <a:spcBef>
                <a:spcPts val="115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b="1" spc="-5" dirty="0">
                <a:latin typeface="Times New Roman"/>
                <a:cs typeface="Times New Roman"/>
              </a:rPr>
              <a:t>Ag</a:t>
            </a:r>
            <a:r>
              <a:rPr b="1" spc="-7" baseline="24305" dirty="0">
                <a:latin typeface="Times New Roman"/>
                <a:cs typeface="Times New Roman"/>
              </a:rPr>
              <a:t>+</a:t>
            </a:r>
            <a:r>
              <a:rPr b="1" spc="7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楷体"/>
                <a:cs typeface="楷体"/>
              </a:rPr>
              <a:t>的转化率为多少</a:t>
            </a:r>
            <a:r>
              <a:rPr dirty="0">
                <a:latin typeface="Times New Roman"/>
                <a:cs typeface="Times New Roman"/>
              </a:rPr>
              <a:t>?</a:t>
            </a:r>
          </a:p>
          <a:p>
            <a:pPr marL="469900" indent="-457200">
              <a:lnSpc>
                <a:spcPts val="2735"/>
              </a:lnSpc>
              <a:spcBef>
                <a:spcPts val="1155"/>
              </a:spcBef>
              <a:buFont typeface="Times New Roman"/>
              <a:buAutoNum type="arabicPeriod" startAt="2"/>
              <a:tabLst>
                <a:tab pos="469265" algn="l"/>
                <a:tab pos="469900" algn="l"/>
              </a:tabLst>
            </a:pPr>
            <a:r>
              <a:rPr dirty="0">
                <a:latin typeface="楷体"/>
                <a:cs typeface="楷体"/>
              </a:rPr>
              <a:t>如果保持</a:t>
            </a:r>
            <a:r>
              <a:rPr spc="-610" dirty="0">
                <a:latin typeface="楷体"/>
                <a:cs typeface="楷体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Ag</a:t>
            </a:r>
            <a:r>
              <a:rPr b="1" spc="-7" baseline="24305" dirty="0">
                <a:latin typeface="Times New Roman"/>
                <a:cs typeface="Times New Roman"/>
              </a:rPr>
              <a:t>+</a:t>
            </a:r>
            <a:r>
              <a:rPr b="1" spc="7" baseline="24305" dirty="0">
                <a:latin typeface="Times New Roman"/>
                <a:cs typeface="Times New Roman"/>
              </a:rPr>
              <a:t> </a:t>
            </a:r>
            <a:r>
              <a:rPr b="1" spc="10" dirty="0">
                <a:latin typeface="Microsoft JhengHei"/>
                <a:cs typeface="Microsoft JhengHei"/>
              </a:rPr>
              <a:t>、</a:t>
            </a:r>
            <a:r>
              <a:rPr b="1" spc="-5" dirty="0">
                <a:latin typeface="Times New Roman"/>
                <a:cs typeface="Times New Roman"/>
              </a:rPr>
              <a:t>Fe</a:t>
            </a:r>
            <a:r>
              <a:rPr b="1" spc="-7" baseline="24305" dirty="0">
                <a:latin typeface="Times New Roman"/>
                <a:cs typeface="Times New Roman"/>
              </a:rPr>
              <a:t>3+</a:t>
            </a:r>
            <a:r>
              <a:rPr b="1" spc="-15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楷体"/>
                <a:cs typeface="楷体"/>
              </a:rPr>
              <a:t>的初始浓度不变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楷体"/>
                <a:cs typeface="楷体"/>
              </a:rPr>
              <a:t>使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b="1" spc="-5" dirty="0">
                <a:latin typeface="Times New Roman"/>
                <a:cs typeface="Times New Roman"/>
              </a:rPr>
              <a:t>Fe</a:t>
            </a:r>
            <a:r>
              <a:rPr b="1" spc="-7" baseline="24305" dirty="0">
                <a:latin typeface="Times New Roman"/>
                <a:cs typeface="Times New Roman"/>
              </a:rPr>
              <a:t>2+</a:t>
            </a:r>
            <a:r>
              <a:rPr spc="-5" dirty="0">
                <a:latin typeface="Times New Roman"/>
                <a:cs typeface="Times New Roman"/>
              </a:rPr>
              <a:t>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楷体"/>
                <a:cs typeface="楷体"/>
              </a:rPr>
              <a:t>增大至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dirty="0">
                <a:latin typeface="Times New Roman"/>
                <a:cs typeface="Times New Roman"/>
              </a:rPr>
              <a:t>0.300</a:t>
            </a:r>
          </a:p>
          <a:p>
            <a:pPr marL="469265">
              <a:lnSpc>
                <a:spcPts val="2735"/>
              </a:lnSpc>
            </a:pPr>
            <a:r>
              <a:rPr spc="-5" dirty="0">
                <a:latin typeface="Times New Roman"/>
                <a:cs typeface="Times New Roman"/>
              </a:rPr>
              <a:t>mol·L</a:t>
            </a:r>
            <a:r>
              <a:rPr spc="-7" baseline="24305" dirty="0">
                <a:latin typeface="Symbol"/>
                <a:cs typeface="Symbol"/>
              </a:rPr>
              <a:t></a:t>
            </a:r>
            <a:r>
              <a:rPr spc="-7" baseline="24305" dirty="0">
                <a:latin typeface="Times New Roman"/>
                <a:cs typeface="Times New Roman"/>
              </a:rPr>
              <a:t>1</a:t>
            </a:r>
            <a:r>
              <a:rPr spc="-5" dirty="0">
                <a:latin typeface="Times New Roman"/>
                <a:cs typeface="Times New Roman"/>
              </a:rPr>
              <a:t>, </a:t>
            </a:r>
            <a:r>
              <a:rPr dirty="0">
                <a:latin typeface="楷体"/>
                <a:cs typeface="楷体"/>
              </a:rPr>
              <a:t>求</a:t>
            </a:r>
            <a:r>
              <a:rPr spc="-600" dirty="0">
                <a:latin typeface="楷体"/>
                <a:cs typeface="楷体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Ag</a:t>
            </a:r>
            <a:r>
              <a:rPr b="1" spc="-7" baseline="24305" dirty="0">
                <a:latin typeface="Times New Roman"/>
                <a:cs typeface="Times New Roman"/>
              </a:rPr>
              <a:t>+</a:t>
            </a:r>
            <a:r>
              <a:rPr b="1" spc="15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楷体"/>
                <a:cs typeface="楷体"/>
              </a:rPr>
              <a:t>的转化率</a:t>
            </a:r>
            <a:r>
              <a:rPr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32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654117E-6EB9-1C42-8116-57E5328E2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419B4F-FB8F-C046-B49D-55F5C13C6462}"/>
              </a:ext>
            </a:extLst>
          </p:cNvPr>
          <p:cNvSpPr txBox="1"/>
          <p:nvPr/>
        </p:nvSpPr>
        <p:spPr>
          <a:xfrm>
            <a:off x="999299" y="2179030"/>
            <a:ext cx="6404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GB" sz="2800" dirty="0"/>
              <a:t>解</a:t>
            </a:r>
            <a:r>
              <a:rPr lang="zh-CN" altLang="en-US" sz="2800" dirty="0"/>
              <a:t>：</a:t>
            </a:r>
            <a:r>
              <a:rPr lang="en-US" altLang="zh-CN" sz="2800" dirty="0"/>
              <a:t>1.</a:t>
            </a:r>
            <a:r>
              <a:rPr lang="zh-CN" altLang="en-US" sz="2800" dirty="0"/>
              <a:t> 计算反应商，判断反应进行方向 </a:t>
            </a:r>
            <a:endParaRPr kumimoji="1" lang="zh-CN" altLang="en-US" sz="28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151D13B-0116-CB4D-997E-8EE0AAEA9DA1}"/>
              </a:ext>
            </a:extLst>
          </p:cNvPr>
          <p:cNvSpPr txBox="1"/>
          <p:nvPr/>
        </p:nvSpPr>
        <p:spPr>
          <a:xfrm>
            <a:off x="1115616" y="4869160"/>
            <a:ext cx="45288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K</a:t>
            </a:r>
            <a:r>
              <a:rPr kumimoji="0" lang="en-US" altLang="zh-CN" sz="28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sz="2800" spc="7" baseline="25462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,</a:t>
            </a:r>
            <a:r>
              <a:rPr lang="zh-CN" altLang="en-US" sz="2800" dirty="0">
                <a:latin typeface="Times New Roman"/>
                <a:cs typeface="Times New Roman"/>
              </a:rPr>
              <a:t>  </a:t>
            </a:r>
            <a:r>
              <a:rPr sz="2800" dirty="0" err="1">
                <a:latin typeface="楷体"/>
                <a:cs typeface="楷体"/>
              </a:rPr>
              <a:t>反应正向进行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F921EFA-E0E6-5941-9302-AD7CA866EB45}"/>
              </a:ext>
            </a:extLst>
          </p:cNvPr>
          <p:cNvSpPr/>
          <p:nvPr/>
        </p:nvSpPr>
        <p:spPr>
          <a:xfrm>
            <a:off x="5655985" y="692987"/>
            <a:ext cx="360045" cy="155575"/>
          </a:xfrm>
          <a:custGeom>
            <a:avLst/>
            <a:gdLst/>
            <a:ahLst/>
            <a:cxnLst/>
            <a:rect l="l" t="t" r="r" b="b"/>
            <a:pathLst>
              <a:path w="360045" h="155575">
                <a:moveTo>
                  <a:pt x="73151" y="0"/>
                </a:moveTo>
                <a:lnTo>
                  <a:pt x="0" y="73151"/>
                </a:lnTo>
                <a:lnTo>
                  <a:pt x="0" y="82295"/>
                </a:lnTo>
                <a:lnTo>
                  <a:pt x="73151" y="155448"/>
                </a:lnTo>
                <a:lnTo>
                  <a:pt x="83820" y="146303"/>
                </a:lnTo>
                <a:lnTo>
                  <a:pt x="59436" y="117348"/>
                </a:lnTo>
                <a:lnTo>
                  <a:pt x="324612" y="117348"/>
                </a:lnTo>
                <a:lnTo>
                  <a:pt x="344424" y="97536"/>
                </a:lnTo>
                <a:lnTo>
                  <a:pt x="44196" y="97536"/>
                </a:lnTo>
                <a:lnTo>
                  <a:pt x="27432" y="77724"/>
                </a:lnTo>
                <a:lnTo>
                  <a:pt x="44196" y="56387"/>
                </a:lnTo>
                <a:lnTo>
                  <a:pt x="342900" y="56387"/>
                </a:lnTo>
                <a:lnTo>
                  <a:pt x="323088" y="36575"/>
                </a:lnTo>
                <a:lnTo>
                  <a:pt x="59436" y="36575"/>
                </a:lnTo>
                <a:lnTo>
                  <a:pt x="83820" y="7619"/>
                </a:lnTo>
                <a:lnTo>
                  <a:pt x="73151" y="0"/>
                </a:lnTo>
                <a:close/>
              </a:path>
              <a:path w="360045" h="155575">
                <a:moveTo>
                  <a:pt x="324612" y="117348"/>
                </a:moveTo>
                <a:lnTo>
                  <a:pt x="301751" y="117348"/>
                </a:lnTo>
                <a:lnTo>
                  <a:pt x="277368" y="146303"/>
                </a:lnTo>
                <a:lnTo>
                  <a:pt x="286512" y="155448"/>
                </a:lnTo>
                <a:lnTo>
                  <a:pt x="324612" y="117348"/>
                </a:lnTo>
                <a:close/>
              </a:path>
              <a:path w="360045" h="155575">
                <a:moveTo>
                  <a:pt x="342900" y="56387"/>
                </a:moveTo>
                <a:lnTo>
                  <a:pt x="316992" y="56387"/>
                </a:lnTo>
                <a:lnTo>
                  <a:pt x="333756" y="77724"/>
                </a:lnTo>
                <a:lnTo>
                  <a:pt x="316992" y="97536"/>
                </a:lnTo>
                <a:lnTo>
                  <a:pt x="344424" y="97536"/>
                </a:lnTo>
                <a:lnTo>
                  <a:pt x="359664" y="82295"/>
                </a:lnTo>
                <a:lnTo>
                  <a:pt x="359664" y="73151"/>
                </a:lnTo>
                <a:lnTo>
                  <a:pt x="342900" y="56387"/>
                </a:lnTo>
                <a:close/>
              </a:path>
              <a:path w="360045" h="155575">
                <a:moveTo>
                  <a:pt x="286512" y="0"/>
                </a:moveTo>
                <a:lnTo>
                  <a:pt x="277368" y="7619"/>
                </a:lnTo>
                <a:lnTo>
                  <a:pt x="301751" y="36575"/>
                </a:lnTo>
                <a:lnTo>
                  <a:pt x="323088" y="36575"/>
                </a:lnTo>
                <a:lnTo>
                  <a:pt x="286512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3">
            <a:extLst>
              <a:ext uri="{FF2B5EF4-FFF2-40B4-BE49-F238E27FC236}">
                <a16:creationId xmlns:a16="http://schemas.microsoft.com/office/drawing/2014/main" id="{9C5CAFDE-D9A2-1B4F-B8CC-FB8B61C5B363}"/>
              </a:ext>
            </a:extLst>
          </p:cNvPr>
          <p:cNvSpPr txBox="1"/>
          <p:nvPr/>
        </p:nvSpPr>
        <p:spPr>
          <a:xfrm>
            <a:off x="6095913" y="538555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3+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1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(s)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20B79D2E-1E8F-3748-9BAC-04A79D591C8A}"/>
              </a:ext>
            </a:extLst>
          </p:cNvPr>
          <p:cNvSpPr txBox="1"/>
          <p:nvPr/>
        </p:nvSpPr>
        <p:spPr>
          <a:xfrm>
            <a:off x="543417" y="262290"/>
            <a:ext cx="5561330" cy="11842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060065" algn="l"/>
              </a:tabLst>
            </a:pPr>
            <a:r>
              <a:rPr spc="10" dirty="0">
                <a:latin typeface="+mj-ea"/>
                <a:ea typeface="+mj-ea"/>
                <a:cs typeface="楷体"/>
              </a:rPr>
              <a:t>例</a:t>
            </a:r>
            <a:r>
              <a:rPr sz="3200" dirty="0">
                <a:latin typeface="楷体"/>
                <a:cs typeface="楷体"/>
              </a:rPr>
              <a:t>：</a:t>
            </a:r>
            <a:r>
              <a:rPr dirty="0">
                <a:latin typeface="Times New Roman"/>
                <a:cs typeface="Times New Roman"/>
              </a:rPr>
              <a:t>25</a:t>
            </a:r>
            <a:r>
              <a:rPr dirty="0">
                <a:latin typeface="宋体"/>
                <a:cs typeface="宋体"/>
              </a:rPr>
              <a:t>℃</a:t>
            </a:r>
            <a:r>
              <a:rPr dirty="0">
                <a:latin typeface="楷体"/>
                <a:cs typeface="楷体"/>
              </a:rPr>
              <a:t>时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楷体"/>
                <a:cs typeface="楷体"/>
              </a:rPr>
              <a:t>反应</a:t>
            </a:r>
            <a:r>
              <a:rPr lang="zh-CN" altLang="en-US" dirty="0">
                <a:latin typeface="楷体"/>
                <a:cs typeface="楷体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2+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+</a:t>
            </a:r>
            <a:r>
              <a:rPr b="1" spc="-270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err="1">
                <a:latin typeface="楷体"/>
                <a:cs typeface="楷体"/>
              </a:rPr>
              <a:t>的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spc="-7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3.2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82F36761-465B-3582-56DD-71F7CF08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2" y="2826075"/>
            <a:ext cx="75057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1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421E05-5D9D-EA47-82FF-7AFA5FCCC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309C57-B435-1745-8F12-3B0331706AA0}"/>
              </a:ext>
            </a:extLst>
          </p:cNvPr>
          <p:cNvSpPr/>
          <p:nvPr/>
        </p:nvSpPr>
        <p:spPr>
          <a:xfrm>
            <a:off x="685171" y="1265252"/>
            <a:ext cx="6336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 计算平衡时各物种组成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61FFCE-0F74-C94C-B09E-E8AADBE8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28" y="1844824"/>
            <a:ext cx="6032831" cy="3714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201D02-6FB3-E844-9448-CEA55C5FF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949" y="5671568"/>
            <a:ext cx="2880320" cy="1110232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DE8CB59-24BE-2E49-940E-220DB8DF747B}"/>
              </a:ext>
            </a:extLst>
          </p:cNvPr>
          <p:cNvSpPr/>
          <p:nvPr/>
        </p:nvSpPr>
        <p:spPr>
          <a:xfrm>
            <a:off x="5655985" y="443174"/>
            <a:ext cx="360045" cy="155575"/>
          </a:xfrm>
          <a:custGeom>
            <a:avLst/>
            <a:gdLst/>
            <a:ahLst/>
            <a:cxnLst/>
            <a:rect l="l" t="t" r="r" b="b"/>
            <a:pathLst>
              <a:path w="360045" h="155575">
                <a:moveTo>
                  <a:pt x="73151" y="0"/>
                </a:moveTo>
                <a:lnTo>
                  <a:pt x="0" y="73151"/>
                </a:lnTo>
                <a:lnTo>
                  <a:pt x="0" y="82295"/>
                </a:lnTo>
                <a:lnTo>
                  <a:pt x="73151" y="155448"/>
                </a:lnTo>
                <a:lnTo>
                  <a:pt x="83820" y="146303"/>
                </a:lnTo>
                <a:lnTo>
                  <a:pt x="59436" y="117348"/>
                </a:lnTo>
                <a:lnTo>
                  <a:pt x="324612" y="117348"/>
                </a:lnTo>
                <a:lnTo>
                  <a:pt x="344424" y="97536"/>
                </a:lnTo>
                <a:lnTo>
                  <a:pt x="44196" y="97536"/>
                </a:lnTo>
                <a:lnTo>
                  <a:pt x="27432" y="77724"/>
                </a:lnTo>
                <a:lnTo>
                  <a:pt x="44196" y="56387"/>
                </a:lnTo>
                <a:lnTo>
                  <a:pt x="342900" y="56387"/>
                </a:lnTo>
                <a:lnTo>
                  <a:pt x="323088" y="36575"/>
                </a:lnTo>
                <a:lnTo>
                  <a:pt x="59436" y="36575"/>
                </a:lnTo>
                <a:lnTo>
                  <a:pt x="83820" y="7619"/>
                </a:lnTo>
                <a:lnTo>
                  <a:pt x="73151" y="0"/>
                </a:lnTo>
                <a:close/>
              </a:path>
              <a:path w="360045" h="155575">
                <a:moveTo>
                  <a:pt x="324612" y="117348"/>
                </a:moveTo>
                <a:lnTo>
                  <a:pt x="301751" y="117348"/>
                </a:lnTo>
                <a:lnTo>
                  <a:pt x="277368" y="146303"/>
                </a:lnTo>
                <a:lnTo>
                  <a:pt x="286512" y="155448"/>
                </a:lnTo>
                <a:lnTo>
                  <a:pt x="324612" y="117348"/>
                </a:lnTo>
                <a:close/>
              </a:path>
              <a:path w="360045" h="155575">
                <a:moveTo>
                  <a:pt x="342900" y="56387"/>
                </a:moveTo>
                <a:lnTo>
                  <a:pt x="316992" y="56387"/>
                </a:lnTo>
                <a:lnTo>
                  <a:pt x="333756" y="77724"/>
                </a:lnTo>
                <a:lnTo>
                  <a:pt x="316992" y="97536"/>
                </a:lnTo>
                <a:lnTo>
                  <a:pt x="344424" y="97536"/>
                </a:lnTo>
                <a:lnTo>
                  <a:pt x="359664" y="82295"/>
                </a:lnTo>
                <a:lnTo>
                  <a:pt x="359664" y="73151"/>
                </a:lnTo>
                <a:lnTo>
                  <a:pt x="342900" y="56387"/>
                </a:lnTo>
                <a:close/>
              </a:path>
              <a:path w="360045" h="155575">
                <a:moveTo>
                  <a:pt x="286512" y="0"/>
                </a:moveTo>
                <a:lnTo>
                  <a:pt x="277368" y="7619"/>
                </a:lnTo>
                <a:lnTo>
                  <a:pt x="301751" y="36575"/>
                </a:lnTo>
                <a:lnTo>
                  <a:pt x="323088" y="36575"/>
                </a:lnTo>
                <a:lnTo>
                  <a:pt x="286512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7532614-A506-064E-A2A6-B306A1BFA1AC}"/>
              </a:ext>
            </a:extLst>
          </p:cNvPr>
          <p:cNvSpPr txBox="1"/>
          <p:nvPr/>
        </p:nvSpPr>
        <p:spPr>
          <a:xfrm>
            <a:off x="6095913" y="288742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3+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1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(s)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D6359E6-6DEB-F44D-BB9C-0ECB27557CF1}"/>
              </a:ext>
            </a:extLst>
          </p:cNvPr>
          <p:cNvSpPr txBox="1"/>
          <p:nvPr/>
        </p:nvSpPr>
        <p:spPr>
          <a:xfrm>
            <a:off x="543417" y="12477"/>
            <a:ext cx="5561330" cy="11842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060065" algn="l"/>
              </a:tabLst>
            </a:pPr>
            <a:r>
              <a:rPr spc="10" dirty="0">
                <a:latin typeface="+mj-ea"/>
                <a:ea typeface="+mj-ea"/>
                <a:cs typeface="楷体"/>
              </a:rPr>
              <a:t>例</a:t>
            </a:r>
            <a:r>
              <a:rPr sz="3200" dirty="0">
                <a:latin typeface="楷体"/>
                <a:cs typeface="楷体"/>
              </a:rPr>
              <a:t>：</a:t>
            </a:r>
            <a:r>
              <a:rPr dirty="0">
                <a:latin typeface="Times New Roman"/>
                <a:cs typeface="Times New Roman"/>
              </a:rPr>
              <a:t>25</a:t>
            </a:r>
            <a:r>
              <a:rPr dirty="0">
                <a:latin typeface="宋体"/>
                <a:cs typeface="宋体"/>
              </a:rPr>
              <a:t>℃</a:t>
            </a:r>
            <a:r>
              <a:rPr dirty="0">
                <a:latin typeface="楷体"/>
                <a:cs typeface="楷体"/>
              </a:rPr>
              <a:t>时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楷体"/>
                <a:cs typeface="楷体"/>
              </a:rPr>
              <a:t>反应</a:t>
            </a:r>
            <a:r>
              <a:rPr lang="zh-CN" altLang="en-US" dirty="0">
                <a:latin typeface="楷体"/>
                <a:cs typeface="楷体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2+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+</a:t>
            </a:r>
            <a:r>
              <a:rPr b="1" spc="-270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err="1">
                <a:latin typeface="楷体"/>
                <a:cs typeface="楷体"/>
              </a:rPr>
              <a:t>的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spc="-7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3.2</a:t>
            </a:r>
          </a:p>
        </p:txBody>
      </p:sp>
    </p:spTree>
    <p:extLst>
      <p:ext uri="{BB962C8B-B14F-4D97-AF65-F5344CB8AC3E}">
        <p14:creationId xmlns:p14="http://schemas.microsoft.com/office/powerpoint/2010/main" val="873412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3F6DCEB-15E7-3D4F-9CE1-5C3B8A55E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D93C0-12AE-B448-9EF1-CA29CACB5440}"/>
              </a:ext>
            </a:extLst>
          </p:cNvPr>
          <p:cNvSpPr txBox="1"/>
          <p:nvPr/>
        </p:nvSpPr>
        <p:spPr>
          <a:xfrm>
            <a:off x="899592" y="2132856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 </a:t>
            </a:r>
            <a:r>
              <a:rPr lang="zh-CN" altLang="en-GB" sz="2800" dirty="0"/>
              <a:t>求</a:t>
            </a:r>
            <a:r>
              <a:rPr lang="zh-CN" altLang="en-US" sz="2800" dirty="0"/>
              <a:t> </a:t>
            </a:r>
            <a:r>
              <a:rPr lang="en-GB" altLang="zh-CN" sz="2800" kern="0" spc="-5" dirty="0">
                <a:cs typeface="Times New Roman"/>
              </a:rPr>
              <a:t>Ag</a:t>
            </a:r>
            <a:r>
              <a:rPr lang="en-GB" altLang="zh-CN" sz="2800" kern="0" spc="-7" baseline="25462" dirty="0">
                <a:cs typeface="Times New Roman"/>
              </a:rPr>
              <a:t>+</a:t>
            </a:r>
            <a:r>
              <a:rPr lang="zh-CN" altLang="en-US" sz="2800" kern="0" spc="-7" baseline="25462" dirty="0">
                <a:cs typeface="Times New Roman"/>
              </a:rPr>
              <a:t> </a:t>
            </a:r>
            <a:r>
              <a:rPr lang="zh-CN" altLang="en-US" sz="2800" dirty="0"/>
              <a:t>转化率</a:t>
            </a:r>
            <a:endParaRPr kumimoji="1" lang="zh-CN" altLang="en-US" sz="2800" dirty="0"/>
          </a:p>
        </p:txBody>
      </p:sp>
      <p:sp>
        <p:nvSpPr>
          <p:cNvPr id="125" name="object 2">
            <a:extLst>
              <a:ext uri="{FF2B5EF4-FFF2-40B4-BE49-F238E27FC236}">
                <a16:creationId xmlns:a16="http://schemas.microsoft.com/office/drawing/2014/main" id="{7587E2BB-ED05-D048-A545-B396B73DF346}"/>
              </a:ext>
            </a:extLst>
          </p:cNvPr>
          <p:cNvSpPr/>
          <p:nvPr/>
        </p:nvSpPr>
        <p:spPr>
          <a:xfrm>
            <a:off x="5655985" y="692987"/>
            <a:ext cx="360045" cy="155575"/>
          </a:xfrm>
          <a:custGeom>
            <a:avLst/>
            <a:gdLst/>
            <a:ahLst/>
            <a:cxnLst/>
            <a:rect l="l" t="t" r="r" b="b"/>
            <a:pathLst>
              <a:path w="360045" h="155575">
                <a:moveTo>
                  <a:pt x="73151" y="0"/>
                </a:moveTo>
                <a:lnTo>
                  <a:pt x="0" y="73151"/>
                </a:lnTo>
                <a:lnTo>
                  <a:pt x="0" y="82295"/>
                </a:lnTo>
                <a:lnTo>
                  <a:pt x="73151" y="155448"/>
                </a:lnTo>
                <a:lnTo>
                  <a:pt x="83820" y="146303"/>
                </a:lnTo>
                <a:lnTo>
                  <a:pt x="59436" y="117348"/>
                </a:lnTo>
                <a:lnTo>
                  <a:pt x="324612" y="117348"/>
                </a:lnTo>
                <a:lnTo>
                  <a:pt x="344424" y="97536"/>
                </a:lnTo>
                <a:lnTo>
                  <a:pt x="44196" y="97536"/>
                </a:lnTo>
                <a:lnTo>
                  <a:pt x="27432" y="77724"/>
                </a:lnTo>
                <a:lnTo>
                  <a:pt x="44196" y="56387"/>
                </a:lnTo>
                <a:lnTo>
                  <a:pt x="342900" y="56387"/>
                </a:lnTo>
                <a:lnTo>
                  <a:pt x="323088" y="36575"/>
                </a:lnTo>
                <a:lnTo>
                  <a:pt x="59436" y="36575"/>
                </a:lnTo>
                <a:lnTo>
                  <a:pt x="83820" y="7619"/>
                </a:lnTo>
                <a:lnTo>
                  <a:pt x="73151" y="0"/>
                </a:lnTo>
                <a:close/>
              </a:path>
              <a:path w="360045" h="155575">
                <a:moveTo>
                  <a:pt x="324612" y="117348"/>
                </a:moveTo>
                <a:lnTo>
                  <a:pt x="301751" y="117348"/>
                </a:lnTo>
                <a:lnTo>
                  <a:pt x="277368" y="146303"/>
                </a:lnTo>
                <a:lnTo>
                  <a:pt x="286512" y="155448"/>
                </a:lnTo>
                <a:lnTo>
                  <a:pt x="324612" y="117348"/>
                </a:lnTo>
                <a:close/>
              </a:path>
              <a:path w="360045" h="155575">
                <a:moveTo>
                  <a:pt x="342900" y="56387"/>
                </a:moveTo>
                <a:lnTo>
                  <a:pt x="316992" y="56387"/>
                </a:lnTo>
                <a:lnTo>
                  <a:pt x="333756" y="77724"/>
                </a:lnTo>
                <a:lnTo>
                  <a:pt x="316992" y="97536"/>
                </a:lnTo>
                <a:lnTo>
                  <a:pt x="344424" y="97536"/>
                </a:lnTo>
                <a:lnTo>
                  <a:pt x="359664" y="82295"/>
                </a:lnTo>
                <a:lnTo>
                  <a:pt x="359664" y="73151"/>
                </a:lnTo>
                <a:lnTo>
                  <a:pt x="342900" y="56387"/>
                </a:lnTo>
                <a:close/>
              </a:path>
              <a:path w="360045" h="155575">
                <a:moveTo>
                  <a:pt x="286512" y="0"/>
                </a:moveTo>
                <a:lnTo>
                  <a:pt x="277368" y="7619"/>
                </a:lnTo>
                <a:lnTo>
                  <a:pt x="301751" y="36575"/>
                </a:lnTo>
                <a:lnTo>
                  <a:pt x="323088" y="36575"/>
                </a:lnTo>
                <a:lnTo>
                  <a:pt x="286512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3">
            <a:extLst>
              <a:ext uri="{FF2B5EF4-FFF2-40B4-BE49-F238E27FC236}">
                <a16:creationId xmlns:a16="http://schemas.microsoft.com/office/drawing/2014/main" id="{3B613315-D6E0-C74E-B00A-C0CE3B43EF79}"/>
              </a:ext>
            </a:extLst>
          </p:cNvPr>
          <p:cNvSpPr txBox="1"/>
          <p:nvPr/>
        </p:nvSpPr>
        <p:spPr>
          <a:xfrm>
            <a:off x="6095913" y="538555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3+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1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(s)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7" name="object 4">
            <a:extLst>
              <a:ext uri="{FF2B5EF4-FFF2-40B4-BE49-F238E27FC236}">
                <a16:creationId xmlns:a16="http://schemas.microsoft.com/office/drawing/2014/main" id="{39959708-3945-474A-A69B-8C15B983B935}"/>
              </a:ext>
            </a:extLst>
          </p:cNvPr>
          <p:cNvSpPr txBox="1"/>
          <p:nvPr/>
        </p:nvSpPr>
        <p:spPr>
          <a:xfrm>
            <a:off x="543417" y="262290"/>
            <a:ext cx="5561330" cy="11842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060065" algn="l"/>
              </a:tabLst>
            </a:pPr>
            <a:r>
              <a:rPr spc="10" dirty="0">
                <a:latin typeface="+mj-ea"/>
                <a:ea typeface="+mj-ea"/>
                <a:cs typeface="楷体"/>
              </a:rPr>
              <a:t>例</a:t>
            </a:r>
            <a:r>
              <a:rPr sz="3200" dirty="0">
                <a:latin typeface="楷体"/>
                <a:cs typeface="楷体"/>
              </a:rPr>
              <a:t>：</a:t>
            </a:r>
            <a:r>
              <a:rPr dirty="0">
                <a:latin typeface="Times New Roman"/>
                <a:cs typeface="Times New Roman"/>
              </a:rPr>
              <a:t>25</a:t>
            </a:r>
            <a:r>
              <a:rPr dirty="0">
                <a:latin typeface="宋体"/>
                <a:cs typeface="宋体"/>
              </a:rPr>
              <a:t>℃</a:t>
            </a:r>
            <a:r>
              <a:rPr dirty="0">
                <a:latin typeface="楷体"/>
                <a:cs typeface="楷体"/>
              </a:rPr>
              <a:t>时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楷体"/>
                <a:cs typeface="楷体"/>
              </a:rPr>
              <a:t>反应</a:t>
            </a:r>
            <a:r>
              <a:rPr lang="zh-CN" altLang="en-US" dirty="0">
                <a:latin typeface="楷体"/>
                <a:cs typeface="楷体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2+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+</a:t>
            </a:r>
            <a:r>
              <a:rPr b="1" spc="-270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err="1">
                <a:latin typeface="楷体"/>
                <a:cs typeface="楷体"/>
              </a:rPr>
              <a:t>的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spc="-7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3.2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49631B2-3B37-447D-CFDF-865D111BE519}"/>
              </a:ext>
            </a:extLst>
          </p:cNvPr>
          <p:cNvGrpSpPr/>
          <p:nvPr/>
        </p:nvGrpSpPr>
        <p:grpSpPr>
          <a:xfrm>
            <a:off x="539552" y="2846096"/>
            <a:ext cx="7731458" cy="1013947"/>
            <a:chOff x="539552" y="2846096"/>
            <a:chExt cx="7731458" cy="101394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1C1C456-F064-3E41-9998-EC13BE13DA52}"/>
                </a:ext>
              </a:extLst>
            </p:cNvPr>
            <p:cNvGrpSpPr/>
            <p:nvPr/>
          </p:nvGrpSpPr>
          <p:grpSpPr>
            <a:xfrm>
              <a:off x="5364088" y="2996952"/>
              <a:ext cx="2906922" cy="780636"/>
              <a:chOff x="2748932" y="2936396"/>
              <a:chExt cx="4264660" cy="1033526"/>
            </a:xfrm>
          </p:grpSpPr>
          <p:sp>
            <p:nvSpPr>
              <p:cNvPr id="45" name="object 44">
                <a:extLst>
                  <a:ext uri="{FF2B5EF4-FFF2-40B4-BE49-F238E27FC236}">
                    <a16:creationId xmlns:a16="http://schemas.microsoft.com/office/drawing/2014/main" id="{1454CD0F-8B25-D44B-BFCD-542ECD17DDB4}"/>
                  </a:ext>
                </a:extLst>
              </p:cNvPr>
              <p:cNvSpPr/>
              <p:nvPr/>
            </p:nvSpPr>
            <p:spPr>
              <a:xfrm>
                <a:off x="2748932" y="3481225"/>
                <a:ext cx="2762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6225">
                    <a:moveTo>
                      <a:pt x="0" y="0"/>
                    </a:moveTo>
                    <a:lnTo>
                      <a:pt x="275843" y="0"/>
                    </a:lnTo>
                  </a:path>
                </a:pathLst>
              </a:custGeom>
              <a:ln w="2895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6" name="object 45">
                <a:extLst>
                  <a:ext uri="{FF2B5EF4-FFF2-40B4-BE49-F238E27FC236}">
                    <a16:creationId xmlns:a16="http://schemas.microsoft.com/office/drawing/2014/main" id="{BD983556-830D-674D-8BD2-CAE074075392}"/>
                  </a:ext>
                </a:extLst>
              </p:cNvPr>
              <p:cNvSpPr/>
              <p:nvPr/>
            </p:nvSpPr>
            <p:spPr>
              <a:xfrm>
                <a:off x="2748932" y="3577237"/>
                <a:ext cx="2762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6225">
                    <a:moveTo>
                      <a:pt x="0" y="0"/>
                    </a:moveTo>
                    <a:lnTo>
                      <a:pt x="275843" y="0"/>
                    </a:lnTo>
                  </a:path>
                </a:pathLst>
              </a:custGeom>
              <a:ln w="2895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630835BF-675C-2241-AC48-A9A34B44A1E0}"/>
                  </a:ext>
                </a:extLst>
              </p:cNvPr>
              <p:cNvSpPr/>
              <p:nvPr/>
            </p:nvSpPr>
            <p:spPr>
              <a:xfrm>
                <a:off x="3350913" y="3006499"/>
                <a:ext cx="178435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178435" h="307975">
                    <a:moveTo>
                      <a:pt x="115824" y="50292"/>
                    </a:moveTo>
                    <a:lnTo>
                      <a:pt x="60960" y="50292"/>
                    </a:lnTo>
                    <a:lnTo>
                      <a:pt x="65532" y="51816"/>
                    </a:lnTo>
                    <a:lnTo>
                      <a:pt x="68580" y="51816"/>
                    </a:lnTo>
                    <a:lnTo>
                      <a:pt x="70104" y="54864"/>
                    </a:lnTo>
                    <a:lnTo>
                      <a:pt x="73151" y="57912"/>
                    </a:lnTo>
                    <a:lnTo>
                      <a:pt x="74675" y="62484"/>
                    </a:lnTo>
                    <a:lnTo>
                      <a:pt x="74675" y="259080"/>
                    </a:lnTo>
                    <a:lnTo>
                      <a:pt x="73151" y="266700"/>
                    </a:lnTo>
                    <a:lnTo>
                      <a:pt x="70104" y="275844"/>
                    </a:lnTo>
                    <a:lnTo>
                      <a:pt x="67056" y="278892"/>
                    </a:lnTo>
                    <a:lnTo>
                      <a:pt x="62484" y="281940"/>
                    </a:lnTo>
                    <a:lnTo>
                      <a:pt x="59436" y="284988"/>
                    </a:lnTo>
                    <a:lnTo>
                      <a:pt x="47244" y="288036"/>
                    </a:lnTo>
                    <a:lnTo>
                      <a:pt x="40695" y="288940"/>
                    </a:lnTo>
                    <a:lnTo>
                      <a:pt x="32575" y="289560"/>
                    </a:lnTo>
                    <a:lnTo>
                      <a:pt x="23026" y="290179"/>
                    </a:lnTo>
                    <a:lnTo>
                      <a:pt x="12192" y="291084"/>
                    </a:lnTo>
                    <a:lnTo>
                      <a:pt x="12192" y="307848"/>
                    </a:lnTo>
                    <a:lnTo>
                      <a:pt x="178308" y="307848"/>
                    </a:lnTo>
                    <a:lnTo>
                      <a:pt x="178308" y="291084"/>
                    </a:lnTo>
                    <a:lnTo>
                      <a:pt x="169711" y="290202"/>
                    </a:lnTo>
                    <a:lnTo>
                      <a:pt x="162115" y="289750"/>
                    </a:lnTo>
                    <a:lnTo>
                      <a:pt x="155376" y="289583"/>
                    </a:lnTo>
                    <a:lnTo>
                      <a:pt x="149351" y="289560"/>
                    </a:lnTo>
                    <a:lnTo>
                      <a:pt x="137160" y="286512"/>
                    </a:lnTo>
                    <a:lnTo>
                      <a:pt x="123444" y="281940"/>
                    </a:lnTo>
                    <a:lnTo>
                      <a:pt x="121920" y="278892"/>
                    </a:lnTo>
                    <a:lnTo>
                      <a:pt x="118872" y="275844"/>
                    </a:lnTo>
                    <a:lnTo>
                      <a:pt x="117348" y="272796"/>
                    </a:lnTo>
                    <a:lnTo>
                      <a:pt x="115824" y="268224"/>
                    </a:lnTo>
                    <a:lnTo>
                      <a:pt x="115824" y="50292"/>
                    </a:lnTo>
                    <a:close/>
                  </a:path>
                  <a:path w="178435" h="307975">
                    <a:moveTo>
                      <a:pt x="115824" y="0"/>
                    </a:moveTo>
                    <a:lnTo>
                      <a:pt x="103632" y="0"/>
                    </a:lnTo>
                    <a:lnTo>
                      <a:pt x="0" y="60960"/>
                    </a:lnTo>
                    <a:lnTo>
                      <a:pt x="9144" y="79248"/>
                    </a:lnTo>
                    <a:lnTo>
                      <a:pt x="18002" y="72913"/>
                    </a:lnTo>
                    <a:lnTo>
                      <a:pt x="26288" y="67437"/>
                    </a:lnTo>
                    <a:lnTo>
                      <a:pt x="34077" y="62484"/>
                    </a:lnTo>
                    <a:lnTo>
                      <a:pt x="41148" y="57912"/>
                    </a:lnTo>
                    <a:lnTo>
                      <a:pt x="50292" y="53340"/>
                    </a:lnTo>
                    <a:lnTo>
                      <a:pt x="56387" y="51816"/>
                    </a:lnTo>
                    <a:lnTo>
                      <a:pt x="60960" y="50292"/>
                    </a:lnTo>
                    <a:lnTo>
                      <a:pt x="115824" y="50292"/>
                    </a:lnTo>
                    <a:lnTo>
                      <a:pt x="11582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8" name="object 47">
                <a:extLst>
                  <a:ext uri="{FF2B5EF4-FFF2-40B4-BE49-F238E27FC236}">
                    <a16:creationId xmlns:a16="http://schemas.microsoft.com/office/drawing/2014/main" id="{3063693E-9D54-9B42-AC18-53282E51435F}"/>
                  </a:ext>
                </a:extLst>
              </p:cNvPr>
              <p:cNvSpPr/>
              <p:nvPr/>
            </p:nvSpPr>
            <p:spPr>
              <a:xfrm>
                <a:off x="3588656" y="3262531"/>
                <a:ext cx="45720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52070">
                    <a:moveTo>
                      <a:pt x="45719" y="0"/>
                    </a:moveTo>
                    <a:lnTo>
                      <a:pt x="45719" y="51815"/>
                    </a:lnTo>
                    <a:lnTo>
                      <a:pt x="0" y="51815"/>
                    </a:lnTo>
                    <a:lnTo>
                      <a:pt x="0" y="0"/>
                    </a:lnTo>
                    <a:lnTo>
                      <a:pt x="457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6950681F-B62D-EF44-A384-BDA0EAFB501E}"/>
                  </a:ext>
                </a:extLst>
              </p:cNvPr>
              <p:cNvSpPr/>
              <p:nvPr/>
            </p:nvSpPr>
            <p:spPr>
              <a:xfrm>
                <a:off x="3687717" y="3006499"/>
                <a:ext cx="203200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311150">
                    <a:moveTo>
                      <a:pt x="164591" y="0"/>
                    </a:moveTo>
                    <a:lnTo>
                      <a:pt x="116585" y="9001"/>
                    </a:lnTo>
                    <a:lnTo>
                      <a:pt x="72199" y="33528"/>
                    </a:lnTo>
                    <a:lnTo>
                      <a:pt x="36409" y="69770"/>
                    </a:lnTo>
                    <a:lnTo>
                      <a:pt x="12191" y="117348"/>
                    </a:lnTo>
                    <a:lnTo>
                      <a:pt x="619" y="171354"/>
                    </a:lnTo>
                    <a:lnTo>
                      <a:pt x="0" y="190500"/>
                    </a:lnTo>
                    <a:lnTo>
                      <a:pt x="1452" y="218479"/>
                    </a:lnTo>
                    <a:lnTo>
                      <a:pt x="13501" y="263580"/>
                    </a:lnTo>
                    <a:lnTo>
                      <a:pt x="38409" y="293536"/>
                    </a:lnTo>
                    <a:lnTo>
                      <a:pt x="75604" y="308919"/>
                    </a:lnTo>
                    <a:lnTo>
                      <a:pt x="99059" y="310896"/>
                    </a:lnTo>
                    <a:lnTo>
                      <a:pt x="115371" y="310038"/>
                    </a:lnTo>
                    <a:lnTo>
                      <a:pt x="155447" y="297180"/>
                    </a:lnTo>
                    <a:lnTo>
                      <a:pt x="99059" y="292608"/>
                    </a:lnTo>
                    <a:lnTo>
                      <a:pt x="85963" y="291179"/>
                    </a:lnTo>
                    <a:lnTo>
                      <a:pt x="50387" y="257151"/>
                    </a:lnTo>
                    <a:lnTo>
                      <a:pt x="42671" y="204216"/>
                    </a:lnTo>
                    <a:lnTo>
                      <a:pt x="42671" y="179832"/>
                    </a:lnTo>
                    <a:lnTo>
                      <a:pt x="44231" y="175188"/>
                    </a:lnTo>
                    <a:lnTo>
                      <a:pt x="45719" y="172212"/>
                    </a:lnTo>
                    <a:lnTo>
                      <a:pt x="45719" y="170688"/>
                    </a:lnTo>
                    <a:lnTo>
                      <a:pt x="48767" y="167640"/>
                    </a:lnTo>
                    <a:lnTo>
                      <a:pt x="60959" y="158496"/>
                    </a:lnTo>
                    <a:lnTo>
                      <a:pt x="79247" y="149352"/>
                    </a:lnTo>
                    <a:lnTo>
                      <a:pt x="45719" y="149352"/>
                    </a:lnTo>
                    <a:lnTo>
                      <a:pt x="53530" y="111442"/>
                    </a:lnTo>
                    <a:lnTo>
                      <a:pt x="78271" y="67008"/>
                    </a:lnTo>
                    <a:lnTo>
                      <a:pt x="112775" y="36576"/>
                    </a:lnTo>
                    <a:lnTo>
                      <a:pt x="157781" y="23717"/>
                    </a:lnTo>
                    <a:lnTo>
                      <a:pt x="175259" y="22860"/>
                    </a:lnTo>
                    <a:lnTo>
                      <a:pt x="175259" y="10668"/>
                    </a:lnTo>
                    <a:lnTo>
                      <a:pt x="164591" y="0"/>
                    </a:lnTo>
                    <a:close/>
                  </a:path>
                  <a:path w="203200" h="311150">
                    <a:moveTo>
                      <a:pt x="181298" y="146304"/>
                    </a:moveTo>
                    <a:lnTo>
                      <a:pt x="106679" y="146304"/>
                    </a:lnTo>
                    <a:lnTo>
                      <a:pt x="118657" y="147447"/>
                    </a:lnTo>
                    <a:lnTo>
                      <a:pt x="129349" y="150876"/>
                    </a:lnTo>
                    <a:lnTo>
                      <a:pt x="156590" y="186499"/>
                    </a:lnTo>
                    <a:lnTo>
                      <a:pt x="160019" y="216408"/>
                    </a:lnTo>
                    <a:lnTo>
                      <a:pt x="159758" y="224147"/>
                    </a:lnTo>
                    <a:lnTo>
                      <a:pt x="149471" y="264866"/>
                    </a:lnTo>
                    <a:lnTo>
                      <a:pt x="146303" y="269748"/>
                    </a:lnTo>
                    <a:lnTo>
                      <a:pt x="141731" y="277368"/>
                    </a:lnTo>
                    <a:lnTo>
                      <a:pt x="99059" y="292608"/>
                    </a:lnTo>
                    <a:lnTo>
                      <a:pt x="163461" y="292608"/>
                    </a:lnTo>
                    <a:lnTo>
                      <a:pt x="190500" y="262128"/>
                    </a:lnTo>
                    <a:lnTo>
                      <a:pt x="202691" y="211836"/>
                    </a:lnTo>
                    <a:lnTo>
                      <a:pt x="202120" y="198667"/>
                    </a:lnTo>
                    <a:lnTo>
                      <a:pt x="188404" y="155114"/>
                    </a:lnTo>
                    <a:lnTo>
                      <a:pt x="182117" y="147066"/>
                    </a:lnTo>
                    <a:lnTo>
                      <a:pt x="181298" y="146304"/>
                    </a:lnTo>
                    <a:close/>
                  </a:path>
                  <a:path w="203200" h="311150">
                    <a:moveTo>
                      <a:pt x="123443" y="123444"/>
                    </a:moveTo>
                    <a:lnTo>
                      <a:pt x="83819" y="129540"/>
                    </a:lnTo>
                    <a:lnTo>
                      <a:pt x="45719" y="149352"/>
                    </a:lnTo>
                    <a:lnTo>
                      <a:pt x="79247" y="149352"/>
                    </a:lnTo>
                    <a:lnTo>
                      <a:pt x="85343" y="147828"/>
                    </a:lnTo>
                    <a:lnTo>
                      <a:pt x="92963" y="146304"/>
                    </a:lnTo>
                    <a:lnTo>
                      <a:pt x="181298" y="146304"/>
                    </a:lnTo>
                    <a:lnTo>
                      <a:pt x="174688" y="140160"/>
                    </a:lnTo>
                    <a:lnTo>
                      <a:pt x="166115" y="134112"/>
                    </a:lnTo>
                    <a:lnTo>
                      <a:pt x="156662" y="129230"/>
                    </a:lnTo>
                    <a:lnTo>
                      <a:pt x="146494" y="125920"/>
                    </a:lnTo>
                    <a:lnTo>
                      <a:pt x="135469" y="124039"/>
                    </a:lnTo>
                    <a:lnTo>
                      <a:pt x="123443" y="1234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0" name="object 49">
                <a:extLst>
                  <a:ext uri="{FF2B5EF4-FFF2-40B4-BE49-F238E27FC236}">
                    <a16:creationId xmlns:a16="http://schemas.microsoft.com/office/drawing/2014/main" id="{E0B9C155-4E12-D640-8188-F3076F1297AC}"/>
                  </a:ext>
                </a:extLst>
              </p:cNvPr>
              <p:cNvSpPr/>
              <p:nvPr/>
            </p:nvSpPr>
            <p:spPr>
              <a:xfrm>
                <a:off x="4051952" y="3061363"/>
                <a:ext cx="245364" cy="24688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1" name="object 50">
                <a:extLst>
                  <a:ext uri="{FF2B5EF4-FFF2-40B4-BE49-F238E27FC236}">
                    <a16:creationId xmlns:a16="http://schemas.microsoft.com/office/drawing/2014/main" id="{491E4A3F-123D-AB46-8240-5FFDA9454C97}"/>
                  </a:ext>
                </a:extLst>
              </p:cNvPr>
              <p:cNvSpPr/>
              <p:nvPr/>
            </p:nvSpPr>
            <p:spPr>
              <a:xfrm>
                <a:off x="4480196" y="3006499"/>
                <a:ext cx="43751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437514" h="311150">
                    <a:moveTo>
                      <a:pt x="115824" y="50292"/>
                    </a:moveTo>
                    <a:lnTo>
                      <a:pt x="60960" y="50292"/>
                    </a:lnTo>
                    <a:lnTo>
                      <a:pt x="65532" y="51816"/>
                    </a:lnTo>
                    <a:lnTo>
                      <a:pt x="68579" y="51816"/>
                    </a:lnTo>
                    <a:lnTo>
                      <a:pt x="70103" y="54864"/>
                    </a:lnTo>
                    <a:lnTo>
                      <a:pt x="73151" y="57912"/>
                    </a:lnTo>
                    <a:lnTo>
                      <a:pt x="74675" y="62484"/>
                    </a:lnTo>
                    <a:lnTo>
                      <a:pt x="74675" y="259080"/>
                    </a:lnTo>
                    <a:lnTo>
                      <a:pt x="73151" y="266700"/>
                    </a:lnTo>
                    <a:lnTo>
                      <a:pt x="70103" y="275844"/>
                    </a:lnTo>
                    <a:lnTo>
                      <a:pt x="67055" y="278892"/>
                    </a:lnTo>
                    <a:lnTo>
                      <a:pt x="62484" y="281940"/>
                    </a:lnTo>
                    <a:lnTo>
                      <a:pt x="59436" y="284988"/>
                    </a:lnTo>
                    <a:lnTo>
                      <a:pt x="47243" y="288036"/>
                    </a:lnTo>
                    <a:lnTo>
                      <a:pt x="40695" y="288940"/>
                    </a:lnTo>
                    <a:lnTo>
                      <a:pt x="32575" y="289560"/>
                    </a:lnTo>
                    <a:lnTo>
                      <a:pt x="23026" y="290179"/>
                    </a:lnTo>
                    <a:lnTo>
                      <a:pt x="12191" y="291084"/>
                    </a:lnTo>
                    <a:lnTo>
                      <a:pt x="12191" y="307848"/>
                    </a:lnTo>
                    <a:lnTo>
                      <a:pt x="178308" y="307848"/>
                    </a:lnTo>
                    <a:lnTo>
                      <a:pt x="178308" y="291084"/>
                    </a:lnTo>
                    <a:lnTo>
                      <a:pt x="169711" y="290202"/>
                    </a:lnTo>
                    <a:lnTo>
                      <a:pt x="162115" y="289750"/>
                    </a:lnTo>
                    <a:lnTo>
                      <a:pt x="155376" y="289583"/>
                    </a:lnTo>
                    <a:lnTo>
                      <a:pt x="149351" y="289560"/>
                    </a:lnTo>
                    <a:lnTo>
                      <a:pt x="137160" y="286512"/>
                    </a:lnTo>
                    <a:lnTo>
                      <a:pt x="123443" y="281940"/>
                    </a:lnTo>
                    <a:lnTo>
                      <a:pt x="121920" y="278892"/>
                    </a:lnTo>
                    <a:lnTo>
                      <a:pt x="118872" y="275844"/>
                    </a:lnTo>
                    <a:lnTo>
                      <a:pt x="117348" y="272796"/>
                    </a:lnTo>
                    <a:lnTo>
                      <a:pt x="115824" y="268224"/>
                    </a:lnTo>
                    <a:lnTo>
                      <a:pt x="115824" y="50292"/>
                    </a:lnTo>
                    <a:close/>
                  </a:path>
                  <a:path w="437514" h="311150">
                    <a:moveTo>
                      <a:pt x="115824" y="0"/>
                    </a:moveTo>
                    <a:lnTo>
                      <a:pt x="103632" y="0"/>
                    </a:lnTo>
                    <a:lnTo>
                      <a:pt x="0" y="60960"/>
                    </a:lnTo>
                    <a:lnTo>
                      <a:pt x="9143" y="79248"/>
                    </a:lnTo>
                    <a:lnTo>
                      <a:pt x="18002" y="72913"/>
                    </a:lnTo>
                    <a:lnTo>
                      <a:pt x="26288" y="67437"/>
                    </a:lnTo>
                    <a:lnTo>
                      <a:pt x="34077" y="62484"/>
                    </a:lnTo>
                    <a:lnTo>
                      <a:pt x="41148" y="57912"/>
                    </a:lnTo>
                    <a:lnTo>
                      <a:pt x="50291" y="53340"/>
                    </a:lnTo>
                    <a:lnTo>
                      <a:pt x="56387" y="51816"/>
                    </a:lnTo>
                    <a:lnTo>
                      <a:pt x="60960" y="50292"/>
                    </a:lnTo>
                    <a:lnTo>
                      <a:pt x="115824" y="50292"/>
                    </a:lnTo>
                    <a:lnTo>
                      <a:pt x="115824" y="0"/>
                    </a:lnTo>
                    <a:close/>
                  </a:path>
                  <a:path w="437514" h="311150">
                    <a:moveTo>
                      <a:pt x="339851" y="0"/>
                    </a:moveTo>
                    <a:lnTo>
                      <a:pt x="300227" y="9144"/>
                    </a:lnTo>
                    <a:lnTo>
                      <a:pt x="269748" y="38100"/>
                    </a:lnTo>
                    <a:lnTo>
                      <a:pt x="252388" y="72604"/>
                    </a:lnTo>
                    <a:lnTo>
                      <a:pt x="243649" y="119634"/>
                    </a:lnTo>
                    <a:lnTo>
                      <a:pt x="242414" y="150876"/>
                    </a:lnTo>
                    <a:lnTo>
                      <a:pt x="242435" y="160020"/>
                    </a:lnTo>
                    <a:lnTo>
                      <a:pt x="248030" y="224599"/>
                    </a:lnTo>
                    <a:lnTo>
                      <a:pt x="265175" y="272796"/>
                    </a:lnTo>
                    <a:lnTo>
                      <a:pt x="294703" y="300990"/>
                    </a:lnTo>
                    <a:lnTo>
                      <a:pt x="336803" y="310896"/>
                    </a:lnTo>
                    <a:lnTo>
                      <a:pt x="359616" y="308324"/>
                    </a:lnTo>
                    <a:lnTo>
                      <a:pt x="379857" y="300609"/>
                    </a:lnTo>
                    <a:lnTo>
                      <a:pt x="390673" y="292608"/>
                    </a:lnTo>
                    <a:lnTo>
                      <a:pt x="339851" y="292608"/>
                    </a:lnTo>
                    <a:lnTo>
                      <a:pt x="326755" y="290345"/>
                    </a:lnTo>
                    <a:lnTo>
                      <a:pt x="297179" y="257556"/>
                    </a:lnTo>
                    <a:lnTo>
                      <a:pt x="288226" y="213931"/>
                    </a:lnTo>
                    <a:lnTo>
                      <a:pt x="284988" y="150876"/>
                    </a:lnTo>
                    <a:lnTo>
                      <a:pt x="285011" y="135421"/>
                    </a:lnTo>
                    <a:lnTo>
                      <a:pt x="286512" y="94488"/>
                    </a:lnTo>
                    <a:lnTo>
                      <a:pt x="295655" y="53340"/>
                    </a:lnTo>
                    <a:lnTo>
                      <a:pt x="324992" y="20574"/>
                    </a:lnTo>
                    <a:lnTo>
                      <a:pt x="339851" y="18288"/>
                    </a:lnTo>
                    <a:lnTo>
                      <a:pt x="395916" y="18288"/>
                    </a:lnTo>
                    <a:lnTo>
                      <a:pt x="382714" y="9144"/>
                    </a:lnTo>
                    <a:lnTo>
                      <a:pt x="363069" y="2286"/>
                    </a:lnTo>
                    <a:lnTo>
                      <a:pt x="339851" y="0"/>
                    </a:lnTo>
                    <a:close/>
                  </a:path>
                  <a:path w="437514" h="311150">
                    <a:moveTo>
                      <a:pt x="395916" y="18288"/>
                    </a:moveTo>
                    <a:lnTo>
                      <a:pt x="339851" y="18288"/>
                    </a:lnTo>
                    <a:lnTo>
                      <a:pt x="347591" y="19145"/>
                    </a:lnTo>
                    <a:lnTo>
                      <a:pt x="354901" y="21717"/>
                    </a:lnTo>
                    <a:lnTo>
                      <a:pt x="383381" y="62865"/>
                    </a:lnTo>
                    <a:lnTo>
                      <a:pt x="392620" y="114300"/>
                    </a:lnTo>
                    <a:lnTo>
                      <a:pt x="394715" y="160020"/>
                    </a:lnTo>
                    <a:lnTo>
                      <a:pt x="393858" y="192024"/>
                    </a:lnTo>
                    <a:lnTo>
                      <a:pt x="387000" y="242316"/>
                    </a:lnTo>
                    <a:lnTo>
                      <a:pt x="363854" y="284607"/>
                    </a:lnTo>
                    <a:lnTo>
                      <a:pt x="339851" y="292608"/>
                    </a:lnTo>
                    <a:lnTo>
                      <a:pt x="390673" y="292608"/>
                    </a:lnTo>
                    <a:lnTo>
                      <a:pt x="422600" y="246888"/>
                    </a:lnTo>
                    <a:lnTo>
                      <a:pt x="435697" y="187452"/>
                    </a:lnTo>
                    <a:lnTo>
                      <a:pt x="437388" y="150876"/>
                    </a:lnTo>
                    <a:lnTo>
                      <a:pt x="435721" y="115443"/>
                    </a:lnTo>
                    <a:lnTo>
                      <a:pt x="430910" y="84582"/>
                    </a:lnTo>
                    <a:lnTo>
                      <a:pt x="423243" y="58293"/>
                    </a:lnTo>
                    <a:lnTo>
                      <a:pt x="413003" y="36576"/>
                    </a:lnTo>
                    <a:lnTo>
                      <a:pt x="399216" y="20574"/>
                    </a:lnTo>
                    <a:lnTo>
                      <a:pt x="395916" y="1828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A47ED2D4-09A8-C142-B710-4FE1F2090E05}"/>
                  </a:ext>
                </a:extLst>
              </p:cNvPr>
              <p:cNvSpPr/>
              <p:nvPr/>
            </p:nvSpPr>
            <p:spPr>
              <a:xfrm>
                <a:off x="4973973" y="3050696"/>
                <a:ext cx="1879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960">
                    <a:moveTo>
                      <a:pt x="0" y="0"/>
                    </a:moveTo>
                    <a:lnTo>
                      <a:pt x="187451" y="0"/>
                    </a:lnTo>
                  </a:path>
                </a:pathLst>
              </a:custGeom>
              <a:ln w="2438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3" name="object 52">
                <a:extLst>
                  <a:ext uri="{FF2B5EF4-FFF2-40B4-BE49-F238E27FC236}">
                    <a16:creationId xmlns:a16="http://schemas.microsoft.com/office/drawing/2014/main" id="{302B2513-2665-EF46-970D-44039D6932B0}"/>
                  </a:ext>
                </a:extLst>
              </p:cNvPr>
              <p:cNvSpPr/>
              <p:nvPr/>
            </p:nvSpPr>
            <p:spPr>
              <a:xfrm>
                <a:off x="5213240" y="2936396"/>
                <a:ext cx="138684" cy="21336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4" name="object 53">
                <a:extLst>
                  <a:ext uri="{FF2B5EF4-FFF2-40B4-BE49-F238E27FC236}">
                    <a16:creationId xmlns:a16="http://schemas.microsoft.com/office/drawing/2014/main" id="{306D0A89-CA5F-014E-9ECD-5EA80FBDF14E}"/>
                  </a:ext>
                </a:extLst>
              </p:cNvPr>
              <p:cNvSpPr/>
              <p:nvPr/>
            </p:nvSpPr>
            <p:spPr>
              <a:xfrm>
                <a:off x="3225944" y="3658772"/>
                <a:ext cx="178435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178435" h="307975">
                    <a:moveTo>
                      <a:pt x="115824" y="50292"/>
                    </a:moveTo>
                    <a:lnTo>
                      <a:pt x="60960" y="50292"/>
                    </a:lnTo>
                    <a:lnTo>
                      <a:pt x="65531" y="51816"/>
                    </a:lnTo>
                    <a:lnTo>
                      <a:pt x="68579" y="51816"/>
                    </a:lnTo>
                    <a:lnTo>
                      <a:pt x="70103" y="54863"/>
                    </a:lnTo>
                    <a:lnTo>
                      <a:pt x="73151" y="57912"/>
                    </a:lnTo>
                    <a:lnTo>
                      <a:pt x="74675" y="62484"/>
                    </a:lnTo>
                    <a:lnTo>
                      <a:pt x="74675" y="259080"/>
                    </a:lnTo>
                    <a:lnTo>
                      <a:pt x="73151" y="266700"/>
                    </a:lnTo>
                    <a:lnTo>
                      <a:pt x="70103" y="275844"/>
                    </a:lnTo>
                    <a:lnTo>
                      <a:pt x="67055" y="278892"/>
                    </a:lnTo>
                    <a:lnTo>
                      <a:pt x="62484" y="281940"/>
                    </a:lnTo>
                    <a:lnTo>
                      <a:pt x="59436" y="284988"/>
                    </a:lnTo>
                    <a:lnTo>
                      <a:pt x="47243" y="288036"/>
                    </a:lnTo>
                    <a:lnTo>
                      <a:pt x="40695" y="288940"/>
                    </a:lnTo>
                    <a:lnTo>
                      <a:pt x="32575" y="289560"/>
                    </a:lnTo>
                    <a:lnTo>
                      <a:pt x="23026" y="290179"/>
                    </a:lnTo>
                    <a:lnTo>
                      <a:pt x="12191" y="291084"/>
                    </a:lnTo>
                    <a:lnTo>
                      <a:pt x="12191" y="307848"/>
                    </a:lnTo>
                    <a:lnTo>
                      <a:pt x="178307" y="307848"/>
                    </a:lnTo>
                    <a:lnTo>
                      <a:pt x="178307" y="291084"/>
                    </a:lnTo>
                    <a:lnTo>
                      <a:pt x="169711" y="290202"/>
                    </a:lnTo>
                    <a:lnTo>
                      <a:pt x="162115" y="289750"/>
                    </a:lnTo>
                    <a:lnTo>
                      <a:pt x="155376" y="289583"/>
                    </a:lnTo>
                    <a:lnTo>
                      <a:pt x="149351" y="289560"/>
                    </a:lnTo>
                    <a:lnTo>
                      <a:pt x="137160" y="286512"/>
                    </a:lnTo>
                    <a:lnTo>
                      <a:pt x="123443" y="281940"/>
                    </a:lnTo>
                    <a:lnTo>
                      <a:pt x="121919" y="278892"/>
                    </a:lnTo>
                    <a:lnTo>
                      <a:pt x="118872" y="275844"/>
                    </a:lnTo>
                    <a:lnTo>
                      <a:pt x="117348" y="272796"/>
                    </a:lnTo>
                    <a:lnTo>
                      <a:pt x="115824" y="268224"/>
                    </a:lnTo>
                    <a:lnTo>
                      <a:pt x="115824" y="50292"/>
                    </a:lnTo>
                    <a:close/>
                  </a:path>
                  <a:path w="178435" h="307975">
                    <a:moveTo>
                      <a:pt x="115824" y="0"/>
                    </a:moveTo>
                    <a:lnTo>
                      <a:pt x="103631" y="0"/>
                    </a:lnTo>
                    <a:lnTo>
                      <a:pt x="0" y="60960"/>
                    </a:lnTo>
                    <a:lnTo>
                      <a:pt x="9143" y="79248"/>
                    </a:lnTo>
                    <a:lnTo>
                      <a:pt x="18002" y="72913"/>
                    </a:lnTo>
                    <a:lnTo>
                      <a:pt x="26288" y="67437"/>
                    </a:lnTo>
                    <a:lnTo>
                      <a:pt x="34077" y="62484"/>
                    </a:lnTo>
                    <a:lnTo>
                      <a:pt x="41148" y="57912"/>
                    </a:lnTo>
                    <a:lnTo>
                      <a:pt x="50291" y="53340"/>
                    </a:lnTo>
                    <a:lnTo>
                      <a:pt x="56387" y="51816"/>
                    </a:lnTo>
                    <a:lnTo>
                      <a:pt x="60960" y="50292"/>
                    </a:lnTo>
                    <a:lnTo>
                      <a:pt x="115824" y="50292"/>
                    </a:lnTo>
                    <a:lnTo>
                      <a:pt x="11582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5" name="object 54">
                <a:extLst>
                  <a:ext uri="{FF2B5EF4-FFF2-40B4-BE49-F238E27FC236}">
                    <a16:creationId xmlns:a16="http://schemas.microsoft.com/office/drawing/2014/main" id="{AC331D7C-A4B5-774F-AC98-C72E573232C3}"/>
                  </a:ext>
                </a:extLst>
              </p:cNvPr>
              <p:cNvSpPr/>
              <p:nvPr/>
            </p:nvSpPr>
            <p:spPr>
              <a:xfrm>
                <a:off x="3463688" y="3914804"/>
                <a:ext cx="45720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52070">
                    <a:moveTo>
                      <a:pt x="45720" y="0"/>
                    </a:moveTo>
                    <a:lnTo>
                      <a:pt x="45720" y="51816"/>
                    </a:lnTo>
                    <a:lnTo>
                      <a:pt x="0" y="51816"/>
                    </a:lnTo>
                    <a:lnTo>
                      <a:pt x="0" y="0"/>
                    </a:lnTo>
                    <a:lnTo>
                      <a:pt x="4572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6" name="object 55">
                <a:extLst>
                  <a:ext uri="{FF2B5EF4-FFF2-40B4-BE49-F238E27FC236}">
                    <a16:creationId xmlns:a16="http://schemas.microsoft.com/office/drawing/2014/main" id="{599E4BB4-30AE-7648-996A-40EC6B73BA60}"/>
                  </a:ext>
                </a:extLst>
              </p:cNvPr>
              <p:cNvSpPr/>
              <p:nvPr/>
            </p:nvSpPr>
            <p:spPr>
              <a:xfrm>
                <a:off x="3562847" y="3658772"/>
                <a:ext cx="447040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447039" h="311150">
                    <a:moveTo>
                      <a:pt x="97437" y="0"/>
                    </a:moveTo>
                    <a:lnTo>
                      <a:pt x="57813" y="9143"/>
                    </a:lnTo>
                    <a:lnTo>
                      <a:pt x="27333" y="38100"/>
                    </a:lnTo>
                    <a:lnTo>
                      <a:pt x="9973" y="72604"/>
                    </a:lnTo>
                    <a:lnTo>
                      <a:pt x="1234" y="119634"/>
                    </a:lnTo>
                    <a:lnTo>
                      <a:pt x="0" y="150875"/>
                    </a:lnTo>
                    <a:lnTo>
                      <a:pt x="21" y="160019"/>
                    </a:lnTo>
                    <a:lnTo>
                      <a:pt x="5616" y="224599"/>
                    </a:lnTo>
                    <a:lnTo>
                      <a:pt x="22761" y="272796"/>
                    </a:lnTo>
                    <a:lnTo>
                      <a:pt x="52288" y="300990"/>
                    </a:lnTo>
                    <a:lnTo>
                      <a:pt x="94389" y="310896"/>
                    </a:lnTo>
                    <a:lnTo>
                      <a:pt x="117201" y="308324"/>
                    </a:lnTo>
                    <a:lnTo>
                      <a:pt x="137442" y="300609"/>
                    </a:lnTo>
                    <a:lnTo>
                      <a:pt x="148258" y="292607"/>
                    </a:lnTo>
                    <a:lnTo>
                      <a:pt x="97437" y="292607"/>
                    </a:lnTo>
                    <a:lnTo>
                      <a:pt x="84340" y="290345"/>
                    </a:lnTo>
                    <a:lnTo>
                      <a:pt x="54765" y="257556"/>
                    </a:lnTo>
                    <a:lnTo>
                      <a:pt x="45811" y="213931"/>
                    </a:lnTo>
                    <a:lnTo>
                      <a:pt x="42573" y="150875"/>
                    </a:lnTo>
                    <a:lnTo>
                      <a:pt x="42596" y="135421"/>
                    </a:lnTo>
                    <a:lnTo>
                      <a:pt x="44097" y="94487"/>
                    </a:lnTo>
                    <a:lnTo>
                      <a:pt x="53241" y="53340"/>
                    </a:lnTo>
                    <a:lnTo>
                      <a:pt x="82578" y="20574"/>
                    </a:lnTo>
                    <a:lnTo>
                      <a:pt x="97437" y="18287"/>
                    </a:lnTo>
                    <a:lnTo>
                      <a:pt x="153501" y="18287"/>
                    </a:lnTo>
                    <a:lnTo>
                      <a:pt x="140299" y="9143"/>
                    </a:lnTo>
                    <a:lnTo>
                      <a:pt x="120654" y="2286"/>
                    </a:lnTo>
                    <a:lnTo>
                      <a:pt x="97437" y="0"/>
                    </a:lnTo>
                    <a:close/>
                  </a:path>
                  <a:path w="447039" h="311150">
                    <a:moveTo>
                      <a:pt x="153501" y="18287"/>
                    </a:moveTo>
                    <a:lnTo>
                      <a:pt x="97437" y="18287"/>
                    </a:lnTo>
                    <a:lnTo>
                      <a:pt x="105176" y="19145"/>
                    </a:lnTo>
                    <a:lnTo>
                      <a:pt x="112486" y="21717"/>
                    </a:lnTo>
                    <a:lnTo>
                      <a:pt x="140966" y="62864"/>
                    </a:lnTo>
                    <a:lnTo>
                      <a:pt x="150205" y="114300"/>
                    </a:lnTo>
                    <a:lnTo>
                      <a:pt x="152301" y="160019"/>
                    </a:lnTo>
                    <a:lnTo>
                      <a:pt x="151443" y="192024"/>
                    </a:lnTo>
                    <a:lnTo>
                      <a:pt x="144585" y="242316"/>
                    </a:lnTo>
                    <a:lnTo>
                      <a:pt x="121440" y="284606"/>
                    </a:lnTo>
                    <a:lnTo>
                      <a:pt x="97437" y="292607"/>
                    </a:lnTo>
                    <a:lnTo>
                      <a:pt x="148258" y="292607"/>
                    </a:lnTo>
                    <a:lnTo>
                      <a:pt x="180185" y="246887"/>
                    </a:lnTo>
                    <a:lnTo>
                      <a:pt x="193282" y="187451"/>
                    </a:lnTo>
                    <a:lnTo>
                      <a:pt x="194973" y="150875"/>
                    </a:lnTo>
                    <a:lnTo>
                      <a:pt x="193306" y="115443"/>
                    </a:lnTo>
                    <a:lnTo>
                      <a:pt x="188496" y="84581"/>
                    </a:lnTo>
                    <a:lnTo>
                      <a:pt x="180828" y="58293"/>
                    </a:lnTo>
                    <a:lnTo>
                      <a:pt x="170589" y="36575"/>
                    </a:lnTo>
                    <a:lnTo>
                      <a:pt x="156801" y="20574"/>
                    </a:lnTo>
                    <a:lnTo>
                      <a:pt x="153501" y="18287"/>
                    </a:lnTo>
                    <a:close/>
                  </a:path>
                  <a:path w="447039" h="311150">
                    <a:moveTo>
                      <a:pt x="348897" y="0"/>
                    </a:moveTo>
                    <a:lnTo>
                      <a:pt x="309273" y="9143"/>
                    </a:lnTo>
                    <a:lnTo>
                      <a:pt x="278793" y="38100"/>
                    </a:lnTo>
                    <a:lnTo>
                      <a:pt x="261433" y="72604"/>
                    </a:lnTo>
                    <a:lnTo>
                      <a:pt x="252694" y="119634"/>
                    </a:lnTo>
                    <a:lnTo>
                      <a:pt x="251460" y="150875"/>
                    </a:lnTo>
                    <a:lnTo>
                      <a:pt x="251481" y="160019"/>
                    </a:lnTo>
                    <a:lnTo>
                      <a:pt x="257076" y="224599"/>
                    </a:lnTo>
                    <a:lnTo>
                      <a:pt x="274221" y="272796"/>
                    </a:lnTo>
                    <a:lnTo>
                      <a:pt x="303748" y="300990"/>
                    </a:lnTo>
                    <a:lnTo>
                      <a:pt x="345849" y="310896"/>
                    </a:lnTo>
                    <a:lnTo>
                      <a:pt x="368661" y="308324"/>
                    </a:lnTo>
                    <a:lnTo>
                      <a:pt x="388902" y="300609"/>
                    </a:lnTo>
                    <a:lnTo>
                      <a:pt x="399718" y="292607"/>
                    </a:lnTo>
                    <a:lnTo>
                      <a:pt x="348897" y="292607"/>
                    </a:lnTo>
                    <a:lnTo>
                      <a:pt x="335800" y="290345"/>
                    </a:lnTo>
                    <a:lnTo>
                      <a:pt x="306225" y="257556"/>
                    </a:lnTo>
                    <a:lnTo>
                      <a:pt x="297271" y="213931"/>
                    </a:lnTo>
                    <a:lnTo>
                      <a:pt x="294033" y="150875"/>
                    </a:lnTo>
                    <a:lnTo>
                      <a:pt x="294056" y="135421"/>
                    </a:lnTo>
                    <a:lnTo>
                      <a:pt x="295557" y="94487"/>
                    </a:lnTo>
                    <a:lnTo>
                      <a:pt x="304701" y="53340"/>
                    </a:lnTo>
                    <a:lnTo>
                      <a:pt x="334038" y="20574"/>
                    </a:lnTo>
                    <a:lnTo>
                      <a:pt x="348897" y="18287"/>
                    </a:lnTo>
                    <a:lnTo>
                      <a:pt x="404961" y="18287"/>
                    </a:lnTo>
                    <a:lnTo>
                      <a:pt x="391759" y="9143"/>
                    </a:lnTo>
                    <a:lnTo>
                      <a:pt x="372114" y="2286"/>
                    </a:lnTo>
                    <a:lnTo>
                      <a:pt x="348897" y="0"/>
                    </a:lnTo>
                    <a:close/>
                  </a:path>
                  <a:path w="447039" h="311150">
                    <a:moveTo>
                      <a:pt x="404961" y="18287"/>
                    </a:moveTo>
                    <a:lnTo>
                      <a:pt x="348897" y="18287"/>
                    </a:lnTo>
                    <a:lnTo>
                      <a:pt x="356636" y="19145"/>
                    </a:lnTo>
                    <a:lnTo>
                      <a:pt x="363946" y="21717"/>
                    </a:lnTo>
                    <a:lnTo>
                      <a:pt x="392426" y="62864"/>
                    </a:lnTo>
                    <a:lnTo>
                      <a:pt x="401665" y="114300"/>
                    </a:lnTo>
                    <a:lnTo>
                      <a:pt x="403761" y="160019"/>
                    </a:lnTo>
                    <a:lnTo>
                      <a:pt x="402903" y="192024"/>
                    </a:lnTo>
                    <a:lnTo>
                      <a:pt x="396045" y="242316"/>
                    </a:lnTo>
                    <a:lnTo>
                      <a:pt x="372900" y="284606"/>
                    </a:lnTo>
                    <a:lnTo>
                      <a:pt x="348897" y="292607"/>
                    </a:lnTo>
                    <a:lnTo>
                      <a:pt x="399718" y="292607"/>
                    </a:lnTo>
                    <a:lnTo>
                      <a:pt x="431645" y="246887"/>
                    </a:lnTo>
                    <a:lnTo>
                      <a:pt x="444742" y="187451"/>
                    </a:lnTo>
                    <a:lnTo>
                      <a:pt x="446433" y="150875"/>
                    </a:lnTo>
                    <a:lnTo>
                      <a:pt x="444766" y="115443"/>
                    </a:lnTo>
                    <a:lnTo>
                      <a:pt x="439956" y="84581"/>
                    </a:lnTo>
                    <a:lnTo>
                      <a:pt x="432288" y="58293"/>
                    </a:lnTo>
                    <a:lnTo>
                      <a:pt x="422049" y="36575"/>
                    </a:lnTo>
                    <a:lnTo>
                      <a:pt x="408261" y="20574"/>
                    </a:lnTo>
                    <a:lnTo>
                      <a:pt x="404961" y="182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7" name="object 56">
                <a:extLst>
                  <a:ext uri="{FF2B5EF4-FFF2-40B4-BE49-F238E27FC236}">
                    <a16:creationId xmlns:a16="http://schemas.microsoft.com/office/drawing/2014/main" id="{DAF6BA9A-1598-5741-BFF8-F9487D958663}"/>
                  </a:ext>
                </a:extLst>
              </p:cNvPr>
              <p:cNvSpPr/>
              <p:nvPr/>
            </p:nvSpPr>
            <p:spPr>
              <a:xfrm>
                <a:off x="4178444" y="3713636"/>
                <a:ext cx="245363" cy="246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8" name="object 57">
                <a:extLst>
                  <a:ext uri="{FF2B5EF4-FFF2-40B4-BE49-F238E27FC236}">
                    <a16:creationId xmlns:a16="http://schemas.microsoft.com/office/drawing/2014/main" id="{7C8A2B95-3302-5E4A-BAC5-A306F97C87BF}"/>
                  </a:ext>
                </a:extLst>
              </p:cNvPr>
              <p:cNvSpPr/>
              <p:nvPr/>
            </p:nvSpPr>
            <p:spPr>
              <a:xfrm>
                <a:off x="4606688" y="3658772"/>
                <a:ext cx="43751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437514" h="311150">
                    <a:moveTo>
                      <a:pt x="115824" y="50292"/>
                    </a:moveTo>
                    <a:lnTo>
                      <a:pt x="60960" y="50292"/>
                    </a:lnTo>
                    <a:lnTo>
                      <a:pt x="65532" y="51816"/>
                    </a:lnTo>
                    <a:lnTo>
                      <a:pt x="68580" y="51816"/>
                    </a:lnTo>
                    <a:lnTo>
                      <a:pt x="70104" y="54863"/>
                    </a:lnTo>
                    <a:lnTo>
                      <a:pt x="73151" y="57912"/>
                    </a:lnTo>
                    <a:lnTo>
                      <a:pt x="74675" y="62484"/>
                    </a:lnTo>
                    <a:lnTo>
                      <a:pt x="74675" y="259080"/>
                    </a:lnTo>
                    <a:lnTo>
                      <a:pt x="73151" y="266700"/>
                    </a:lnTo>
                    <a:lnTo>
                      <a:pt x="70104" y="275844"/>
                    </a:lnTo>
                    <a:lnTo>
                      <a:pt x="67056" y="278892"/>
                    </a:lnTo>
                    <a:lnTo>
                      <a:pt x="62484" y="281940"/>
                    </a:lnTo>
                    <a:lnTo>
                      <a:pt x="59436" y="284988"/>
                    </a:lnTo>
                    <a:lnTo>
                      <a:pt x="47244" y="288036"/>
                    </a:lnTo>
                    <a:lnTo>
                      <a:pt x="40695" y="288940"/>
                    </a:lnTo>
                    <a:lnTo>
                      <a:pt x="32575" y="289560"/>
                    </a:lnTo>
                    <a:lnTo>
                      <a:pt x="23026" y="290179"/>
                    </a:lnTo>
                    <a:lnTo>
                      <a:pt x="12192" y="291084"/>
                    </a:lnTo>
                    <a:lnTo>
                      <a:pt x="12192" y="307848"/>
                    </a:lnTo>
                    <a:lnTo>
                      <a:pt x="178308" y="307848"/>
                    </a:lnTo>
                    <a:lnTo>
                      <a:pt x="178308" y="291084"/>
                    </a:lnTo>
                    <a:lnTo>
                      <a:pt x="169711" y="290202"/>
                    </a:lnTo>
                    <a:lnTo>
                      <a:pt x="162115" y="289750"/>
                    </a:lnTo>
                    <a:lnTo>
                      <a:pt x="155376" y="289583"/>
                    </a:lnTo>
                    <a:lnTo>
                      <a:pt x="149351" y="289560"/>
                    </a:lnTo>
                    <a:lnTo>
                      <a:pt x="137160" y="286512"/>
                    </a:lnTo>
                    <a:lnTo>
                      <a:pt x="123444" y="281940"/>
                    </a:lnTo>
                    <a:lnTo>
                      <a:pt x="121920" y="278892"/>
                    </a:lnTo>
                    <a:lnTo>
                      <a:pt x="118872" y="275844"/>
                    </a:lnTo>
                    <a:lnTo>
                      <a:pt x="117348" y="272796"/>
                    </a:lnTo>
                    <a:lnTo>
                      <a:pt x="115824" y="268224"/>
                    </a:lnTo>
                    <a:lnTo>
                      <a:pt x="115824" y="50292"/>
                    </a:lnTo>
                    <a:close/>
                  </a:path>
                  <a:path w="437514" h="311150">
                    <a:moveTo>
                      <a:pt x="115824" y="0"/>
                    </a:moveTo>
                    <a:lnTo>
                      <a:pt x="103632" y="0"/>
                    </a:lnTo>
                    <a:lnTo>
                      <a:pt x="0" y="60960"/>
                    </a:lnTo>
                    <a:lnTo>
                      <a:pt x="9144" y="79248"/>
                    </a:lnTo>
                    <a:lnTo>
                      <a:pt x="18002" y="72913"/>
                    </a:lnTo>
                    <a:lnTo>
                      <a:pt x="26288" y="67437"/>
                    </a:lnTo>
                    <a:lnTo>
                      <a:pt x="34077" y="62484"/>
                    </a:lnTo>
                    <a:lnTo>
                      <a:pt x="41148" y="57912"/>
                    </a:lnTo>
                    <a:lnTo>
                      <a:pt x="50292" y="53340"/>
                    </a:lnTo>
                    <a:lnTo>
                      <a:pt x="56387" y="51816"/>
                    </a:lnTo>
                    <a:lnTo>
                      <a:pt x="60960" y="50292"/>
                    </a:lnTo>
                    <a:lnTo>
                      <a:pt x="115824" y="50292"/>
                    </a:lnTo>
                    <a:lnTo>
                      <a:pt x="115824" y="0"/>
                    </a:lnTo>
                    <a:close/>
                  </a:path>
                  <a:path w="437514" h="311150">
                    <a:moveTo>
                      <a:pt x="339851" y="0"/>
                    </a:moveTo>
                    <a:lnTo>
                      <a:pt x="300228" y="9143"/>
                    </a:lnTo>
                    <a:lnTo>
                      <a:pt x="269748" y="38100"/>
                    </a:lnTo>
                    <a:lnTo>
                      <a:pt x="252388" y="72604"/>
                    </a:lnTo>
                    <a:lnTo>
                      <a:pt x="243649" y="119634"/>
                    </a:lnTo>
                    <a:lnTo>
                      <a:pt x="242414" y="150875"/>
                    </a:lnTo>
                    <a:lnTo>
                      <a:pt x="242435" y="160019"/>
                    </a:lnTo>
                    <a:lnTo>
                      <a:pt x="248031" y="224599"/>
                    </a:lnTo>
                    <a:lnTo>
                      <a:pt x="265175" y="272796"/>
                    </a:lnTo>
                    <a:lnTo>
                      <a:pt x="294703" y="300990"/>
                    </a:lnTo>
                    <a:lnTo>
                      <a:pt x="336804" y="310896"/>
                    </a:lnTo>
                    <a:lnTo>
                      <a:pt x="359616" y="308324"/>
                    </a:lnTo>
                    <a:lnTo>
                      <a:pt x="379857" y="300609"/>
                    </a:lnTo>
                    <a:lnTo>
                      <a:pt x="390673" y="292607"/>
                    </a:lnTo>
                    <a:lnTo>
                      <a:pt x="339851" y="292607"/>
                    </a:lnTo>
                    <a:lnTo>
                      <a:pt x="326755" y="290345"/>
                    </a:lnTo>
                    <a:lnTo>
                      <a:pt x="297180" y="257556"/>
                    </a:lnTo>
                    <a:lnTo>
                      <a:pt x="288226" y="213931"/>
                    </a:lnTo>
                    <a:lnTo>
                      <a:pt x="284988" y="150875"/>
                    </a:lnTo>
                    <a:lnTo>
                      <a:pt x="285011" y="135421"/>
                    </a:lnTo>
                    <a:lnTo>
                      <a:pt x="286512" y="94487"/>
                    </a:lnTo>
                    <a:lnTo>
                      <a:pt x="295656" y="53340"/>
                    </a:lnTo>
                    <a:lnTo>
                      <a:pt x="324992" y="20574"/>
                    </a:lnTo>
                    <a:lnTo>
                      <a:pt x="339851" y="18287"/>
                    </a:lnTo>
                    <a:lnTo>
                      <a:pt x="395916" y="18287"/>
                    </a:lnTo>
                    <a:lnTo>
                      <a:pt x="382714" y="9143"/>
                    </a:lnTo>
                    <a:lnTo>
                      <a:pt x="363069" y="2286"/>
                    </a:lnTo>
                    <a:lnTo>
                      <a:pt x="339851" y="0"/>
                    </a:lnTo>
                    <a:close/>
                  </a:path>
                  <a:path w="437514" h="311150">
                    <a:moveTo>
                      <a:pt x="395916" y="18287"/>
                    </a:moveTo>
                    <a:lnTo>
                      <a:pt x="339851" y="18287"/>
                    </a:lnTo>
                    <a:lnTo>
                      <a:pt x="347591" y="19145"/>
                    </a:lnTo>
                    <a:lnTo>
                      <a:pt x="354901" y="21717"/>
                    </a:lnTo>
                    <a:lnTo>
                      <a:pt x="383381" y="62864"/>
                    </a:lnTo>
                    <a:lnTo>
                      <a:pt x="392620" y="114300"/>
                    </a:lnTo>
                    <a:lnTo>
                      <a:pt x="394716" y="160019"/>
                    </a:lnTo>
                    <a:lnTo>
                      <a:pt x="393858" y="192024"/>
                    </a:lnTo>
                    <a:lnTo>
                      <a:pt x="387000" y="242316"/>
                    </a:lnTo>
                    <a:lnTo>
                      <a:pt x="363855" y="284606"/>
                    </a:lnTo>
                    <a:lnTo>
                      <a:pt x="339851" y="292607"/>
                    </a:lnTo>
                    <a:lnTo>
                      <a:pt x="390673" y="292607"/>
                    </a:lnTo>
                    <a:lnTo>
                      <a:pt x="422600" y="246887"/>
                    </a:lnTo>
                    <a:lnTo>
                      <a:pt x="435697" y="187451"/>
                    </a:lnTo>
                    <a:lnTo>
                      <a:pt x="437388" y="150875"/>
                    </a:lnTo>
                    <a:lnTo>
                      <a:pt x="435721" y="115443"/>
                    </a:lnTo>
                    <a:lnTo>
                      <a:pt x="430911" y="84581"/>
                    </a:lnTo>
                    <a:lnTo>
                      <a:pt x="423243" y="58293"/>
                    </a:lnTo>
                    <a:lnTo>
                      <a:pt x="413004" y="36575"/>
                    </a:lnTo>
                    <a:lnTo>
                      <a:pt x="399216" y="20574"/>
                    </a:lnTo>
                    <a:lnTo>
                      <a:pt x="395916" y="182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59" name="object 58">
                <a:extLst>
                  <a:ext uri="{FF2B5EF4-FFF2-40B4-BE49-F238E27FC236}">
                    <a16:creationId xmlns:a16="http://schemas.microsoft.com/office/drawing/2014/main" id="{95653E77-5093-7742-9D12-C6B03755D1E2}"/>
                  </a:ext>
                </a:extLst>
              </p:cNvPr>
              <p:cNvSpPr/>
              <p:nvPr/>
            </p:nvSpPr>
            <p:spPr>
              <a:xfrm>
                <a:off x="5100464" y="3733448"/>
                <a:ext cx="1879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7960">
                    <a:moveTo>
                      <a:pt x="0" y="0"/>
                    </a:moveTo>
                    <a:lnTo>
                      <a:pt x="187452" y="0"/>
                    </a:lnTo>
                  </a:path>
                </a:pathLst>
              </a:custGeom>
              <a:ln w="2438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60" name="object 59">
                <a:extLst>
                  <a:ext uri="{FF2B5EF4-FFF2-40B4-BE49-F238E27FC236}">
                    <a16:creationId xmlns:a16="http://schemas.microsoft.com/office/drawing/2014/main" id="{C8B3BE9B-7E8A-A84F-91FF-8502A03EBFDB}"/>
                  </a:ext>
                </a:extLst>
              </p:cNvPr>
              <p:cNvSpPr/>
              <p:nvPr/>
            </p:nvSpPr>
            <p:spPr>
              <a:xfrm>
                <a:off x="5336685" y="3619148"/>
                <a:ext cx="141732" cy="21031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61" name="object 60">
                <a:extLst>
                  <a:ext uri="{FF2B5EF4-FFF2-40B4-BE49-F238E27FC236}">
                    <a16:creationId xmlns:a16="http://schemas.microsoft.com/office/drawing/2014/main" id="{065F9C9C-84D0-B44A-B957-092C9F4FAE9D}"/>
                  </a:ext>
                </a:extLst>
              </p:cNvPr>
              <p:cNvSpPr/>
              <p:nvPr/>
            </p:nvSpPr>
            <p:spPr>
              <a:xfrm>
                <a:off x="3186320" y="3529993"/>
                <a:ext cx="23412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41245">
                    <a:moveTo>
                      <a:pt x="0" y="0"/>
                    </a:moveTo>
                    <a:lnTo>
                      <a:pt x="2340864" y="0"/>
                    </a:lnTo>
                  </a:path>
                </a:pathLst>
              </a:custGeom>
              <a:ln w="2895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62" name="object 61">
                <a:extLst>
                  <a:ext uri="{FF2B5EF4-FFF2-40B4-BE49-F238E27FC236}">
                    <a16:creationId xmlns:a16="http://schemas.microsoft.com/office/drawing/2014/main" id="{2B77E0B2-3177-B647-8BD0-9E2EDF867797}"/>
                  </a:ext>
                </a:extLst>
              </p:cNvPr>
              <p:cNvSpPr/>
              <p:nvPr/>
            </p:nvSpPr>
            <p:spPr>
              <a:xfrm>
                <a:off x="5685680" y="3481225"/>
                <a:ext cx="2762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6225">
                    <a:moveTo>
                      <a:pt x="0" y="0"/>
                    </a:moveTo>
                    <a:lnTo>
                      <a:pt x="275844" y="0"/>
                    </a:lnTo>
                  </a:path>
                </a:pathLst>
              </a:custGeom>
              <a:ln w="2895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63" name="object 62">
                <a:extLst>
                  <a:ext uri="{FF2B5EF4-FFF2-40B4-BE49-F238E27FC236}">
                    <a16:creationId xmlns:a16="http://schemas.microsoft.com/office/drawing/2014/main" id="{104EDE31-A521-F64A-AF59-0DE367FB8C1F}"/>
                  </a:ext>
                </a:extLst>
              </p:cNvPr>
              <p:cNvSpPr/>
              <p:nvPr/>
            </p:nvSpPr>
            <p:spPr>
              <a:xfrm>
                <a:off x="5685680" y="3577237"/>
                <a:ext cx="2762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6225">
                    <a:moveTo>
                      <a:pt x="0" y="0"/>
                    </a:moveTo>
                    <a:lnTo>
                      <a:pt x="275844" y="0"/>
                    </a:lnTo>
                  </a:path>
                </a:pathLst>
              </a:custGeom>
              <a:ln w="2895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64" name="object 63">
                <a:extLst>
                  <a:ext uri="{FF2B5EF4-FFF2-40B4-BE49-F238E27FC236}">
                    <a16:creationId xmlns:a16="http://schemas.microsoft.com/office/drawing/2014/main" id="{721C9B09-066E-C14C-AC93-C9CABEE0C247}"/>
                  </a:ext>
                </a:extLst>
              </p:cNvPr>
              <p:cNvSpPr/>
              <p:nvPr/>
            </p:nvSpPr>
            <p:spPr>
              <a:xfrm>
                <a:off x="6162692" y="3352448"/>
                <a:ext cx="850900" cy="332740"/>
              </a:xfrm>
              <a:custGeom>
                <a:avLst/>
                <a:gdLst/>
                <a:ahLst/>
                <a:cxnLst/>
                <a:rect l="l" t="t" r="r" b="b"/>
                <a:pathLst>
                  <a:path w="850900" h="332739">
                    <a:moveTo>
                      <a:pt x="115824" y="50292"/>
                    </a:moveTo>
                    <a:lnTo>
                      <a:pt x="60960" y="50292"/>
                    </a:lnTo>
                    <a:lnTo>
                      <a:pt x="65532" y="51816"/>
                    </a:lnTo>
                    <a:lnTo>
                      <a:pt x="68580" y="51816"/>
                    </a:lnTo>
                    <a:lnTo>
                      <a:pt x="70103" y="54864"/>
                    </a:lnTo>
                    <a:lnTo>
                      <a:pt x="73151" y="57912"/>
                    </a:lnTo>
                    <a:lnTo>
                      <a:pt x="74675" y="62484"/>
                    </a:lnTo>
                    <a:lnTo>
                      <a:pt x="74675" y="259080"/>
                    </a:lnTo>
                    <a:lnTo>
                      <a:pt x="73151" y="266700"/>
                    </a:lnTo>
                    <a:lnTo>
                      <a:pt x="70103" y="275844"/>
                    </a:lnTo>
                    <a:lnTo>
                      <a:pt x="67056" y="278892"/>
                    </a:lnTo>
                    <a:lnTo>
                      <a:pt x="62484" y="281940"/>
                    </a:lnTo>
                    <a:lnTo>
                      <a:pt x="59436" y="284988"/>
                    </a:lnTo>
                    <a:lnTo>
                      <a:pt x="47244" y="288036"/>
                    </a:lnTo>
                    <a:lnTo>
                      <a:pt x="40695" y="288940"/>
                    </a:lnTo>
                    <a:lnTo>
                      <a:pt x="32575" y="289560"/>
                    </a:lnTo>
                    <a:lnTo>
                      <a:pt x="23026" y="290179"/>
                    </a:lnTo>
                    <a:lnTo>
                      <a:pt x="12192" y="291084"/>
                    </a:lnTo>
                    <a:lnTo>
                      <a:pt x="12192" y="307848"/>
                    </a:lnTo>
                    <a:lnTo>
                      <a:pt x="178308" y="307848"/>
                    </a:lnTo>
                    <a:lnTo>
                      <a:pt x="178308" y="291084"/>
                    </a:lnTo>
                    <a:lnTo>
                      <a:pt x="169711" y="290202"/>
                    </a:lnTo>
                    <a:lnTo>
                      <a:pt x="162115" y="289750"/>
                    </a:lnTo>
                    <a:lnTo>
                      <a:pt x="155376" y="289583"/>
                    </a:lnTo>
                    <a:lnTo>
                      <a:pt x="149351" y="289560"/>
                    </a:lnTo>
                    <a:lnTo>
                      <a:pt x="137160" y="286512"/>
                    </a:lnTo>
                    <a:lnTo>
                      <a:pt x="123444" y="281940"/>
                    </a:lnTo>
                    <a:lnTo>
                      <a:pt x="121920" y="278892"/>
                    </a:lnTo>
                    <a:lnTo>
                      <a:pt x="118872" y="275844"/>
                    </a:lnTo>
                    <a:lnTo>
                      <a:pt x="117348" y="272796"/>
                    </a:lnTo>
                    <a:lnTo>
                      <a:pt x="115824" y="268224"/>
                    </a:lnTo>
                    <a:lnTo>
                      <a:pt x="115824" y="50292"/>
                    </a:lnTo>
                    <a:close/>
                  </a:path>
                  <a:path w="850900" h="332739">
                    <a:moveTo>
                      <a:pt x="115824" y="0"/>
                    </a:moveTo>
                    <a:lnTo>
                      <a:pt x="103632" y="0"/>
                    </a:lnTo>
                    <a:lnTo>
                      <a:pt x="0" y="60960"/>
                    </a:lnTo>
                    <a:lnTo>
                      <a:pt x="9144" y="79248"/>
                    </a:lnTo>
                    <a:lnTo>
                      <a:pt x="18002" y="72913"/>
                    </a:lnTo>
                    <a:lnTo>
                      <a:pt x="26289" y="67437"/>
                    </a:lnTo>
                    <a:lnTo>
                      <a:pt x="34077" y="62484"/>
                    </a:lnTo>
                    <a:lnTo>
                      <a:pt x="41148" y="57912"/>
                    </a:lnTo>
                    <a:lnTo>
                      <a:pt x="50292" y="53340"/>
                    </a:lnTo>
                    <a:lnTo>
                      <a:pt x="56388" y="51816"/>
                    </a:lnTo>
                    <a:lnTo>
                      <a:pt x="60960" y="50292"/>
                    </a:lnTo>
                    <a:lnTo>
                      <a:pt x="115824" y="50292"/>
                    </a:lnTo>
                    <a:lnTo>
                      <a:pt x="115824" y="0"/>
                    </a:lnTo>
                    <a:close/>
                  </a:path>
                  <a:path w="850900" h="332739">
                    <a:moveTo>
                      <a:pt x="406908" y="0"/>
                    </a:moveTo>
                    <a:lnTo>
                      <a:pt x="358901" y="9001"/>
                    </a:lnTo>
                    <a:lnTo>
                      <a:pt x="314515" y="33528"/>
                    </a:lnTo>
                    <a:lnTo>
                      <a:pt x="278725" y="69770"/>
                    </a:lnTo>
                    <a:lnTo>
                      <a:pt x="254508" y="117348"/>
                    </a:lnTo>
                    <a:lnTo>
                      <a:pt x="242935" y="171354"/>
                    </a:lnTo>
                    <a:lnTo>
                      <a:pt x="242316" y="190500"/>
                    </a:lnTo>
                    <a:lnTo>
                      <a:pt x="243768" y="218479"/>
                    </a:lnTo>
                    <a:lnTo>
                      <a:pt x="255817" y="263580"/>
                    </a:lnTo>
                    <a:lnTo>
                      <a:pt x="280725" y="293536"/>
                    </a:lnTo>
                    <a:lnTo>
                      <a:pt x="317920" y="308919"/>
                    </a:lnTo>
                    <a:lnTo>
                      <a:pt x="341375" y="310896"/>
                    </a:lnTo>
                    <a:lnTo>
                      <a:pt x="357687" y="310038"/>
                    </a:lnTo>
                    <a:lnTo>
                      <a:pt x="397764" y="297180"/>
                    </a:lnTo>
                    <a:lnTo>
                      <a:pt x="341375" y="292608"/>
                    </a:lnTo>
                    <a:lnTo>
                      <a:pt x="328279" y="291179"/>
                    </a:lnTo>
                    <a:lnTo>
                      <a:pt x="292703" y="257151"/>
                    </a:lnTo>
                    <a:lnTo>
                      <a:pt x="284988" y="204216"/>
                    </a:lnTo>
                    <a:lnTo>
                      <a:pt x="284988" y="179831"/>
                    </a:lnTo>
                    <a:lnTo>
                      <a:pt x="286547" y="175188"/>
                    </a:lnTo>
                    <a:lnTo>
                      <a:pt x="288036" y="172212"/>
                    </a:lnTo>
                    <a:lnTo>
                      <a:pt x="288036" y="170687"/>
                    </a:lnTo>
                    <a:lnTo>
                      <a:pt x="291084" y="167640"/>
                    </a:lnTo>
                    <a:lnTo>
                      <a:pt x="303275" y="158496"/>
                    </a:lnTo>
                    <a:lnTo>
                      <a:pt x="321564" y="149352"/>
                    </a:lnTo>
                    <a:lnTo>
                      <a:pt x="288036" y="149352"/>
                    </a:lnTo>
                    <a:lnTo>
                      <a:pt x="295846" y="111442"/>
                    </a:lnTo>
                    <a:lnTo>
                      <a:pt x="320587" y="67008"/>
                    </a:lnTo>
                    <a:lnTo>
                      <a:pt x="355092" y="36575"/>
                    </a:lnTo>
                    <a:lnTo>
                      <a:pt x="400097" y="23717"/>
                    </a:lnTo>
                    <a:lnTo>
                      <a:pt x="417575" y="22860"/>
                    </a:lnTo>
                    <a:lnTo>
                      <a:pt x="417575" y="10668"/>
                    </a:lnTo>
                    <a:lnTo>
                      <a:pt x="406908" y="0"/>
                    </a:lnTo>
                    <a:close/>
                  </a:path>
                  <a:path w="850900" h="332739">
                    <a:moveTo>
                      <a:pt x="423614" y="146304"/>
                    </a:moveTo>
                    <a:lnTo>
                      <a:pt x="348996" y="146304"/>
                    </a:lnTo>
                    <a:lnTo>
                      <a:pt x="360973" y="147447"/>
                    </a:lnTo>
                    <a:lnTo>
                      <a:pt x="371665" y="150876"/>
                    </a:lnTo>
                    <a:lnTo>
                      <a:pt x="398907" y="186499"/>
                    </a:lnTo>
                    <a:lnTo>
                      <a:pt x="402336" y="216408"/>
                    </a:lnTo>
                    <a:lnTo>
                      <a:pt x="402074" y="224147"/>
                    </a:lnTo>
                    <a:lnTo>
                      <a:pt x="391787" y="264866"/>
                    </a:lnTo>
                    <a:lnTo>
                      <a:pt x="388620" y="269748"/>
                    </a:lnTo>
                    <a:lnTo>
                      <a:pt x="384048" y="277368"/>
                    </a:lnTo>
                    <a:lnTo>
                      <a:pt x="341375" y="292608"/>
                    </a:lnTo>
                    <a:lnTo>
                      <a:pt x="405777" y="292608"/>
                    </a:lnTo>
                    <a:lnTo>
                      <a:pt x="432816" y="262128"/>
                    </a:lnTo>
                    <a:lnTo>
                      <a:pt x="445008" y="211836"/>
                    </a:lnTo>
                    <a:lnTo>
                      <a:pt x="444436" y="198667"/>
                    </a:lnTo>
                    <a:lnTo>
                      <a:pt x="430720" y="155114"/>
                    </a:lnTo>
                    <a:lnTo>
                      <a:pt x="424434" y="147065"/>
                    </a:lnTo>
                    <a:lnTo>
                      <a:pt x="423614" y="146304"/>
                    </a:lnTo>
                    <a:close/>
                  </a:path>
                  <a:path w="850900" h="332739">
                    <a:moveTo>
                      <a:pt x="365760" y="123443"/>
                    </a:moveTo>
                    <a:lnTo>
                      <a:pt x="326136" y="129540"/>
                    </a:lnTo>
                    <a:lnTo>
                      <a:pt x="288036" y="149352"/>
                    </a:lnTo>
                    <a:lnTo>
                      <a:pt x="321564" y="149352"/>
                    </a:lnTo>
                    <a:lnTo>
                      <a:pt x="327660" y="147828"/>
                    </a:lnTo>
                    <a:lnTo>
                      <a:pt x="335280" y="146304"/>
                    </a:lnTo>
                    <a:lnTo>
                      <a:pt x="423614" y="146304"/>
                    </a:lnTo>
                    <a:lnTo>
                      <a:pt x="417004" y="140160"/>
                    </a:lnTo>
                    <a:lnTo>
                      <a:pt x="408432" y="134112"/>
                    </a:lnTo>
                    <a:lnTo>
                      <a:pt x="398978" y="129230"/>
                    </a:lnTo>
                    <a:lnTo>
                      <a:pt x="388810" y="125920"/>
                    </a:lnTo>
                    <a:lnTo>
                      <a:pt x="377785" y="124039"/>
                    </a:lnTo>
                    <a:lnTo>
                      <a:pt x="365760" y="123443"/>
                    </a:lnTo>
                    <a:close/>
                  </a:path>
                  <a:path w="850900" h="332739">
                    <a:moveTo>
                      <a:pt x="780288" y="140208"/>
                    </a:moveTo>
                    <a:lnTo>
                      <a:pt x="737544" y="155662"/>
                    </a:lnTo>
                    <a:lnTo>
                      <a:pt x="716208" y="194024"/>
                    </a:lnTo>
                    <a:lnTo>
                      <a:pt x="711861" y="233172"/>
                    </a:lnTo>
                    <a:lnTo>
                      <a:pt x="711771" y="239268"/>
                    </a:lnTo>
                    <a:lnTo>
                      <a:pt x="712612" y="259413"/>
                    </a:lnTo>
                    <a:lnTo>
                      <a:pt x="728472" y="307848"/>
                    </a:lnTo>
                    <a:lnTo>
                      <a:pt x="762762" y="330565"/>
                    </a:lnTo>
                    <a:lnTo>
                      <a:pt x="778764" y="332231"/>
                    </a:lnTo>
                    <a:lnTo>
                      <a:pt x="795027" y="330541"/>
                    </a:lnTo>
                    <a:lnTo>
                      <a:pt x="809434" y="325564"/>
                    </a:lnTo>
                    <a:lnTo>
                      <a:pt x="821840" y="317444"/>
                    </a:lnTo>
                    <a:lnTo>
                      <a:pt x="822258" y="316992"/>
                    </a:lnTo>
                    <a:lnTo>
                      <a:pt x="780288" y="316992"/>
                    </a:lnTo>
                    <a:lnTo>
                      <a:pt x="771715" y="315610"/>
                    </a:lnTo>
                    <a:lnTo>
                      <a:pt x="745998" y="270891"/>
                    </a:lnTo>
                    <a:lnTo>
                      <a:pt x="743825" y="218979"/>
                    </a:lnTo>
                    <a:lnTo>
                      <a:pt x="744093" y="210121"/>
                    </a:lnTo>
                    <a:lnTo>
                      <a:pt x="754046" y="169711"/>
                    </a:lnTo>
                    <a:lnTo>
                      <a:pt x="771144" y="155448"/>
                    </a:lnTo>
                    <a:lnTo>
                      <a:pt x="826506" y="155448"/>
                    </a:lnTo>
                    <a:lnTo>
                      <a:pt x="825626" y="154495"/>
                    </a:lnTo>
                    <a:lnTo>
                      <a:pt x="790027" y="140517"/>
                    </a:lnTo>
                    <a:lnTo>
                      <a:pt x="780288" y="140208"/>
                    </a:lnTo>
                    <a:close/>
                  </a:path>
                  <a:path w="850900" h="332739">
                    <a:moveTo>
                      <a:pt x="786384" y="3048"/>
                    </a:moveTo>
                    <a:lnTo>
                      <a:pt x="752856" y="3048"/>
                    </a:lnTo>
                    <a:lnTo>
                      <a:pt x="554736" y="329184"/>
                    </a:lnTo>
                    <a:lnTo>
                      <a:pt x="588264" y="329184"/>
                    </a:lnTo>
                    <a:lnTo>
                      <a:pt x="786384" y="3048"/>
                    </a:lnTo>
                    <a:close/>
                  </a:path>
                  <a:path w="850900" h="332739">
                    <a:moveTo>
                      <a:pt x="826506" y="155448"/>
                    </a:moveTo>
                    <a:lnTo>
                      <a:pt x="780288" y="155448"/>
                    </a:lnTo>
                    <a:lnTo>
                      <a:pt x="789741" y="156614"/>
                    </a:lnTo>
                    <a:lnTo>
                      <a:pt x="797623" y="160210"/>
                    </a:lnTo>
                    <a:lnTo>
                      <a:pt x="816102" y="201549"/>
                    </a:lnTo>
                    <a:lnTo>
                      <a:pt x="818388" y="239268"/>
                    </a:lnTo>
                    <a:lnTo>
                      <a:pt x="817816" y="258413"/>
                    </a:lnTo>
                    <a:lnTo>
                      <a:pt x="809244" y="298704"/>
                    </a:lnTo>
                    <a:lnTo>
                      <a:pt x="780288" y="316992"/>
                    </a:lnTo>
                    <a:lnTo>
                      <a:pt x="822258" y="316992"/>
                    </a:lnTo>
                    <a:lnTo>
                      <a:pt x="845820" y="275463"/>
                    </a:lnTo>
                    <a:lnTo>
                      <a:pt x="850392" y="233172"/>
                    </a:lnTo>
                    <a:lnTo>
                      <a:pt x="850106" y="223146"/>
                    </a:lnTo>
                    <a:lnTo>
                      <a:pt x="849249" y="213550"/>
                    </a:lnTo>
                    <a:lnTo>
                      <a:pt x="847820" y="204239"/>
                    </a:lnTo>
                    <a:lnTo>
                      <a:pt x="845820" y="195072"/>
                    </a:lnTo>
                    <a:lnTo>
                      <a:pt x="844153" y="187118"/>
                    </a:lnTo>
                    <a:lnTo>
                      <a:pt x="841628" y="179451"/>
                    </a:lnTo>
                    <a:lnTo>
                      <a:pt x="838533" y="172354"/>
                    </a:lnTo>
                    <a:lnTo>
                      <a:pt x="835151" y="166116"/>
                    </a:lnTo>
                    <a:lnTo>
                      <a:pt x="830532" y="159805"/>
                    </a:lnTo>
                    <a:lnTo>
                      <a:pt x="826506" y="155448"/>
                    </a:lnTo>
                    <a:close/>
                  </a:path>
                  <a:path w="850900" h="332739">
                    <a:moveTo>
                      <a:pt x="557784" y="0"/>
                    </a:moveTo>
                    <a:lnTo>
                      <a:pt x="515040" y="15454"/>
                    </a:lnTo>
                    <a:lnTo>
                      <a:pt x="493704" y="53816"/>
                    </a:lnTo>
                    <a:lnTo>
                      <a:pt x="489357" y="92964"/>
                    </a:lnTo>
                    <a:lnTo>
                      <a:pt x="489267" y="99060"/>
                    </a:lnTo>
                    <a:lnTo>
                      <a:pt x="490108" y="119205"/>
                    </a:lnTo>
                    <a:lnTo>
                      <a:pt x="505968" y="167640"/>
                    </a:lnTo>
                    <a:lnTo>
                      <a:pt x="540258" y="190357"/>
                    </a:lnTo>
                    <a:lnTo>
                      <a:pt x="556260" y="192024"/>
                    </a:lnTo>
                    <a:lnTo>
                      <a:pt x="572523" y="190333"/>
                    </a:lnTo>
                    <a:lnTo>
                      <a:pt x="586930" y="185356"/>
                    </a:lnTo>
                    <a:lnTo>
                      <a:pt x="599336" y="177236"/>
                    </a:lnTo>
                    <a:lnTo>
                      <a:pt x="599754" y="176784"/>
                    </a:lnTo>
                    <a:lnTo>
                      <a:pt x="557784" y="176784"/>
                    </a:lnTo>
                    <a:lnTo>
                      <a:pt x="549211" y="175402"/>
                    </a:lnTo>
                    <a:lnTo>
                      <a:pt x="523494" y="130683"/>
                    </a:lnTo>
                    <a:lnTo>
                      <a:pt x="521321" y="78771"/>
                    </a:lnTo>
                    <a:lnTo>
                      <a:pt x="521589" y="69913"/>
                    </a:lnTo>
                    <a:lnTo>
                      <a:pt x="531542" y="29503"/>
                    </a:lnTo>
                    <a:lnTo>
                      <a:pt x="548640" y="15240"/>
                    </a:lnTo>
                    <a:lnTo>
                      <a:pt x="604002" y="15240"/>
                    </a:lnTo>
                    <a:lnTo>
                      <a:pt x="603123" y="14287"/>
                    </a:lnTo>
                    <a:lnTo>
                      <a:pt x="567523" y="309"/>
                    </a:lnTo>
                    <a:lnTo>
                      <a:pt x="557784" y="0"/>
                    </a:lnTo>
                    <a:close/>
                  </a:path>
                  <a:path w="850900" h="332739">
                    <a:moveTo>
                      <a:pt x="604002" y="15240"/>
                    </a:moveTo>
                    <a:lnTo>
                      <a:pt x="557784" y="15240"/>
                    </a:lnTo>
                    <a:lnTo>
                      <a:pt x="567237" y="16406"/>
                    </a:lnTo>
                    <a:lnTo>
                      <a:pt x="575119" y="20002"/>
                    </a:lnTo>
                    <a:lnTo>
                      <a:pt x="593598" y="61341"/>
                    </a:lnTo>
                    <a:lnTo>
                      <a:pt x="595884" y="99060"/>
                    </a:lnTo>
                    <a:lnTo>
                      <a:pt x="595312" y="118205"/>
                    </a:lnTo>
                    <a:lnTo>
                      <a:pt x="586740" y="158496"/>
                    </a:lnTo>
                    <a:lnTo>
                      <a:pt x="557784" y="176784"/>
                    </a:lnTo>
                    <a:lnTo>
                      <a:pt x="599754" y="176784"/>
                    </a:lnTo>
                    <a:lnTo>
                      <a:pt x="623316" y="135255"/>
                    </a:lnTo>
                    <a:lnTo>
                      <a:pt x="627888" y="92964"/>
                    </a:lnTo>
                    <a:lnTo>
                      <a:pt x="627602" y="82938"/>
                    </a:lnTo>
                    <a:lnTo>
                      <a:pt x="626745" y="73342"/>
                    </a:lnTo>
                    <a:lnTo>
                      <a:pt x="625316" y="64031"/>
                    </a:lnTo>
                    <a:lnTo>
                      <a:pt x="623316" y="54864"/>
                    </a:lnTo>
                    <a:lnTo>
                      <a:pt x="621649" y="46910"/>
                    </a:lnTo>
                    <a:lnTo>
                      <a:pt x="619125" y="39243"/>
                    </a:lnTo>
                    <a:lnTo>
                      <a:pt x="615990" y="32075"/>
                    </a:lnTo>
                    <a:lnTo>
                      <a:pt x="612648" y="25908"/>
                    </a:lnTo>
                    <a:lnTo>
                      <a:pt x="608028" y="19597"/>
                    </a:lnTo>
                    <a:lnTo>
                      <a:pt x="604002" y="1524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72E59EC-46F1-B946-99A0-A3D3F611D291}"/>
                </a:ext>
              </a:extLst>
            </p:cNvPr>
            <p:cNvSpPr txBox="1"/>
            <p:nvPr/>
          </p:nvSpPr>
          <p:spPr>
            <a:xfrm>
              <a:off x="539552" y="2996952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b="0" dirty="0"/>
                <a:t>α</a:t>
              </a:r>
              <a:r>
                <a:rPr kumimoji="1" lang="en-US" altLang="zh-CN" sz="3600" b="0" baseline="-25000" dirty="0"/>
                <a:t>1</a:t>
              </a:r>
              <a:endParaRPr kumimoji="1" lang="zh-CN" altLang="en-US" sz="3600" b="0" baseline="-25000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A926D46-B481-8BA2-B042-64AE8ACB3304}"/>
                </a:ext>
              </a:extLst>
            </p:cNvPr>
            <p:cNvGrpSpPr/>
            <p:nvPr/>
          </p:nvGrpSpPr>
          <p:grpSpPr>
            <a:xfrm>
              <a:off x="1056743" y="2846096"/>
              <a:ext cx="4223003" cy="1013947"/>
              <a:chOff x="1056743" y="2846096"/>
              <a:chExt cx="4223003" cy="1013947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03ACE646-64DE-C644-9178-EEDAE514210D}"/>
                  </a:ext>
                </a:extLst>
              </p:cNvPr>
              <p:cNvGrpSpPr/>
              <p:nvPr/>
            </p:nvGrpSpPr>
            <p:grpSpPr>
              <a:xfrm>
                <a:off x="1056743" y="3014615"/>
                <a:ext cx="4223003" cy="845428"/>
                <a:chOff x="1462677" y="1287428"/>
                <a:chExt cx="5178678" cy="1126361"/>
              </a:xfrm>
            </p:grpSpPr>
            <p:sp>
              <p:nvSpPr>
                <p:cNvPr id="5" name="object 4">
                  <a:extLst>
                    <a:ext uri="{FF2B5EF4-FFF2-40B4-BE49-F238E27FC236}">
                      <a16:creationId xmlns:a16="http://schemas.microsoft.com/office/drawing/2014/main" id="{BDB540F8-BF5B-7F4F-9372-0423ACE135A3}"/>
                    </a:ext>
                  </a:extLst>
                </p:cNvPr>
                <p:cNvSpPr/>
                <p:nvPr/>
              </p:nvSpPr>
              <p:spPr>
                <a:xfrm>
                  <a:off x="1462677" y="1638094"/>
                  <a:ext cx="1004952" cy="451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660" h="424179">
                      <a:moveTo>
                        <a:pt x="954023" y="0"/>
                      </a:moveTo>
                      <a:lnTo>
                        <a:pt x="947927" y="18287"/>
                      </a:lnTo>
                      <a:lnTo>
                        <a:pt x="972502" y="28551"/>
                      </a:lnTo>
                      <a:lnTo>
                        <a:pt x="993648" y="43243"/>
                      </a:lnTo>
                      <a:lnTo>
                        <a:pt x="1025652" y="85343"/>
                      </a:lnTo>
                      <a:lnTo>
                        <a:pt x="1044892" y="140970"/>
                      </a:lnTo>
                      <a:lnTo>
                        <a:pt x="1051559" y="210312"/>
                      </a:lnTo>
                      <a:lnTo>
                        <a:pt x="1049869" y="247459"/>
                      </a:lnTo>
                      <a:lnTo>
                        <a:pt x="1036772" y="311467"/>
                      </a:lnTo>
                      <a:lnTo>
                        <a:pt x="1011388" y="362116"/>
                      </a:lnTo>
                      <a:lnTo>
                        <a:pt x="973145" y="395978"/>
                      </a:lnTo>
                      <a:lnTo>
                        <a:pt x="949451" y="406907"/>
                      </a:lnTo>
                      <a:lnTo>
                        <a:pt x="954023" y="423671"/>
                      </a:lnTo>
                      <a:lnTo>
                        <a:pt x="1012317" y="396811"/>
                      </a:lnTo>
                      <a:lnTo>
                        <a:pt x="1054608" y="350519"/>
                      </a:lnTo>
                      <a:lnTo>
                        <a:pt x="1080706" y="287464"/>
                      </a:lnTo>
                      <a:lnTo>
                        <a:pt x="1089659" y="211836"/>
                      </a:lnTo>
                      <a:lnTo>
                        <a:pt x="1087397" y="173259"/>
                      </a:lnTo>
                      <a:lnTo>
                        <a:pt x="1069728" y="104679"/>
                      </a:lnTo>
                      <a:lnTo>
                        <a:pt x="1035462" y="48648"/>
                      </a:lnTo>
                      <a:lnTo>
                        <a:pt x="985170" y="11453"/>
                      </a:lnTo>
                      <a:lnTo>
                        <a:pt x="954023" y="0"/>
                      </a:lnTo>
                      <a:close/>
                    </a:path>
                    <a:path w="1089660" h="424179">
                      <a:moveTo>
                        <a:pt x="135635" y="0"/>
                      </a:moveTo>
                      <a:lnTo>
                        <a:pt x="77342" y="27622"/>
                      </a:lnTo>
                      <a:lnTo>
                        <a:pt x="35051" y="74675"/>
                      </a:lnTo>
                      <a:lnTo>
                        <a:pt x="8953" y="137540"/>
                      </a:lnTo>
                      <a:lnTo>
                        <a:pt x="0" y="211836"/>
                      </a:lnTo>
                      <a:lnTo>
                        <a:pt x="2262" y="251293"/>
                      </a:lnTo>
                      <a:lnTo>
                        <a:pt x="19931" y="320492"/>
                      </a:lnTo>
                      <a:lnTo>
                        <a:pt x="54197" y="375880"/>
                      </a:lnTo>
                      <a:lnTo>
                        <a:pt x="104489" y="412884"/>
                      </a:lnTo>
                      <a:lnTo>
                        <a:pt x="135635" y="423671"/>
                      </a:lnTo>
                      <a:lnTo>
                        <a:pt x="140207" y="406907"/>
                      </a:lnTo>
                      <a:lnTo>
                        <a:pt x="116514" y="395978"/>
                      </a:lnTo>
                      <a:lnTo>
                        <a:pt x="95821" y="381190"/>
                      </a:lnTo>
                      <a:lnTo>
                        <a:pt x="64007" y="338327"/>
                      </a:lnTo>
                      <a:lnTo>
                        <a:pt x="44767" y="281177"/>
                      </a:lnTo>
                      <a:lnTo>
                        <a:pt x="38100" y="210312"/>
                      </a:lnTo>
                      <a:lnTo>
                        <a:pt x="39790" y="174069"/>
                      </a:lnTo>
                      <a:lnTo>
                        <a:pt x="52887" y="111299"/>
                      </a:lnTo>
                      <a:lnTo>
                        <a:pt x="78295" y="62222"/>
                      </a:lnTo>
                      <a:lnTo>
                        <a:pt x="117157" y="28551"/>
                      </a:lnTo>
                      <a:lnTo>
                        <a:pt x="141731" y="18287"/>
                      </a:lnTo>
                      <a:lnTo>
                        <a:pt x="1356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6" name="object 5">
                  <a:extLst>
                    <a:ext uri="{FF2B5EF4-FFF2-40B4-BE49-F238E27FC236}">
                      <a16:creationId xmlns:a16="http://schemas.microsoft.com/office/drawing/2014/main" id="{1A00BE43-D01A-204C-A171-809E333346A4}"/>
                    </a:ext>
                  </a:extLst>
                </p:cNvPr>
                <p:cNvSpPr/>
                <p:nvPr/>
              </p:nvSpPr>
              <p:spPr>
                <a:xfrm>
                  <a:off x="1613552" y="1700431"/>
                  <a:ext cx="504825" cy="40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407035">
                      <a:moveTo>
                        <a:pt x="167639" y="0"/>
                      </a:moveTo>
                      <a:lnTo>
                        <a:pt x="132587" y="0"/>
                      </a:lnTo>
                      <a:lnTo>
                        <a:pt x="39624" y="245363"/>
                      </a:lnTo>
                      <a:lnTo>
                        <a:pt x="35051" y="256865"/>
                      </a:lnTo>
                      <a:lnTo>
                        <a:pt x="11239" y="292417"/>
                      </a:lnTo>
                      <a:lnTo>
                        <a:pt x="0" y="297179"/>
                      </a:lnTo>
                      <a:lnTo>
                        <a:pt x="0" y="307848"/>
                      </a:lnTo>
                      <a:lnTo>
                        <a:pt x="94487" y="307848"/>
                      </a:lnTo>
                      <a:lnTo>
                        <a:pt x="94487" y="297179"/>
                      </a:lnTo>
                      <a:lnTo>
                        <a:pt x="85343" y="295655"/>
                      </a:lnTo>
                      <a:lnTo>
                        <a:pt x="77724" y="292608"/>
                      </a:lnTo>
                      <a:lnTo>
                        <a:pt x="68580" y="283463"/>
                      </a:lnTo>
                      <a:lnTo>
                        <a:pt x="67056" y="277367"/>
                      </a:lnTo>
                      <a:lnTo>
                        <a:pt x="67056" y="259079"/>
                      </a:lnTo>
                      <a:lnTo>
                        <a:pt x="68580" y="252984"/>
                      </a:lnTo>
                      <a:lnTo>
                        <a:pt x="69770" y="248102"/>
                      </a:lnTo>
                      <a:lnTo>
                        <a:pt x="71307" y="242315"/>
                      </a:lnTo>
                      <a:lnTo>
                        <a:pt x="73294" y="236053"/>
                      </a:lnTo>
                      <a:lnTo>
                        <a:pt x="76200" y="228600"/>
                      </a:lnTo>
                      <a:lnTo>
                        <a:pt x="83819" y="207263"/>
                      </a:lnTo>
                      <a:lnTo>
                        <a:pt x="229946" y="207263"/>
                      </a:lnTo>
                      <a:lnTo>
                        <a:pt x="223990" y="187451"/>
                      </a:lnTo>
                      <a:lnTo>
                        <a:pt x="89915" y="187451"/>
                      </a:lnTo>
                      <a:lnTo>
                        <a:pt x="140207" y="42672"/>
                      </a:lnTo>
                      <a:lnTo>
                        <a:pt x="180467" y="42672"/>
                      </a:lnTo>
                      <a:lnTo>
                        <a:pt x="167639" y="0"/>
                      </a:lnTo>
                      <a:close/>
                    </a:path>
                    <a:path w="504825" h="407035">
                      <a:moveTo>
                        <a:pt x="229946" y="207263"/>
                      </a:moveTo>
                      <a:lnTo>
                        <a:pt x="187451" y="207263"/>
                      </a:lnTo>
                      <a:lnTo>
                        <a:pt x="195071" y="234696"/>
                      </a:lnTo>
                      <a:lnTo>
                        <a:pt x="198119" y="242315"/>
                      </a:lnTo>
                      <a:lnTo>
                        <a:pt x="202692" y="260603"/>
                      </a:lnTo>
                      <a:lnTo>
                        <a:pt x="202692" y="275843"/>
                      </a:lnTo>
                      <a:lnTo>
                        <a:pt x="201168" y="280415"/>
                      </a:lnTo>
                      <a:lnTo>
                        <a:pt x="199644" y="283463"/>
                      </a:lnTo>
                      <a:lnTo>
                        <a:pt x="198119" y="288036"/>
                      </a:lnTo>
                      <a:lnTo>
                        <a:pt x="192024" y="291084"/>
                      </a:lnTo>
                      <a:lnTo>
                        <a:pt x="188975" y="294131"/>
                      </a:lnTo>
                      <a:lnTo>
                        <a:pt x="182880" y="295655"/>
                      </a:lnTo>
                      <a:lnTo>
                        <a:pt x="175259" y="297179"/>
                      </a:lnTo>
                      <a:lnTo>
                        <a:pt x="175259" y="307848"/>
                      </a:lnTo>
                      <a:lnTo>
                        <a:pt x="278892" y="307848"/>
                      </a:lnTo>
                      <a:lnTo>
                        <a:pt x="278892" y="297179"/>
                      </a:lnTo>
                      <a:lnTo>
                        <a:pt x="271271" y="295655"/>
                      </a:lnTo>
                      <a:lnTo>
                        <a:pt x="262127" y="289560"/>
                      </a:lnTo>
                      <a:lnTo>
                        <a:pt x="259080" y="284988"/>
                      </a:lnTo>
                      <a:lnTo>
                        <a:pt x="254507" y="280415"/>
                      </a:lnTo>
                      <a:lnTo>
                        <a:pt x="252983" y="274319"/>
                      </a:lnTo>
                      <a:lnTo>
                        <a:pt x="250674" y="269200"/>
                      </a:lnTo>
                      <a:lnTo>
                        <a:pt x="248221" y="263080"/>
                      </a:lnTo>
                      <a:lnTo>
                        <a:pt x="245483" y="256103"/>
                      </a:lnTo>
                      <a:lnTo>
                        <a:pt x="242315" y="248412"/>
                      </a:lnTo>
                      <a:lnTo>
                        <a:pt x="229946" y="207263"/>
                      </a:lnTo>
                      <a:close/>
                    </a:path>
                    <a:path w="504825" h="407035">
                      <a:moveTo>
                        <a:pt x="180467" y="42672"/>
                      </a:moveTo>
                      <a:lnTo>
                        <a:pt x="140207" y="42672"/>
                      </a:lnTo>
                      <a:lnTo>
                        <a:pt x="182880" y="187451"/>
                      </a:lnTo>
                      <a:lnTo>
                        <a:pt x="223990" y="187451"/>
                      </a:lnTo>
                      <a:lnTo>
                        <a:pt x="180467" y="42672"/>
                      </a:lnTo>
                      <a:close/>
                    </a:path>
                    <a:path w="504825" h="407035">
                      <a:moveTo>
                        <a:pt x="393192" y="91439"/>
                      </a:moveTo>
                      <a:lnTo>
                        <a:pt x="353472" y="98583"/>
                      </a:lnTo>
                      <a:lnTo>
                        <a:pt x="319825" y="126015"/>
                      </a:lnTo>
                      <a:lnTo>
                        <a:pt x="310895" y="166115"/>
                      </a:lnTo>
                      <a:lnTo>
                        <a:pt x="311229" y="176117"/>
                      </a:lnTo>
                      <a:lnTo>
                        <a:pt x="328802" y="217360"/>
                      </a:lnTo>
                      <a:lnTo>
                        <a:pt x="341375" y="228600"/>
                      </a:lnTo>
                      <a:lnTo>
                        <a:pt x="333708" y="235172"/>
                      </a:lnTo>
                      <a:lnTo>
                        <a:pt x="310895" y="266700"/>
                      </a:lnTo>
                      <a:lnTo>
                        <a:pt x="310929" y="282106"/>
                      </a:lnTo>
                      <a:lnTo>
                        <a:pt x="312435" y="289583"/>
                      </a:lnTo>
                      <a:lnTo>
                        <a:pt x="315468" y="294131"/>
                      </a:lnTo>
                      <a:lnTo>
                        <a:pt x="320039" y="300227"/>
                      </a:lnTo>
                      <a:lnTo>
                        <a:pt x="332231" y="306324"/>
                      </a:lnTo>
                      <a:lnTo>
                        <a:pt x="323897" y="310919"/>
                      </a:lnTo>
                      <a:lnTo>
                        <a:pt x="297751" y="345209"/>
                      </a:lnTo>
                      <a:lnTo>
                        <a:pt x="297180" y="352043"/>
                      </a:lnTo>
                      <a:lnTo>
                        <a:pt x="297489" y="359521"/>
                      </a:lnTo>
                      <a:lnTo>
                        <a:pt x="324612" y="394715"/>
                      </a:lnTo>
                      <a:lnTo>
                        <a:pt x="366045" y="404979"/>
                      </a:lnTo>
                      <a:lnTo>
                        <a:pt x="397763" y="406908"/>
                      </a:lnTo>
                      <a:lnTo>
                        <a:pt x="412313" y="406336"/>
                      </a:lnTo>
                      <a:lnTo>
                        <a:pt x="451104" y="397763"/>
                      </a:lnTo>
                      <a:lnTo>
                        <a:pt x="467768" y="388619"/>
                      </a:lnTo>
                      <a:lnTo>
                        <a:pt x="396239" y="388619"/>
                      </a:lnTo>
                      <a:lnTo>
                        <a:pt x="381119" y="388024"/>
                      </a:lnTo>
                      <a:lnTo>
                        <a:pt x="340590" y="372784"/>
                      </a:lnTo>
                      <a:lnTo>
                        <a:pt x="332231" y="348996"/>
                      </a:lnTo>
                      <a:lnTo>
                        <a:pt x="332231" y="341375"/>
                      </a:lnTo>
                      <a:lnTo>
                        <a:pt x="355092" y="310896"/>
                      </a:lnTo>
                      <a:lnTo>
                        <a:pt x="493491" y="310896"/>
                      </a:lnTo>
                      <a:lnTo>
                        <a:pt x="490727" y="304800"/>
                      </a:lnTo>
                      <a:lnTo>
                        <a:pt x="452628" y="280225"/>
                      </a:lnTo>
                      <a:lnTo>
                        <a:pt x="431292" y="278891"/>
                      </a:lnTo>
                      <a:lnTo>
                        <a:pt x="367283" y="278891"/>
                      </a:lnTo>
                      <a:lnTo>
                        <a:pt x="359663" y="277367"/>
                      </a:lnTo>
                      <a:lnTo>
                        <a:pt x="355092" y="275843"/>
                      </a:lnTo>
                      <a:lnTo>
                        <a:pt x="348995" y="275843"/>
                      </a:lnTo>
                      <a:lnTo>
                        <a:pt x="341375" y="268224"/>
                      </a:lnTo>
                      <a:lnTo>
                        <a:pt x="341375" y="259079"/>
                      </a:lnTo>
                      <a:lnTo>
                        <a:pt x="342280" y="252460"/>
                      </a:lnTo>
                      <a:lnTo>
                        <a:pt x="345186" y="246125"/>
                      </a:lnTo>
                      <a:lnTo>
                        <a:pt x="350377" y="239791"/>
                      </a:lnTo>
                      <a:lnTo>
                        <a:pt x="358139" y="233172"/>
                      </a:lnTo>
                      <a:lnTo>
                        <a:pt x="428534" y="233172"/>
                      </a:lnTo>
                      <a:lnTo>
                        <a:pt x="441579" y="227695"/>
                      </a:lnTo>
                      <a:lnTo>
                        <a:pt x="451826" y="220979"/>
                      </a:lnTo>
                      <a:lnTo>
                        <a:pt x="394715" y="220979"/>
                      </a:lnTo>
                      <a:lnTo>
                        <a:pt x="384119" y="219884"/>
                      </a:lnTo>
                      <a:lnTo>
                        <a:pt x="352996" y="187261"/>
                      </a:lnTo>
                      <a:lnTo>
                        <a:pt x="350519" y="163067"/>
                      </a:lnTo>
                      <a:lnTo>
                        <a:pt x="351115" y="151090"/>
                      </a:lnTo>
                      <a:lnTo>
                        <a:pt x="374903" y="113156"/>
                      </a:lnTo>
                      <a:lnTo>
                        <a:pt x="393192" y="109727"/>
                      </a:lnTo>
                      <a:lnTo>
                        <a:pt x="504444" y="109727"/>
                      </a:lnTo>
                      <a:lnTo>
                        <a:pt x="504444" y="94487"/>
                      </a:lnTo>
                      <a:lnTo>
                        <a:pt x="425195" y="94487"/>
                      </a:lnTo>
                      <a:lnTo>
                        <a:pt x="417194" y="92725"/>
                      </a:lnTo>
                      <a:lnTo>
                        <a:pt x="409194" y="91821"/>
                      </a:lnTo>
                      <a:lnTo>
                        <a:pt x="401193" y="91487"/>
                      </a:lnTo>
                      <a:lnTo>
                        <a:pt x="393192" y="91439"/>
                      </a:lnTo>
                      <a:close/>
                    </a:path>
                    <a:path w="504825" h="407035">
                      <a:moveTo>
                        <a:pt x="493491" y="310896"/>
                      </a:moveTo>
                      <a:lnTo>
                        <a:pt x="355092" y="310896"/>
                      </a:lnTo>
                      <a:lnTo>
                        <a:pt x="362235" y="311134"/>
                      </a:lnTo>
                      <a:lnTo>
                        <a:pt x="378237" y="312181"/>
                      </a:lnTo>
                      <a:lnTo>
                        <a:pt x="387095" y="312419"/>
                      </a:lnTo>
                      <a:lnTo>
                        <a:pt x="435863" y="312419"/>
                      </a:lnTo>
                      <a:lnTo>
                        <a:pt x="440436" y="313943"/>
                      </a:lnTo>
                      <a:lnTo>
                        <a:pt x="446531" y="316991"/>
                      </a:lnTo>
                      <a:lnTo>
                        <a:pt x="451104" y="318515"/>
                      </a:lnTo>
                      <a:lnTo>
                        <a:pt x="457200" y="324612"/>
                      </a:lnTo>
                      <a:lnTo>
                        <a:pt x="458724" y="329184"/>
                      </a:lnTo>
                      <a:lnTo>
                        <a:pt x="460188" y="332112"/>
                      </a:lnTo>
                      <a:lnTo>
                        <a:pt x="460248" y="336803"/>
                      </a:lnTo>
                      <a:lnTo>
                        <a:pt x="461771" y="339851"/>
                      </a:lnTo>
                      <a:lnTo>
                        <a:pt x="461771" y="353567"/>
                      </a:lnTo>
                      <a:lnTo>
                        <a:pt x="431292" y="382524"/>
                      </a:lnTo>
                      <a:lnTo>
                        <a:pt x="396239" y="388619"/>
                      </a:lnTo>
                      <a:lnTo>
                        <a:pt x="467768" y="388619"/>
                      </a:lnTo>
                      <a:lnTo>
                        <a:pt x="495109" y="353949"/>
                      </a:lnTo>
                      <a:lnTo>
                        <a:pt x="498348" y="333755"/>
                      </a:lnTo>
                      <a:lnTo>
                        <a:pt x="497800" y="326016"/>
                      </a:lnTo>
                      <a:lnTo>
                        <a:pt x="496252" y="318706"/>
                      </a:lnTo>
                      <a:lnTo>
                        <a:pt x="493836" y="311657"/>
                      </a:lnTo>
                      <a:lnTo>
                        <a:pt x="493491" y="310896"/>
                      </a:lnTo>
                      <a:close/>
                    </a:path>
                    <a:path w="504825" h="407035">
                      <a:moveTo>
                        <a:pt x="428534" y="233172"/>
                      </a:moveTo>
                      <a:lnTo>
                        <a:pt x="358139" y="233172"/>
                      </a:lnTo>
                      <a:lnTo>
                        <a:pt x="365283" y="236053"/>
                      </a:lnTo>
                      <a:lnTo>
                        <a:pt x="372999" y="237934"/>
                      </a:lnTo>
                      <a:lnTo>
                        <a:pt x="381285" y="238958"/>
                      </a:lnTo>
                      <a:lnTo>
                        <a:pt x="390144" y="239267"/>
                      </a:lnTo>
                      <a:lnTo>
                        <a:pt x="409575" y="237886"/>
                      </a:lnTo>
                      <a:lnTo>
                        <a:pt x="426720" y="233933"/>
                      </a:lnTo>
                      <a:lnTo>
                        <a:pt x="428534" y="233172"/>
                      </a:lnTo>
                      <a:close/>
                    </a:path>
                    <a:path w="504825" h="407035">
                      <a:moveTo>
                        <a:pt x="504444" y="109727"/>
                      </a:moveTo>
                      <a:lnTo>
                        <a:pt x="402336" y="109727"/>
                      </a:lnTo>
                      <a:lnTo>
                        <a:pt x="409956" y="111251"/>
                      </a:lnTo>
                      <a:lnTo>
                        <a:pt x="416051" y="115824"/>
                      </a:lnTo>
                      <a:lnTo>
                        <a:pt x="435482" y="148971"/>
                      </a:lnTo>
                      <a:lnTo>
                        <a:pt x="437388" y="166115"/>
                      </a:lnTo>
                      <a:lnTo>
                        <a:pt x="437388" y="173736"/>
                      </a:lnTo>
                      <a:lnTo>
                        <a:pt x="435863" y="179831"/>
                      </a:lnTo>
                      <a:lnTo>
                        <a:pt x="434339" y="187451"/>
                      </a:lnTo>
                      <a:lnTo>
                        <a:pt x="413004" y="216408"/>
                      </a:lnTo>
                      <a:lnTo>
                        <a:pt x="408431" y="219455"/>
                      </a:lnTo>
                      <a:lnTo>
                        <a:pt x="402336" y="220979"/>
                      </a:lnTo>
                      <a:lnTo>
                        <a:pt x="451826" y="220979"/>
                      </a:lnTo>
                      <a:lnTo>
                        <a:pt x="475583" y="180236"/>
                      </a:lnTo>
                      <a:lnTo>
                        <a:pt x="477012" y="163067"/>
                      </a:lnTo>
                      <a:lnTo>
                        <a:pt x="476726" y="156233"/>
                      </a:lnTo>
                      <a:lnTo>
                        <a:pt x="461771" y="117348"/>
                      </a:lnTo>
                      <a:lnTo>
                        <a:pt x="463295" y="115824"/>
                      </a:lnTo>
                      <a:lnTo>
                        <a:pt x="504444" y="115824"/>
                      </a:lnTo>
                      <a:lnTo>
                        <a:pt x="504444" y="109727"/>
                      </a:lnTo>
                      <a:close/>
                    </a:path>
                    <a:path w="504825" h="407035">
                      <a:moveTo>
                        <a:pt x="504444" y="115824"/>
                      </a:moveTo>
                      <a:lnTo>
                        <a:pt x="463295" y="115824"/>
                      </a:lnTo>
                      <a:lnTo>
                        <a:pt x="504444" y="117348"/>
                      </a:lnTo>
                      <a:lnTo>
                        <a:pt x="504444" y="115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7" name="object 6">
                  <a:extLst>
                    <a:ext uri="{FF2B5EF4-FFF2-40B4-BE49-F238E27FC236}">
                      <a16:creationId xmlns:a16="http://schemas.microsoft.com/office/drawing/2014/main" id="{6653E58A-1647-164B-A01F-0AE98AB1E3E2}"/>
                    </a:ext>
                  </a:extLst>
                </p:cNvPr>
                <p:cNvSpPr/>
                <p:nvPr/>
              </p:nvSpPr>
              <p:spPr>
                <a:xfrm>
                  <a:off x="2249061" y="1756819"/>
                  <a:ext cx="26034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5" h="85725">
                      <a:moveTo>
                        <a:pt x="25907" y="0"/>
                      </a:moveTo>
                      <a:lnTo>
                        <a:pt x="0" y="0"/>
                      </a:lnTo>
                      <a:lnTo>
                        <a:pt x="0" y="85343"/>
                      </a:lnTo>
                      <a:lnTo>
                        <a:pt x="25907" y="85343"/>
                      </a:lnTo>
                      <a:lnTo>
                        <a:pt x="259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8" name="object 7">
                  <a:extLst>
                    <a:ext uri="{FF2B5EF4-FFF2-40B4-BE49-F238E27FC236}">
                      <a16:creationId xmlns:a16="http://schemas.microsoft.com/office/drawing/2014/main" id="{63346135-65BE-D744-B0DD-03DAD370FBE3}"/>
                    </a:ext>
                  </a:extLst>
                </p:cNvPr>
                <p:cNvSpPr/>
                <p:nvPr/>
              </p:nvSpPr>
              <p:spPr>
                <a:xfrm>
                  <a:off x="2168289" y="1744628"/>
                  <a:ext cx="1860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55">
                      <a:moveTo>
                        <a:pt x="0" y="0"/>
                      </a:moveTo>
                      <a:lnTo>
                        <a:pt x="185927" y="0"/>
                      </a:lnTo>
                    </a:path>
                  </a:pathLst>
                </a:custGeom>
                <a:ln w="2438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9" name="object 8">
                  <a:extLst>
                    <a:ext uri="{FF2B5EF4-FFF2-40B4-BE49-F238E27FC236}">
                      <a16:creationId xmlns:a16="http://schemas.microsoft.com/office/drawing/2014/main" id="{1E77830C-FC69-9F4F-B9AD-0163F2C9C542}"/>
                    </a:ext>
                  </a:extLst>
                </p:cNvPr>
                <p:cNvSpPr/>
                <p:nvPr/>
              </p:nvSpPr>
              <p:spPr>
                <a:xfrm>
                  <a:off x="2249061" y="1647091"/>
                  <a:ext cx="26034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5" h="85725">
                      <a:moveTo>
                        <a:pt x="25907" y="0"/>
                      </a:moveTo>
                      <a:lnTo>
                        <a:pt x="0" y="0"/>
                      </a:lnTo>
                      <a:lnTo>
                        <a:pt x="0" y="85343"/>
                      </a:lnTo>
                      <a:lnTo>
                        <a:pt x="25907" y="85343"/>
                      </a:lnTo>
                      <a:lnTo>
                        <a:pt x="259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0" name="object 9">
                  <a:extLst>
                    <a:ext uri="{FF2B5EF4-FFF2-40B4-BE49-F238E27FC236}">
                      <a16:creationId xmlns:a16="http://schemas.microsoft.com/office/drawing/2014/main" id="{D8E899BC-7B07-044A-B3B5-FE7799F08A4F}"/>
                    </a:ext>
                  </a:extLst>
                </p:cNvPr>
                <p:cNvSpPr/>
                <p:nvPr/>
              </p:nvSpPr>
              <p:spPr>
                <a:xfrm>
                  <a:off x="2748932" y="1829210"/>
                  <a:ext cx="2762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>
                      <a:moveTo>
                        <a:pt x="0" y="0"/>
                      </a:moveTo>
                      <a:lnTo>
                        <a:pt x="275843" y="0"/>
                      </a:lnTo>
                    </a:path>
                  </a:pathLst>
                </a:custGeom>
                <a:ln w="2895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1" name="object 10">
                  <a:extLst>
                    <a:ext uri="{FF2B5EF4-FFF2-40B4-BE49-F238E27FC236}">
                      <a16:creationId xmlns:a16="http://schemas.microsoft.com/office/drawing/2014/main" id="{7C9734EA-252A-874B-B3EF-650D8A96F8C3}"/>
                    </a:ext>
                  </a:extLst>
                </p:cNvPr>
                <p:cNvSpPr/>
                <p:nvPr/>
              </p:nvSpPr>
              <p:spPr>
                <a:xfrm>
                  <a:off x="2748932" y="1925222"/>
                  <a:ext cx="2762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>
                      <a:moveTo>
                        <a:pt x="0" y="0"/>
                      </a:moveTo>
                      <a:lnTo>
                        <a:pt x="275843" y="0"/>
                      </a:lnTo>
                    </a:path>
                  </a:pathLst>
                </a:custGeom>
                <a:ln w="2895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77116F5B-4D8A-3B47-A800-1F04E3BA998D}"/>
                    </a:ext>
                  </a:extLst>
                </p:cNvPr>
                <p:cNvSpPr/>
                <p:nvPr/>
              </p:nvSpPr>
              <p:spPr>
                <a:xfrm>
                  <a:off x="4146440" y="1722910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3" name="object 12">
                  <a:extLst>
                    <a:ext uri="{FF2B5EF4-FFF2-40B4-BE49-F238E27FC236}">
                      <a16:creationId xmlns:a16="http://schemas.microsoft.com/office/drawing/2014/main" id="{C5D5BC92-5904-3741-89F3-CC50D89BD980}"/>
                    </a:ext>
                  </a:extLst>
                </p:cNvPr>
                <p:cNvSpPr/>
                <p:nvPr/>
              </p:nvSpPr>
              <p:spPr>
                <a:xfrm>
                  <a:off x="4227213" y="1322225"/>
                  <a:ext cx="0" cy="39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2430">
                      <a:moveTo>
                        <a:pt x="0" y="0"/>
                      </a:moveTo>
                      <a:lnTo>
                        <a:pt x="0" y="392429"/>
                      </a:lnTo>
                    </a:path>
                  </a:pathLst>
                </a:custGeom>
                <a:ln w="365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4" name="object 13">
                  <a:extLst>
                    <a:ext uri="{FF2B5EF4-FFF2-40B4-BE49-F238E27FC236}">
                      <a16:creationId xmlns:a16="http://schemas.microsoft.com/office/drawing/2014/main" id="{A8096EA3-6B32-8243-9FA7-F7D84FEE4EA2}"/>
                    </a:ext>
                  </a:extLst>
                </p:cNvPr>
                <p:cNvSpPr/>
                <p:nvPr/>
              </p:nvSpPr>
              <p:spPr>
                <a:xfrm>
                  <a:off x="4146440" y="1313971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5" name="object 14">
                  <a:extLst>
                    <a:ext uri="{FF2B5EF4-FFF2-40B4-BE49-F238E27FC236}">
                      <a16:creationId xmlns:a16="http://schemas.microsoft.com/office/drawing/2014/main" id="{DACA03BA-5BA1-E541-AFE7-3F82BF9AB53A}"/>
                    </a:ext>
                  </a:extLst>
                </p:cNvPr>
                <p:cNvSpPr/>
                <p:nvPr/>
              </p:nvSpPr>
              <p:spPr>
                <a:xfrm>
                  <a:off x="3236613" y="1722910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6" name="object 15">
                  <a:extLst>
                    <a:ext uri="{FF2B5EF4-FFF2-40B4-BE49-F238E27FC236}">
                      <a16:creationId xmlns:a16="http://schemas.microsoft.com/office/drawing/2014/main" id="{201FDA58-E646-E24C-858D-857F9F69C9B2}"/>
                    </a:ext>
                  </a:extLst>
                </p:cNvPr>
                <p:cNvSpPr/>
                <p:nvPr/>
              </p:nvSpPr>
              <p:spPr>
                <a:xfrm>
                  <a:off x="3254900" y="1322225"/>
                  <a:ext cx="0" cy="39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2430">
                      <a:moveTo>
                        <a:pt x="0" y="0"/>
                      </a:moveTo>
                      <a:lnTo>
                        <a:pt x="0" y="392429"/>
                      </a:lnTo>
                    </a:path>
                  </a:pathLst>
                </a:custGeom>
                <a:ln w="365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7" name="object 16">
                  <a:extLst>
                    <a:ext uri="{FF2B5EF4-FFF2-40B4-BE49-F238E27FC236}">
                      <a16:creationId xmlns:a16="http://schemas.microsoft.com/office/drawing/2014/main" id="{275F3A22-1030-A943-8285-3E2B34950244}"/>
                    </a:ext>
                  </a:extLst>
                </p:cNvPr>
                <p:cNvSpPr/>
                <p:nvPr/>
              </p:nvSpPr>
              <p:spPr>
                <a:xfrm>
                  <a:off x="3236613" y="1313971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8" name="object 17">
                  <a:extLst>
                    <a:ext uri="{FF2B5EF4-FFF2-40B4-BE49-F238E27FC236}">
                      <a16:creationId xmlns:a16="http://schemas.microsoft.com/office/drawing/2014/main" id="{31F49BEE-5FA9-B245-84E1-354EAE603A7A}"/>
                    </a:ext>
                  </a:extLst>
                </p:cNvPr>
                <p:cNvSpPr/>
                <p:nvPr/>
              </p:nvSpPr>
              <p:spPr>
                <a:xfrm>
                  <a:off x="3347864" y="1340768"/>
                  <a:ext cx="504825" cy="40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407035">
                      <a:moveTo>
                        <a:pt x="167640" y="0"/>
                      </a:moveTo>
                      <a:lnTo>
                        <a:pt x="132587" y="0"/>
                      </a:lnTo>
                      <a:lnTo>
                        <a:pt x="39624" y="245363"/>
                      </a:lnTo>
                      <a:lnTo>
                        <a:pt x="35052" y="256865"/>
                      </a:lnTo>
                      <a:lnTo>
                        <a:pt x="11239" y="292417"/>
                      </a:lnTo>
                      <a:lnTo>
                        <a:pt x="0" y="297179"/>
                      </a:lnTo>
                      <a:lnTo>
                        <a:pt x="0" y="307848"/>
                      </a:lnTo>
                      <a:lnTo>
                        <a:pt x="94487" y="307848"/>
                      </a:lnTo>
                      <a:lnTo>
                        <a:pt x="94487" y="297179"/>
                      </a:lnTo>
                      <a:lnTo>
                        <a:pt x="85344" y="295655"/>
                      </a:lnTo>
                      <a:lnTo>
                        <a:pt x="77724" y="292607"/>
                      </a:lnTo>
                      <a:lnTo>
                        <a:pt x="68580" y="283463"/>
                      </a:lnTo>
                      <a:lnTo>
                        <a:pt x="67056" y="277367"/>
                      </a:lnTo>
                      <a:lnTo>
                        <a:pt x="67056" y="259079"/>
                      </a:lnTo>
                      <a:lnTo>
                        <a:pt x="68580" y="252983"/>
                      </a:lnTo>
                      <a:lnTo>
                        <a:pt x="69770" y="248102"/>
                      </a:lnTo>
                      <a:lnTo>
                        <a:pt x="71307" y="242315"/>
                      </a:lnTo>
                      <a:lnTo>
                        <a:pt x="73294" y="236053"/>
                      </a:lnTo>
                      <a:lnTo>
                        <a:pt x="76200" y="228600"/>
                      </a:lnTo>
                      <a:lnTo>
                        <a:pt x="83820" y="207263"/>
                      </a:lnTo>
                      <a:lnTo>
                        <a:pt x="229946" y="207263"/>
                      </a:lnTo>
                      <a:lnTo>
                        <a:pt x="223990" y="187451"/>
                      </a:lnTo>
                      <a:lnTo>
                        <a:pt x="89916" y="187451"/>
                      </a:lnTo>
                      <a:lnTo>
                        <a:pt x="140208" y="42672"/>
                      </a:lnTo>
                      <a:lnTo>
                        <a:pt x="180467" y="42672"/>
                      </a:lnTo>
                      <a:lnTo>
                        <a:pt x="167640" y="0"/>
                      </a:lnTo>
                      <a:close/>
                    </a:path>
                    <a:path w="504825" h="407035">
                      <a:moveTo>
                        <a:pt x="229946" y="207263"/>
                      </a:moveTo>
                      <a:lnTo>
                        <a:pt x="187452" y="207263"/>
                      </a:lnTo>
                      <a:lnTo>
                        <a:pt x="195072" y="234695"/>
                      </a:lnTo>
                      <a:lnTo>
                        <a:pt x="198120" y="242315"/>
                      </a:lnTo>
                      <a:lnTo>
                        <a:pt x="202692" y="260603"/>
                      </a:lnTo>
                      <a:lnTo>
                        <a:pt x="202692" y="275843"/>
                      </a:lnTo>
                      <a:lnTo>
                        <a:pt x="201168" y="280415"/>
                      </a:lnTo>
                      <a:lnTo>
                        <a:pt x="199644" y="283463"/>
                      </a:lnTo>
                      <a:lnTo>
                        <a:pt x="198120" y="288036"/>
                      </a:lnTo>
                      <a:lnTo>
                        <a:pt x="192024" y="291083"/>
                      </a:lnTo>
                      <a:lnTo>
                        <a:pt x="188975" y="294131"/>
                      </a:lnTo>
                      <a:lnTo>
                        <a:pt x="182880" y="295655"/>
                      </a:lnTo>
                      <a:lnTo>
                        <a:pt x="175260" y="297179"/>
                      </a:lnTo>
                      <a:lnTo>
                        <a:pt x="175260" y="307848"/>
                      </a:lnTo>
                      <a:lnTo>
                        <a:pt x="278892" y="307848"/>
                      </a:lnTo>
                      <a:lnTo>
                        <a:pt x="278892" y="297179"/>
                      </a:lnTo>
                      <a:lnTo>
                        <a:pt x="271272" y="295655"/>
                      </a:lnTo>
                      <a:lnTo>
                        <a:pt x="262128" y="289560"/>
                      </a:lnTo>
                      <a:lnTo>
                        <a:pt x="259080" y="284988"/>
                      </a:lnTo>
                      <a:lnTo>
                        <a:pt x="254508" y="280415"/>
                      </a:lnTo>
                      <a:lnTo>
                        <a:pt x="252984" y="274319"/>
                      </a:lnTo>
                      <a:lnTo>
                        <a:pt x="250674" y="269200"/>
                      </a:lnTo>
                      <a:lnTo>
                        <a:pt x="248221" y="263080"/>
                      </a:lnTo>
                      <a:lnTo>
                        <a:pt x="245483" y="256103"/>
                      </a:lnTo>
                      <a:lnTo>
                        <a:pt x="242316" y="248412"/>
                      </a:lnTo>
                      <a:lnTo>
                        <a:pt x="229946" y="207263"/>
                      </a:lnTo>
                      <a:close/>
                    </a:path>
                    <a:path w="504825" h="407035">
                      <a:moveTo>
                        <a:pt x="180467" y="42672"/>
                      </a:moveTo>
                      <a:lnTo>
                        <a:pt x="140208" y="42672"/>
                      </a:lnTo>
                      <a:lnTo>
                        <a:pt x="182880" y="187451"/>
                      </a:lnTo>
                      <a:lnTo>
                        <a:pt x="223990" y="187451"/>
                      </a:lnTo>
                      <a:lnTo>
                        <a:pt x="180467" y="42672"/>
                      </a:lnTo>
                      <a:close/>
                    </a:path>
                    <a:path w="504825" h="407035">
                      <a:moveTo>
                        <a:pt x="393192" y="91439"/>
                      </a:moveTo>
                      <a:lnTo>
                        <a:pt x="353472" y="98583"/>
                      </a:lnTo>
                      <a:lnTo>
                        <a:pt x="319825" y="126015"/>
                      </a:lnTo>
                      <a:lnTo>
                        <a:pt x="310896" y="166115"/>
                      </a:lnTo>
                      <a:lnTo>
                        <a:pt x="311229" y="176117"/>
                      </a:lnTo>
                      <a:lnTo>
                        <a:pt x="328803" y="217360"/>
                      </a:lnTo>
                      <a:lnTo>
                        <a:pt x="341375" y="228600"/>
                      </a:lnTo>
                      <a:lnTo>
                        <a:pt x="333708" y="235172"/>
                      </a:lnTo>
                      <a:lnTo>
                        <a:pt x="310896" y="266700"/>
                      </a:lnTo>
                      <a:lnTo>
                        <a:pt x="310929" y="282106"/>
                      </a:lnTo>
                      <a:lnTo>
                        <a:pt x="312435" y="289583"/>
                      </a:lnTo>
                      <a:lnTo>
                        <a:pt x="315468" y="294131"/>
                      </a:lnTo>
                      <a:lnTo>
                        <a:pt x="320040" y="300227"/>
                      </a:lnTo>
                      <a:lnTo>
                        <a:pt x="332232" y="306324"/>
                      </a:lnTo>
                      <a:lnTo>
                        <a:pt x="323897" y="310919"/>
                      </a:lnTo>
                      <a:lnTo>
                        <a:pt x="297751" y="345209"/>
                      </a:lnTo>
                      <a:lnTo>
                        <a:pt x="297180" y="352043"/>
                      </a:lnTo>
                      <a:lnTo>
                        <a:pt x="297489" y="359521"/>
                      </a:lnTo>
                      <a:lnTo>
                        <a:pt x="324612" y="394715"/>
                      </a:lnTo>
                      <a:lnTo>
                        <a:pt x="366045" y="404979"/>
                      </a:lnTo>
                      <a:lnTo>
                        <a:pt x="397764" y="406907"/>
                      </a:lnTo>
                      <a:lnTo>
                        <a:pt x="412313" y="406336"/>
                      </a:lnTo>
                      <a:lnTo>
                        <a:pt x="451104" y="397763"/>
                      </a:lnTo>
                      <a:lnTo>
                        <a:pt x="467768" y="388619"/>
                      </a:lnTo>
                      <a:lnTo>
                        <a:pt x="396240" y="388619"/>
                      </a:lnTo>
                      <a:lnTo>
                        <a:pt x="381119" y="388024"/>
                      </a:lnTo>
                      <a:lnTo>
                        <a:pt x="340590" y="372784"/>
                      </a:lnTo>
                      <a:lnTo>
                        <a:pt x="332232" y="348995"/>
                      </a:lnTo>
                      <a:lnTo>
                        <a:pt x="332232" y="341375"/>
                      </a:lnTo>
                      <a:lnTo>
                        <a:pt x="355092" y="310895"/>
                      </a:lnTo>
                      <a:lnTo>
                        <a:pt x="493491" y="310895"/>
                      </a:lnTo>
                      <a:lnTo>
                        <a:pt x="490728" y="304800"/>
                      </a:lnTo>
                      <a:lnTo>
                        <a:pt x="452627" y="280225"/>
                      </a:lnTo>
                      <a:lnTo>
                        <a:pt x="431292" y="278891"/>
                      </a:lnTo>
                      <a:lnTo>
                        <a:pt x="367284" y="278891"/>
                      </a:lnTo>
                      <a:lnTo>
                        <a:pt x="359664" y="277367"/>
                      </a:lnTo>
                      <a:lnTo>
                        <a:pt x="355092" y="275843"/>
                      </a:lnTo>
                      <a:lnTo>
                        <a:pt x="348996" y="275843"/>
                      </a:lnTo>
                      <a:lnTo>
                        <a:pt x="341375" y="268224"/>
                      </a:lnTo>
                      <a:lnTo>
                        <a:pt x="341375" y="259079"/>
                      </a:lnTo>
                      <a:lnTo>
                        <a:pt x="342280" y="252460"/>
                      </a:lnTo>
                      <a:lnTo>
                        <a:pt x="345186" y="246125"/>
                      </a:lnTo>
                      <a:lnTo>
                        <a:pt x="350377" y="239791"/>
                      </a:lnTo>
                      <a:lnTo>
                        <a:pt x="358140" y="233172"/>
                      </a:lnTo>
                      <a:lnTo>
                        <a:pt x="428534" y="233172"/>
                      </a:lnTo>
                      <a:lnTo>
                        <a:pt x="441579" y="227695"/>
                      </a:lnTo>
                      <a:lnTo>
                        <a:pt x="451826" y="220979"/>
                      </a:lnTo>
                      <a:lnTo>
                        <a:pt x="394716" y="220979"/>
                      </a:lnTo>
                      <a:lnTo>
                        <a:pt x="384119" y="219884"/>
                      </a:lnTo>
                      <a:lnTo>
                        <a:pt x="352996" y="187261"/>
                      </a:lnTo>
                      <a:lnTo>
                        <a:pt x="350520" y="163067"/>
                      </a:lnTo>
                      <a:lnTo>
                        <a:pt x="351115" y="151090"/>
                      </a:lnTo>
                      <a:lnTo>
                        <a:pt x="374903" y="113156"/>
                      </a:lnTo>
                      <a:lnTo>
                        <a:pt x="393192" y="109727"/>
                      </a:lnTo>
                      <a:lnTo>
                        <a:pt x="504444" y="109727"/>
                      </a:lnTo>
                      <a:lnTo>
                        <a:pt x="504444" y="94487"/>
                      </a:lnTo>
                      <a:lnTo>
                        <a:pt x="425196" y="94487"/>
                      </a:lnTo>
                      <a:lnTo>
                        <a:pt x="417195" y="92725"/>
                      </a:lnTo>
                      <a:lnTo>
                        <a:pt x="409194" y="91821"/>
                      </a:lnTo>
                      <a:lnTo>
                        <a:pt x="401193" y="91487"/>
                      </a:lnTo>
                      <a:lnTo>
                        <a:pt x="393192" y="91439"/>
                      </a:lnTo>
                      <a:close/>
                    </a:path>
                    <a:path w="504825" h="407035">
                      <a:moveTo>
                        <a:pt x="493491" y="310895"/>
                      </a:moveTo>
                      <a:lnTo>
                        <a:pt x="355092" y="310895"/>
                      </a:lnTo>
                      <a:lnTo>
                        <a:pt x="362235" y="311134"/>
                      </a:lnTo>
                      <a:lnTo>
                        <a:pt x="378237" y="312181"/>
                      </a:lnTo>
                      <a:lnTo>
                        <a:pt x="387096" y="312419"/>
                      </a:lnTo>
                      <a:lnTo>
                        <a:pt x="435864" y="312419"/>
                      </a:lnTo>
                      <a:lnTo>
                        <a:pt x="440436" y="313943"/>
                      </a:lnTo>
                      <a:lnTo>
                        <a:pt x="446532" y="316991"/>
                      </a:lnTo>
                      <a:lnTo>
                        <a:pt x="451104" y="318515"/>
                      </a:lnTo>
                      <a:lnTo>
                        <a:pt x="457200" y="324612"/>
                      </a:lnTo>
                      <a:lnTo>
                        <a:pt x="458724" y="329183"/>
                      </a:lnTo>
                      <a:lnTo>
                        <a:pt x="460188" y="332112"/>
                      </a:lnTo>
                      <a:lnTo>
                        <a:pt x="460248" y="336803"/>
                      </a:lnTo>
                      <a:lnTo>
                        <a:pt x="461772" y="339851"/>
                      </a:lnTo>
                      <a:lnTo>
                        <a:pt x="461772" y="353567"/>
                      </a:lnTo>
                      <a:lnTo>
                        <a:pt x="431292" y="382524"/>
                      </a:lnTo>
                      <a:lnTo>
                        <a:pt x="396240" y="388619"/>
                      </a:lnTo>
                      <a:lnTo>
                        <a:pt x="467768" y="388619"/>
                      </a:lnTo>
                      <a:lnTo>
                        <a:pt x="495109" y="353949"/>
                      </a:lnTo>
                      <a:lnTo>
                        <a:pt x="498348" y="333755"/>
                      </a:lnTo>
                      <a:lnTo>
                        <a:pt x="497800" y="326016"/>
                      </a:lnTo>
                      <a:lnTo>
                        <a:pt x="496252" y="318706"/>
                      </a:lnTo>
                      <a:lnTo>
                        <a:pt x="493836" y="311657"/>
                      </a:lnTo>
                      <a:lnTo>
                        <a:pt x="493491" y="310895"/>
                      </a:lnTo>
                      <a:close/>
                    </a:path>
                    <a:path w="504825" h="407035">
                      <a:moveTo>
                        <a:pt x="428534" y="233172"/>
                      </a:moveTo>
                      <a:lnTo>
                        <a:pt x="358140" y="233172"/>
                      </a:lnTo>
                      <a:lnTo>
                        <a:pt x="365283" y="236053"/>
                      </a:lnTo>
                      <a:lnTo>
                        <a:pt x="372999" y="237934"/>
                      </a:lnTo>
                      <a:lnTo>
                        <a:pt x="381285" y="238958"/>
                      </a:lnTo>
                      <a:lnTo>
                        <a:pt x="390144" y="239267"/>
                      </a:lnTo>
                      <a:lnTo>
                        <a:pt x="409575" y="237886"/>
                      </a:lnTo>
                      <a:lnTo>
                        <a:pt x="426720" y="233933"/>
                      </a:lnTo>
                      <a:lnTo>
                        <a:pt x="428534" y="233172"/>
                      </a:lnTo>
                      <a:close/>
                    </a:path>
                    <a:path w="504825" h="407035">
                      <a:moveTo>
                        <a:pt x="504444" y="109727"/>
                      </a:moveTo>
                      <a:lnTo>
                        <a:pt x="402336" y="109727"/>
                      </a:lnTo>
                      <a:lnTo>
                        <a:pt x="409956" y="111251"/>
                      </a:lnTo>
                      <a:lnTo>
                        <a:pt x="416052" y="115824"/>
                      </a:lnTo>
                      <a:lnTo>
                        <a:pt x="435483" y="148971"/>
                      </a:lnTo>
                      <a:lnTo>
                        <a:pt x="437388" y="166115"/>
                      </a:lnTo>
                      <a:lnTo>
                        <a:pt x="437388" y="173736"/>
                      </a:lnTo>
                      <a:lnTo>
                        <a:pt x="435864" y="179831"/>
                      </a:lnTo>
                      <a:lnTo>
                        <a:pt x="434340" y="187451"/>
                      </a:lnTo>
                      <a:lnTo>
                        <a:pt x="413004" y="216407"/>
                      </a:lnTo>
                      <a:lnTo>
                        <a:pt x="408432" y="219455"/>
                      </a:lnTo>
                      <a:lnTo>
                        <a:pt x="402336" y="220979"/>
                      </a:lnTo>
                      <a:lnTo>
                        <a:pt x="451826" y="220979"/>
                      </a:lnTo>
                      <a:lnTo>
                        <a:pt x="475583" y="180236"/>
                      </a:lnTo>
                      <a:lnTo>
                        <a:pt x="477012" y="163067"/>
                      </a:lnTo>
                      <a:lnTo>
                        <a:pt x="476726" y="156233"/>
                      </a:lnTo>
                      <a:lnTo>
                        <a:pt x="461772" y="117348"/>
                      </a:lnTo>
                      <a:lnTo>
                        <a:pt x="463296" y="115824"/>
                      </a:lnTo>
                      <a:lnTo>
                        <a:pt x="504444" y="115824"/>
                      </a:lnTo>
                      <a:lnTo>
                        <a:pt x="504444" y="109727"/>
                      </a:lnTo>
                      <a:close/>
                    </a:path>
                    <a:path w="504825" h="407035">
                      <a:moveTo>
                        <a:pt x="504444" y="115824"/>
                      </a:moveTo>
                      <a:lnTo>
                        <a:pt x="463296" y="115824"/>
                      </a:lnTo>
                      <a:lnTo>
                        <a:pt x="504444" y="117348"/>
                      </a:lnTo>
                      <a:lnTo>
                        <a:pt x="504444" y="115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0" name="object 19">
                  <a:extLst>
                    <a:ext uri="{FF2B5EF4-FFF2-40B4-BE49-F238E27FC236}">
                      <a16:creationId xmlns:a16="http://schemas.microsoft.com/office/drawing/2014/main" id="{D6E55DF8-ABF4-6244-A22D-94ECBB328CE0}"/>
                    </a:ext>
                  </a:extLst>
                </p:cNvPr>
                <p:cNvSpPr/>
                <p:nvPr/>
              </p:nvSpPr>
              <p:spPr>
                <a:xfrm>
                  <a:off x="3996326" y="1287428"/>
                  <a:ext cx="0" cy="19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5580">
                      <a:moveTo>
                        <a:pt x="0" y="195072"/>
                      </a:moveTo>
                      <a:lnTo>
                        <a:pt x="0" y="0"/>
                      </a:lnTo>
                      <a:lnTo>
                        <a:pt x="0" y="19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1" name="object 20">
                  <a:extLst>
                    <a:ext uri="{FF2B5EF4-FFF2-40B4-BE49-F238E27FC236}">
                      <a16:creationId xmlns:a16="http://schemas.microsoft.com/office/drawing/2014/main" id="{B3CBF2BF-9C17-8E40-823C-69ED9A8A83A6}"/>
                    </a:ext>
                  </a:extLst>
                </p:cNvPr>
                <p:cNvSpPr/>
                <p:nvPr/>
              </p:nvSpPr>
              <p:spPr>
                <a:xfrm>
                  <a:off x="4318652" y="1531268"/>
                  <a:ext cx="146304" cy="213360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2" name="object 21">
                  <a:extLst>
                    <a:ext uri="{FF2B5EF4-FFF2-40B4-BE49-F238E27FC236}">
                      <a16:creationId xmlns:a16="http://schemas.microsoft.com/office/drawing/2014/main" id="{592609F3-EE2B-374D-A03A-F24C3CD4EF3F}"/>
                    </a:ext>
                  </a:extLst>
                </p:cNvPr>
                <p:cNvSpPr/>
                <p:nvPr/>
              </p:nvSpPr>
              <p:spPr>
                <a:xfrm>
                  <a:off x="4641740" y="1518313"/>
                  <a:ext cx="2762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>
                      <a:moveTo>
                        <a:pt x="0" y="0"/>
                      </a:moveTo>
                      <a:lnTo>
                        <a:pt x="275844" y="0"/>
                      </a:lnTo>
                    </a:path>
                  </a:pathLst>
                </a:custGeom>
                <a:ln w="28956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3" name="object 22">
                  <a:extLst>
                    <a:ext uri="{FF2B5EF4-FFF2-40B4-BE49-F238E27FC236}">
                      <a16:creationId xmlns:a16="http://schemas.microsoft.com/office/drawing/2014/main" id="{775DB60D-9E62-BC49-BDE2-1A42431A7F24}"/>
                    </a:ext>
                  </a:extLst>
                </p:cNvPr>
                <p:cNvSpPr/>
                <p:nvPr/>
              </p:nvSpPr>
              <p:spPr>
                <a:xfrm>
                  <a:off x="6011816" y="1722910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9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4" name="object 23">
                  <a:extLst>
                    <a:ext uri="{FF2B5EF4-FFF2-40B4-BE49-F238E27FC236}">
                      <a16:creationId xmlns:a16="http://schemas.microsoft.com/office/drawing/2014/main" id="{3110896D-F2C0-D74E-B203-340B9A831342}"/>
                    </a:ext>
                  </a:extLst>
                </p:cNvPr>
                <p:cNvSpPr/>
                <p:nvPr/>
              </p:nvSpPr>
              <p:spPr>
                <a:xfrm>
                  <a:off x="6092589" y="1322225"/>
                  <a:ext cx="0" cy="39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2430">
                      <a:moveTo>
                        <a:pt x="0" y="0"/>
                      </a:moveTo>
                      <a:lnTo>
                        <a:pt x="0" y="392429"/>
                      </a:lnTo>
                    </a:path>
                  </a:pathLst>
                </a:custGeom>
                <a:ln w="365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5" name="object 24">
                  <a:extLst>
                    <a:ext uri="{FF2B5EF4-FFF2-40B4-BE49-F238E27FC236}">
                      <a16:creationId xmlns:a16="http://schemas.microsoft.com/office/drawing/2014/main" id="{49ECC8B3-7F4D-424B-98EF-30973B6D9174}"/>
                    </a:ext>
                  </a:extLst>
                </p:cNvPr>
                <p:cNvSpPr/>
                <p:nvPr/>
              </p:nvSpPr>
              <p:spPr>
                <a:xfrm>
                  <a:off x="6011816" y="1313971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59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6" name="object 25">
                  <a:extLst>
                    <a:ext uri="{FF2B5EF4-FFF2-40B4-BE49-F238E27FC236}">
                      <a16:creationId xmlns:a16="http://schemas.microsoft.com/office/drawing/2014/main" id="{3F2741FC-B76F-3E45-A722-11CABC9B4034}"/>
                    </a:ext>
                  </a:extLst>
                </p:cNvPr>
                <p:cNvSpPr/>
                <p:nvPr/>
              </p:nvSpPr>
              <p:spPr>
                <a:xfrm>
                  <a:off x="5103513" y="1722910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F221703E-726D-A541-9B64-1AAD63701526}"/>
                    </a:ext>
                  </a:extLst>
                </p:cNvPr>
                <p:cNvSpPr/>
                <p:nvPr/>
              </p:nvSpPr>
              <p:spPr>
                <a:xfrm>
                  <a:off x="5121800" y="1322225"/>
                  <a:ext cx="0" cy="39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2430">
                      <a:moveTo>
                        <a:pt x="0" y="0"/>
                      </a:moveTo>
                      <a:lnTo>
                        <a:pt x="0" y="392429"/>
                      </a:lnTo>
                    </a:path>
                  </a:pathLst>
                </a:custGeom>
                <a:ln w="365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06633EB3-A087-CF49-9DAC-264532D10483}"/>
                    </a:ext>
                  </a:extLst>
                </p:cNvPr>
                <p:cNvSpPr/>
                <p:nvPr/>
              </p:nvSpPr>
              <p:spPr>
                <a:xfrm>
                  <a:off x="5103513" y="1313971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29" name="object 28">
                  <a:extLst>
                    <a:ext uri="{FF2B5EF4-FFF2-40B4-BE49-F238E27FC236}">
                      <a16:creationId xmlns:a16="http://schemas.microsoft.com/office/drawing/2014/main" id="{35CF273D-12D5-164B-AD17-BFD5ECA4BF8D}"/>
                    </a:ext>
                  </a:extLst>
                </p:cNvPr>
                <p:cNvSpPr/>
                <p:nvPr/>
              </p:nvSpPr>
              <p:spPr>
                <a:xfrm>
                  <a:off x="5213240" y="1340768"/>
                  <a:ext cx="504825" cy="40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407035">
                      <a:moveTo>
                        <a:pt x="167640" y="0"/>
                      </a:moveTo>
                      <a:lnTo>
                        <a:pt x="132588" y="0"/>
                      </a:lnTo>
                      <a:lnTo>
                        <a:pt x="39624" y="245363"/>
                      </a:lnTo>
                      <a:lnTo>
                        <a:pt x="35052" y="256865"/>
                      </a:lnTo>
                      <a:lnTo>
                        <a:pt x="11239" y="292417"/>
                      </a:lnTo>
                      <a:lnTo>
                        <a:pt x="0" y="297179"/>
                      </a:lnTo>
                      <a:lnTo>
                        <a:pt x="0" y="307848"/>
                      </a:lnTo>
                      <a:lnTo>
                        <a:pt x="94488" y="307848"/>
                      </a:lnTo>
                      <a:lnTo>
                        <a:pt x="94488" y="297179"/>
                      </a:lnTo>
                      <a:lnTo>
                        <a:pt x="85344" y="295655"/>
                      </a:lnTo>
                      <a:lnTo>
                        <a:pt x="77724" y="292607"/>
                      </a:lnTo>
                      <a:lnTo>
                        <a:pt x="68580" y="283463"/>
                      </a:lnTo>
                      <a:lnTo>
                        <a:pt x="67056" y="277367"/>
                      </a:lnTo>
                      <a:lnTo>
                        <a:pt x="67056" y="259079"/>
                      </a:lnTo>
                      <a:lnTo>
                        <a:pt x="68580" y="252983"/>
                      </a:lnTo>
                      <a:lnTo>
                        <a:pt x="69770" y="248102"/>
                      </a:lnTo>
                      <a:lnTo>
                        <a:pt x="71307" y="242315"/>
                      </a:lnTo>
                      <a:lnTo>
                        <a:pt x="73294" y="236053"/>
                      </a:lnTo>
                      <a:lnTo>
                        <a:pt x="76200" y="228600"/>
                      </a:lnTo>
                      <a:lnTo>
                        <a:pt x="83820" y="207263"/>
                      </a:lnTo>
                      <a:lnTo>
                        <a:pt x="229946" y="207263"/>
                      </a:lnTo>
                      <a:lnTo>
                        <a:pt x="223990" y="187451"/>
                      </a:lnTo>
                      <a:lnTo>
                        <a:pt x="89916" y="187451"/>
                      </a:lnTo>
                      <a:lnTo>
                        <a:pt x="140208" y="42672"/>
                      </a:lnTo>
                      <a:lnTo>
                        <a:pt x="180467" y="42672"/>
                      </a:lnTo>
                      <a:lnTo>
                        <a:pt x="167640" y="0"/>
                      </a:lnTo>
                      <a:close/>
                    </a:path>
                    <a:path w="504825" h="407035">
                      <a:moveTo>
                        <a:pt x="229946" y="207263"/>
                      </a:moveTo>
                      <a:lnTo>
                        <a:pt x="187452" y="207263"/>
                      </a:lnTo>
                      <a:lnTo>
                        <a:pt x="195072" y="234695"/>
                      </a:lnTo>
                      <a:lnTo>
                        <a:pt x="198120" y="242315"/>
                      </a:lnTo>
                      <a:lnTo>
                        <a:pt x="202692" y="260603"/>
                      </a:lnTo>
                      <a:lnTo>
                        <a:pt x="202692" y="275843"/>
                      </a:lnTo>
                      <a:lnTo>
                        <a:pt x="201168" y="280415"/>
                      </a:lnTo>
                      <a:lnTo>
                        <a:pt x="199644" y="283463"/>
                      </a:lnTo>
                      <a:lnTo>
                        <a:pt x="198120" y="288036"/>
                      </a:lnTo>
                      <a:lnTo>
                        <a:pt x="192024" y="291083"/>
                      </a:lnTo>
                      <a:lnTo>
                        <a:pt x="188976" y="294131"/>
                      </a:lnTo>
                      <a:lnTo>
                        <a:pt x="182880" y="295655"/>
                      </a:lnTo>
                      <a:lnTo>
                        <a:pt x="175260" y="297179"/>
                      </a:lnTo>
                      <a:lnTo>
                        <a:pt x="175260" y="307848"/>
                      </a:lnTo>
                      <a:lnTo>
                        <a:pt x="278892" y="307848"/>
                      </a:lnTo>
                      <a:lnTo>
                        <a:pt x="278892" y="297179"/>
                      </a:lnTo>
                      <a:lnTo>
                        <a:pt x="271272" y="295655"/>
                      </a:lnTo>
                      <a:lnTo>
                        <a:pt x="262128" y="289560"/>
                      </a:lnTo>
                      <a:lnTo>
                        <a:pt x="259080" y="284988"/>
                      </a:lnTo>
                      <a:lnTo>
                        <a:pt x="254508" y="280415"/>
                      </a:lnTo>
                      <a:lnTo>
                        <a:pt x="252984" y="274319"/>
                      </a:lnTo>
                      <a:lnTo>
                        <a:pt x="250674" y="269200"/>
                      </a:lnTo>
                      <a:lnTo>
                        <a:pt x="248221" y="263080"/>
                      </a:lnTo>
                      <a:lnTo>
                        <a:pt x="245483" y="256103"/>
                      </a:lnTo>
                      <a:lnTo>
                        <a:pt x="242316" y="248412"/>
                      </a:lnTo>
                      <a:lnTo>
                        <a:pt x="229946" y="207263"/>
                      </a:lnTo>
                      <a:close/>
                    </a:path>
                    <a:path w="504825" h="407035">
                      <a:moveTo>
                        <a:pt x="180467" y="42672"/>
                      </a:moveTo>
                      <a:lnTo>
                        <a:pt x="140208" y="42672"/>
                      </a:lnTo>
                      <a:lnTo>
                        <a:pt x="182880" y="187451"/>
                      </a:lnTo>
                      <a:lnTo>
                        <a:pt x="223990" y="187451"/>
                      </a:lnTo>
                      <a:lnTo>
                        <a:pt x="180467" y="42672"/>
                      </a:lnTo>
                      <a:close/>
                    </a:path>
                    <a:path w="504825" h="407035">
                      <a:moveTo>
                        <a:pt x="393192" y="91439"/>
                      </a:moveTo>
                      <a:lnTo>
                        <a:pt x="353472" y="98583"/>
                      </a:lnTo>
                      <a:lnTo>
                        <a:pt x="319825" y="126015"/>
                      </a:lnTo>
                      <a:lnTo>
                        <a:pt x="310896" y="166115"/>
                      </a:lnTo>
                      <a:lnTo>
                        <a:pt x="311229" y="176117"/>
                      </a:lnTo>
                      <a:lnTo>
                        <a:pt x="328802" y="217360"/>
                      </a:lnTo>
                      <a:lnTo>
                        <a:pt x="341376" y="228600"/>
                      </a:lnTo>
                      <a:lnTo>
                        <a:pt x="333708" y="235172"/>
                      </a:lnTo>
                      <a:lnTo>
                        <a:pt x="310896" y="266700"/>
                      </a:lnTo>
                      <a:lnTo>
                        <a:pt x="310929" y="282106"/>
                      </a:lnTo>
                      <a:lnTo>
                        <a:pt x="312435" y="289583"/>
                      </a:lnTo>
                      <a:lnTo>
                        <a:pt x="315468" y="294131"/>
                      </a:lnTo>
                      <a:lnTo>
                        <a:pt x="320040" y="300227"/>
                      </a:lnTo>
                      <a:lnTo>
                        <a:pt x="332232" y="306324"/>
                      </a:lnTo>
                      <a:lnTo>
                        <a:pt x="323897" y="310919"/>
                      </a:lnTo>
                      <a:lnTo>
                        <a:pt x="297751" y="345209"/>
                      </a:lnTo>
                      <a:lnTo>
                        <a:pt x="297180" y="352043"/>
                      </a:lnTo>
                      <a:lnTo>
                        <a:pt x="297489" y="359521"/>
                      </a:lnTo>
                      <a:lnTo>
                        <a:pt x="324612" y="394715"/>
                      </a:lnTo>
                      <a:lnTo>
                        <a:pt x="366045" y="404979"/>
                      </a:lnTo>
                      <a:lnTo>
                        <a:pt x="397764" y="406907"/>
                      </a:lnTo>
                      <a:lnTo>
                        <a:pt x="412313" y="406336"/>
                      </a:lnTo>
                      <a:lnTo>
                        <a:pt x="451104" y="397763"/>
                      </a:lnTo>
                      <a:lnTo>
                        <a:pt x="467768" y="388619"/>
                      </a:lnTo>
                      <a:lnTo>
                        <a:pt x="396240" y="388619"/>
                      </a:lnTo>
                      <a:lnTo>
                        <a:pt x="381119" y="388024"/>
                      </a:lnTo>
                      <a:lnTo>
                        <a:pt x="340590" y="372784"/>
                      </a:lnTo>
                      <a:lnTo>
                        <a:pt x="332232" y="348995"/>
                      </a:lnTo>
                      <a:lnTo>
                        <a:pt x="332232" y="341375"/>
                      </a:lnTo>
                      <a:lnTo>
                        <a:pt x="355092" y="310895"/>
                      </a:lnTo>
                      <a:lnTo>
                        <a:pt x="493491" y="310895"/>
                      </a:lnTo>
                      <a:lnTo>
                        <a:pt x="490727" y="304800"/>
                      </a:lnTo>
                      <a:lnTo>
                        <a:pt x="452627" y="280225"/>
                      </a:lnTo>
                      <a:lnTo>
                        <a:pt x="431292" y="278891"/>
                      </a:lnTo>
                      <a:lnTo>
                        <a:pt x="367284" y="278891"/>
                      </a:lnTo>
                      <a:lnTo>
                        <a:pt x="359664" y="277367"/>
                      </a:lnTo>
                      <a:lnTo>
                        <a:pt x="355092" y="275843"/>
                      </a:lnTo>
                      <a:lnTo>
                        <a:pt x="348996" y="275843"/>
                      </a:lnTo>
                      <a:lnTo>
                        <a:pt x="341376" y="268224"/>
                      </a:lnTo>
                      <a:lnTo>
                        <a:pt x="341376" y="259079"/>
                      </a:lnTo>
                      <a:lnTo>
                        <a:pt x="342280" y="252460"/>
                      </a:lnTo>
                      <a:lnTo>
                        <a:pt x="345186" y="246125"/>
                      </a:lnTo>
                      <a:lnTo>
                        <a:pt x="350377" y="239791"/>
                      </a:lnTo>
                      <a:lnTo>
                        <a:pt x="358140" y="233172"/>
                      </a:lnTo>
                      <a:lnTo>
                        <a:pt x="428534" y="233172"/>
                      </a:lnTo>
                      <a:lnTo>
                        <a:pt x="441578" y="227695"/>
                      </a:lnTo>
                      <a:lnTo>
                        <a:pt x="451826" y="220979"/>
                      </a:lnTo>
                      <a:lnTo>
                        <a:pt x="394716" y="220979"/>
                      </a:lnTo>
                      <a:lnTo>
                        <a:pt x="384119" y="219884"/>
                      </a:lnTo>
                      <a:lnTo>
                        <a:pt x="352996" y="187261"/>
                      </a:lnTo>
                      <a:lnTo>
                        <a:pt x="350520" y="163067"/>
                      </a:lnTo>
                      <a:lnTo>
                        <a:pt x="351115" y="151090"/>
                      </a:lnTo>
                      <a:lnTo>
                        <a:pt x="374904" y="113156"/>
                      </a:lnTo>
                      <a:lnTo>
                        <a:pt x="393192" y="109727"/>
                      </a:lnTo>
                      <a:lnTo>
                        <a:pt x="504444" y="109727"/>
                      </a:lnTo>
                      <a:lnTo>
                        <a:pt x="504444" y="94487"/>
                      </a:lnTo>
                      <a:lnTo>
                        <a:pt x="425196" y="94487"/>
                      </a:lnTo>
                      <a:lnTo>
                        <a:pt x="417195" y="92725"/>
                      </a:lnTo>
                      <a:lnTo>
                        <a:pt x="409194" y="91821"/>
                      </a:lnTo>
                      <a:lnTo>
                        <a:pt x="401193" y="91487"/>
                      </a:lnTo>
                      <a:lnTo>
                        <a:pt x="393192" y="91439"/>
                      </a:lnTo>
                      <a:close/>
                    </a:path>
                    <a:path w="504825" h="407035">
                      <a:moveTo>
                        <a:pt x="493491" y="310895"/>
                      </a:moveTo>
                      <a:lnTo>
                        <a:pt x="355092" y="310895"/>
                      </a:lnTo>
                      <a:lnTo>
                        <a:pt x="362235" y="311134"/>
                      </a:lnTo>
                      <a:lnTo>
                        <a:pt x="378237" y="312181"/>
                      </a:lnTo>
                      <a:lnTo>
                        <a:pt x="387096" y="312419"/>
                      </a:lnTo>
                      <a:lnTo>
                        <a:pt x="435864" y="312419"/>
                      </a:lnTo>
                      <a:lnTo>
                        <a:pt x="440436" y="313943"/>
                      </a:lnTo>
                      <a:lnTo>
                        <a:pt x="446532" y="316991"/>
                      </a:lnTo>
                      <a:lnTo>
                        <a:pt x="451104" y="318515"/>
                      </a:lnTo>
                      <a:lnTo>
                        <a:pt x="457200" y="324612"/>
                      </a:lnTo>
                      <a:lnTo>
                        <a:pt x="458724" y="329183"/>
                      </a:lnTo>
                      <a:lnTo>
                        <a:pt x="460188" y="332112"/>
                      </a:lnTo>
                      <a:lnTo>
                        <a:pt x="460248" y="336803"/>
                      </a:lnTo>
                      <a:lnTo>
                        <a:pt x="461772" y="339851"/>
                      </a:lnTo>
                      <a:lnTo>
                        <a:pt x="461772" y="353567"/>
                      </a:lnTo>
                      <a:lnTo>
                        <a:pt x="431292" y="382524"/>
                      </a:lnTo>
                      <a:lnTo>
                        <a:pt x="396240" y="388619"/>
                      </a:lnTo>
                      <a:lnTo>
                        <a:pt x="467768" y="388619"/>
                      </a:lnTo>
                      <a:lnTo>
                        <a:pt x="495109" y="353949"/>
                      </a:lnTo>
                      <a:lnTo>
                        <a:pt x="498348" y="333755"/>
                      </a:lnTo>
                      <a:lnTo>
                        <a:pt x="497800" y="326016"/>
                      </a:lnTo>
                      <a:lnTo>
                        <a:pt x="496252" y="318706"/>
                      </a:lnTo>
                      <a:lnTo>
                        <a:pt x="493836" y="311657"/>
                      </a:lnTo>
                      <a:lnTo>
                        <a:pt x="493491" y="310895"/>
                      </a:lnTo>
                      <a:close/>
                    </a:path>
                    <a:path w="504825" h="407035">
                      <a:moveTo>
                        <a:pt x="428534" y="233172"/>
                      </a:moveTo>
                      <a:lnTo>
                        <a:pt x="358140" y="233172"/>
                      </a:lnTo>
                      <a:lnTo>
                        <a:pt x="365283" y="236053"/>
                      </a:lnTo>
                      <a:lnTo>
                        <a:pt x="372999" y="237934"/>
                      </a:lnTo>
                      <a:lnTo>
                        <a:pt x="381285" y="238958"/>
                      </a:lnTo>
                      <a:lnTo>
                        <a:pt x="390144" y="239267"/>
                      </a:lnTo>
                      <a:lnTo>
                        <a:pt x="409575" y="237886"/>
                      </a:lnTo>
                      <a:lnTo>
                        <a:pt x="426720" y="233933"/>
                      </a:lnTo>
                      <a:lnTo>
                        <a:pt x="428534" y="233172"/>
                      </a:lnTo>
                      <a:close/>
                    </a:path>
                    <a:path w="504825" h="407035">
                      <a:moveTo>
                        <a:pt x="504444" y="109727"/>
                      </a:moveTo>
                      <a:lnTo>
                        <a:pt x="402336" y="109727"/>
                      </a:lnTo>
                      <a:lnTo>
                        <a:pt x="409956" y="111251"/>
                      </a:lnTo>
                      <a:lnTo>
                        <a:pt x="416052" y="115824"/>
                      </a:lnTo>
                      <a:lnTo>
                        <a:pt x="435483" y="148971"/>
                      </a:lnTo>
                      <a:lnTo>
                        <a:pt x="437388" y="166115"/>
                      </a:lnTo>
                      <a:lnTo>
                        <a:pt x="437388" y="173736"/>
                      </a:lnTo>
                      <a:lnTo>
                        <a:pt x="435864" y="179831"/>
                      </a:lnTo>
                      <a:lnTo>
                        <a:pt x="434340" y="187451"/>
                      </a:lnTo>
                      <a:lnTo>
                        <a:pt x="413004" y="216407"/>
                      </a:lnTo>
                      <a:lnTo>
                        <a:pt x="408432" y="219455"/>
                      </a:lnTo>
                      <a:lnTo>
                        <a:pt x="402336" y="220979"/>
                      </a:lnTo>
                      <a:lnTo>
                        <a:pt x="451826" y="220979"/>
                      </a:lnTo>
                      <a:lnTo>
                        <a:pt x="475583" y="180236"/>
                      </a:lnTo>
                      <a:lnTo>
                        <a:pt x="477012" y="163067"/>
                      </a:lnTo>
                      <a:lnTo>
                        <a:pt x="476726" y="156233"/>
                      </a:lnTo>
                      <a:lnTo>
                        <a:pt x="461772" y="117348"/>
                      </a:lnTo>
                      <a:lnTo>
                        <a:pt x="463296" y="115824"/>
                      </a:lnTo>
                      <a:lnTo>
                        <a:pt x="504444" y="115824"/>
                      </a:lnTo>
                      <a:lnTo>
                        <a:pt x="504444" y="109727"/>
                      </a:lnTo>
                      <a:close/>
                    </a:path>
                    <a:path w="504825" h="407035">
                      <a:moveTo>
                        <a:pt x="504444" y="115824"/>
                      </a:moveTo>
                      <a:lnTo>
                        <a:pt x="463296" y="115824"/>
                      </a:lnTo>
                      <a:lnTo>
                        <a:pt x="504444" y="117348"/>
                      </a:lnTo>
                      <a:lnTo>
                        <a:pt x="504444" y="115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1" name="object 30">
                  <a:extLst>
                    <a:ext uri="{FF2B5EF4-FFF2-40B4-BE49-F238E27FC236}">
                      <a16:creationId xmlns:a16="http://schemas.microsoft.com/office/drawing/2014/main" id="{C2197B00-5B5A-4641-82C9-3B84D47BDDA9}"/>
                    </a:ext>
                  </a:extLst>
                </p:cNvPr>
                <p:cNvSpPr/>
                <p:nvPr/>
              </p:nvSpPr>
              <p:spPr>
                <a:xfrm>
                  <a:off x="5861703" y="1287428"/>
                  <a:ext cx="0" cy="19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5580">
                      <a:moveTo>
                        <a:pt x="0" y="195072"/>
                      </a:moveTo>
                      <a:lnTo>
                        <a:pt x="0" y="0"/>
                      </a:lnTo>
                      <a:lnTo>
                        <a:pt x="0" y="19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2" name="object 31">
                  <a:extLst>
                    <a:ext uri="{FF2B5EF4-FFF2-40B4-BE49-F238E27FC236}">
                      <a16:creationId xmlns:a16="http://schemas.microsoft.com/office/drawing/2014/main" id="{7A344CE2-ADEB-6A4E-8CEE-25D1469509B9}"/>
                    </a:ext>
                  </a:extLst>
                </p:cNvPr>
                <p:cNvSpPr/>
                <p:nvPr/>
              </p:nvSpPr>
              <p:spPr>
                <a:xfrm>
                  <a:off x="6180980" y="1575463"/>
                  <a:ext cx="34163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629" h="228600">
                      <a:moveTo>
                        <a:pt x="102107" y="0"/>
                      </a:moveTo>
                      <a:lnTo>
                        <a:pt x="60959" y="9144"/>
                      </a:lnTo>
                      <a:lnTo>
                        <a:pt x="27431" y="35052"/>
                      </a:lnTo>
                      <a:lnTo>
                        <a:pt x="7620" y="73152"/>
                      </a:lnTo>
                      <a:lnTo>
                        <a:pt x="4572" y="79248"/>
                      </a:lnTo>
                      <a:lnTo>
                        <a:pt x="3048" y="86868"/>
                      </a:lnTo>
                      <a:lnTo>
                        <a:pt x="1524" y="92964"/>
                      </a:lnTo>
                      <a:lnTo>
                        <a:pt x="1524" y="99060"/>
                      </a:lnTo>
                      <a:lnTo>
                        <a:pt x="0" y="105156"/>
                      </a:lnTo>
                      <a:lnTo>
                        <a:pt x="0" y="120396"/>
                      </a:lnTo>
                      <a:lnTo>
                        <a:pt x="1524" y="129540"/>
                      </a:lnTo>
                      <a:lnTo>
                        <a:pt x="4572" y="135636"/>
                      </a:lnTo>
                      <a:lnTo>
                        <a:pt x="6096" y="143256"/>
                      </a:lnTo>
                      <a:lnTo>
                        <a:pt x="9144" y="149352"/>
                      </a:lnTo>
                      <a:lnTo>
                        <a:pt x="18287" y="158496"/>
                      </a:lnTo>
                      <a:lnTo>
                        <a:pt x="36575" y="167640"/>
                      </a:lnTo>
                      <a:lnTo>
                        <a:pt x="44196" y="169164"/>
                      </a:lnTo>
                      <a:lnTo>
                        <a:pt x="53339" y="169164"/>
                      </a:lnTo>
                      <a:lnTo>
                        <a:pt x="94487" y="158496"/>
                      </a:lnTo>
                      <a:lnTo>
                        <a:pt x="111667" y="147828"/>
                      </a:lnTo>
                      <a:lnTo>
                        <a:pt x="51815" y="147828"/>
                      </a:lnTo>
                      <a:lnTo>
                        <a:pt x="44196" y="144780"/>
                      </a:lnTo>
                      <a:lnTo>
                        <a:pt x="33527" y="134112"/>
                      </a:lnTo>
                      <a:lnTo>
                        <a:pt x="32003" y="124968"/>
                      </a:lnTo>
                      <a:lnTo>
                        <a:pt x="32003" y="99060"/>
                      </a:lnTo>
                      <a:lnTo>
                        <a:pt x="33527" y="96012"/>
                      </a:lnTo>
                      <a:lnTo>
                        <a:pt x="33527" y="94487"/>
                      </a:lnTo>
                      <a:lnTo>
                        <a:pt x="82415" y="90773"/>
                      </a:lnTo>
                      <a:lnTo>
                        <a:pt x="117157" y="79629"/>
                      </a:lnTo>
                      <a:lnTo>
                        <a:pt x="119284" y="77724"/>
                      </a:lnTo>
                      <a:lnTo>
                        <a:pt x="36575" y="77724"/>
                      </a:lnTo>
                      <a:lnTo>
                        <a:pt x="38885" y="70889"/>
                      </a:lnTo>
                      <a:lnTo>
                        <a:pt x="60959" y="32004"/>
                      </a:lnTo>
                      <a:lnTo>
                        <a:pt x="67055" y="27432"/>
                      </a:lnTo>
                      <a:lnTo>
                        <a:pt x="71627" y="22860"/>
                      </a:lnTo>
                      <a:lnTo>
                        <a:pt x="77723" y="19812"/>
                      </a:lnTo>
                      <a:lnTo>
                        <a:pt x="89915" y="16764"/>
                      </a:lnTo>
                      <a:lnTo>
                        <a:pt x="140552" y="16764"/>
                      </a:lnTo>
                      <a:lnTo>
                        <a:pt x="138993" y="14049"/>
                      </a:lnTo>
                      <a:lnTo>
                        <a:pt x="134111" y="9144"/>
                      </a:lnTo>
                      <a:lnTo>
                        <a:pt x="127825" y="5143"/>
                      </a:lnTo>
                      <a:lnTo>
                        <a:pt x="120396" y="2286"/>
                      </a:lnTo>
                      <a:lnTo>
                        <a:pt x="111823" y="571"/>
                      </a:lnTo>
                      <a:lnTo>
                        <a:pt x="102107" y="0"/>
                      </a:lnTo>
                      <a:close/>
                    </a:path>
                    <a:path w="341629" h="228600">
                      <a:moveTo>
                        <a:pt x="118872" y="117348"/>
                      </a:moveTo>
                      <a:lnTo>
                        <a:pt x="114300" y="123444"/>
                      </a:lnTo>
                      <a:lnTo>
                        <a:pt x="109727" y="128016"/>
                      </a:lnTo>
                      <a:lnTo>
                        <a:pt x="86868" y="143256"/>
                      </a:lnTo>
                      <a:lnTo>
                        <a:pt x="80772" y="144780"/>
                      </a:lnTo>
                      <a:lnTo>
                        <a:pt x="76200" y="144780"/>
                      </a:lnTo>
                      <a:lnTo>
                        <a:pt x="67055" y="147828"/>
                      </a:lnTo>
                      <a:lnTo>
                        <a:pt x="111667" y="147828"/>
                      </a:lnTo>
                      <a:lnTo>
                        <a:pt x="112775" y="147066"/>
                      </a:lnTo>
                      <a:lnTo>
                        <a:pt x="121920" y="139636"/>
                      </a:lnTo>
                      <a:lnTo>
                        <a:pt x="131063" y="131064"/>
                      </a:lnTo>
                      <a:lnTo>
                        <a:pt x="118872" y="117348"/>
                      </a:lnTo>
                      <a:close/>
                    </a:path>
                    <a:path w="341629" h="228600">
                      <a:moveTo>
                        <a:pt x="140552" y="16764"/>
                      </a:moveTo>
                      <a:lnTo>
                        <a:pt x="102107" y="16764"/>
                      </a:lnTo>
                      <a:lnTo>
                        <a:pt x="106679" y="18287"/>
                      </a:lnTo>
                      <a:lnTo>
                        <a:pt x="114300" y="25908"/>
                      </a:lnTo>
                      <a:lnTo>
                        <a:pt x="115824" y="30480"/>
                      </a:lnTo>
                      <a:lnTo>
                        <a:pt x="115824" y="42672"/>
                      </a:lnTo>
                      <a:lnTo>
                        <a:pt x="114300" y="48768"/>
                      </a:lnTo>
                      <a:lnTo>
                        <a:pt x="108203" y="57912"/>
                      </a:lnTo>
                      <a:lnTo>
                        <a:pt x="103631" y="62484"/>
                      </a:lnTo>
                      <a:lnTo>
                        <a:pt x="96011" y="65532"/>
                      </a:lnTo>
                      <a:lnTo>
                        <a:pt x="91130" y="67818"/>
                      </a:lnTo>
                      <a:lnTo>
                        <a:pt x="46553" y="77462"/>
                      </a:lnTo>
                      <a:lnTo>
                        <a:pt x="36575" y="77724"/>
                      </a:lnTo>
                      <a:lnTo>
                        <a:pt x="119284" y="77724"/>
                      </a:lnTo>
                      <a:lnTo>
                        <a:pt x="137898" y="61055"/>
                      </a:lnTo>
                      <a:lnTo>
                        <a:pt x="144779" y="35052"/>
                      </a:lnTo>
                      <a:lnTo>
                        <a:pt x="144184" y="26717"/>
                      </a:lnTo>
                      <a:lnTo>
                        <a:pt x="142303" y="19812"/>
                      </a:lnTo>
                      <a:lnTo>
                        <a:pt x="140552" y="16764"/>
                      </a:lnTo>
                      <a:close/>
                    </a:path>
                    <a:path w="341629" h="228600">
                      <a:moveTo>
                        <a:pt x="313386" y="129540"/>
                      </a:moveTo>
                      <a:lnTo>
                        <a:pt x="284987" y="129540"/>
                      </a:lnTo>
                      <a:lnTo>
                        <a:pt x="281797" y="142732"/>
                      </a:lnTo>
                      <a:lnTo>
                        <a:pt x="278797" y="155448"/>
                      </a:lnTo>
                      <a:lnTo>
                        <a:pt x="275986" y="166830"/>
                      </a:lnTo>
                      <a:lnTo>
                        <a:pt x="272796" y="178308"/>
                      </a:lnTo>
                      <a:lnTo>
                        <a:pt x="269605" y="190023"/>
                      </a:lnTo>
                      <a:lnTo>
                        <a:pt x="266700" y="202311"/>
                      </a:lnTo>
                      <a:lnTo>
                        <a:pt x="263794" y="215169"/>
                      </a:lnTo>
                      <a:lnTo>
                        <a:pt x="260603" y="228600"/>
                      </a:lnTo>
                      <a:lnTo>
                        <a:pt x="315468" y="228600"/>
                      </a:lnTo>
                      <a:lnTo>
                        <a:pt x="318515" y="217932"/>
                      </a:lnTo>
                      <a:lnTo>
                        <a:pt x="310896" y="216408"/>
                      </a:lnTo>
                      <a:lnTo>
                        <a:pt x="304800" y="214884"/>
                      </a:lnTo>
                      <a:lnTo>
                        <a:pt x="298703" y="211836"/>
                      </a:lnTo>
                      <a:lnTo>
                        <a:pt x="297179" y="208787"/>
                      </a:lnTo>
                      <a:lnTo>
                        <a:pt x="297179" y="201168"/>
                      </a:lnTo>
                      <a:lnTo>
                        <a:pt x="298703" y="195072"/>
                      </a:lnTo>
                      <a:lnTo>
                        <a:pt x="300227" y="187452"/>
                      </a:lnTo>
                      <a:lnTo>
                        <a:pt x="305087" y="166116"/>
                      </a:lnTo>
                      <a:lnTo>
                        <a:pt x="310133" y="144208"/>
                      </a:lnTo>
                      <a:lnTo>
                        <a:pt x="313386" y="129540"/>
                      </a:lnTo>
                      <a:close/>
                    </a:path>
                    <a:path w="341629" h="228600">
                      <a:moveTo>
                        <a:pt x="288035" y="0"/>
                      </a:moveTo>
                      <a:lnTo>
                        <a:pt x="265175" y="0"/>
                      </a:lnTo>
                      <a:lnTo>
                        <a:pt x="256031" y="1524"/>
                      </a:lnTo>
                      <a:lnTo>
                        <a:pt x="248411" y="3048"/>
                      </a:lnTo>
                      <a:lnTo>
                        <a:pt x="240792" y="6096"/>
                      </a:lnTo>
                      <a:lnTo>
                        <a:pt x="234696" y="10668"/>
                      </a:lnTo>
                      <a:lnTo>
                        <a:pt x="227075" y="15240"/>
                      </a:lnTo>
                      <a:lnTo>
                        <a:pt x="222503" y="18954"/>
                      </a:lnTo>
                      <a:lnTo>
                        <a:pt x="217931" y="23241"/>
                      </a:lnTo>
                      <a:lnTo>
                        <a:pt x="213359" y="28098"/>
                      </a:lnTo>
                      <a:lnTo>
                        <a:pt x="208787" y="33528"/>
                      </a:lnTo>
                      <a:lnTo>
                        <a:pt x="204501" y="38385"/>
                      </a:lnTo>
                      <a:lnTo>
                        <a:pt x="200786" y="43815"/>
                      </a:lnTo>
                      <a:lnTo>
                        <a:pt x="197643" y="49815"/>
                      </a:lnTo>
                      <a:lnTo>
                        <a:pt x="195072" y="56387"/>
                      </a:lnTo>
                      <a:lnTo>
                        <a:pt x="191904" y="63246"/>
                      </a:lnTo>
                      <a:lnTo>
                        <a:pt x="181617" y="106322"/>
                      </a:lnTo>
                      <a:lnTo>
                        <a:pt x="181478" y="116205"/>
                      </a:lnTo>
                      <a:lnTo>
                        <a:pt x="182165" y="126920"/>
                      </a:lnTo>
                      <a:lnTo>
                        <a:pt x="204977" y="165544"/>
                      </a:lnTo>
                      <a:lnTo>
                        <a:pt x="222503" y="169164"/>
                      </a:lnTo>
                      <a:lnTo>
                        <a:pt x="227075" y="169164"/>
                      </a:lnTo>
                      <a:lnTo>
                        <a:pt x="231648" y="167640"/>
                      </a:lnTo>
                      <a:lnTo>
                        <a:pt x="237744" y="166116"/>
                      </a:lnTo>
                      <a:lnTo>
                        <a:pt x="246887" y="163068"/>
                      </a:lnTo>
                      <a:lnTo>
                        <a:pt x="251459" y="160020"/>
                      </a:lnTo>
                      <a:lnTo>
                        <a:pt x="257555" y="155448"/>
                      </a:lnTo>
                      <a:lnTo>
                        <a:pt x="262127" y="152400"/>
                      </a:lnTo>
                      <a:lnTo>
                        <a:pt x="265556" y="147828"/>
                      </a:lnTo>
                      <a:lnTo>
                        <a:pt x="227075" y="147828"/>
                      </a:lnTo>
                      <a:lnTo>
                        <a:pt x="222503" y="144780"/>
                      </a:lnTo>
                      <a:lnTo>
                        <a:pt x="213359" y="105156"/>
                      </a:lnTo>
                      <a:lnTo>
                        <a:pt x="214883" y="97536"/>
                      </a:lnTo>
                      <a:lnTo>
                        <a:pt x="216407" y="91440"/>
                      </a:lnTo>
                      <a:lnTo>
                        <a:pt x="220979" y="68580"/>
                      </a:lnTo>
                      <a:lnTo>
                        <a:pt x="224027" y="60960"/>
                      </a:lnTo>
                      <a:lnTo>
                        <a:pt x="230124" y="48768"/>
                      </a:lnTo>
                      <a:lnTo>
                        <a:pt x="234696" y="42672"/>
                      </a:lnTo>
                      <a:lnTo>
                        <a:pt x="237744" y="36576"/>
                      </a:lnTo>
                      <a:lnTo>
                        <a:pt x="246887" y="27432"/>
                      </a:lnTo>
                      <a:lnTo>
                        <a:pt x="252983" y="22860"/>
                      </a:lnTo>
                      <a:lnTo>
                        <a:pt x="257555" y="19812"/>
                      </a:lnTo>
                      <a:lnTo>
                        <a:pt x="269748" y="16764"/>
                      </a:lnTo>
                      <a:lnTo>
                        <a:pt x="338611" y="16764"/>
                      </a:lnTo>
                      <a:lnTo>
                        <a:pt x="339839" y="10668"/>
                      </a:lnTo>
                      <a:lnTo>
                        <a:pt x="312420" y="10668"/>
                      </a:lnTo>
                      <a:lnTo>
                        <a:pt x="307848" y="7620"/>
                      </a:lnTo>
                      <a:lnTo>
                        <a:pt x="301751" y="4572"/>
                      </a:lnTo>
                      <a:lnTo>
                        <a:pt x="295655" y="3048"/>
                      </a:lnTo>
                      <a:lnTo>
                        <a:pt x="288035" y="0"/>
                      </a:lnTo>
                      <a:close/>
                    </a:path>
                    <a:path w="341629" h="228600">
                      <a:moveTo>
                        <a:pt x="338611" y="16764"/>
                      </a:moveTo>
                      <a:lnTo>
                        <a:pt x="284987" y="16764"/>
                      </a:lnTo>
                      <a:lnTo>
                        <a:pt x="291083" y="18287"/>
                      </a:lnTo>
                      <a:lnTo>
                        <a:pt x="298703" y="25908"/>
                      </a:lnTo>
                      <a:lnTo>
                        <a:pt x="300227" y="32004"/>
                      </a:lnTo>
                      <a:lnTo>
                        <a:pt x="300227" y="50292"/>
                      </a:lnTo>
                      <a:lnTo>
                        <a:pt x="298703" y="56387"/>
                      </a:lnTo>
                      <a:lnTo>
                        <a:pt x="298703" y="62484"/>
                      </a:lnTo>
                      <a:lnTo>
                        <a:pt x="297179" y="68580"/>
                      </a:lnTo>
                      <a:lnTo>
                        <a:pt x="295655" y="73152"/>
                      </a:lnTo>
                      <a:lnTo>
                        <a:pt x="293346" y="81772"/>
                      </a:lnTo>
                      <a:lnTo>
                        <a:pt x="274058" y="121634"/>
                      </a:lnTo>
                      <a:lnTo>
                        <a:pt x="269748" y="126492"/>
                      </a:lnTo>
                      <a:lnTo>
                        <a:pt x="263651" y="134112"/>
                      </a:lnTo>
                      <a:lnTo>
                        <a:pt x="257555" y="138684"/>
                      </a:lnTo>
                      <a:lnTo>
                        <a:pt x="245363" y="144780"/>
                      </a:lnTo>
                      <a:lnTo>
                        <a:pt x="240792" y="147828"/>
                      </a:lnTo>
                      <a:lnTo>
                        <a:pt x="265556" y="147828"/>
                      </a:lnTo>
                      <a:lnTo>
                        <a:pt x="266700" y="146304"/>
                      </a:lnTo>
                      <a:lnTo>
                        <a:pt x="272796" y="141732"/>
                      </a:lnTo>
                      <a:lnTo>
                        <a:pt x="277368" y="135636"/>
                      </a:lnTo>
                      <a:lnTo>
                        <a:pt x="283463" y="129540"/>
                      </a:lnTo>
                      <a:lnTo>
                        <a:pt x="313386" y="129540"/>
                      </a:lnTo>
                      <a:lnTo>
                        <a:pt x="315254" y="121110"/>
                      </a:lnTo>
                      <a:lnTo>
                        <a:pt x="320039" y="97536"/>
                      </a:lnTo>
                      <a:lnTo>
                        <a:pt x="325731" y="74414"/>
                      </a:lnTo>
                      <a:lnTo>
                        <a:pt x="331510" y="49815"/>
                      </a:lnTo>
                      <a:lnTo>
                        <a:pt x="336542" y="27027"/>
                      </a:lnTo>
                      <a:lnTo>
                        <a:pt x="338611" y="16764"/>
                      </a:lnTo>
                      <a:close/>
                    </a:path>
                    <a:path w="341629" h="228600">
                      <a:moveTo>
                        <a:pt x="329183" y="0"/>
                      </a:moveTo>
                      <a:lnTo>
                        <a:pt x="312420" y="10668"/>
                      </a:lnTo>
                      <a:lnTo>
                        <a:pt x="339839" y="10668"/>
                      </a:lnTo>
                      <a:lnTo>
                        <a:pt x="341375" y="3048"/>
                      </a:lnTo>
                      <a:lnTo>
                        <a:pt x="329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3" name="object 32">
                  <a:extLst>
                    <a:ext uri="{FF2B5EF4-FFF2-40B4-BE49-F238E27FC236}">
                      <a16:creationId xmlns:a16="http://schemas.microsoft.com/office/drawing/2014/main" id="{730DCBC7-B749-AF4A-8CBD-914DC3E74E0E}"/>
                    </a:ext>
                  </a:extLst>
                </p:cNvPr>
                <p:cNvSpPr/>
                <p:nvPr/>
              </p:nvSpPr>
              <p:spPr>
                <a:xfrm>
                  <a:off x="6571125" y="1703479"/>
                  <a:ext cx="3365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54" h="38100">
                      <a:moveTo>
                        <a:pt x="33527" y="0"/>
                      </a:moveTo>
                      <a:lnTo>
                        <a:pt x="33527" y="38100"/>
                      </a:lnTo>
                      <a:lnTo>
                        <a:pt x="0" y="38100"/>
                      </a:lnTo>
                      <a:lnTo>
                        <a:pt x="0" y="0"/>
                      </a:lnTo>
                      <a:lnTo>
                        <a:pt x="335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4" name="object 33">
                  <a:extLst>
                    <a:ext uri="{FF2B5EF4-FFF2-40B4-BE49-F238E27FC236}">
                      <a16:creationId xmlns:a16="http://schemas.microsoft.com/office/drawing/2014/main" id="{6B591375-068C-0740-9F4C-E7242B691B61}"/>
                    </a:ext>
                  </a:extLst>
                </p:cNvPr>
                <p:cNvSpPr/>
                <p:nvPr/>
              </p:nvSpPr>
              <p:spPr>
                <a:xfrm>
                  <a:off x="5211717" y="2388391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59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5" name="object 34">
                  <a:extLst>
                    <a:ext uri="{FF2B5EF4-FFF2-40B4-BE49-F238E27FC236}">
                      <a16:creationId xmlns:a16="http://schemas.microsoft.com/office/drawing/2014/main" id="{6431914D-85CE-864D-A4C0-6FA26A33FE3E}"/>
                    </a:ext>
                  </a:extLst>
                </p:cNvPr>
                <p:cNvSpPr/>
                <p:nvPr/>
              </p:nvSpPr>
              <p:spPr>
                <a:xfrm>
                  <a:off x="5292488" y="1988975"/>
                  <a:ext cx="0" cy="39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1160">
                      <a:moveTo>
                        <a:pt x="0" y="0"/>
                      </a:moveTo>
                      <a:lnTo>
                        <a:pt x="0" y="391160"/>
                      </a:lnTo>
                    </a:path>
                  </a:pathLst>
                </a:custGeom>
                <a:ln w="365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6" name="object 35">
                  <a:extLst>
                    <a:ext uri="{FF2B5EF4-FFF2-40B4-BE49-F238E27FC236}">
                      <a16:creationId xmlns:a16="http://schemas.microsoft.com/office/drawing/2014/main" id="{560E0385-7677-E540-A0C4-639F886A83C4}"/>
                    </a:ext>
                  </a:extLst>
                </p:cNvPr>
                <p:cNvSpPr/>
                <p:nvPr/>
              </p:nvSpPr>
              <p:spPr>
                <a:xfrm>
                  <a:off x="5211717" y="1980086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59" y="0"/>
                      </a:lnTo>
                    </a:path>
                  </a:pathLst>
                </a:custGeom>
                <a:ln w="17779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7" name="object 36">
                  <a:extLst>
                    <a:ext uri="{FF2B5EF4-FFF2-40B4-BE49-F238E27FC236}">
                      <a16:creationId xmlns:a16="http://schemas.microsoft.com/office/drawing/2014/main" id="{6BDBFD0A-B6EF-3E4B-8E81-A0761D7D52EF}"/>
                    </a:ext>
                  </a:extLst>
                </p:cNvPr>
                <p:cNvSpPr/>
                <p:nvPr/>
              </p:nvSpPr>
              <p:spPr>
                <a:xfrm>
                  <a:off x="4303413" y="2388391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651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8" name="object 37">
                  <a:extLst>
                    <a:ext uri="{FF2B5EF4-FFF2-40B4-BE49-F238E27FC236}">
                      <a16:creationId xmlns:a16="http://schemas.microsoft.com/office/drawing/2014/main" id="{5676FA6B-2BAE-9D4C-B253-F1F6C03EF60F}"/>
                    </a:ext>
                  </a:extLst>
                </p:cNvPr>
                <p:cNvSpPr/>
                <p:nvPr/>
              </p:nvSpPr>
              <p:spPr>
                <a:xfrm>
                  <a:off x="4321700" y="1988975"/>
                  <a:ext cx="0" cy="39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1160">
                      <a:moveTo>
                        <a:pt x="0" y="0"/>
                      </a:moveTo>
                      <a:lnTo>
                        <a:pt x="0" y="391160"/>
                      </a:lnTo>
                    </a:path>
                  </a:pathLst>
                </a:custGeom>
                <a:ln w="365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39" name="object 38">
                  <a:extLst>
                    <a:ext uri="{FF2B5EF4-FFF2-40B4-BE49-F238E27FC236}">
                      <a16:creationId xmlns:a16="http://schemas.microsoft.com/office/drawing/2014/main" id="{D4D919BD-04B0-2740-AF33-2C6339E8F400}"/>
                    </a:ext>
                  </a:extLst>
                </p:cNvPr>
                <p:cNvSpPr/>
                <p:nvPr/>
              </p:nvSpPr>
              <p:spPr>
                <a:xfrm>
                  <a:off x="4303413" y="1980086"/>
                  <a:ext cx="9906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>
                      <a:moveTo>
                        <a:pt x="0" y="0"/>
                      </a:moveTo>
                      <a:lnTo>
                        <a:pt x="99060" y="0"/>
                      </a:lnTo>
                    </a:path>
                  </a:pathLst>
                </a:custGeom>
                <a:ln w="17779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40" name="object 39">
                  <a:extLst>
                    <a:ext uri="{FF2B5EF4-FFF2-40B4-BE49-F238E27FC236}">
                      <a16:creationId xmlns:a16="http://schemas.microsoft.com/office/drawing/2014/main" id="{E68F4FE4-9A1D-4547-B62D-A388FC769AED}"/>
                    </a:ext>
                  </a:extLst>
                </p:cNvPr>
                <p:cNvSpPr/>
                <p:nvPr/>
              </p:nvSpPr>
              <p:spPr>
                <a:xfrm>
                  <a:off x="4413140" y="2006755"/>
                  <a:ext cx="504825" cy="40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407035">
                      <a:moveTo>
                        <a:pt x="167640" y="0"/>
                      </a:moveTo>
                      <a:lnTo>
                        <a:pt x="132588" y="0"/>
                      </a:lnTo>
                      <a:lnTo>
                        <a:pt x="39624" y="245363"/>
                      </a:lnTo>
                      <a:lnTo>
                        <a:pt x="35052" y="256865"/>
                      </a:lnTo>
                      <a:lnTo>
                        <a:pt x="11239" y="292417"/>
                      </a:lnTo>
                      <a:lnTo>
                        <a:pt x="0" y="297179"/>
                      </a:lnTo>
                      <a:lnTo>
                        <a:pt x="0" y="307848"/>
                      </a:lnTo>
                      <a:lnTo>
                        <a:pt x="94488" y="307848"/>
                      </a:lnTo>
                      <a:lnTo>
                        <a:pt x="94488" y="297179"/>
                      </a:lnTo>
                      <a:lnTo>
                        <a:pt x="85344" y="295655"/>
                      </a:lnTo>
                      <a:lnTo>
                        <a:pt x="77724" y="292607"/>
                      </a:lnTo>
                      <a:lnTo>
                        <a:pt x="68580" y="283463"/>
                      </a:lnTo>
                      <a:lnTo>
                        <a:pt x="67056" y="277367"/>
                      </a:lnTo>
                      <a:lnTo>
                        <a:pt x="67056" y="259079"/>
                      </a:lnTo>
                      <a:lnTo>
                        <a:pt x="68580" y="252984"/>
                      </a:lnTo>
                      <a:lnTo>
                        <a:pt x="69770" y="248102"/>
                      </a:lnTo>
                      <a:lnTo>
                        <a:pt x="71307" y="242315"/>
                      </a:lnTo>
                      <a:lnTo>
                        <a:pt x="73294" y="236053"/>
                      </a:lnTo>
                      <a:lnTo>
                        <a:pt x="76200" y="228600"/>
                      </a:lnTo>
                      <a:lnTo>
                        <a:pt x="83820" y="207263"/>
                      </a:lnTo>
                      <a:lnTo>
                        <a:pt x="229946" y="207263"/>
                      </a:lnTo>
                      <a:lnTo>
                        <a:pt x="223990" y="187451"/>
                      </a:lnTo>
                      <a:lnTo>
                        <a:pt x="89916" y="187451"/>
                      </a:lnTo>
                      <a:lnTo>
                        <a:pt x="140208" y="42672"/>
                      </a:lnTo>
                      <a:lnTo>
                        <a:pt x="180467" y="42672"/>
                      </a:lnTo>
                      <a:lnTo>
                        <a:pt x="167640" y="0"/>
                      </a:lnTo>
                      <a:close/>
                    </a:path>
                    <a:path w="504825" h="407035">
                      <a:moveTo>
                        <a:pt x="229946" y="207263"/>
                      </a:moveTo>
                      <a:lnTo>
                        <a:pt x="187452" y="207263"/>
                      </a:lnTo>
                      <a:lnTo>
                        <a:pt x="195072" y="234695"/>
                      </a:lnTo>
                      <a:lnTo>
                        <a:pt x="198120" y="242315"/>
                      </a:lnTo>
                      <a:lnTo>
                        <a:pt x="202692" y="260603"/>
                      </a:lnTo>
                      <a:lnTo>
                        <a:pt x="202692" y="275843"/>
                      </a:lnTo>
                      <a:lnTo>
                        <a:pt x="201168" y="280415"/>
                      </a:lnTo>
                      <a:lnTo>
                        <a:pt x="199644" y="283463"/>
                      </a:lnTo>
                      <a:lnTo>
                        <a:pt x="198120" y="288036"/>
                      </a:lnTo>
                      <a:lnTo>
                        <a:pt x="192024" y="291084"/>
                      </a:lnTo>
                      <a:lnTo>
                        <a:pt x="188976" y="294131"/>
                      </a:lnTo>
                      <a:lnTo>
                        <a:pt x="182880" y="295655"/>
                      </a:lnTo>
                      <a:lnTo>
                        <a:pt x="175260" y="297179"/>
                      </a:lnTo>
                      <a:lnTo>
                        <a:pt x="175260" y="307848"/>
                      </a:lnTo>
                      <a:lnTo>
                        <a:pt x="278892" y="307848"/>
                      </a:lnTo>
                      <a:lnTo>
                        <a:pt x="278892" y="297179"/>
                      </a:lnTo>
                      <a:lnTo>
                        <a:pt x="271272" y="295655"/>
                      </a:lnTo>
                      <a:lnTo>
                        <a:pt x="262128" y="289560"/>
                      </a:lnTo>
                      <a:lnTo>
                        <a:pt x="259080" y="284988"/>
                      </a:lnTo>
                      <a:lnTo>
                        <a:pt x="254508" y="280415"/>
                      </a:lnTo>
                      <a:lnTo>
                        <a:pt x="252984" y="274319"/>
                      </a:lnTo>
                      <a:lnTo>
                        <a:pt x="250674" y="269200"/>
                      </a:lnTo>
                      <a:lnTo>
                        <a:pt x="248221" y="263080"/>
                      </a:lnTo>
                      <a:lnTo>
                        <a:pt x="245483" y="256103"/>
                      </a:lnTo>
                      <a:lnTo>
                        <a:pt x="242316" y="248412"/>
                      </a:lnTo>
                      <a:lnTo>
                        <a:pt x="229946" y="207263"/>
                      </a:lnTo>
                      <a:close/>
                    </a:path>
                    <a:path w="504825" h="407035">
                      <a:moveTo>
                        <a:pt x="180467" y="42672"/>
                      </a:moveTo>
                      <a:lnTo>
                        <a:pt x="140208" y="42672"/>
                      </a:lnTo>
                      <a:lnTo>
                        <a:pt x="182880" y="187451"/>
                      </a:lnTo>
                      <a:lnTo>
                        <a:pt x="223990" y="187451"/>
                      </a:lnTo>
                      <a:lnTo>
                        <a:pt x="180467" y="42672"/>
                      </a:lnTo>
                      <a:close/>
                    </a:path>
                    <a:path w="504825" h="407035">
                      <a:moveTo>
                        <a:pt x="393192" y="91439"/>
                      </a:moveTo>
                      <a:lnTo>
                        <a:pt x="353472" y="98583"/>
                      </a:lnTo>
                      <a:lnTo>
                        <a:pt x="319825" y="126015"/>
                      </a:lnTo>
                      <a:lnTo>
                        <a:pt x="310896" y="166115"/>
                      </a:lnTo>
                      <a:lnTo>
                        <a:pt x="311229" y="176117"/>
                      </a:lnTo>
                      <a:lnTo>
                        <a:pt x="328802" y="217360"/>
                      </a:lnTo>
                      <a:lnTo>
                        <a:pt x="341376" y="228600"/>
                      </a:lnTo>
                      <a:lnTo>
                        <a:pt x="333708" y="235172"/>
                      </a:lnTo>
                      <a:lnTo>
                        <a:pt x="310896" y="266700"/>
                      </a:lnTo>
                      <a:lnTo>
                        <a:pt x="310929" y="282106"/>
                      </a:lnTo>
                      <a:lnTo>
                        <a:pt x="312435" y="289583"/>
                      </a:lnTo>
                      <a:lnTo>
                        <a:pt x="315468" y="294131"/>
                      </a:lnTo>
                      <a:lnTo>
                        <a:pt x="320040" y="300227"/>
                      </a:lnTo>
                      <a:lnTo>
                        <a:pt x="332232" y="306324"/>
                      </a:lnTo>
                      <a:lnTo>
                        <a:pt x="323897" y="310919"/>
                      </a:lnTo>
                      <a:lnTo>
                        <a:pt x="297751" y="345209"/>
                      </a:lnTo>
                      <a:lnTo>
                        <a:pt x="297180" y="352043"/>
                      </a:lnTo>
                      <a:lnTo>
                        <a:pt x="297489" y="359521"/>
                      </a:lnTo>
                      <a:lnTo>
                        <a:pt x="324612" y="394715"/>
                      </a:lnTo>
                      <a:lnTo>
                        <a:pt x="366045" y="404979"/>
                      </a:lnTo>
                      <a:lnTo>
                        <a:pt x="397764" y="406907"/>
                      </a:lnTo>
                      <a:lnTo>
                        <a:pt x="412313" y="406336"/>
                      </a:lnTo>
                      <a:lnTo>
                        <a:pt x="451104" y="397763"/>
                      </a:lnTo>
                      <a:lnTo>
                        <a:pt x="467768" y="388619"/>
                      </a:lnTo>
                      <a:lnTo>
                        <a:pt x="396240" y="388619"/>
                      </a:lnTo>
                      <a:lnTo>
                        <a:pt x="381119" y="388024"/>
                      </a:lnTo>
                      <a:lnTo>
                        <a:pt x="340590" y="372784"/>
                      </a:lnTo>
                      <a:lnTo>
                        <a:pt x="332232" y="348995"/>
                      </a:lnTo>
                      <a:lnTo>
                        <a:pt x="332232" y="341375"/>
                      </a:lnTo>
                      <a:lnTo>
                        <a:pt x="355092" y="310895"/>
                      </a:lnTo>
                      <a:lnTo>
                        <a:pt x="493491" y="310895"/>
                      </a:lnTo>
                      <a:lnTo>
                        <a:pt x="490728" y="304800"/>
                      </a:lnTo>
                      <a:lnTo>
                        <a:pt x="452627" y="280225"/>
                      </a:lnTo>
                      <a:lnTo>
                        <a:pt x="431292" y="278891"/>
                      </a:lnTo>
                      <a:lnTo>
                        <a:pt x="367284" y="278891"/>
                      </a:lnTo>
                      <a:lnTo>
                        <a:pt x="359664" y="277367"/>
                      </a:lnTo>
                      <a:lnTo>
                        <a:pt x="355092" y="275843"/>
                      </a:lnTo>
                      <a:lnTo>
                        <a:pt x="348996" y="275843"/>
                      </a:lnTo>
                      <a:lnTo>
                        <a:pt x="341376" y="268224"/>
                      </a:lnTo>
                      <a:lnTo>
                        <a:pt x="341376" y="259079"/>
                      </a:lnTo>
                      <a:lnTo>
                        <a:pt x="342280" y="252460"/>
                      </a:lnTo>
                      <a:lnTo>
                        <a:pt x="345186" y="246125"/>
                      </a:lnTo>
                      <a:lnTo>
                        <a:pt x="350377" y="239791"/>
                      </a:lnTo>
                      <a:lnTo>
                        <a:pt x="358140" y="233172"/>
                      </a:lnTo>
                      <a:lnTo>
                        <a:pt x="428534" y="233172"/>
                      </a:lnTo>
                      <a:lnTo>
                        <a:pt x="441579" y="227695"/>
                      </a:lnTo>
                      <a:lnTo>
                        <a:pt x="451826" y="220979"/>
                      </a:lnTo>
                      <a:lnTo>
                        <a:pt x="394716" y="220979"/>
                      </a:lnTo>
                      <a:lnTo>
                        <a:pt x="384119" y="219884"/>
                      </a:lnTo>
                      <a:lnTo>
                        <a:pt x="352996" y="187261"/>
                      </a:lnTo>
                      <a:lnTo>
                        <a:pt x="350520" y="163067"/>
                      </a:lnTo>
                      <a:lnTo>
                        <a:pt x="351115" y="151090"/>
                      </a:lnTo>
                      <a:lnTo>
                        <a:pt x="374904" y="113156"/>
                      </a:lnTo>
                      <a:lnTo>
                        <a:pt x="393192" y="109727"/>
                      </a:lnTo>
                      <a:lnTo>
                        <a:pt x="504444" y="109727"/>
                      </a:lnTo>
                      <a:lnTo>
                        <a:pt x="504444" y="94487"/>
                      </a:lnTo>
                      <a:lnTo>
                        <a:pt x="425196" y="94487"/>
                      </a:lnTo>
                      <a:lnTo>
                        <a:pt x="417195" y="92725"/>
                      </a:lnTo>
                      <a:lnTo>
                        <a:pt x="409194" y="91821"/>
                      </a:lnTo>
                      <a:lnTo>
                        <a:pt x="401193" y="91487"/>
                      </a:lnTo>
                      <a:lnTo>
                        <a:pt x="393192" y="91439"/>
                      </a:lnTo>
                      <a:close/>
                    </a:path>
                    <a:path w="504825" h="407035">
                      <a:moveTo>
                        <a:pt x="493491" y="310895"/>
                      </a:moveTo>
                      <a:lnTo>
                        <a:pt x="355092" y="310895"/>
                      </a:lnTo>
                      <a:lnTo>
                        <a:pt x="362235" y="311134"/>
                      </a:lnTo>
                      <a:lnTo>
                        <a:pt x="378237" y="312181"/>
                      </a:lnTo>
                      <a:lnTo>
                        <a:pt x="387096" y="312419"/>
                      </a:lnTo>
                      <a:lnTo>
                        <a:pt x="435864" y="312419"/>
                      </a:lnTo>
                      <a:lnTo>
                        <a:pt x="440436" y="313943"/>
                      </a:lnTo>
                      <a:lnTo>
                        <a:pt x="446532" y="316991"/>
                      </a:lnTo>
                      <a:lnTo>
                        <a:pt x="451104" y="318515"/>
                      </a:lnTo>
                      <a:lnTo>
                        <a:pt x="457200" y="324612"/>
                      </a:lnTo>
                      <a:lnTo>
                        <a:pt x="458724" y="329184"/>
                      </a:lnTo>
                      <a:lnTo>
                        <a:pt x="460188" y="332112"/>
                      </a:lnTo>
                      <a:lnTo>
                        <a:pt x="460248" y="336803"/>
                      </a:lnTo>
                      <a:lnTo>
                        <a:pt x="461772" y="339851"/>
                      </a:lnTo>
                      <a:lnTo>
                        <a:pt x="461772" y="353567"/>
                      </a:lnTo>
                      <a:lnTo>
                        <a:pt x="431292" y="382524"/>
                      </a:lnTo>
                      <a:lnTo>
                        <a:pt x="396240" y="388619"/>
                      </a:lnTo>
                      <a:lnTo>
                        <a:pt x="467768" y="388619"/>
                      </a:lnTo>
                      <a:lnTo>
                        <a:pt x="495109" y="353949"/>
                      </a:lnTo>
                      <a:lnTo>
                        <a:pt x="498348" y="333755"/>
                      </a:lnTo>
                      <a:lnTo>
                        <a:pt x="497800" y="326016"/>
                      </a:lnTo>
                      <a:lnTo>
                        <a:pt x="496252" y="318706"/>
                      </a:lnTo>
                      <a:lnTo>
                        <a:pt x="493836" y="311657"/>
                      </a:lnTo>
                      <a:lnTo>
                        <a:pt x="493491" y="310895"/>
                      </a:lnTo>
                      <a:close/>
                    </a:path>
                    <a:path w="504825" h="407035">
                      <a:moveTo>
                        <a:pt x="428534" y="233172"/>
                      </a:moveTo>
                      <a:lnTo>
                        <a:pt x="358140" y="233172"/>
                      </a:lnTo>
                      <a:lnTo>
                        <a:pt x="365283" y="236053"/>
                      </a:lnTo>
                      <a:lnTo>
                        <a:pt x="372999" y="237934"/>
                      </a:lnTo>
                      <a:lnTo>
                        <a:pt x="381285" y="238958"/>
                      </a:lnTo>
                      <a:lnTo>
                        <a:pt x="390144" y="239267"/>
                      </a:lnTo>
                      <a:lnTo>
                        <a:pt x="409575" y="237886"/>
                      </a:lnTo>
                      <a:lnTo>
                        <a:pt x="426720" y="233933"/>
                      </a:lnTo>
                      <a:lnTo>
                        <a:pt x="428534" y="233172"/>
                      </a:lnTo>
                      <a:close/>
                    </a:path>
                    <a:path w="504825" h="407035">
                      <a:moveTo>
                        <a:pt x="504444" y="109727"/>
                      </a:moveTo>
                      <a:lnTo>
                        <a:pt x="402336" y="109727"/>
                      </a:lnTo>
                      <a:lnTo>
                        <a:pt x="409956" y="111251"/>
                      </a:lnTo>
                      <a:lnTo>
                        <a:pt x="416052" y="115824"/>
                      </a:lnTo>
                      <a:lnTo>
                        <a:pt x="435483" y="148971"/>
                      </a:lnTo>
                      <a:lnTo>
                        <a:pt x="437388" y="166115"/>
                      </a:lnTo>
                      <a:lnTo>
                        <a:pt x="437388" y="173736"/>
                      </a:lnTo>
                      <a:lnTo>
                        <a:pt x="435864" y="179831"/>
                      </a:lnTo>
                      <a:lnTo>
                        <a:pt x="434340" y="187451"/>
                      </a:lnTo>
                      <a:lnTo>
                        <a:pt x="413004" y="216407"/>
                      </a:lnTo>
                      <a:lnTo>
                        <a:pt x="408432" y="219455"/>
                      </a:lnTo>
                      <a:lnTo>
                        <a:pt x="402336" y="220979"/>
                      </a:lnTo>
                      <a:lnTo>
                        <a:pt x="451826" y="220979"/>
                      </a:lnTo>
                      <a:lnTo>
                        <a:pt x="475583" y="180236"/>
                      </a:lnTo>
                      <a:lnTo>
                        <a:pt x="477012" y="163067"/>
                      </a:lnTo>
                      <a:lnTo>
                        <a:pt x="476726" y="156233"/>
                      </a:lnTo>
                      <a:lnTo>
                        <a:pt x="461772" y="117348"/>
                      </a:lnTo>
                      <a:lnTo>
                        <a:pt x="463296" y="115824"/>
                      </a:lnTo>
                      <a:lnTo>
                        <a:pt x="504444" y="115824"/>
                      </a:lnTo>
                      <a:lnTo>
                        <a:pt x="504444" y="109727"/>
                      </a:lnTo>
                      <a:close/>
                    </a:path>
                    <a:path w="504825" h="407035">
                      <a:moveTo>
                        <a:pt x="504444" y="115824"/>
                      </a:moveTo>
                      <a:lnTo>
                        <a:pt x="463296" y="115824"/>
                      </a:lnTo>
                      <a:lnTo>
                        <a:pt x="504444" y="117348"/>
                      </a:lnTo>
                      <a:lnTo>
                        <a:pt x="504444" y="115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42" name="object 41">
                  <a:extLst>
                    <a:ext uri="{FF2B5EF4-FFF2-40B4-BE49-F238E27FC236}">
                      <a16:creationId xmlns:a16="http://schemas.microsoft.com/office/drawing/2014/main" id="{4C00B9CC-9E4B-9C4B-AE6D-E3D5B200154F}"/>
                    </a:ext>
                  </a:extLst>
                </p:cNvPr>
                <p:cNvSpPr/>
                <p:nvPr/>
              </p:nvSpPr>
              <p:spPr>
                <a:xfrm>
                  <a:off x="5061602" y="1983896"/>
                  <a:ext cx="0" cy="195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5579">
                      <a:moveTo>
                        <a:pt x="0" y="195072"/>
                      </a:moveTo>
                      <a:lnTo>
                        <a:pt x="0" y="0"/>
                      </a:lnTo>
                      <a:lnTo>
                        <a:pt x="0" y="19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43" name="object 42">
                  <a:extLst>
                    <a:ext uri="{FF2B5EF4-FFF2-40B4-BE49-F238E27FC236}">
                      <a16:creationId xmlns:a16="http://schemas.microsoft.com/office/drawing/2014/main" id="{863074CF-20A2-9944-970C-63747861F0C4}"/>
                    </a:ext>
                  </a:extLst>
                </p:cNvPr>
                <p:cNvSpPr/>
                <p:nvPr/>
              </p:nvSpPr>
              <p:spPr>
                <a:xfrm>
                  <a:off x="5383929" y="2197255"/>
                  <a:ext cx="146303" cy="213360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44" name="object 43">
                  <a:extLst>
                    <a:ext uri="{FF2B5EF4-FFF2-40B4-BE49-F238E27FC236}">
                      <a16:creationId xmlns:a16="http://schemas.microsoft.com/office/drawing/2014/main" id="{017867CB-2F9F-174B-9C18-AA3CEE5CD4C1}"/>
                    </a:ext>
                  </a:extLst>
                </p:cNvPr>
                <p:cNvSpPr/>
                <p:nvPr/>
              </p:nvSpPr>
              <p:spPr>
                <a:xfrm>
                  <a:off x="3186320" y="1877978"/>
                  <a:ext cx="34550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034">
                      <a:moveTo>
                        <a:pt x="0" y="0"/>
                      </a:moveTo>
                      <a:lnTo>
                        <a:pt x="3454908" y="0"/>
                      </a:lnTo>
                    </a:path>
                  </a:pathLst>
                </a:custGeom>
                <a:ln w="2895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82A314-4A35-CC0A-A191-B7656E13CEBE}"/>
                  </a:ext>
                </a:extLst>
              </p:cNvPr>
              <p:cNvSpPr txBox="1"/>
              <p:nvPr/>
            </p:nvSpPr>
            <p:spPr>
              <a:xfrm>
                <a:off x="2938004" y="2846096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/>
                  <a:t>+</a:t>
                </a:r>
                <a:endParaRPr kumimoji="1" lang="zh-CN" altLang="en-US" sz="2000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5822D1C-3EF1-53F2-833E-BBBD0A4F76A0}"/>
                  </a:ext>
                </a:extLst>
              </p:cNvPr>
              <p:cNvSpPr txBox="1"/>
              <p:nvPr/>
            </p:nvSpPr>
            <p:spPr>
              <a:xfrm>
                <a:off x="4430799" y="2846096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/>
                  <a:t>+</a:t>
                </a:r>
                <a:endParaRPr kumimoji="1" lang="zh-CN" altLang="en-US" sz="2000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C008949-13A0-A8A3-A176-0473F702A95E}"/>
                  </a:ext>
                </a:extLst>
              </p:cNvPr>
              <p:cNvSpPr txBox="1"/>
              <p:nvPr/>
            </p:nvSpPr>
            <p:spPr>
              <a:xfrm>
                <a:off x="3816330" y="3383957"/>
                <a:ext cx="330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/>
                  <a:t>+</a:t>
                </a:r>
                <a:endParaRPr kumimoji="1" lang="zh-CN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374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3EAB8F-768C-1646-8860-7DCEC7237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DAE3A19-ED7D-8C46-81E1-56B6668D6FF7}"/>
              </a:ext>
            </a:extLst>
          </p:cNvPr>
          <p:cNvSpPr txBox="1"/>
          <p:nvPr/>
        </p:nvSpPr>
        <p:spPr>
          <a:xfrm>
            <a:off x="4633416" y="5877272"/>
            <a:ext cx="3683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+mj-ea"/>
                <a:ea typeface="+mj-ea"/>
                <a:cs typeface="楷体"/>
              </a:rPr>
              <a:t>说明平衡向右移动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B9BD2FF-23DB-4348-B6FC-0DDECAB92BC8}"/>
              </a:ext>
            </a:extLst>
          </p:cNvPr>
          <p:cNvSpPr/>
          <p:nvPr/>
        </p:nvSpPr>
        <p:spPr>
          <a:xfrm>
            <a:off x="4839264" y="2965357"/>
            <a:ext cx="645160" cy="181610"/>
          </a:xfrm>
          <a:custGeom>
            <a:avLst/>
            <a:gdLst/>
            <a:ahLst/>
            <a:cxnLst/>
            <a:rect l="l" t="t" r="r" b="b"/>
            <a:pathLst>
              <a:path w="645160" h="181610">
                <a:moveTo>
                  <a:pt x="83819" y="0"/>
                </a:moveTo>
                <a:lnTo>
                  <a:pt x="0" y="85344"/>
                </a:lnTo>
                <a:lnTo>
                  <a:pt x="0" y="96012"/>
                </a:lnTo>
                <a:lnTo>
                  <a:pt x="83819" y="181356"/>
                </a:lnTo>
                <a:lnTo>
                  <a:pt x="96012" y="172212"/>
                </a:lnTo>
                <a:lnTo>
                  <a:pt x="67055" y="138684"/>
                </a:lnTo>
                <a:lnTo>
                  <a:pt x="602741" y="138684"/>
                </a:lnTo>
                <a:lnTo>
                  <a:pt x="625193" y="115824"/>
                </a:lnTo>
                <a:lnTo>
                  <a:pt x="50291" y="115824"/>
                </a:lnTo>
                <a:lnTo>
                  <a:pt x="30479" y="91439"/>
                </a:lnTo>
                <a:lnTo>
                  <a:pt x="50291" y="67056"/>
                </a:lnTo>
                <a:lnTo>
                  <a:pt x="626690" y="67056"/>
                </a:lnTo>
                <a:lnTo>
                  <a:pt x="602741" y="42672"/>
                </a:lnTo>
                <a:lnTo>
                  <a:pt x="67055" y="42672"/>
                </a:lnTo>
                <a:lnTo>
                  <a:pt x="96012" y="10668"/>
                </a:lnTo>
                <a:lnTo>
                  <a:pt x="83819" y="0"/>
                </a:lnTo>
                <a:close/>
              </a:path>
              <a:path w="645160" h="181610">
                <a:moveTo>
                  <a:pt x="602741" y="138684"/>
                </a:moveTo>
                <a:lnTo>
                  <a:pt x="576072" y="138684"/>
                </a:lnTo>
                <a:lnTo>
                  <a:pt x="548639" y="172212"/>
                </a:lnTo>
                <a:lnTo>
                  <a:pt x="560831" y="181356"/>
                </a:lnTo>
                <a:lnTo>
                  <a:pt x="602741" y="138684"/>
                </a:lnTo>
                <a:close/>
              </a:path>
              <a:path w="645160" h="181610">
                <a:moveTo>
                  <a:pt x="626690" y="67056"/>
                </a:moveTo>
                <a:lnTo>
                  <a:pt x="594360" y="67056"/>
                </a:lnTo>
                <a:lnTo>
                  <a:pt x="614172" y="91439"/>
                </a:lnTo>
                <a:lnTo>
                  <a:pt x="594360" y="115824"/>
                </a:lnTo>
                <a:lnTo>
                  <a:pt x="625193" y="115824"/>
                </a:lnTo>
                <a:lnTo>
                  <a:pt x="644651" y="96012"/>
                </a:lnTo>
                <a:lnTo>
                  <a:pt x="644651" y="85344"/>
                </a:lnTo>
                <a:lnTo>
                  <a:pt x="626690" y="67056"/>
                </a:lnTo>
                <a:close/>
              </a:path>
              <a:path w="645160" h="181610">
                <a:moveTo>
                  <a:pt x="560831" y="0"/>
                </a:moveTo>
                <a:lnTo>
                  <a:pt x="548639" y="10668"/>
                </a:lnTo>
                <a:lnTo>
                  <a:pt x="576072" y="42672"/>
                </a:lnTo>
                <a:lnTo>
                  <a:pt x="602741" y="42672"/>
                </a:lnTo>
                <a:lnTo>
                  <a:pt x="560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611ABA2-2361-E645-BDBD-BD445D455E0E}"/>
              </a:ext>
            </a:extLst>
          </p:cNvPr>
          <p:cNvSpPr txBox="1"/>
          <p:nvPr/>
        </p:nvSpPr>
        <p:spPr>
          <a:xfrm>
            <a:off x="610180" y="1966648"/>
            <a:ext cx="7628890" cy="1939634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spcBef>
                <a:spcPts val="1745"/>
              </a:spcBef>
            </a:pPr>
            <a:r>
              <a:rPr lang="zh-CN" altLang="en-US" sz="2800" spc="5" dirty="0">
                <a:latin typeface="楷体"/>
                <a:cs typeface="楷体"/>
              </a:rPr>
              <a:t>解：</a:t>
            </a:r>
            <a:r>
              <a:rPr sz="2800" spc="5" dirty="0" err="1">
                <a:latin typeface="楷体"/>
                <a:cs typeface="楷体"/>
              </a:rPr>
              <a:t>设达到新的</a:t>
            </a:r>
            <a:r>
              <a:rPr sz="2800" spc="-5" dirty="0" err="1">
                <a:latin typeface="楷体"/>
                <a:cs typeface="楷体"/>
              </a:rPr>
              <a:t>平衡时</a:t>
            </a:r>
            <a:r>
              <a:rPr sz="2800" spc="-890" dirty="0">
                <a:latin typeface="楷体"/>
                <a:cs typeface="楷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Ag</a:t>
            </a:r>
            <a:r>
              <a:rPr sz="2775" baseline="25525" dirty="0">
                <a:latin typeface="Times New Roman"/>
                <a:cs typeface="Times New Roman"/>
              </a:rPr>
              <a:t>+</a:t>
            </a:r>
            <a:r>
              <a:rPr sz="2775" spc="7" baseline="25525" dirty="0">
                <a:latin typeface="Times New Roman"/>
                <a:cs typeface="Times New Roman"/>
              </a:rPr>
              <a:t> </a:t>
            </a:r>
            <a:r>
              <a:rPr sz="2800" spc="5" dirty="0" err="1">
                <a:latin typeface="楷体"/>
                <a:cs typeface="楷体"/>
              </a:rPr>
              <a:t>的转化率</a:t>
            </a:r>
            <a:r>
              <a:rPr sz="2800" spc="-5" dirty="0" err="1">
                <a:latin typeface="楷体"/>
                <a:cs typeface="楷体"/>
              </a:rPr>
              <a:t>为</a:t>
            </a:r>
            <a:r>
              <a:rPr lang="zh-CN" altLang="en-US" sz="2800" spc="-5" dirty="0">
                <a:latin typeface="楷体"/>
                <a:cs typeface="楷体"/>
              </a:rPr>
              <a:t> </a:t>
            </a:r>
            <a:r>
              <a:rPr lang="en-US" altLang="zh-CN" sz="2800" dirty="0"/>
              <a:t>α</a:t>
            </a:r>
            <a:r>
              <a:rPr sz="2775" spc="15" baseline="-21021" dirty="0">
                <a:latin typeface="Times New Roman"/>
                <a:cs typeface="Times New Roman"/>
              </a:rPr>
              <a:t>2</a:t>
            </a:r>
            <a:endParaRPr sz="2775" baseline="-21021" dirty="0">
              <a:latin typeface="Times New Roman"/>
              <a:cs typeface="Times New Roman"/>
            </a:endParaRPr>
          </a:p>
          <a:p>
            <a:pPr marL="1282065">
              <a:lnSpc>
                <a:spcPct val="100000"/>
              </a:lnSpc>
              <a:spcBef>
                <a:spcPts val="1639"/>
              </a:spcBef>
              <a:tabLst>
                <a:tab pos="5052060" algn="l"/>
              </a:tabLst>
            </a:pPr>
            <a:r>
              <a:rPr sz="2800" b="1" dirty="0">
                <a:latin typeface="Times New Roman"/>
                <a:cs typeface="Times New Roman"/>
              </a:rPr>
              <a:t>Fe</a:t>
            </a:r>
            <a:r>
              <a:rPr sz="2775" b="1" baseline="25525" dirty="0">
                <a:latin typeface="Times New Roman"/>
                <a:cs typeface="Times New Roman"/>
              </a:rPr>
              <a:t>2+ </a:t>
            </a:r>
            <a:r>
              <a:rPr sz="2800" b="1" spc="-5" dirty="0">
                <a:latin typeface="Times New Roman"/>
                <a:cs typeface="Times New Roman"/>
              </a:rPr>
              <a:t>(aq) +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FBF"/>
                </a:solidFill>
                <a:latin typeface="Times New Roman"/>
                <a:cs typeface="Times New Roman"/>
              </a:rPr>
              <a:t>Ag</a:t>
            </a:r>
            <a:r>
              <a:rPr sz="2775" b="1" baseline="25525" dirty="0">
                <a:solidFill>
                  <a:srgbClr val="006FBF"/>
                </a:solidFill>
                <a:latin typeface="Times New Roman"/>
                <a:cs typeface="Times New Roman"/>
              </a:rPr>
              <a:t>+</a:t>
            </a:r>
            <a:r>
              <a:rPr sz="2775" b="1" spc="-7" baseline="2552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(aq)	</a:t>
            </a:r>
            <a:r>
              <a:rPr sz="2800" b="1" dirty="0">
                <a:latin typeface="Times New Roman"/>
                <a:cs typeface="Times New Roman"/>
              </a:rPr>
              <a:t>Fe</a:t>
            </a:r>
            <a:r>
              <a:rPr sz="2775" b="1" baseline="25525" dirty="0">
                <a:latin typeface="Times New Roman"/>
                <a:cs typeface="Times New Roman"/>
              </a:rPr>
              <a:t>3+ </a:t>
            </a:r>
            <a:r>
              <a:rPr sz="2800" b="1" spc="-5" dirty="0">
                <a:latin typeface="Times New Roman"/>
                <a:cs typeface="Times New Roman"/>
              </a:rPr>
              <a:t>(aq) + </a:t>
            </a:r>
            <a:r>
              <a:rPr sz="2800" b="1" spc="-10" dirty="0">
                <a:latin typeface="Times New Roman"/>
                <a:cs typeface="Times New Roman"/>
              </a:rPr>
              <a:t>Ag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(s)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2907665" algn="l"/>
              </a:tabLst>
            </a:pPr>
            <a:r>
              <a:rPr sz="2800" spc="5" dirty="0">
                <a:latin typeface="楷体"/>
                <a:cs typeface="楷体"/>
              </a:rPr>
              <a:t>新平</a:t>
            </a:r>
            <a:r>
              <a:rPr sz="2800" spc="-5" dirty="0">
                <a:latin typeface="楷体"/>
                <a:cs typeface="楷体"/>
              </a:rPr>
              <a:t>衡</a:t>
            </a:r>
            <a:r>
              <a:rPr sz="2800" spc="-250" dirty="0">
                <a:latin typeface="楷体"/>
                <a:cs typeface="楷体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r>
              <a:rPr sz="2775" baseline="-21021" dirty="0">
                <a:latin typeface="Times New Roman"/>
                <a:cs typeface="Times New Roman"/>
              </a:rPr>
              <a:t>B	</a:t>
            </a:r>
            <a:r>
              <a:rPr spc="-5" dirty="0">
                <a:solidFill>
                  <a:srgbClr val="006FBF"/>
                </a:solidFill>
                <a:latin typeface="Times New Roman"/>
                <a:cs typeface="Times New Roman"/>
              </a:rPr>
              <a:t>[1.00</a:t>
            </a:r>
            <a:r>
              <a:rPr spc="-5" dirty="0">
                <a:solidFill>
                  <a:srgbClr val="006FBF"/>
                </a:solidFill>
                <a:latin typeface="楷体"/>
                <a:cs typeface="楷体"/>
              </a:rPr>
              <a:t>×</a:t>
            </a:r>
            <a:r>
              <a:rPr spc="-5" dirty="0">
                <a:solidFill>
                  <a:srgbClr val="006FBF"/>
                </a:solidFill>
                <a:latin typeface="Times New Roman"/>
                <a:cs typeface="Times New Roman"/>
              </a:rPr>
              <a:t>10</a:t>
            </a:r>
            <a:r>
              <a:rPr spc="-7" baseline="24305" dirty="0">
                <a:solidFill>
                  <a:srgbClr val="006FBF"/>
                </a:solidFill>
                <a:latin typeface="Symbol"/>
                <a:cs typeface="Symbol"/>
              </a:rPr>
              <a:t></a:t>
            </a:r>
            <a:r>
              <a:rPr spc="-7" baseline="24305" dirty="0">
                <a:solidFill>
                  <a:srgbClr val="006FBF"/>
                </a:solidFill>
                <a:latin typeface="Times New Roman"/>
                <a:cs typeface="Times New Roman"/>
              </a:rPr>
              <a:t>2 </a:t>
            </a:r>
            <a:r>
              <a:rPr dirty="0">
                <a:solidFill>
                  <a:srgbClr val="006FBF"/>
                </a:solidFill>
                <a:latin typeface="楷体"/>
                <a:cs typeface="楷体"/>
              </a:rPr>
              <a:t>×</a:t>
            </a:r>
            <a:r>
              <a:rPr dirty="0">
                <a:solidFill>
                  <a:srgbClr val="006FBF"/>
                </a:solidFill>
                <a:latin typeface="Times New Roman"/>
                <a:cs typeface="Times New Roman"/>
              </a:rPr>
              <a:t>(1 </a:t>
            </a:r>
            <a:r>
              <a:rPr dirty="0">
                <a:solidFill>
                  <a:srgbClr val="006FBF"/>
                </a:solidFill>
                <a:latin typeface="Symbol"/>
                <a:cs typeface="Symbol"/>
              </a:rPr>
              <a:t></a:t>
            </a:r>
            <a:r>
              <a:rPr spc="-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lang="el-GR" altLang="zh-CN" sz="2800" b="0" dirty="0"/>
              <a:t>α</a:t>
            </a:r>
            <a:r>
              <a:rPr lang="el-GR" altLang="zh-CN" sz="2775" b="0" spc="15" baseline="-21021" dirty="0">
                <a:latin typeface="Times New Roman"/>
                <a:cs typeface="Times New Roman"/>
              </a:rPr>
              <a:t>2</a:t>
            </a:r>
            <a:r>
              <a:rPr dirty="0">
                <a:solidFill>
                  <a:srgbClr val="006FBF"/>
                </a:solidFill>
                <a:latin typeface="Times New Roman"/>
                <a:cs typeface="Times New Roman"/>
              </a:rPr>
              <a:t>)]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B677ACE-D9E3-944C-B90C-0E13DDA3C253}"/>
              </a:ext>
            </a:extLst>
          </p:cNvPr>
          <p:cNvSpPr/>
          <p:nvPr/>
        </p:nvSpPr>
        <p:spPr>
          <a:xfrm>
            <a:off x="2658420" y="4442113"/>
            <a:ext cx="118872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CA7D5A9-DDA1-234B-8943-27370F3D8746}"/>
              </a:ext>
            </a:extLst>
          </p:cNvPr>
          <p:cNvSpPr/>
          <p:nvPr/>
        </p:nvSpPr>
        <p:spPr>
          <a:xfrm>
            <a:off x="2818440" y="4612801"/>
            <a:ext cx="30480" cy="35560"/>
          </a:xfrm>
          <a:custGeom>
            <a:avLst/>
            <a:gdLst/>
            <a:ahLst/>
            <a:cxnLst/>
            <a:rect l="l" t="t" r="r" b="b"/>
            <a:pathLst>
              <a:path w="30479" h="35560">
                <a:moveTo>
                  <a:pt x="30479" y="0"/>
                </a:moveTo>
                <a:lnTo>
                  <a:pt x="30479" y="35051"/>
                </a:lnTo>
                <a:lnTo>
                  <a:pt x="0" y="35051"/>
                </a:lnTo>
                <a:lnTo>
                  <a:pt x="0" y="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CE1D10F-B22E-BF40-A7E7-256FF532B4F6}"/>
              </a:ext>
            </a:extLst>
          </p:cNvPr>
          <p:cNvSpPr/>
          <p:nvPr/>
        </p:nvSpPr>
        <p:spPr>
          <a:xfrm>
            <a:off x="2884072" y="4442113"/>
            <a:ext cx="129440" cy="208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9561B5A-8240-E040-BD1B-C450D11C1155}"/>
              </a:ext>
            </a:extLst>
          </p:cNvPr>
          <p:cNvSpPr/>
          <p:nvPr/>
        </p:nvSpPr>
        <p:spPr>
          <a:xfrm>
            <a:off x="3124764" y="4478689"/>
            <a:ext cx="164591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4796A6AF-1141-244A-B5F5-EA1784B77524}"/>
              </a:ext>
            </a:extLst>
          </p:cNvPr>
          <p:cNvSpPr/>
          <p:nvPr/>
        </p:nvSpPr>
        <p:spPr>
          <a:xfrm>
            <a:off x="3409752" y="4442113"/>
            <a:ext cx="292735" cy="208915"/>
          </a:xfrm>
          <a:custGeom>
            <a:avLst/>
            <a:gdLst/>
            <a:ahLst/>
            <a:cxnLst/>
            <a:rect l="l" t="t" r="r" b="b"/>
            <a:pathLst>
              <a:path w="292735" h="208914">
                <a:moveTo>
                  <a:pt x="111251" y="193548"/>
                </a:moveTo>
                <a:lnTo>
                  <a:pt x="19812" y="193548"/>
                </a:lnTo>
                <a:lnTo>
                  <a:pt x="9143" y="195072"/>
                </a:lnTo>
                <a:lnTo>
                  <a:pt x="9143" y="205740"/>
                </a:lnTo>
                <a:lnTo>
                  <a:pt x="118872" y="205740"/>
                </a:lnTo>
                <a:lnTo>
                  <a:pt x="118872" y="195072"/>
                </a:lnTo>
                <a:lnTo>
                  <a:pt x="111251" y="193548"/>
                </a:lnTo>
                <a:close/>
              </a:path>
              <a:path w="292735" h="208914">
                <a:moveTo>
                  <a:pt x="77724" y="33528"/>
                </a:moveTo>
                <a:lnTo>
                  <a:pt x="44196" y="33528"/>
                </a:lnTo>
                <a:lnTo>
                  <a:pt x="48767" y="38100"/>
                </a:lnTo>
                <a:lnTo>
                  <a:pt x="50291" y="41148"/>
                </a:lnTo>
                <a:lnTo>
                  <a:pt x="50291" y="173736"/>
                </a:lnTo>
                <a:lnTo>
                  <a:pt x="48767" y="178308"/>
                </a:lnTo>
                <a:lnTo>
                  <a:pt x="47243" y="181356"/>
                </a:lnTo>
                <a:lnTo>
                  <a:pt x="47243" y="184404"/>
                </a:lnTo>
                <a:lnTo>
                  <a:pt x="45719" y="187452"/>
                </a:lnTo>
                <a:lnTo>
                  <a:pt x="36575" y="192024"/>
                </a:lnTo>
                <a:lnTo>
                  <a:pt x="32003" y="192024"/>
                </a:lnTo>
                <a:lnTo>
                  <a:pt x="27431" y="193548"/>
                </a:lnTo>
                <a:lnTo>
                  <a:pt x="96012" y="193548"/>
                </a:lnTo>
                <a:lnTo>
                  <a:pt x="91439" y="192024"/>
                </a:lnTo>
                <a:lnTo>
                  <a:pt x="88391" y="190500"/>
                </a:lnTo>
                <a:lnTo>
                  <a:pt x="85343" y="190500"/>
                </a:lnTo>
                <a:lnTo>
                  <a:pt x="82296" y="188976"/>
                </a:lnTo>
                <a:lnTo>
                  <a:pt x="80772" y="185928"/>
                </a:lnTo>
                <a:lnTo>
                  <a:pt x="79248" y="184404"/>
                </a:lnTo>
                <a:lnTo>
                  <a:pt x="79248" y="182880"/>
                </a:lnTo>
                <a:lnTo>
                  <a:pt x="77724" y="179832"/>
                </a:lnTo>
                <a:lnTo>
                  <a:pt x="77724" y="33528"/>
                </a:lnTo>
                <a:close/>
              </a:path>
              <a:path w="292735" h="208914">
                <a:moveTo>
                  <a:pt x="77724" y="0"/>
                </a:moveTo>
                <a:lnTo>
                  <a:pt x="70103" y="0"/>
                </a:lnTo>
                <a:lnTo>
                  <a:pt x="0" y="41148"/>
                </a:lnTo>
                <a:lnTo>
                  <a:pt x="6096" y="53340"/>
                </a:lnTo>
                <a:lnTo>
                  <a:pt x="15239" y="47244"/>
                </a:lnTo>
                <a:lnTo>
                  <a:pt x="21336" y="42672"/>
                </a:lnTo>
                <a:lnTo>
                  <a:pt x="33527" y="36576"/>
                </a:lnTo>
                <a:lnTo>
                  <a:pt x="38100" y="33528"/>
                </a:lnTo>
                <a:lnTo>
                  <a:pt x="77724" y="33528"/>
                </a:lnTo>
                <a:lnTo>
                  <a:pt x="77724" y="0"/>
                </a:lnTo>
                <a:close/>
              </a:path>
              <a:path w="292735" h="208914">
                <a:moveTo>
                  <a:pt x="227075" y="0"/>
                </a:moveTo>
                <a:lnTo>
                  <a:pt x="190119" y="13525"/>
                </a:lnTo>
                <a:lnTo>
                  <a:pt x="170211" y="48172"/>
                </a:lnTo>
                <a:lnTo>
                  <a:pt x="163353" y="91987"/>
                </a:lnTo>
                <a:lnTo>
                  <a:pt x="163167" y="100584"/>
                </a:lnTo>
                <a:lnTo>
                  <a:pt x="163177" y="108204"/>
                </a:lnTo>
                <a:lnTo>
                  <a:pt x="166687" y="150876"/>
                </a:lnTo>
                <a:lnTo>
                  <a:pt x="187190" y="194000"/>
                </a:lnTo>
                <a:lnTo>
                  <a:pt x="225551" y="208788"/>
                </a:lnTo>
                <a:lnTo>
                  <a:pt x="240672" y="207073"/>
                </a:lnTo>
                <a:lnTo>
                  <a:pt x="253936" y="201930"/>
                </a:lnTo>
                <a:lnTo>
                  <a:pt x="260944" y="196596"/>
                </a:lnTo>
                <a:lnTo>
                  <a:pt x="227075" y="196596"/>
                </a:lnTo>
                <a:lnTo>
                  <a:pt x="218503" y="195167"/>
                </a:lnTo>
                <a:lnTo>
                  <a:pt x="196524" y="160591"/>
                </a:lnTo>
                <a:lnTo>
                  <a:pt x="192130" y="105156"/>
                </a:lnTo>
                <a:lnTo>
                  <a:pt x="192047" y="90582"/>
                </a:lnTo>
                <a:lnTo>
                  <a:pt x="192214" y="81153"/>
                </a:lnTo>
                <a:lnTo>
                  <a:pt x="192666" y="72294"/>
                </a:lnTo>
                <a:lnTo>
                  <a:pt x="193548" y="64008"/>
                </a:lnTo>
                <a:lnTo>
                  <a:pt x="194071" y="56054"/>
                </a:lnTo>
                <a:lnTo>
                  <a:pt x="195452" y="48387"/>
                </a:lnTo>
                <a:lnTo>
                  <a:pt x="197405" y="41290"/>
                </a:lnTo>
                <a:lnTo>
                  <a:pt x="199643" y="35052"/>
                </a:lnTo>
                <a:lnTo>
                  <a:pt x="201167" y="27432"/>
                </a:lnTo>
                <a:lnTo>
                  <a:pt x="205739" y="21336"/>
                </a:lnTo>
                <a:lnTo>
                  <a:pt x="210312" y="18288"/>
                </a:lnTo>
                <a:lnTo>
                  <a:pt x="214884" y="13716"/>
                </a:lnTo>
                <a:lnTo>
                  <a:pt x="220979" y="12192"/>
                </a:lnTo>
                <a:lnTo>
                  <a:pt x="265057" y="12192"/>
                </a:lnTo>
                <a:lnTo>
                  <a:pt x="256031" y="5905"/>
                </a:lnTo>
                <a:lnTo>
                  <a:pt x="242839" y="1452"/>
                </a:lnTo>
                <a:lnTo>
                  <a:pt x="227075" y="0"/>
                </a:lnTo>
                <a:close/>
              </a:path>
              <a:path w="292735" h="208914">
                <a:moveTo>
                  <a:pt x="265057" y="12192"/>
                </a:moveTo>
                <a:lnTo>
                  <a:pt x="234696" y="12192"/>
                </a:lnTo>
                <a:lnTo>
                  <a:pt x="240791" y="15240"/>
                </a:lnTo>
                <a:lnTo>
                  <a:pt x="246887" y="21336"/>
                </a:lnTo>
                <a:lnTo>
                  <a:pt x="261080" y="63198"/>
                </a:lnTo>
                <a:lnTo>
                  <a:pt x="263651" y="108204"/>
                </a:lnTo>
                <a:lnTo>
                  <a:pt x="263080" y="128730"/>
                </a:lnTo>
                <a:lnTo>
                  <a:pt x="254507" y="173736"/>
                </a:lnTo>
                <a:lnTo>
                  <a:pt x="227075" y="196596"/>
                </a:lnTo>
                <a:lnTo>
                  <a:pt x="260944" y="196596"/>
                </a:lnTo>
                <a:lnTo>
                  <a:pt x="288036" y="147256"/>
                </a:lnTo>
                <a:lnTo>
                  <a:pt x="292607" y="100584"/>
                </a:lnTo>
                <a:lnTo>
                  <a:pt x="291488" y="76890"/>
                </a:lnTo>
                <a:lnTo>
                  <a:pt x="288226" y="56197"/>
                </a:lnTo>
                <a:lnTo>
                  <a:pt x="282963" y="38647"/>
                </a:lnTo>
                <a:lnTo>
                  <a:pt x="275843" y="24384"/>
                </a:lnTo>
                <a:lnTo>
                  <a:pt x="266938" y="13501"/>
                </a:lnTo>
                <a:lnTo>
                  <a:pt x="265057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E8F86AF-8BDB-E945-906C-C05CA26480FE}"/>
              </a:ext>
            </a:extLst>
          </p:cNvPr>
          <p:cNvSpPr/>
          <p:nvPr/>
        </p:nvSpPr>
        <p:spPr>
          <a:xfrm>
            <a:off x="3740460" y="447335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5F754DE-43D9-754B-A328-C59F1C7CB704}"/>
              </a:ext>
            </a:extLst>
          </p:cNvPr>
          <p:cNvSpPr/>
          <p:nvPr/>
        </p:nvSpPr>
        <p:spPr>
          <a:xfrm>
            <a:off x="3900481" y="4396392"/>
            <a:ext cx="9143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F4988DC-CE7A-5746-AAFE-53E6C414588F}"/>
              </a:ext>
            </a:extLst>
          </p:cNvPr>
          <p:cNvSpPr/>
          <p:nvPr/>
        </p:nvSpPr>
        <p:spPr>
          <a:xfrm>
            <a:off x="4193089" y="4570128"/>
            <a:ext cx="21590" cy="85725"/>
          </a:xfrm>
          <a:custGeom>
            <a:avLst/>
            <a:gdLst/>
            <a:ahLst/>
            <a:cxnLst/>
            <a:rect l="l" t="t" r="r" b="b"/>
            <a:pathLst>
              <a:path w="21589" h="85725">
                <a:moveTo>
                  <a:pt x="21336" y="0"/>
                </a:moveTo>
                <a:lnTo>
                  <a:pt x="0" y="0"/>
                </a:lnTo>
                <a:lnTo>
                  <a:pt x="0" y="85343"/>
                </a:lnTo>
                <a:lnTo>
                  <a:pt x="21336" y="85343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D8BD9E3E-7289-C34E-8122-6F911496E1CB}"/>
              </a:ext>
            </a:extLst>
          </p:cNvPr>
          <p:cNvSpPr/>
          <p:nvPr/>
        </p:nvSpPr>
        <p:spPr>
          <a:xfrm>
            <a:off x="4112316" y="456022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E4DD17B-6B6A-CB4B-81E2-F77FD687A382}"/>
              </a:ext>
            </a:extLst>
          </p:cNvPr>
          <p:cNvSpPr/>
          <p:nvPr/>
        </p:nvSpPr>
        <p:spPr>
          <a:xfrm>
            <a:off x="4193089" y="4464972"/>
            <a:ext cx="21590" cy="85725"/>
          </a:xfrm>
          <a:custGeom>
            <a:avLst/>
            <a:gdLst/>
            <a:ahLst/>
            <a:cxnLst/>
            <a:rect l="l" t="t" r="r" b="b"/>
            <a:pathLst>
              <a:path w="21589" h="85725">
                <a:moveTo>
                  <a:pt x="21336" y="0"/>
                </a:moveTo>
                <a:lnTo>
                  <a:pt x="0" y="0"/>
                </a:lnTo>
                <a:lnTo>
                  <a:pt x="0" y="85343"/>
                </a:lnTo>
                <a:lnTo>
                  <a:pt x="21336" y="85343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768895A-4858-AF4C-95DF-AF2D5747E68D}"/>
              </a:ext>
            </a:extLst>
          </p:cNvPr>
          <p:cNvSpPr/>
          <p:nvPr/>
        </p:nvSpPr>
        <p:spPr>
          <a:xfrm>
            <a:off x="4411020" y="4442113"/>
            <a:ext cx="118872" cy="20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74D521A7-B7E0-8145-BC9D-CFCD9CF6813E}"/>
              </a:ext>
            </a:extLst>
          </p:cNvPr>
          <p:cNvSpPr/>
          <p:nvPr/>
        </p:nvSpPr>
        <p:spPr>
          <a:xfrm>
            <a:off x="4571040" y="4612801"/>
            <a:ext cx="30480" cy="35560"/>
          </a:xfrm>
          <a:custGeom>
            <a:avLst/>
            <a:gdLst/>
            <a:ahLst/>
            <a:cxnLst/>
            <a:rect l="l" t="t" r="r" b="b"/>
            <a:pathLst>
              <a:path w="30479" h="35560">
                <a:moveTo>
                  <a:pt x="30479" y="0"/>
                </a:moveTo>
                <a:lnTo>
                  <a:pt x="30479" y="35051"/>
                </a:lnTo>
                <a:lnTo>
                  <a:pt x="0" y="35051"/>
                </a:lnTo>
                <a:lnTo>
                  <a:pt x="0" y="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25A3EC48-D01D-A44C-A255-8C555265968E}"/>
              </a:ext>
            </a:extLst>
          </p:cNvPr>
          <p:cNvSpPr/>
          <p:nvPr/>
        </p:nvSpPr>
        <p:spPr>
          <a:xfrm>
            <a:off x="4636672" y="4442113"/>
            <a:ext cx="129440" cy="208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E531D07-77CB-AC40-B362-A3D9C6350D1B}"/>
              </a:ext>
            </a:extLst>
          </p:cNvPr>
          <p:cNvSpPr/>
          <p:nvPr/>
        </p:nvSpPr>
        <p:spPr>
          <a:xfrm>
            <a:off x="4877364" y="4478689"/>
            <a:ext cx="164591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BCA1EEF-0EDA-2543-B0BD-64D14591DD0E}"/>
              </a:ext>
            </a:extLst>
          </p:cNvPr>
          <p:cNvSpPr/>
          <p:nvPr/>
        </p:nvSpPr>
        <p:spPr>
          <a:xfrm>
            <a:off x="5162352" y="4442113"/>
            <a:ext cx="292735" cy="208915"/>
          </a:xfrm>
          <a:custGeom>
            <a:avLst/>
            <a:gdLst/>
            <a:ahLst/>
            <a:cxnLst/>
            <a:rect l="l" t="t" r="r" b="b"/>
            <a:pathLst>
              <a:path w="292735" h="208914">
                <a:moveTo>
                  <a:pt x="111251" y="193548"/>
                </a:moveTo>
                <a:lnTo>
                  <a:pt x="19812" y="193548"/>
                </a:lnTo>
                <a:lnTo>
                  <a:pt x="9143" y="195072"/>
                </a:lnTo>
                <a:lnTo>
                  <a:pt x="9143" y="205740"/>
                </a:lnTo>
                <a:lnTo>
                  <a:pt x="118872" y="205740"/>
                </a:lnTo>
                <a:lnTo>
                  <a:pt x="118872" y="195072"/>
                </a:lnTo>
                <a:lnTo>
                  <a:pt x="111251" y="193548"/>
                </a:lnTo>
                <a:close/>
              </a:path>
              <a:path w="292735" h="208914">
                <a:moveTo>
                  <a:pt x="77724" y="33528"/>
                </a:moveTo>
                <a:lnTo>
                  <a:pt x="44196" y="33528"/>
                </a:lnTo>
                <a:lnTo>
                  <a:pt x="48767" y="38100"/>
                </a:lnTo>
                <a:lnTo>
                  <a:pt x="50291" y="41148"/>
                </a:lnTo>
                <a:lnTo>
                  <a:pt x="50291" y="173736"/>
                </a:lnTo>
                <a:lnTo>
                  <a:pt x="48767" y="178308"/>
                </a:lnTo>
                <a:lnTo>
                  <a:pt x="47243" y="181356"/>
                </a:lnTo>
                <a:lnTo>
                  <a:pt x="47243" y="184404"/>
                </a:lnTo>
                <a:lnTo>
                  <a:pt x="45719" y="187452"/>
                </a:lnTo>
                <a:lnTo>
                  <a:pt x="36575" y="192024"/>
                </a:lnTo>
                <a:lnTo>
                  <a:pt x="32003" y="192024"/>
                </a:lnTo>
                <a:lnTo>
                  <a:pt x="27431" y="193548"/>
                </a:lnTo>
                <a:lnTo>
                  <a:pt x="96012" y="193548"/>
                </a:lnTo>
                <a:lnTo>
                  <a:pt x="91439" y="192024"/>
                </a:lnTo>
                <a:lnTo>
                  <a:pt x="88391" y="190500"/>
                </a:lnTo>
                <a:lnTo>
                  <a:pt x="85343" y="190500"/>
                </a:lnTo>
                <a:lnTo>
                  <a:pt x="82296" y="188976"/>
                </a:lnTo>
                <a:lnTo>
                  <a:pt x="80772" y="185928"/>
                </a:lnTo>
                <a:lnTo>
                  <a:pt x="79248" y="184404"/>
                </a:lnTo>
                <a:lnTo>
                  <a:pt x="79248" y="182880"/>
                </a:lnTo>
                <a:lnTo>
                  <a:pt x="77724" y="179832"/>
                </a:lnTo>
                <a:lnTo>
                  <a:pt x="77724" y="33528"/>
                </a:lnTo>
                <a:close/>
              </a:path>
              <a:path w="292735" h="208914">
                <a:moveTo>
                  <a:pt x="77724" y="0"/>
                </a:moveTo>
                <a:lnTo>
                  <a:pt x="70103" y="0"/>
                </a:lnTo>
                <a:lnTo>
                  <a:pt x="0" y="41148"/>
                </a:lnTo>
                <a:lnTo>
                  <a:pt x="6096" y="53340"/>
                </a:lnTo>
                <a:lnTo>
                  <a:pt x="15239" y="47244"/>
                </a:lnTo>
                <a:lnTo>
                  <a:pt x="21336" y="42672"/>
                </a:lnTo>
                <a:lnTo>
                  <a:pt x="33527" y="36576"/>
                </a:lnTo>
                <a:lnTo>
                  <a:pt x="38100" y="33528"/>
                </a:lnTo>
                <a:lnTo>
                  <a:pt x="77724" y="33528"/>
                </a:lnTo>
                <a:lnTo>
                  <a:pt x="77724" y="0"/>
                </a:lnTo>
                <a:close/>
              </a:path>
              <a:path w="292735" h="208914">
                <a:moveTo>
                  <a:pt x="227075" y="0"/>
                </a:moveTo>
                <a:lnTo>
                  <a:pt x="190119" y="13525"/>
                </a:lnTo>
                <a:lnTo>
                  <a:pt x="170211" y="48172"/>
                </a:lnTo>
                <a:lnTo>
                  <a:pt x="163353" y="91987"/>
                </a:lnTo>
                <a:lnTo>
                  <a:pt x="163167" y="100584"/>
                </a:lnTo>
                <a:lnTo>
                  <a:pt x="163177" y="108204"/>
                </a:lnTo>
                <a:lnTo>
                  <a:pt x="166687" y="150876"/>
                </a:lnTo>
                <a:lnTo>
                  <a:pt x="187190" y="194000"/>
                </a:lnTo>
                <a:lnTo>
                  <a:pt x="225551" y="208788"/>
                </a:lnTo>
                <a:lnTo>
                  <a:pt x="240672" y="207073"/>
                </a:lnTo>
                <a:lnTo>
                  <a:pt x="253936" y="201930"/>
                </a:lnTo>
                <a:lnTo>
                  <a:pt x="260944" y="196596"/>
                </a:lnTo>
                <a:lnTo>
                  <a:pt x="227075" y="196596"/>
                </a:lnTo>
                <a:lnTo>
                  <a:pt x="218503" y="195167"/>
                </a:lnTo>
                <a:lnTo>
                  <a:pt x="196524" y="160591"/>
                </a:lnTo>
                <a:lnTo>
                  <a:pt x="192130" y="105156"/>
                </a:lnTo>
                <a:lnTo>
                  <a:pt x="192047" y="90582"/>
                </a:lnTo>
                <a:lnTo>
                  <a:pt x="192214" y="81153"/>
                </a:lnTo>
                <a:lnTo>
                  <a:pt x="192666" y="72294"/>
                </a:lnTo>
                <a:lnTo>
                  <a:pt x="193548" y="64008"/>
                </a:lnTo>
                <a:lnTo>
                  <a:pt x="194071" y="56054"/>
                </a:lnTo>
                <a:lnTo>
                  <a:pt x="195452" y="48387"/>
                </a:lnTo>
                <a:lnTo>
                  <a:pt x="197405" y="41290"/>
                </a:lnTo>
                <a:lnTo>
                  <a:pt x="199643" y="35052"/>
                </a:lnTo>
                <a:lnTo>
                  <a:pt x="201167" y="27432"/>
                </a:lnTo>
                <a:lnTo>
                  <a:pt x="205739" y="21336"/>
                </a:lnTo>
                <a:lnTo>
                  <a:pt x="210312" y="18288"/>
                </a:lnTo>
                <a:lnTo>
                  <a:pt x="214884" y="13716"/>
                </a:lnTo>
                <a:lnTo>
                  <a:pt x="220979" y="12192"/>
                </a:lnTo>
                <a:lnTo>
                  <a:pt x="265057" y="12192"/>
                </a:lnTo>
                <a:lnTo>
                  <a:pt x="256031" y="5905"/>
                </a:lnTo>
                <a:lnTo>
                  <a:pt x="242839" y="1452"/>
                </a:lnTo>
                <a:lnTo>
                  <a:pt x="227075" y="0"/>
                </a:lnTo>
                <a:close/>
              </a:path>
              <a:path w="292735" h="208914">
                <a:moveTo>
                  <a:pt x="265057" y="12192"/>
                </a:moveTo>
                <a:lnTo>
                  <a:pt x="234696" y="12192"/>
                </a:lnTo>
                <a:lnTo>
                  <a:pt x="240791" y="15240"/>
                </a:lnTo>
                <a:lnTo>
                  <a:pt x="246887" y="21336"/>
                </a:lnTo>
                <a:lnTo>
                  <a:pt x="261080" y="63198"/>
                </a:lnTo>
                <a:lnTo>
                  <a:pt x="263651" y="108204"/>
                </a:lnTo>
                <a:lnTo>
                  <a:pt x="263080" y="128730"/>
                </a:lnTo>
                <a:lnTo>
                  <a:pt x="254507" y="173736"/>
                </a:lnTo>
                <a:lnTo>
                  <a:pt x="227075" y="196596"/>
                </a:lnTo>
                <a:lnTo>
                  <a:pt x="260944" y="196596"/>
                </a:lnTo>
                <a:lnTo>
                  <a:pt x="288036" y="147256"/>
                </a:lnTo>
                <a:lnTo>
                  <a:pt x="292607" y="100584"/>
                </a:lnTo>
                <a:lnTo>
                  <a:pt x="291488" y="76890"/>
                </a:lnTo>
                <a:lnTo>
                  <a:pt x="288226" y="56197"/>
                </a:lnTo>
                <a:lnTo>
                  <a:pt x="282963" y="38647"/>
                </a:lnTo>
                <a:lnTo>
                  <a:pt x="275843" y="24384"/>
                </a:lnTo>
                <a:lnTo>
                  <a:pt x="266938" y="13501"/>
                </a:lnTo>
                <a:lnTo>
                  <a:pt x="265057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E45F4905-683F-BD41-8642-39771510F019}"/>
              </a:ext>
            </a:extLst>
          </p:cNvPr>
          <p:cNvSpPr/>
          <p:nvPr/>
        </p:nvSpPr>
        <p:spPr>
          <a:xfrm>
            <a:off x="5493060" y="447335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14604FD-41E8-DB4E-AFA9-87ADECDBE7BA}"/>
              </a:ext>
            </a:extLst>
          </p:cNvPr>
          <p:cNvSpPr/>
          <p:nvPr/>
        </p:nvSpPr>
        <p:spPr>
          <a:xfrm>
            <a:off x="5650033" y="4396392"/>
            <a:ext cx="94488" cy="140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114B5C8B-7556-2C42-8EE9-79F24A47FBF2}"/>
              </a:ext>
            </a:extLst>
          </p:cNvPr>
          <p:cNvSpPr/>
          <p:nvPr/>
        </p:nvSpPr>
        <p:spPr>
          <a:xfrm>
            <a:off x="5866440" y="4528981"/>
            <a:ext cx="33655" cy="36830"/>
          </a:xfrm>
          <a:custGeom>
            <a:avLst/>
            <a:gdLst/>
            <a:ahLst/>
            <a:cxnLst/>
            <a:rect l="l" t="t" r="r" b="b"/>
            <a:pathLst>
              <a:path w="33654" h="36829">
                <a:moveTo>
                  <a:pt x="33528" y="0"/>
                </a:moveTo>
                <a:lnTo>
                  <a:pt x="33528" y="36575"/>
                </a:lnTo>
                <a:lnTo>
                  <a:pt x="0" y="36575"/>
                </a:lnTo>
                <a:lnTo>
                  <a:pt x="0" y="0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18B5D3DD-957E-D442-AAF1-3D7BAF856ABC}"/>
              </a:ext>
            </a:extLst>
          </p:cNvPr>
          <p:cNvSpPr/>
          <p:nvPr/>
        </p:nvSpPr>
        <p:spPr>
          <a:xfrm>
            <a:off x="4645716" y="4913028"/>
            <a:ext cx="164591" cy="164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8438073D-4C2F-3E4F-B8BC-7C218E9277FE}"/>
              </a:ext>
            </a:extLst>
          </p:cNvPr>
          <p:cNvSpPr/>
          <p:nvPr/>
        </p:nvSpPr>
        <p:spPr>
          <a:xfrm>
            <a:off x="4938325" y="5138581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531" y="12700"/>
                </a:lnTo>
                <a:lnTo>
                  <a:pt x="6553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677E1336-D5D2-104C-80B3-11A87DD2B0C2}"/>
              </a:ext>
            </a:extLst>
          </p:cNvPr>
          <p:cNvSpPr/>
          <p:nvPr/>
        </p:nvSpPr>
        <p:spPr>
          <a:xfrm>
            <a:off x="4950516" y="4878231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8A0DCE07-8E94-F346-B26D-0007FE9A5EAB}"/>
              </a:ext>
            </a:extLst>
          </p:cNvPr>
          <p:cNvSpPr/>
          <p:nvPr/>
        </p:nvSpPr>
        <p:spPr>
          <a:xfrm>
            <a:off x="4938325" y="4865531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39" h="12700">
                <a:moveTo>
                  <a:pt x="0" y="12700"/>
                </a:moveTo>
                <a:lnTo>
                  <a:pt x="65531" y="12700"/>
                </a:lnTo>
                <a:lnTo>
                  <a:pt x="6553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828FC6E8-52DC-AD45-9ECE-05B5D09365AE}"/>
              </a:ext>
            </a:extLst>
          </p:cNvPr>
          <p:cNvSpPr/>
          <p:nvPr/>
        </p:nvSpPr>
        <p:spPr>
          <a:xfrm>
            <a:off x="5037384" y="4876452"/>
            <a:ext cx="118872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56FC2E68-7C65-594B-8E14-922BF647141C}"/>
              </a:ext>
            </a:extLst>
          </p:cNvPr>
          <p:cNvSpPr/>
          <p:nvPr/>
        </p:nvSpPr>
        <p:spPr>
          <a:xfrm>
            <a:off x="5197405" y="5047140"/>
            <a:ext cx="30480" cy="35560"/>
          </a:xfrm>
          <a:custGeom>
            <a:avLst/>
            <a:gdLst/>
            <a:ahLst/>
            <a:cxnLst/>
            <a:rect l="l" t="t" r="r" b="b"/>
            <a:pathLst>
              <a:path w="30479" h="35560">
                <a:moveTo>
                  <a:pt x="30479" y="0"/>
                </a:moveTo>
                <a:lnTo>
                  <a:pt x="30479" y="35051"/>
                </a:lnTo>
                <a:lnTo>
                  <a:pt x="0" y="35051"/>
                </a:lnTo>
                <a:lnTo>
                  <a:pt x="0" y="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2D7DEB42-1B93-E44E-B69A-C8DE82E8DDB0}"/>
              </a:ext>
            </a:extLst>
          </p:cNvPr>
          <p:cNvSpPr/>
          <p:nvPr/>
        </p:nvSpPr>
        <p:spPr>
          <a:xfrm>
            <a:off x="5263036" y="4876452"/>
            <a:ext cx="129440" cy="208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1AD765AD-C77A-C646-9596-B61D0CAB60CE}"/>
              </a:ext>
            </a:extLst>
          </p:cNvPr>
          <p:cNvSpPr/>
          <p:nvPr/>
        </p:nvSpPr>
        <p:spPr>
          <a:xfrm>
            <a:off x="5503728" y="4913028"/>
            <a:ext cx="164592" cy="164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4C87DA08-BF6E-1443-AD48-06C8D0167510}"/>
              </a:ext>
            </a:extLst>
          </p:cNvPr>
          <p:cNvSpPr/>
          <p:nvPr/>
        </p:nvSpPr>
        <p:spPr>
          <a:xfrm>
            <a:off x="5788716" y="4876452"/>
            <a:ext cx="292735" cy="208915"/>
          </a:xfrm>
          <a:custGeom>
            <a:avLst/>
            <a:gdLst/>
            <a:ahLst/>
            <a:cxnLst/>
            <a:rect l="l" t="t" r="r" b="b"/>
            <a:pathLst>
              <a:path w="292734" h="208914">
                <a:moveTo>
                  <a:pt x="111252" y="193547"/>
                </a:moveTo>
                <a:lnTo>
                  <a:pt x="19812" y="193547"/>
                </a:lnTo>
                <a:lnTo>
                  <a:pt x="9144" y="195071"/>
                </a:lnTo>
                <a:lnTo>
                  <a:pt x="9144" y="205739"/>
                </a:lnTo>
                <a:lnTo>
                  <a:pt x="118872" y="205739"/>
                </a:lnTo>
                <a:lnTo>
                  <a:pt x="118872" y="195071"/>
                </a:lnTo>
                <a:lnTo>
                  <a:pt x="111252" y="193547"/>
                </a:lnTo>
                <a:close/>
              </a:path>
              <a:path w="292734" h="208914">
                <a:moveTo>
                  <a:pt x="77724" y="33527"/>
                </a:moveTo>
                <a:lnTo>
                  <a:pt x="44196" y="33527"/>
                </a:lnTo>
                <a:lnTo>
                  <a:pt x="48768" y="38100"/>
                </a:lnTo>
                <a:lnTo>
                  <a:pt x="50292" y="41147"/>
                </a:lnTo>
                <a:lnTo>
                  <a:pt x="50292" y="173735"/>
                </a:lnTo>
                <a:lnTo>
                  <a:pt x="48768" y="178307"/>
                </a:lnTo>
                <a:lnTo>
                  <a:pt x="47244" y="181355"/>
                </a:lnTo>
                <a:lnTo>
                  <a:pt x="47244" y="184403"/>
                </a:lnTo>
                <a:lnTo>
                  <a:pt x="45720" y="187451"/>
                </a:lnTo>
                <a:lnTo>
                  <a:pt x="36576" y="192023"/>
                </a:lnTo>
                <a:lnTo>
                  <a:pt x="32004" y="192023"/>
                </a:lnTo>
                <a:lnTo>
                  <a:pt x="27432" y="193547"/>
                </a:lnTo>
                <a:lnTo>
                  <a:pt x="96012" y="193547"/>
                </a:lnTo>
                <a:lnTo>
                  <a:pt x="91440" y="192023"/>
                </a:lnTo>
                <a:lnTo>
                  <a:pt x="88392" y="190500"/>
                </a:lnTo>
                <a:lnTo>
                  <a:pt x="85344" y="190500"/>
                </a:lnTo>
                <a:lnTo>
                  <a:pt x="82296" y="188975"/>
                </a:lnTo>
                <a:lnTo>
                  <a:pt x="80772" y="185927"/>
                </a:lnTo>
                <a:lnTo>
                  <a:pt x="79248" y="184403"/>
                </a:lnTo>
                <a:lnTo>
                  <a:pt x="79248" y="182879"/>
                </a:lnTo>
                <a:lnTo>
                  <a:pt x="77724" y="179831"/>
                </a:lnTo>
                <a:lnTo>
                  <a:pt x="77724" y="33527"/>
                </a:lnTo>
                <a:close/>
              </a:path>
              <a:path w="292734" h="208914">
                <a:moveTo>
                  <a:pt x="77724" y="0"/>
                </a:moveTo>
                <a:lnTo>
                  <a:pt x="70104" y="0"/>
                </a:lnTo>
                <a:lnTo>
                  <a:pt x="0" y="41147"/>
                </a:lnTo>
                <a:lnTo>
                  <a:pt x="6096" y="53339"/>
                </a:lnTo>
                <a:lnTo>
                  <a:pt x="15240" y="47243"/>
                </a:lnTo>
                <a:lnTo>
                  <a:pt x="21336" y="42671"/>
                </a:lnTo>
                <a:lnTo>
                  <a:pt x="33528" y="36575"/>
                </a:lnTo>
                <a:lnTo>
                  <a:pt x="38100" y="33527"/>
                </a:lnTo>
                <a:lnTo>
                  <a:pt x="77724" y="33527"/>
                </a:lnTo>
                <a:lnTo>
                  <a:pt x="77724" y="0"/>
                </a:lnTo>
                <a:close/>
              </a:path>
              <a:path w="292734" h="208914">
                <a:moveTo>
                  <a:pt x="227076" y="0"/>
                </a:moveTo>
                <a:lnTo>
                  <a:pt x="190119" y="13525"/>
                </a:lnTo>
                <a:lnTo>
                  <a:pt x="170211" y="48172"/>
                </a:lnTo>
                <a:lnTo>
                  <a:pt x="163353" y="91987"/>
                </a:lnTo>
                <a:lnTo>
                  <a:pt x="163167" y="100583"/>
                </a:lnTo>
                <a:lnTo>
                  <a:pt x="163177" y="108203"/>
                </a:lnTo>
                <a:lnTo>
                  <a:pt x="166687" y="150875"/>
                </a:lnTo>
                <a:lnTo>
                  <a:pt x="187190" y="194000"/>
                </a:lnTo>
                <a:lnTo>
                  <a:pt x="225552" y="208787"/>
                </a:lnTo>
                <a:lnTo>
                  <a:pt x="240672" y="207073"/>
                </a:lnTo>
                <a:lnTo>
                  <a:pt x="253936" y="201930"/>
                </a:lnTo>
                <a:lnTo>
                  <a:pt x="260944" y="196595"/>
                </a:lnTo>
                <a:lnTo>
                  <a:pt x="227076" y="196595"/>
                </a:lnTo>
                <a:lnTo>
                  <a:pt x="218503" y="195167"/>
                </a:lnTo>
                <a:lnTo>
                  <a:pt x="196524" y="160591"/>
                </a:lnTo>
                <a:lnTo>
                  <a:pt x="192130" y="105155"/>
                </a:lnTo>
                <a:lnTo>
                  <a:pt x="192047" y="90582"/>
                </a:lnTo>
                <a:lnTo>
                  <a:pt x="192214" y="81152"/>
                </a:lnTo>
                <a:lnTo>
                  <a:pt x="192666" y="72294"/>
                </a:lnTo>
                <a:lnTo>
                  <a:pt x="193548" y="64007"/>
                </a:lnTo>
                <a:lnTo>
                  <a:pt x="194071" y="56054"/>
                </a:lnTo>
                <a:lnTo>
                  <a:pt x="195452" y="48387"/>
                </a:lnTo>
                <a:lnTo>
                  <a:pt x="197405" y="41290"/>
                </a:lnTo>
                <a:lnTo>
                  <a:pt x="199644" y="35051"/>
                </a:lnTo>
                <a:lnTo>
                  <a:pt x="201168" y="27431"/>
                </a:lnTo>
                <a:lnTo>
                  <a:pt x="205740" y="21335"/>
                </a:lnTo>
                <a:lnTo>
                  <a:pt x="210312" y="18287"/>
                </a:lnTo>
                <a:lnTo>
                  <a:pt x="214884" y="13715"/>
                </a:lnTo>
                <a:lnTo>
                  <a:pt x="220980" y="12191"/>
                </a:lnTo>
                <a:lnTo>
                  <a:pt x="265057" y="12191"/>
                </a:lnTo>
                <a:lnTo>
                  <a:pt x="256032" y="5905"/>
                </a:lnTo>
                <a:lnTo>
                  <a:pt x="242839" y="1452"/>
                </a:lnTo>
                <a:lnTo>
                  <a:pt x="227076" y="0"/>
                </a:lnTo>
                <a:close/>
              </a:path>
              <a:path w="292734" h="208914">
                <a:moveTo>
                  <a:pt x="265057" y="12191"/>
                </a:moveTo>
                <a:lnTo>
                  <a:pt x="234696" y="12191"/>
                </a:lnTo>
                <a:lnTo>
                  <a:pt x="240792" y="15239"/>
                </a:lnTo>
                <a:lnTo>
                  <a:pt x="246888" y="21335"/>
                </a:lnTo>
                <a:lnTo>
                  <a:pt x="261080" y="63198"/>
                </a:lnTo>
                <a:lnTo>
                  <a:pt x="263652" y="108203"/>
                </a:lnTo>
                <a:lnTo>
                  <a:pt x="263080" y="128730"/>
                </a:lnTo>
                <a:lnTo>
                  <a:pt x="254508" y="173735"/>
                </a:lnTo>
                <a:lnTo>
                  <a:pt x="227076" y="196595"/>
                </a:lnTo>
                <a:lnTo>
                  <a:pt x="260944" y="196595"/>
                </a:lnTo>
                <a:lnTo>
                  <a:pt x="288036" y="147256"/>
                </a:lnTo>
                <a:lnTo>
                  <a:pt x="292608" y="100583"/>
                </a:lnTo>
                <a:lnTo>
                  <a:pt x="291488" y="76890"/>
                </a:lnTo>
                <a:lnTo>
                  <a:pt x="288226" y="56197"/>
                </a:lnTo>
                <a:lnTo>
                  <a:pt x="282963" y="38647"/>
                </a:lnTo>
                <a:lnTo>
                  <a:pt x="275844" y="24383"/>
                </a:lnTo>
                <a:lnTo>
                  <a:pt x="266938" y="13501"/>
                </a:lnTo>
                <a:lnTo>
                  <a:pt x="26505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ECDE5AD5-99CD-8148-82E4-9667DBF66D93}"/>
              </a:ext>
            </a:extLst>
          </p:cNvPr>
          <p:cNvSpPr/>
          <p:nvPr/>
        </p:nvSpPr>
        <p:spPr>
          <a:xfrm>
            <a:off x="6119424" y="4927507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343409D-E366-024D-9F61-865291C21002}"/>
              </a:ext>
            </a:extLst>
          </p:cNvPr>
          <p:cNvSpPr/>
          <p:nvPr/>
        </p:nvSpPr>
        <p:spPr>
          <a:xfrm>
            <a:off x="6276397" y="4850545"/>
            <a:ext cx="94487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CC639954-7E77-6749-9F2A-2823417E1AFD}"/>
              </a:ext>
            </a:extLst>
          </p:cNvPr>
          <p:cNvSpPr/>
          <p:nvPr/>
        </p:nvSpPr>
        <p:spPr>
          <a:xfrm>
            <a:off x="6430321" y="4867309"/>
            <a:ext cx="93345" cy="281940"/>
          </a:xfrm>
          <a:custGeom>
            <a:avLst/>
            <a:gdLst/>
            <a:ahLst/>
            <a:cxnLst/>
            <a:rect l="l" t="t" r="r" b="b"/>
            <a:pathLst>
              <a:path w="93345" h="281939">
                <a:moveTo>
                  <a:pt x="89915" y="0"/>
                </a:moveTo>
                <a:lnTo>
                  <a:pt x="51244" y="17525"/>
                </a:lnTo>
                <a:lnTo>
                  <a:pt x="22859" y="48768"/>
                </a:lnTo>
                <a:lnTo>
                  <a:pt x="5714" y="91059"/>
                </a:lnTo>
                <a:lnTo>
                  <a:pt x="0" y="140208"/>
                </a:lnTo>
                <a:lnTo>
                  <a:pt x="1428" y="166497"/>
                </a:lnTo>
                <a:lnTo>
                  <a:pt x="12858" y="212217"/>
                </a:lnTo>
                <a:lnTo>
                  <a:pt x="35694" y="249364"/>
                </a:lnTo>
                <a:lnTo>
                  <a:pt x="69365" y="274510"/>
                </a:lnTo>
                <a:lnTo>
                  <a:pt x="89915" y="281940"/>
                </a:lnTo>
                <a:lnTo>
                  <a:pt x="92963" y="269748"/>
                </a:lnTo>
                <a:lnTo>
                  <a:pt x="76961" y="262604"/>
                </a:lnTo>
                <a:lnTo>
                  <a:pt x="63245" y="252603"/>
                </a:lnTo>
                <a:lnTo>
                  <a:pt x="34909" y="206621"/>
                </a:lnTo>
                <a:lnTo>
                  <a:pt x="26812" y="163806"/>
                </a:lnTo>
                <a:lnTo>
                  <a:pt x="25907" y="138684"/>
                </a:lnTo>
                <a:lnTo>
                  <a:pt x="26812" y="114657"/>
                </a:lnTo>
                <a:lnTo>
                  <a:pt x="34909" y="72890"/>
                </a:lnTo>
                <a:lnTo>
                  <a:pt x="63245" y="27622"/>
                </a:lnTo>
                <a:lnTo>
                  <a:pt x="92963" y="10668"/>
                </a:lnTo>
                <a:lnTo>
                  <a:pt x="89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C4ED1D86-C754-C24B-BD3A-EF2B41CBB1F0}"/>
              </a:ext>
            </a:extLst>
          </p:cNvPr>
          <p:cNvSpPr/>
          <p:nvPr/>
        </p:nvSpPr>
        <p:spPr>
          <a:xfrm>
            <a:off x="6555288" y="4876452"/>
            <a:ext cx="118872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373CEA9E-11E8-984B-B51E-9F85EDD3B8F5}"/>
              </a:ext>
            </a:extLst>
          </p:cNvPr>
          <p:cNvSpPr/>
          <p:nvPr/>
        </p:nvSpPr>
        <p:spPr>
          <a:xfrm>
            <a:off x="6786936" y="4994563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1B4B693B-619C-CD4D-8902-50F636C8795C}"/>
              </a:ext>
            </a:extLst>
          </p:cNvPr>
          <p:cNvSpPr/>
          <p:nvPr/>
        </p:nvSpPr>
        <p:spPr>
          <a:xfrm>
            <a:off x="7340148" y="4867309"/>
            <a:ext cx="94615" cy="281940"/>
          </a:xfrm>
          <a:custGeom>
            <a:avLst/>
            <a:gdLst/>
            <a:ahLst/>
            <a:cxnLst/>
            <a:rect l="l" t="t" r="r" b="b"/>
            <a:pathLst>
              <a:path w="94615" h="281939">
                <a:moveTo>
                  <a:pt x="3048" y="0"/>
                </a:moveTo>
                <a:lnTo>
                  <a:pt x="0" y="10668"/>
                </a:lnTo>
                <a:lnTo>
                  <a:pt x="16025" y="17787"/>
                </a:lnTo>
                <a:lnTo>
                  <a:pt x="29908" y="27622"/>
                </a:lnTo>
                <a:lnTo>
                  <a:pt x="58935" y="72890"/>
                </a:lnTo>
                <a:lnTo>
                  <a:pt x="67466" y="114776"/>
                </a:lnTo>
                <a:lnTo>
                  <a:pt x="68579" y="138684"/>
                </a:lnTo>
                <a:lnTo>
                  <a:pt x="67460" y="163806"/>
                </a:lnTo>
                <a:lnTo>
                  <a:pt x="58935" y="206621"/>
                </a:lnTo>
                <a:lnTo>
                  <a:pt x="29908" y="252603"/>
                </a:lnTo>
                <a:lnTo>
                  <a:pt x="0" y="269748"/>
                </a:lnTo>
                <a:lnTo>
                  <a:pt x="3048" y="281940"/>
                </a:lnTo>
                <a:lnTo>
                  <a:pt x="41719" y="263652"/>
                </a:lnTo>
                <a:lnTo>
                  <a:pt x="70103" y="231648"/>
                </a:lnTo>
                <a:lnTo>
                  <a:pt x="88010" y="190500"/>
                </a:lnTo>
                <a:lnTo>
                  <a:pt x="94487" y="140208"/>
                </a:lnTo>
                <a:lnTo>
                  <a:pt x="92821" y="114776"/>
                </a:lnTo>
                <a:lnTo>
                  <a:pt x="80343" y="69056"/>
                </a:lnTo>
                <a:lnTo>
                  <a:pt x="57269" y="31289"/>
                </a:lnTo>
                <a:lnTo>
                  <a:pt x="23598" y="7191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634A155D-8E45-3644-87F6-29D284A8ABFB}"/>
              </a:ext>
            </a:extLst>
          </p:cNvPr>
          <p:cNvSpPr/>
          <p:nvPr/>
        </p:nvSpPr>
        <p:spPr>
          <a:xfrm>
            <a:off x="7468164" y="5138581"/>
            <a:ext cx="66040" cy="12700"/>
          </a:xfrm>
          <a:custGeom>
            <a:avLst/>
            <a:gdLst/>
            <a:ahLst/>
            <a:cxnLst/>
            <a:rect l="l" t="t" r="r" b="b"/>
            <a:pathLst>
              <a:path w="66040" h="12700">
                <a:moveTo>
                  <a:pt x="0" y="12700"/>
                </a:moveTo>
                <a:lnTo>
                  <a:pt x="65532" y="12700"/>
                </a:lnTo>
                <a:lnTo>
                  <a:pt x="655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21BF04B2-878C-E548-B867-917A84710B32}"/>
              </a:ext>
            </a:extLst>
          </p:cNvPr>
          <p:cNvSpPr/>
          <p:nvPr/>
        </p:nvSpPr>
        <p:spPr>
          <a:xfrm>
            <a:off x="7521505" y="4878231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D69367B4-B484-1749-94C5-98838BCCDEF7}"/>
              </a:ext>
            </a:extLst>
          </p:cNvPr>
          <p:cNvSpPr/>
          <p:nvPr/>
        </p:nvSpPr>
        <p:spPr>
          <a:xfrm>
            <a:off x="878388" y="5885340"/>
            <a:ext cx="736600" cy="205740"/>
          </a:xfrm>
          <a:custGeom>
            <a:avLst/>
            <a:gdLst/>
            <a:ahLst/>
            <a:cxnLst/>
            <a:rect l="l" t="t" r="r" b="b"/>
            <a:pathLst>
              <a:path w="736600" h="205739">
                <a:moveTo>
                  <a:pt x="638556" y="0"/>
                </a:moveTo>
                <a:lnTo>
                  <a:pt x="626364" y="10667"/>
                </a:lnTo>
                <a:lnTo>
                  <a:pt x="656844" y="48767"/>
                </a:lnTo>
                <a:lnTo>
                  <a:pt x="0" y="48767"/>
                </a:lnTo>
                <a:lnTo>
                  <a:pt x="0" y="74675"/>
                </a:lnTo>
                <a:lnTo>
                  <a:pt x="678180" y="74675"/>
                </a:lnTo>
                <a:lnTo>
                  <a:pt x="701040" y="103631"/>
                </a:lnTo>
                <a:lnTo>
                  <a:pt x="678180" y="131063"/>
                </a:lnTo>
                <a:lnTo>
                  <a:pt x="0" y="131063"/>
                </a:lnTo>
                <a:lnTo>
                  <a:pt x="0" y="156971"/>
                </a:lnTo>
                <a:lnTo>
                  <a:pt x="658368" y="156971"/>
                </a:lnTo>
                <a:lnTo>
                  <a:pt x="626364" y="195071"/>
                </a:lnTo>
                <a:lnTo>
                  <a:pt x="638556" y="205739"/>
                </a:lnTo>
                <a:lnTo>
                  <a:pt x="736092" y="109727"/>
                </a:lnTo>
                <a:lnTo>
                  <a:pt x="736092" y="96012"/>
                </a:lnTo>
                <a:lnTo>
                  <a:pt x="63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5D348A8F-1E44-404F-AB71-D5EE3D42CEFB}"/>
              </a:ext>
            </a:extLst>
          </p:cNvPr>
          <p:cNvSpPr/>
          <p:nvPr/>
        </p:nvSpPr>
        <p:spPr>
          <a:xfrm>
            <a:off x="2138737" y="596382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1DFF3C0F-7351-024F-B105-FF0908B45007}"/>
              </a:ext>
            </a:extLst>
          </p:cNvPr>
          <p:cNvSpPr/>
          <p:nvPr/>
        </p:nvSpPr>
        <p:spPr>
          <a:xfrm>
            <a:off x="2138737" y="603850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DBDCB581-FB8B-A842-A51A-9E46E3DA4E24}"/>
              </a:ext>
            </a:extLst>
          </p:cNvPr>
          <p:cNvSpPr/>
          <p:nvPr/>
        </p:nvSpPr>
        <p:spPr>
          <a:xfrm>
            <a:off x="2490781" y="5864004"/>
            <a:ext cx="678180" cy="259079"/>
          </a:xfrm>
          <a:custGeom>
            <a:avLst/>
            <a:gdLst/>
            <a:ahLst/>
            <a:cxnLst/>
            <a:rect l="l" t="t" r="r" b="b"/>
            <a:pathLst>
              <a:path w="678179" h="259079">
                <a:moveTo>
                  <a:pt x="126491" y="167639"/>
                </a:moveTo>
                <a:lnTo>
                  <a:pt x="96012" y="167639"/>
                </a:lnTo>
                <a:lnTo>
                  <a:pt x="96012" y="204215"/>
                </a:lnTo>
                <a:lnTo>
                  <a:pt x="94487" y="210312"/>
                </a:lnTo>
                <a:lnTo>
                  <a:pt x="94487" y="213359"/>
                </a:lnTo>
                <a:lnTo>
                  <a:pt x="92963" y="217931"/>
                </a:lnTo>
                <a:lnTo>
                  <a:pt x="89915" y="224028"/>
                </a:lnTo>
                <a:lnTo>
                  <a:pt x="86868" y="225551"/>
                </a:lnTo>
                <a:lnTo>
                  <a:pt x="82296" y="227075"/>
                </a:lnTo>
                <a:lnTo>
                  <a:pt x="74675" y="230123"/>
                </a:lnTo>
                <a:lnTo>
                  <a:pt x="74675" y="239267"/>
                </a:lnTo>
                <a:lnTo>
                  <a:pt x="146303" y="239267"/>
                </a:lnTo>
                <a:lnTo>
                  <a:pt x="146303" y="230123"/>
                </a:lnTo>
                <a:lnTo>
                  <a:pt x="140208" y="228600"/>
                </a:lnTo>
                <a:lnTo>
                  <a:pt x="134112" y="225551"/>
                </a:lnTo>
                <a:lnTo>
                  <a:pt x="129539" y="220979"/>
                </a:lnTo>
                <a:lnTo>
                  <a:pt x="126491" y="214884"/>
                </a:lnTo>
                <a:lnTo>
                  <a:pt x="126491" y="167639"/>
                </a:lnTo>
                <a:close/>
              </a:path>
              <a:path w="678179" h="259079">
                <a:moveTo>
                  <a:pt x="126491" y="3048"/>
                </a:moveTo>
                <a:lnTo>
                  <a:pt x="100584" y="3048"/>
                </a:lnTo>
                <a:lnTo>
                  <a:pt x="0" y="153924"/>
                </a:lnTo>
                <a:lnTo>
                  <a:pt x="0" y="167639"/>
                </a:lnTo>
                <a:lnTo>
                  <a:pt x="167639" y="167639"/>
                </a:lnTo>
                <a:lnTo>
                  <a:pt x="169097" y="150875"/>
                </a:lnTo>
                <a:lnTo>
                  <a:pt x="27432" y="150875"/>
                </a:lnTo>
                <a:lnTo>
                  <a:pt x="27432" y="147827"/>
                </a:lnTo>
                <a:lnTo>
                  <a:pt x="96012" y="41148"/>
                </a:lnTo>
                <a:lnTo>
                  <a:pt x="126491" y="41148"/>
                </a:lnTo>
                <a:lnTo>
                  <a:pt x="126491" y="3048"/>
                </a:lnTo>
                <a:close/>
              </a:path>
              <a:path w="678179" h="259079">
                <a:moveTo>
                  <a:pt x="126491" y="41148"/>
                </a:moveTo>
                <a:lnTo>
                  <a:pt x="97536" y="41148"/>
                </a:lnTo>
                <a:lnTo>
                  <a:pt x="96654" y="47196"/>
                </a:lnTo>
                <a:lnTo>
                  <a:pt x="96202" y="54101"/>
                </a:lnTo>
                <a:lnTo>
                  <a:pt x="96035" y="62150"/>
                </a:lnTo>
                <a:lnTo>
                  <a:pt x="96012" y="150875"/>
                </a:lnTo>
                <a:lnTo>
                  <a:pt x="126491" y="150875"/>
                </a:lnTo>
                <a:lnTo>
                  <a:pt x="126491" y="41148"/>
                </a:lnTo>
                <a:close/>
              </a:path>
              <a:path w="678179" h="259079">
                <a:moveTo>
                  <a:pt x="170687" y="132587"/>
                </a:moveTo>
                <a:lnTo>
                  <a:pt x="156972" y="132587"/>
                </a:lnTo>
                <a:lnTo>
                  <a:pt x="153924" y="137159"/>
                </a:lnTo>
                <a:lnTo>
                  <a:pt x="152400" y="141731"/>
                </a:lnTo>
                <a:lnTo>
                  <a:pt x="150875" y="143256"/>
                </a:lnTo>
                <a:lnTo>
                  <a:pt x="149351" y="146303"/>
                </a:lnTo>
                <a:lnTo>
                  <a:pt x="143256" y="149351"/>
                </a:lnTo>
                <a:lnTo>
                  <a:pt x="140208" y="149351"/>
                </a:lnTo>
                <a:lnTo>
                  <a:pt x="135636" y="150875"/>
                </a:lnTo>
                <a:lnTo>
                  <a:pt x="169097" y="150875"/>
                </a:lnTo>
                <a:lnTo>
                  <a:pt x="170687" y="132587"/>
                </a:lnTo>
                <a:close/>
              </a:path>
              <a:path w="678179" h="259079">
                <a:moveTo>
                  <a:pt x="228600" y="193547"/>
                </a:moveTo>
                <a:lnTo>
                  <a:pt x="207263" y="193547"/>
                </a:lnTo>
                <a:lnTo>
                  <a:pt x="207263" y="228600"/>
                </a:lnTo>
                <a:lnTo>
                  <a:pt x="214383" y="231743"/>
                </a:lnTo>
                <a:lnTo>
                  <a:pt x="221932" y="234315"/>
                </a:lnTo>
                <a:lnTo>
                  <a:pt x="229766" y="236315"/>
                </a:lnTo>
                <a:lnTo>
                  <a:pt x="237744" y="237744"/>
                </a:lnTo>
                <a:lnTo>
                  <a:pt x="246602" y="239744"/>
                </a:lnTo>
                <a:lnTo>
                  <a:pt x="254888" y="241173"/>
                </a:lnTo>
                <a:lnTo>
                  <a:pt x="262604" y="242030"/>
                </a:lnTo>
                <a:lnTo>
                  <a:pt x="269748" y="242315"/>
                </a:lnTo>
                <a:lnTo>
                  <a:pt x="282654" y="241744"/>
                </a:lnTo>
                <a:lnTo>
                  <a:pt x="322516" y="228052"/>
                </a:lnTo>
                <a:lnTo>
                  <a:pt x="323701" y="227075"/>
                </a:lnTo>
                <a:lnTo>
                  <a:pt x="271272" y="227075"/>
                </a:lnTo>
                <a:lnTo>
                  <a:pt x="262699" y="226504"/>
                </a:lnTo>
                <a:lnTo>
                  <a:pt x="231409" y="201215"/>
                </a:lnTo>
                <a:lnTo>
                  <a:pt x="228600" y="193547"/>
                </a:lnTo>
                <a:close/>
              </a:path>
              <a:path w="678179" h="259079">
                <a:moveTo>
                  <a:pt x="332094" y="16763"/>
                </a:moveTo>
                <a:lnTo>
                  <a:pt x="272796" y="16763"/>
                </a:lnTo>
                <a:lnTo>
                  <a:pt x="281392" y="17335"/>
                </a:lnTo>
                <a:lnTo>
                  <a:pt x="288988" y="19050"/>
                </a:lnTo>
                <a:lnTo>
                  <a:pt x="312420" y="56387"/>
                </a:lnTo>
                <a:lnTo>
                  <a:pt x="311848" y="63222"/>
                </a:lnTo>
                <a:lnTo>
                  <a:pt x="287845" y="98155"/>
                </a:lnTo>
                <a:lnTo>
                  <a:pt x="242315" y="111251"/>
                </a:lnTo>
                <a:lnTo>
                  <a:pt x="242315" y="126492"/>
                </a:lnTo>
                <a:lnTo>
                  <a:pt x="257556" y="126492"/>
                </a:lnTo>
                <a:lnTo>
                  <a:pt x="270676" y="127325"/>
                </a:lnTo>
                <a:lnTo>
                  <a:pt x="307990" y="146375"/>
                </a:lnTo>
                <a:lnTo>
                  <a:pt x="316991" y="178307"/>
                </a:lnTo>
                <a:lnTo>
                  <a:pt x="316158" y="189166"/>
                </a:lnTo>
                <a:lnTo>
                  <a:pt x="290893" y="223837"/>
                </a:lnTo>
                <a:lnTo>
                  <a:pt x="271272" y="227075"/>
                </a:lnTo>
                <a:lnTo>
                  <a:pt x="323701" y="227075"/>
                </a:lnTo>
                <a:lnTo>
                  <a:pt x="348234" y="191452"/>
                </a:lnTo>
                <a:lnTo>
                  <a:pt x="350520" y="172212"/>
                </a:lnTo>
                <a:lnTo>
                  <a:pt x="350520" y="163068"/>
                </a:lnTo>
                <a:lnTo>
                  <a:pt x="348996" y="155448"/>
                </a:lnTo>
                <a:lnTo>
                  <a:pt x="345948" y="149351"/>
                </a:lnTo>
                <a:lnTo>
                  <a:pt x="342900" y="141731"/>
                </a:lnTo>
                <a:lnTo>
                  <a:pt x="338327" y="137159"/>
                </a:lnTo>
                <a:lnTo>
                  <a:pt x="333756" y="131063"/>
                </a:lnTo>
                <a:lnTo>
                  <a:pt x="327660" y="126492"/>
                </a:lnTo>
                <a:lnTo>
                  <a:pt x="321563" y="123443"/>
                </a:lnTo>
                <a:lnTo>
                  <a:pt x="315468" y="118871"/>
                </a:lnTo>
                <a:lnTo>
                  <a:pt x="309372" y="115824"/>
                </a:lnTo>
                <a:lnTo>
                  <a:pt x="303275" y="114300"/>
                </a:lnTo>
                <a:lnTo>
                  <a:pt x="295656" y="112775"/>
                </a:lnTo>
                <a:lnTo>
                  <a:pt x="295656" y="111251"/>
                </a:lnTo>
                <a:lnTo>
                  <a:pt x="303371" y="107561"/>
                </a:lnTo>
                <a:lnTo>
                  <a:pt x="310515" y="103441"/>
                </a:lnTo>
                <a:lnTo>
                  <a:pt x="317087" y="99036"/>
                </a:lnTo>
                <a:lnTo>
                  <a:pt x="323088" y="94487"/>
                </a:lnTo>
                <a:lnTo>
                  <a:pt x="330708" y="89915"/>
                </a:lnTo>
                <a:lnTo>
                  <a:pt x="345948" y="50292"/>
                </a:lnTo>
                <a:lnTo>
                  <a:pt x="345376" y="42576"/>
                </a:lnTo>
                <a:lnTo>
                  <a:pt x="343662" y="35433"/>
                </a:lnTo>
                <a:lnTo>
                  <a:pt x="340804" y="28860"/>
                </a:lnTo>
                <a:lnTo>
                  <a:pt x="336803" y="22859"/>
                </a:lnTo>
                <a:lnTo>
                  <a:pt x="332827" y="17454"/>
                </a:lnTo>
                <a:lnTo>
                  <a:pt x="332094" y="16763"/>
                </a:lnTo>
                <a:close/>
              </a:path>
              <a:path w="678179" h="259079">
                <a:moveTo>
                  <a:pt x="280415" y="0"/>
                </a:moveTo>
                <a:lnTo>
                  <a:pt x="237744" y="7143"/>
                </a:lnTo>
                <a:lnTo>
                  <a:pt x="210312" y="18287"/>
                </a:lnTo>
                <a:lnTo>
                  <a:pt x="210312" y="51815"/>
                </a:lnTo>
                <a:lnTo>
                  <a:pt x="231648" y="51815"/>
                </a:lnTo>
                <a:lnTo>
                  <a:pt x="234219" y="43243"/>
                </a:lnTo>
                <a:lnTo>
                  <a:pt x="237362" y="35813"/>
                </a:lnTo>
                <a:lnTo>
                  <a:pt x="272796" y="16763"/>
                </a:lnTo>
                <a:lnTo>
                  <a:pt x="332094" y="16763"/>
                </a:lnTo>
                <a:lnTo>
                  <a:pt x="327850" y="12763"/>
                </a:lnTo>
                <a:lnTo>
                  <a:pt x="290179" y="309"/>
                </a:lnTo>
                <a:lnTo>
                  <a:pt x="280415" y="0"/>
                </a:lnTo>
                <a:close/>
              </a:path>
              <a:path w="678179" h="259079">
                <a:moveTo>
                  <a:pt x="623315" y="108203"/>
                </a:moveTo>
                <a:lnTo>
                  <a:pt x="584263" y="126492"/>
                </a:lnTo>
                <a:lnTo>
                  <a:pt x="570334" y="171616"/>
                </a:lnTo>
                <a:lnTo>
                  <a:pt x="570031" y="185928"/>
                </a:lnTo>
                <a:lnTo>
                  <a:pt x="570595" y="201548"/>
                </a:lnTo>
                <a:lnTo>
                  <a:pt x="582168" y="239267"/>
                </a:lnTo>
                <a:lnTo>
                  <a:pt x="621791" y="259079"/>
                </a:lnTo>
                <a:lnTo>
                  <a:pt x="634650" y="257698"/>
                </a:lnTo>
                <a:lnTo>
                  <a:pt x="645794" y="253745"/>
                </a:lnTo>
                <a:lnTo>
                  <a:pt x="655224" y="247507"/>
                </a:lnTo>
                <a:lnTo>
                  <a:pt x="655804" y="246887"/>
                </a:lnTo>
                <a:lnTo>
                  <a:pt x="623315" y="246887"/>
                </a:lnTo>
                <a:lnTo>
                  <a:pt x="616767" y="245768"/>
                </a:lnTo>
                <a:lnTo>
                  <a:pt x="597217" y="210883"/>
                </a:lnTo>
                <a:lnTo>
                  <a:pt x="595972" y="185928"/>
                </a:lnTo>
                <a:lnTo>
                  <a:pt x="596074" y="162877"/>
                </a:lnTo>
                <a:lnTo>
                  <a:pt x="611124" y="121919"/>
                </a:lnTo>
                <a:lnTo>
                  <a:pt x="617220" y="120395"/>
                </a:lnTo>
                <a:lnTo>
                  <a:pt x="659383" y="120395"/>
                </a:lnTo>
                <a:lnTo>
                  <a:pt x="649224" y="112775"/>
                </a:lnTo>
                <a:lnTo>
                  <a:pt x="643461" y="110775"/>
                </a:lnTo>
                <a:lnTo>
                  <a:pt x="637413" y="109346"/>
                </a:lnTo>
                <a:lnTo>
                  <a:pt x="630793" y="108489"/>
                </a:lnTo>
                <a:lnTo>
                  <a:pt x="623315" y="108203"/>
                </a:lnTo>
                <a:close/>
              </a:path>
              <a:path w="678179" h="259079">
                <a:moveTo>
                  <a:pt x="627888" y="3048"/>
                </a:moveTo>
                <a:lnTo>
                  <a:pt x="601979" y="3048"/>
                </a:lnTo>
                <a:lnTo>
                  <a:pt x="448056" y="256031"/>
                </a:lnTo>
                <a:lnTo>
                  <a:pt x="473963" y="256031"/>
                </a:lnTo>
                <a:lnTo>
                  <a:pt x="627888" y="3048"/>
                </a:lnTo>
                <a:close/>
              </a:path>
              <a:path w="678179" h="259079">
                <a:moveTo>
                  <a:pt x="659383" y="120395"/>
                </a:moveTo>
                <a:lnTo>
                  <a:pt x="623315" y="120395"/>
                </a:lnTo>
                <a:lnTo>
                  <a:pt x="629864" y="121277"/>
                </a:lnTo>
                <a:lnTo>
                  <a:pt x="635698" y="124015"/>
                </a:lnTo>
                <a:lnTo>
                  <a:pt x="651724" y="169925"/>
                </a:lnTo>
                <a:lnTo>
                  <a:pt x="652272" y="185928"/>
                </a:lnTo>
                <a:lnTo>
                  <a:pt x="651724" y="200787"/>
                </a:lnTo>
                <a:lnTo>
                  <a:pt x="640889" y="237886"/>
                </a:lnTo>
                <a:lnTo>
                  <a:pt x="623315" y="246887"/>
                </a:lnTo>
                <a:lnTo>
                  <a:pt x="655804" y="246887"/>
                </a:lnTo>
                <a:lnTo>
                  <a:pt x="677084" y="199405"/>
                </a:lnTo>
                <a:lnTo>
                  <a:pt x="678179" y="181356"/>
                </a:lnTo>
                <a:lnTo>
                  <a:pt x="677918" y="173378"/>
                </a:lnTo>
                <a:lnTo>
                  <a:pt x="670560" y="134112"/>
                </a:lnTo>
                <a:lnTo>
                  <a:pt x="661415" y="121919"/>
                </a:lnTo>
                <a:lnTo>
                  <a:pt x="659383" y="120395"/>
                </a:lnTo>
                <a:close/>
              </a:path>
              <a:path w="678179" h="259079">
                <a:moveTo>
                  <a:pt x="451103" y="0"/>
                </a:moveTo>
                <a:lnTo>
                  <a:pt x="412051" y="18287"/>
                </a:lnTo>
                <a:lnTo>
                  <a:pt x="398122" y="63412"/>
                </a:lnTo>
                <a:lnTo>
                  <a:pt x="397819" y="77724"/>
                </a:lnTo>
                <a:lnTo>
                  <a:pt x="398383" y="93344"/>
                </a:lnTo>
                <a:lnTo>
                  <a:pt x="409956" y="131063"/>
                </a:lnTo>
                <a:lnTo>
                  <a:pt x="449579" y="150875"/>
                </a:lnTo>
                <a:lnTo>
                  <a:pt x="462438" y="149494"/>
                </a:lnTo>
                <a:lnTo>
                  <a:pt x="473583" y="145542"/>
                </a:lnTo>
                <a:lnTo>
                  <a:pt x="483012" y="139303"/>
                </a:lnTo>
                <a:lnTo>
                  <a:pt x="483592" y="138683"/>
                </a:lnTo>
                <a:lnTo>
                  <a:pt x="451103" y="138683"/>
                </a:lnTo>
                <a:lnTo>
                  <a:pt x="444555" y="137564"/>
                </a:lnTo>
                <a:lnTo>
                  <a:pt x="425005" y="102679"/>
                </a:lnTo>
                <a:lnTo>
                  <a:pt x="423760" y="77724"/>
                </a:lnTo>
                <a:lnTo>
                  <a:pt x="423862" y="54673"/>
                </a:lnTo>
                <a:lnTo>
                  <a:pt x="438912" y="13715"/>
                </a:lnTo>
                <a:lnTo>
                  <a:pt x="445008" y="12192"/>
                </a:lnTo>
                <a:lnTo>
                  <a:pt x="487172" y="12192"/>
                </a:lnTo>
                <a:lnTo>
                  <a:pt x="477012" y="4571"/>
                </a:lnTo>
                <a:lnTo>
                  <a:pt x="471249" y="2571"/>
                </a:lnTo>
                <a:lnTo>
                  <a:pt x="465200" y="1143"/>
                </a:lnTo>
                <a:lnTo>
                  <a:pt x="458581" y="285"/>
                </a:lnTo>
                <a:lnTo>
                  <a:pt x="451103" y="0"/>
                </a:lnTo>
                <a:close/>
              </a:path>
              <a:path w="678179" h="259079">
                <a:moveTo>
                  <a:pt x="487172" y="12192"/>
                </a:moveTo>
                <a:lnTo>
                  <a:pt x="451103" y="12192"/>
                </a:lnTo>
                <a:lnTo>
                  <a:pt x="457652" y="13073"/>
                </a:lnTo>
                <a:lnTo>
                  <a:pt x="463486" y="15811"/>
                </a:lnTo>
                <a:lnTo>
                  <a:pt x="479512" y="61721"/>
                </a:lnTo>
                <a:lnTo>
                  <a:pt x="480060" y="77724"/>
                </a:lnTo>
                <a:lnTo>
                  <a:pt x="479512" y="92582"/>
                </a:lnTo>
                <a:lnTo>
                  <a:pt x="468677" y="129682"/>
                </a:lnTo>
                <a:lnTo>
                  <a:pt x="451103" y="138683"/>
                </a:lnTo>
                <a:lnTo>
                  <a:pt x="483592" y="138683"/>
                </a:lnTo>
                <a:lnTo>
                  <a:pt x="504872" y="91201"/>
                </a:lnTo>
                <a:lnTo>
                  <a:pt x="505968" y="73151"/>
                </a:lnTo>
                <a:lnTo>
                  <a:pt x="505706" y="65174"/>
                </a:lnTo>
                <a:lnTo>
                  <a:pt x="498348" y="25907"/>
                </a:lnTo>
                <a:lnTo>
                  <a:pt x="489203" y="13715"/>
                </a:lnTo>
                <a:lnTo>
                  <a:pt x="48717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9147754D-D577-5F4E-B118-08010B68F232}"/>
              </a:ext>
            </a:extLst>
          </p:cNvPr>
          <p:cNvSpPr/>
          <p:nvPr/>
        </p:nvSpPr>
        <p:spPr>
          <a:xfrm>
            <a:off x="882960" y="6458365"/>
            <a:ext cx="736600" cy="207645"/>
          </a:xfrm>
          <a:custGeom>
            <a:avLst/>
            <a:gdLst/>
            <a:ahLst/>
            <a:cxnLst/>
            <a:rect l="l" t="t" r="r" b="b"/>
            <a:pathLst>
              <a:path w="736600" h="207645">
                <a:moveTo>
                  <a:pt x="638556" y="0"/>
                </a:moveTo>
                <a:lnTo>
                  <a:pt x="626363" y="10667"/>
                </a:lnTo>
                <a:lnTo>
                  <a:pt x="656844" y="48767"/>
                </a:lnTo>
                <a:lnTo>
                  <a:pt x="0" y="48767"/>
                </a:lnTo>
                <a:lnTo>
                  <a:pt x="0" y="74675"/>
                </a:lnTo>
                <a:lnTo>
                  <a:pt x="678180" y="74675"/>
                </a:lnTo>
                <a:lnTo>
                  <a:pt x="701039" y="103631"/>
                </a:lnTo>
                <a:lnTo>
                  <a:pt x="678180" y="131063"/>
                </a:lnTo>
                <a:lnTo>
                  <a:pt x="0" y="131063"/>
                </a:lnTo>
                <a:lnTo>
                  <a:pt x="0" y="156971"/>
                </a:lnTo>
                <a:lnTo>
                  <a:pt x="658368" y="156971"/>
                </a:lnTo>
                <a:lnTo>
                  <a:pt x="626363" y="196595"/>
                </a:lnTo>
                <a:lnTo>
                  <a:pt x="638556" y="207263"/>
                </a:lnTo>
                <a:lnTo>
                  <a:pt x="736092" y="109727"/>
                </a:lnTo>
                <a:lnTo>
                  <a:pt x="736092" y="97535"/>
                </a:lnTo>
                <a:lnTo>
                  <a:pt x="63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E4202C91-C6AF-9441-8C9D-C93BCB3B477E}"/>
              </a:ext>
            </a:extLst>
          </p:cNvPr>
          <p:cNvSpPr/>
          <p:nvPr/>
        </p:nvSpPr>
        <p:spPr>
          <a:xfrm>
            <a:off x="2219509" y="6469033"/>
            <a:ext cx="214883" cy="214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42EEC93-4066-074B-9480-52C244AE6C0C}"/>
              </a:ext>
            </a:extLst>
          </p:cNvPr>
          <p:cNvSpPr/>
          <p:nvPr/>
        </p:nvSpPr>
        <p:spPr>
          <a:xfrm>
            <a:off x="5869045" y="4285606"/>
            <a:ext cx="460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0" dirty="0"/>
              <a:t>α</a:t>
            </a:r>
            <a:r>
              <a:rPr lang="el-GR" altLang="zh-CN" b="0" spc="15" baseline="-21021" dirty="0">
                <a:latin typeface="Times New Roman"/>
                <a:cs typeface="Times New Roman"/>
              </a:rPr>
              <a:t>2</a:t>
            </a:r>
            <a:endParaRPr lang="zh-CN" altLang="en-US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5B47F47-9626-0343-8D79-9E077A3514B5}"/>
              </a:ext>
            </a:extLst>
          </p:cNvPr>
          <p:cNvSpPr/>
          <p:nvPr/>
        </p:nvSpPr>
        <p:spPr>
          <a:xfrm>
            <a:off x="6934381" y="4733304"/>
            <a:ext cx="460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0" dirty="0"/>
              <a:t>α</a:t>
            </a:r>
            <a:r>
              <a:rPr lang="el-GR" altLang="zh-CN" b="0" spc="15" baseline="-21021" dirty="0">
                <a:latin typeface="Times New Roman"/>
                <a:cs typeface="Times New Roman"/>
              </a:rPr>
              <a:t>2</a:t>
            </a:r>
            <a:endParaRPr lang="zh-CN" altLang="en-US" b="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8EACC7E-2471-4345-AB36-FF77F8AFA670}"/>
              </a:ext>
            </a:extLst>
          </p:cNvPr>
          <p:cNvSpPr txBox="1"/>
          <p:nvPr/>
        </p:nvSpPr>
        <p:spPr>
          <a:xfrm>
            <a:off x="1763688" y="4767535"/>
            <a:ext cx="295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+mn-lt"/>
              </a:rPr>
              <a:t>(0.300</a:t>
            </a:r>
            <a:r>
              <a:rPr lang="zh-CN" altLang="en-US" b="0" dirty="0">
                <a:latin typeface="+mn-lt"/>
              </a:rPr>
              <a:t> </a:t>
            </a:r>
            <a:r>
              <a:rPr lang="en-US" altLang="zh-CN" b="0" dirty="0">
                <a:latin typeface="+mn-lt"/>
              </a:rPr>
              <a:t>–</a:t>
            </a:r>
            <a:r>
              <a:rPr lang="zh-CN" altLang="en-US" b="0" dirty="0">
                <a:latin typeface="+mn-lt"/>
              </a:rPr>
              <a:t> </a:t>
            </a:r>
            <a:r>
              <a:rPr lang="en-US" altLang="zh-CN" b="0" dirty="0">
                <a:latin typeface="+mn-lt"/>
              </a:rPr>
              <a:t>1.0×10</a:t>
            </a:r>
            <a:r>
              <a:rPr lang="en-US" altLang="zh-CN" b="0" baseline="30000" dirty="0">
                <a:latin typeface="+mn-lt"/>
              </a:rPr>
              <a:t>-2</a:t>
            </a:r>
            <a:r>
              <a:rPr lang="zh-CN" altLang="en-US" b="0" dirty="0">
                <a:latin typeface="+mn-lt"/>
              </a:rPr>
              <a:t>∙</a:t>
            </a:r>
            <a:r>
              <a:rPr lang="el-GR" altLang="zh-CN" b="0" dirty="0">
                <a:latin typeface="+mn-lt"/>
              </a:rPr>
              <a:t>α</a:t>
            </a:r>
            <a:r>
              <a:rPr lang="el-GR" altLang="zh-CN" b="0" spc="15" baseline="-21021" dirty="0">
                <a:latin typeface="+mn-lt"/>
                <a:cs typeface="Times New Roman"/>
              </a:rPr>
              <a:t>2</a:t>
            </a:r>
            <a:r>
              <a:rPr lang="en-US" altLang="zh-CN" b="0" dirty="0">
                <a:latin typeface="+mn-lt"/>
              </a:rPr>
              <a:t>)</a:t>
            </a:r>
            <a:endParaRPr kumimoji="1" lang="zh-CN" altLang="en-US" b="0" dirty="0">
              <a:latin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5871E6F-1E1F-6B4E-AEDD-C2EEDBC849A3}"/>
              </a:ext>
            </a:extLst>
          </p:cNvPr>
          <p:cNvSpPr/>
          <p:nvPr/>
        </p:nvSpPr>
        <p:spPr>
          <a:xfrm>
            <a:off x="1691680" y="5661248"/>
            <a:ext cx="49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0" dirty="0"/>
              <a:t>α</a:t>
            </a:r>
            <a:r>
              <a:rPr lang="el-GR" altLang="zh-CN" sz="2800" b="0" spc="15" baseline="-21021" dirty="0">
                <a:cs typeface="Times New Roman"/>
              </a:rPr>
              <a:t>2</a:t>
            </a:r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E852D5-C8AF-5C47-9116-2F05A591D119}"/>
              </a:ext>
            </a:extLst>
          </p:cNvPr>
          <p:cNvSpPr/>
          <p:nvPr/>
        </p:nvSpPr>
        <p:spPr>
          <a:xfrm>
            <a:off x="1691679" y="6258580"/>
            <a:ext cx="49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0" dirty="0"/>
              <a:t>α</a:t>
            </a:r>
            <a:r>
              <a:rPr lang="el-GR" altLang="zh-CN" sz="2800" b="0" spc="15" baseline="-21021" dirty="0">
                <a:cs typeface="Times New Roman"/>
              </a:rPr>
              <a:t>2</a:t>
            </a:r>
            <a:endParaRPr lang="zh-CN" altLang="en-US" sz="28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444714D-E2E5-D741-A7D6-24E7A23954AE}"/>
              </a:ext>
            </a:extLst>
          </p:cNvPr>
          <p:cNvSpPr/>
          <p:nvPr/>
        </p:nvSpPr>
        <p:spPr>
          <a:xfrm>
            <a:off x="2455067" y="6296819"/>
            <a:ext cx="49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0" dirty="0"/>
              <a:t>α</a:t>
            </a:r>
            <a:r>
              <a:rPr lang="en-US" altLang="zh-CN" sz="2800" b="0" spc="15" baseline="-21021" dirty="0">
                <a:cs typeface="Times New Roman"/>
              </a:rPr>
              <a:t>1</a:t>
            </a:r>
            <a:endParaRPr lang="zh-CN" altLang="en-US" sz="2800" dirty="0"/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E85A376E-0880-CE41-9225-B161DEBBB332}"/>
              </a:ext>
            </a:extLst>
          </p:cNvPr>
          <p:cNvSpPr/>
          <p:nvPr/>
        </p:nvSpPr>
        <p:spPr>
          <a:xfrm>
            <a:off x="5526856" y="571267"/>
            <a:ext cx="360045" cy="155575"/>
          </a:xfrm>
          <a:custGeom>
            <a:avLst/>
            <a:gdLst/>
            <a:ahLst/>
            <a:cxnLst/>
            <a:rect l="l" t="t" r="r" b="b"/>
            <a:pathLst>
              <a:path w="360045" h="155575">
                <a:moveTo>
                  <a:pt x="73151" y="0"/>
                </a:moveTo>
                <a:lnTo>
                  <a:pt x="0" y="73151"/>
                </a:lnTo>
                <a:lnTo>
                  <a:pt x="0" y="82295"/>
                </a:lnTo>
                <a:lnTo>
                  <a:pt x="73151" y="155448"/>
                </a:lnTo>
                <a:lnTo>
                  <a:pt x="83820" y="146303"/>
                </a:lnTo>
                <a:lnTo>
                  <a:pt x="59436" y="117348"/>
                </a:lnTo>
                <a:lnTo>
                  <a:pt x="324612" y="117348"/>
                </a:lnTo>
                <a:lnTo>
                  <a:pt x="344424" y="97536"/>
                </a:lnTo>
                <a:lnTo>
                  <a:pt x="44196" y="97536"/>
                </a:lnTo>
                <a:lnTo>
                  <a:pt x="27432" y="77724"/>
                </a:lnTo>
                <a:lnTo>
                  <a:pt x="44196" y="56387"/>
                </a:lnTo>
                <a:lnTo>
                  <a:pt x="342900" y="56387"/>
                </a:lnTo>
                <a:lnTo>
                  <a:pt x="323088" y="36575"/>
                </a:lnTo>
                <a:lnTo>
                  <a:pt x="59436" y="36575"/>
                </a:lnTo>
                <a:lnTo>
                  <a:pt x="83820" y="7619"/>
                </a:lnTo>
                <a:lnTo>
                  <a:pt x="73151" y="0"/>
                </a:lnTo>
                <a:close/>
              </a:path>
              <a:path w="360045" h="155575">
                <a:moveTo>
                  <a:pt x="324612" y="117348"/>
                </a:moveTo>
                <a:lnTo>
                  <a:pt x="301751" y="117348"/>
                </a:lnTo>
                <a:lnTo>
                  <a:pt x="277368" y="146303"/>
                </a:lnTo>
                <a:lnTo>
                  <a:pt x="286512" y="155448"/>
                </a:lnTo>
                <a:lnTo>
                  <a:pt x="324612" y="117348"/>
                </a:lnTo>
                <a:close/>
              </a:path>
              <a:path w="360045" h="155575">
                <a:moveTo>
                  <a:pt x="342900" y="56387"/>
                </a:moveTo>
                <a:lnTo>
                  <a:pt x="316992" y="56387"/>
                </a:lnTo>
                <a:lnTo>
                  <a:pt x="333756" y="77724"/>
                </a:lnTo>
                <a:lnTo>
                  <a:pt x="316992" y="97536"/>
                </a:lnTo>
                <a:lnTo>
                  <a:pt x="344424" y="97536"/>
                </a:lnTo>
                <a:lnTo>
                  <a:pt x="359664" y="82295"/>
                </a:lnTo>
                <a:lnTo>
                  <a:pt x="359664" y="73151"/>
                </a:lnTo>
                <a:lnTo>
                  <a:pt x="342900" y="56387"/>
                </a:lnTo>
                <a:close/>
              </a:path>
              <a:path w="360045" h="155575">
                <a:moveTo>
                  <a:pt x="286512" y="0"/>
                </a:moveTo>
                <a:lnTo>
                  <a:pt x="277368" y="7619"/>
                </a:lnTo>
                <a:lnTo>
                  <a:pt x="301751" y="36575"/>
                </a:lnTo>
                <a:lnTo>
                  <a:pt x="323088" y="36575"/>
                </a:lnTo>
                <a:lnTo>
                  <a:pt x="286512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558136ED-E512-E64E-B3CC-8B84E49ED6EB}"/>
              </a:ext>
            </a:extLst>
          </p:cNvPr>
          <p:cNvSpPr txBox="1"/>
          <p:nvPr/>
        </p:nvSpPr>
        <p:spPr>
          <a:xfrm>
            <a:off x="5966784" y="416835"/>
            <a:ext cx="221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3+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1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(s)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0" name="object 4">
            <a:extLst>
              <a:ext uri="{FF2B5EF4-FFF2-40B4-BE49-F238E27FC236}">
                <a16:creationId xmlns:a16="http://schemas.microsoft.com/office/drawing/2014/main" id="{0AE93CA0-5B5D-E243-81D7-BC9AF8DA6A2A}"/>
              </a:ext>
            </a:extLst>
          </p:cNvPr>
          <p:cNvSpPr txBox="1"/>
          <p:nvPr/>
        </p:nvSpPr>
        <p:spPr>
          <a:xfrm>
            <a:off x="395536" y="100818"/>
            <a:ext cx="8600584" cy="1527982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060065" algn="l"/>
              </a:tabLst>
            </a:pPr>
            <a:r>
              <a:rPr spc="10" dirty="0">
                <a:latin typeface="+mj-ea"/>
                <a:ea typeface="+mj-ea"/>
                <a:cs typeface="楷体"/>
              </a:rPr>
              <a:t>例</a:t>
            </a:r>
            <a:r>
              <a:rPr sz="3200" dirty="0">
                <a:latin typeface="楷体"/>
                <a:cs typeface="楷体"/>
              </a:rPr>
              <a:t>：</a:t>
            </a:r>
            <a:r>
              <a:rPr dirty="0">
                <a:latin typeface="Times New Roman"/>
                <a:cs typeface="Times New Roman"/>
              </a:rPr>
              <a:t>25</a:t>
            </a:r>
            <a:r>
              <a:rPr dirty="0">
                <a:latin typeface="宋体"/>
                <a:cs typeface="宋体"/>
              </a:rPr>
              <a:t>℃</a:t>
            </a:r>
            <a:r>
              <a:rPr dirty="0">
                <a:latin typeface="楷体"/>
                <a:cs typeface="楷体"/>
              </a:rPr>
              <a:t>时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楷体"/>
                <a:cs typeface="楷体"/>
              </a:rPr>
              <a:t>反应</a:t>
            </a:r>
            <a:r>
              <a:rPr lang="zh-CN" altLang="en-US" dirty="0">
                <a:latin typeface="楷体"/>
                <a:cs typeface="楷体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Fe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2+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 </a:t>
            </a:r>
            <a:r>
              <a:rPr b="1" dirty="0">
                <a:solidFill>
                  <a:srgbClr val="CC00CC"/>
                </a:solidFill>
                <a:latin typeface="Times New Roman"/>
                <a:cs typeface="Times New Roman"/>
              </a:rPr>
              <a:t>+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Ag</a:t>
            </a:r>
            <a:r>
              <a:rPr b="1" spc="-7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+</a:t>
            </a:r>
            <a:r>
              <a:rPr b="1" spc="-270" baseline="2430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C00CC"/>
                </a:solidFill>
                <a:latin typeface="Times New Roman"/>
                <a:cs typeface="Times New Roman"/>
              </a:rPr>
              <a:t>(aq)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1155"/>
              </a:spcBef>
              <a:tabLst>
                <a:tab pos="469265" algn="l"/>
                <a:tab pos="469900" algn="l"/>
              </a:tabLst>
            </a:pPr>
            <a:r>
              <a:rPr dirty="0" err="1">
                <a:latin typeface="楷体"/>
                <a:cs typeface="楷体"/>
              </a:rPr>
              <a:t>的</a:t>
            </a:r>
            <a:r>
              <a:rPr spc="-605" dirty="0">
                <a:latin typeface="楷体"/>
                <a:cs typeface="楷体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K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spc="-7" baseline="24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3.2</a:t>
            </a:r>
            <a:r>
              <a:rPr lang="zh-CN" altLang="en-US" dirty="0">
                <a:latin typeface="Times New Roman"/>
                <a:cs typeface="Times New Roman"/>
              </a:rPr>
              <a:t>。</a:t>
            </a:r>
            <a:r>
              <a:rPr lang="zh-CN" altLang="en-US" dirty="0">
                <a:latin typeface="楷体"/>
                <a:cs typeface="楷体"/>
              </a:rPr>
              <a:t>如果保持</a:t>
            </a:r>
            <a:r>
              <a:rPr lang="zh-CN" altLang="en-US" spc="-610" dirty="0">
                <a:latin typeface="楷体"/>
                <a:cs typeface="楷体"/>
              </a:rPr>
              <a:t> </a:t>
            </a:r>
            <a:r>
              <a:rPr lang="en-GB" altLang="zh-CN" spc="-5" dirty="0">
                <a:latin typeface="Times New Roman"/>
                <a:cs typeface="Times New Roman"/>
              </a:rPr>
              <a:t>Ag</a:t>
            </a:r>
            <a:r>
              <a:rPr lang="en-GB" altLang="zh-CN" spc="-7" baseline="24305" dirty="0">
                <a:latin typeface="Times New Roman"/>
                <a:cs typeface="Times New Roman"/>
              </a:rPr>
              <a:t>+</a:t>
            </a:r>
            <a:r>
              <a:rPr lang="en-GB" altLang="zh-CN" spc="7" baseline="24305" dirty="0">
                <a:latin typeface="Times New Roman"/>
                <a:cs typeface="Times New Roman"/>
              </a:rPr>
              <a:t> </a:t>
            </a:r>
            <a:r>
              <a:rPr lang="zh-CN" altLang="en-GB" spc="10" dirty="0">
                <a:latin typeface="Microsoft JhengHei"/>
                <a:cs typeface="Microsoft JhengHei"/>
              </a:rPr>
              <a:t>、</a:t>
            </a:r>
            <a:r>
              <a:rPr lang="en-GB" altLang="zh-CN" spc="-5" dirty="0">
                <a:latin typeface="Times New Roman"/>
                <a:cs typeface="Times New Roman"/>
              </a:rPr>
              <a:t>Fe</a:t>
            </a:r>
            <a:r>
              <a:rPr lang="en-GB" altLang="zh-CN" spc="-7" baseline="24305" dirty="0">
                <a:latin typeface="Times New Roman"/>
                <a:cs typeface="Times New Roman"/>
              </a:rPr>
              <a:t>3+</a:t>
            </a:r>
            <a:r>
              <a:rPr lang="en-GB" altLang="zh-CN" spc="-15" baseline="24305" dirty="0">
                <a:latin typeface="Times New Roman"/>
                <a:cs typeface="Times New Roman"/>
              </a:rPr>
              <a:t> </a:t>
            </a:r>
            <a:r>
              <a:rPr lang="zh-CN" altLang="en-US" dirty="0">
                <a:latin typeface="楷体"/>
                <a:cs typeface="楷体"/>
              </a:rPr>
              <a:t>的初始浓度不变</a:t>
            </a:r>
            <a:r>
              <a:rPr lang="en-US" altLang="zh-CN" dirty="0">
                <a:latin typeface="Times New Roman"/>
                <a:cs typeface="Times New Roman"/>
              </a:rPr>
              <a:t>,</a:t>
            </a:r>
            <a:r>
              <a:rPr lang="zh-CN" altLang="en-US" spc="-5" dirty="0">
                <a:latin typeface="Times New Roman"/>
                <a:cs typeface="Times New Roman"/>
              </a:rPr>
              <a:t> </a:t>
            </a:r>
            <a:r>
              <a:rPr lang="zh-CN" altLang="en-US" dirty="0">
                <a:latin typeface="楷体"/>
                <a:cs typeface="楷体"/>
              </a:rPr>
              <a:t>使</a:t>
            </a:r>
            <a:r>
              <a:rPr lang="zh-CN" altLang="en-US" spc="-605" dirty="0">
                <a:latin typeface="楷体"/>
                <a:cs typeface="楷体"/>
              </a:rPr>
              <a:t> </a:t>
            </a:r>
            <a:r>
              <a:rPr lang="en-GB" altLang="zh-CN" i="1" spc="-5" dirty="0">
                <a:latin typeface="Times New Roman"/>
                <a:cs typeface="Times New Roman"/>
              </a:rPr>
              <a:t>c</a:t>
            </a:r>
            <a:r>
              <a:rPr lang="en-GB" altLang="zh-CN" spc="-5" dirty="0">
                <a:latin typeface="Times New Roman"/>
                <a:cs typeface="Times New Roman"/>
              </a:rPr>
              <a:t>(Fe</a:t>
            </a:r>
            <a:r>
              <a:rPr lang="en-GB" altLang="zh-CN" spc="-7" baseline="24305" dirty="0">
                <a:latin typeface="Times New Roman"/>
                <a:cs typeface="Times New Roman"/>
              </a:rPr>
              <a:t>2+</a:t>
            </a:r>
            <a:r>
              <a:rPr lang="en-GB" altLang="zh-CN" spc="-5" dirty="0">
                <a:latin typeface="Times New Roman"/>
                <a:cs typeface="Times New Roman"/>
              </a:rPr>
              <a:t>)</a:t>
            </a:r>
            <a:r>
              <a:rPr lang="en-GB" altLang="zh-CN" spc="-30" dirty="0">
                <a:latin typeface="Times New Roman"/>
                <a:cs typeface="Times New Roman"/>
              </a:rPr>
              <a:t> </a:t>
            </a:r>
            <a:r>
              <a:rPr lang="zh-CN" altLang="en-US" dirty="0">
                <a:latin typeface="楷体"/>
                <a:cs typeface="楷体"/>
              </a:rPr>
              <a:t>增大至</a:t>
            </a:r>
            <a:r>
              <a:rPr lang="zh-CN" altLang="en-US" spc="-605" dirty="0">
                <a:latin typeface="楷体"/>
                <a:cs typeface="楷体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0.300</a:t>
            </a:r>
            <a:r>
              <a:rPr lang="en-GB" altLang="zh-CN" spc="-5" dirty="0">
                <a:latin typeface="Times New Roman"/>
                <a:cs typeface="Times New Roman"/>
              </a:rPr>
              <a:t>mol·L</a:t>
            </a:r>
            <a:r>
              <a:rPr lang="en-GB" altLang="zh-CN" spc="-7" baseline="24305" dirty="0">
                <a:latin typeface="Symbol"/>
                <a:cs typeface="Symbol"/>
              </a:rPr>
              <a:t></a:t>
            </a:r>
            <a:r>
              <a:rPr lang="en-GB" altLang="zh-CN" spc="-7" baseline="24305" dirty="0">
                <a:latin typeface="Times New Roman"/>
                <a:cs typeface="Times New Roman"/>
              </a:rPr>
              <a:t>1</a:t>
            </a:r>
            <a:r>
              <a:rPr lang="en-GB" altLang="zh-CN" spc="-5" dirty="0">
                <a:latin typeface="Times New Roman"/>
                <a:cs typeface="Times New Roman"/>
              </a:rPr>
              <a:t>, </a:t>
            </a:r>
            <a:r>
              <a:rPr lang="zh-CN" altLang="en-US" dirty="0">
                <a:latin typeface="楷体"/>
                <a:cs typeface="楷体"/>
              </a:rPr>
              <a:t>求</a:t>
            </a:r>
            <a:r>
              <a:rPr lang="zh-CN" altLang="en-US" spc="-600" dirty="0">
                <a:latin typeface="楷体"/>
                <a:cs typeface="楷体"/>
              </a:rPr>
              <a:t> </a:t>
            </a:r>
            <a:r>
              <a:rPr lang="en-GB" altLang="zh-CN" spc="-5" dirty="0">
                <a:latin typeface="Times New Roman"/>
                <a:cs typeface="Times New Roman"/>
              </a:rPr>
              <a:t>Ag</a:t>
            </a:r>
            <a:r>
              <a:rPr lang="en-GB" altLang="zh-CN" spc="-7" baseline="24305" dirty="0">
                <a:latin typeface="Times New Roman"/>
                <a:cs typeface="Times New Roman"/>
              </a:rPr>
              <a:t>+</a:t>
            </a:r>
            <a:r>
              <a:rPr lang="en-GB" altLang="zh-CN" spc="15" baseline="24305" dirty="0">
                <a:latin typeface="Times New Roman"/>
                <a:cs typeface="Times New Roman"/>
              </a:rPr>
              <a:t> </a:t>
            </a:r>
            <a:r>
              <a:rPr lang="zh-CN" altLang="en-US" dirty="0">
                <a:latin typeface="楷体"/>
                <a:cs typeface="楷体"/>
              </a:rPr>
              <a:t>的转化率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78E5CF5-F253-2B48-9611-F1B0BB135431}"/>
              </a:ext>
            </a:extLst>
          </p:cNvPr>
          <p:cNvGrpSpPr/>
          <p:nvPr/>
        </p:nvGrpSpPr>
        <p:grpSpPr>
          <a:xfrm>
            <a:off x="7213028" y="4656744"/>
            <a:ext cx="1064276" cy="208787"/>
            <a:chOff x="7468164" y="4672236"/>
            <a:chExt cx="1064276" cy="208787"/>
          </a:xfrm>
        </p:grpSpPr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5203A3EE-62A7-2140-B2FC-E2B219B4AAD2}"/>
                </a:ext>
              </a:extLst>
            </p:cNvPr>
            <p:cNvSpPr/>
            <p:nvPr/>
          </p:nvSpPr>
          <p:spPr>
            <a:xfrm>
              <a:off x="7468164" y="4865531"/>
              <a:ext cx="66040" cy="12700"/>
            </a:xfrm>
            <a:custGeom>
              <a:avLst/>
              <a:gdLst/>
              <a:ahLst/>
              <a:cxnLst/>
              <a:rect l="l" t="t" r="r" b="b"/>
              <a:pathLst>
                <a:path w="66040" h="12700">
                  <a:moveTo>
                    <a:pt x="0" y="12700"/>
                  </a:moveTo>
                  <a:lnTo>
                    <a:pt x="65532" y="12700"/>
                  </a:lnTo>
                  <a:lnTo>
                    <a:pt x="6553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7333D811-4CD0-0C46-85CD-CB0931763CC6}"/>
                </a:ext>
              </a:extLst>
            </p:cNvPr>
            <p:cNvSpPr/>
            <p:nvPr/>
          </p:nvSpPr>
          <p:spPr>
            <a:xfrm>
              <a:off x="8177348" y="4672236"/>
              <a:ext cx="123444" cy="2087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0037454F-2AAF-2043-805A-8DB8AC1DBD43}"/>
                </a:ext>
              </a:extLst>
            </p:cNvPr>
            <p:cNvSpPr/>
            <p:nvPr/>
          </p:nvSpPr>
          <p:spPr>
            <a:xfrm>
              <a:off x="8341941" y="4842925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30479" y="0"/>
                  </a:moveTo>
                  <a:lnTo>
                    <a:pt x="30479" y="35051"/>
                  </a:lnTo>
                  <a:lnTo>
                    <a:pt x="0" y="35051"/>
                  </a:lnTo>
                  <a:lnTo>
                    <a:pt x="0" y="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5ECA8FF7-4C86-E245-8A18-CB76910053E1}"/>
                </a:ext>
              </a:extLst>
            </p:cNvPr>
            <p:cNvSpPr/>
            <p:nvPr/>
          </p:nvSpPr>
          <p:spPr>
            <a:xfrm>
              <a:off x="8407472" y="4672236"/>
              <a:ext cx="124968" cy="2057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39CB535-180A-074B-B454-78C0C81A8E86}"/>
                </a:ext>
              </a:extLst>
            </p:cNvPr>
            <p:cNvGrpSpPr/>
            <p:nvPr/>
          </p:nvGrpSpPr>
          <p:grpSpPr>
            <a:xfrm>
              <a:off x="7900418" y="4716583"/>
              <a:ext cx="182880" cy="87700"/>
              <a:chOff x="1035360" y="4869160"/>
              <a:chExt cx="182880" cy="87700"/>
            </a:xfrm>
          </p:grpSpPr>
          <p:sp>
            <p:nvSpPr>
              <p:cNvPr id="75" name="object 5">
                <a:extLst>
                  <a:ext uri="{FF2B5EF4-FFF2-40B4-BE49-F238E27FC236}">
                    <a16:creationId xmlns:a16="http://schemas.microsoft.com/office/drawing/2014/main" id="{BE0571CD-9150-2A47-9D50-608B3A86679E}"/>
                  </a:ext>
                </a:extLst>
              </p:cNvPr>
              <p:cNvSpPr/>
              <p:nvPr/>
            </p:nvSpPr>
            <p:spPr>
              <a:xfrm>
                <a:off x="1035360" y="4869160"/>
                <a:ext cx="182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2880">
                    <a:moveTo>
                      <a:pt x="0" y="0"/>
                    </a:moveTo>
                    <a:lnTo>
                      <a:pt x="18288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5">
                <a:extLst>
                  <a:ext uri="{FF2B5EF4-FFF2-40B4-BE49-F238E27FC236}">
                    <a16:creationId xmlns:a16="http://schemas.microsoft.com/office/drawing/2014/main" id="{B5A6FF8A-9F27-1B49-9D49-B30B6FD1EDB7}"/>
                  </a:ext>
                </a:extLst>
              </p:cNvPr>
              <p:cNvSpPr/>
              <p:nvPr/>
            </p:nvSpPr>
            <p:spPr>
              <a:xfrm>
                <a:off x="1035360" y="4956860"/>
                <a:ext cx="182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2880">
                    <a:moveTo>
                      <a:pt x="0" y="0"/>
                    </a:moveTo>
                    <a:lnTo>
                      <a:pt x="18288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95BCBF1-6B4C-4447-93FF-CE6B981C4842}"/>
              </a:ext>
            </a:extLst>
          </p:cNvPr>
          <p:cNvGrpSpPr/>
          <p:nvPr/>
        </p:nvGrpSpPr>
        <p:grpSpPr>
          <a:xfrm>
            <a:off x="906056" y="4396392"/>
            <a:ext cx="852352" cy="502702"/>
            <a:chOff x="464936" y="4529988"/>
            <a:chExt cx="852352" cy="50270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355B35-2930-0349-926D-B63FACBAEB36}"/>
                </a:ext>
              </a:extLst>
            </p:cNvPr>
            <p:cNvGrpSpPr/>
            <p:nvPr/>
          </p:nvGrpSpPr>
          <p:grpSpPr>
            <a:xfrm>
              <a:off x="1134408" y="4816855"/>
              <a:ext cx="182880" cy="87700"/>
              <a:chOff x="1035360" y="4869160"/>
              <a:chExt cx="182880" cy="87700"/>
            </a:xfrm>
          </p:grpSpPr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B82DC5DB-1E2C-BF4E-AA8E-CC224A687732}"/>
                  </a:ext>
                </a:extLst>
              </p:cNvPr>
              <p:cNvSpPr/>
              <p:nvPr/>
            </p:nvSpPr>
            <p:spPr>
              <a:xfrm>
                <a:off x="1035360" y="4869160"/>
                <a:ext cx="182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2880">
                    <a:moveTo>
                      <a:pt x="0" y="0"/>
                    </a:moveTo>
                    <a:lnTo>
                      <a:pt x="18288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5">
                <a:extLst>
                  <a:ext uri="{FF2B5EF4-FFF2-40B4-BE49-F238E27FC236}">
                    <a16:creationId xmlns:a16="http://schemas.microsoft.com/office/drawing/2014/main" id="{709B829C-EAF0-1048-9142-86C009ACABE7}"/>
                  </a:ext>
                </a:extLst>
              </p:cNvPr>
              <p:cNvSpPr/>
              <p:nvPr/>
            </p:nvSpPr>
            <p:spPr>
              <a:xfrm>
                <a:off x="1035360" y="4956860"/>
                <a:ext cx="182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2880">
                    <a:moveTo>
                      <a:pt x="0" y="0"/>
                    </a:moveTo>
                    <a:lnTo>
                      <a:pt x="18288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B5B169C-7877-3E4C-9D28-5FABFAA5732D}"/>
                </a:ext>
              </a:extLst>
            </p:cNvPr>
            <p:cNvSpPr/>
            <p:nvPr/>
          </p:nvSpPr>
          <p:spPr>
            <a:xfrm>
              <a:off x="464936" y="4529988"/>
              <a:ext cx="722057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4000" i="1" spc="-7" baseline="-16203" dirty="0">
                  <a:solidFill>
                    <a:srgbClr val="BF0000"/>
                  </a:solidFill>
                  <a:latin typeface="Times New Roman"/>
                  <a:cs typeface="Times New Roman"/>
                </a:rPr>
                <a:t>K</a:t>
              </a:r>
              <a:r>
                <a:rPr kumimoji="0" lang="en-GB" altLang="zh-CN" sz="18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GB" altLang="zh-CN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r>
                <a:rPr lang="en-GB" altLang="zh-CN" sz="1800" spc="-5" dirty="0">
                  <a:solidFill>
                    <a:srgbClr val="BF0000"/>
                  </a:solidFill>
                  <a:latin typeface="Times New Roman"/>
                  <a:cs typeface="Times New Roman"/>
                </a:rPr>
                <a:t> </a:t>
              </a:r>
              <a:endParaRPr lang="zh-CN" altLang="en-US" sz="1800" dirty="0"/>
            </a:p>
          </p:txBody>
        </p:sp>
      </p:grp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97323BD-3103-A54F-9AF6-FC6E572CA561}"/>
              </a:ext>
            </a:extLst>
          </p:cNvPr>
          <p:cNvCxnSpPr>
            <a:cxnSpLocks/>
          </p:cNvCxnSpPr>
          <p:nvPr/>
        </p:nvCxnSpPr>
        <p:spPr bwMode="auto">
          <a:xfrm>
            <a:off x="1905521" y="4734306"/>
            <a:ext cx="5595663" cy="91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855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195536" y="5218753"/>
            <a:ext cx="8748464" cy="153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等温等压条件下，体系在</a:t>
            </a:r>
            <a:r>
              <a:rPr kumimoji="0" lang="zh-CN" altLang="en-US" sz="2000" b="0" dirty="0">
                <a:solidFill>
                  <a:srgbClr val="FF0000"/>
                </a:solidFill>
                <a:latin typeface="+mn-lt"/>
                <a:ea typeface="+mj-ea"/>
              </a:rPr>
              <a:t>可逆过程</a:t>
            </a: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中所做最大其它功。若</a:t>
            </a:r>
            <a:r>
              <a:rPr kumimoji="0" lang="en-GB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W`</a:t>
            </a: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等于正值，即体系能对环境做功，</a:t>
            </a:r>
            <a:r>
              <a:rPr kumimoji="0" lang="en-US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 </a:t>
            </a:r>
            <a:r>
              <a:rPr kumimoji="0" lang="zh-CN" altLang="en-US" sz="2000" b="0" dirty="0">
                <a:latin typeface="+mn-lt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G</a:t>
            </a:r>
            <a:r>
              <a:rPr kumimoji="0" lang="en-US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&lt;0</a:t>
            </a: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，反应自发进行；</a:t>
            </a:r>
            <a:r>
              <a:rPr kumimoji="0" lang="en-GB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W`</a:t>
            </a: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等于负值，环境需要对体系做功，</a:t>
            </a:r>
            <a:r>
              <a:rPr kumimoji="0" lang="en-US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 </a:t>
            </a:r>
            <a:r>
              <a:rPr kumimoji="0" lang="zh-CN" altLang="en-US" sz="2000" b="0" dirty="0">
                <a:latin typeface="+mn-lt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G</a:t>
            </a:r>
            <a:r>
              <a:rPr kumimoji="0" lang="en-US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&gt;0</a:t>
            </a: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，反应不能自发进行。在一定的温度和压力下，自发过程总是向自由能降低的方向进行。平衡态对应自由能的最低点，此时</a:t>
            </a:r>
            <a:r>
              <a:rPr kumimoji="0" lang="en-US" altLang="zh-CN" sz="20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 </a:t>
            </a:r>
            <a:r>
              <a:rPr kumimoji="0" lang="zh-CN" altLang="en-US" sz="2000" b="0" dirty="0"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sz="2000" b="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kumimoji="0" lang="en-US" altLang="zh-CN" sz="2000" b="0" dirty="0">
                <a:solidFill>
                  <a:schemeClr val="accent2">
                    <a:lumMod val="50000"/>
                  </a:schemeClr>
                </a:solidFill>
              </a:rPr>
              <a:t>=0 </a:t>
            </a:r>
            <a:r>
              <a:rPr kumimoji="0" lang="zh-CN" altLang="en-US" sz="2000" b="0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kumimoji="0" lang="en-US" altLang="zh-CN" sz="2000" b="0" dirty="0">
              <a:solidFill>
                <a:schemeClr val="accent2">
                  <a:lumMod val="50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32907" y="1740266"/>
            <a:ext cx="276595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Gibbs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自由能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化学反应自发性的判据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57200" cy="228600"/>
          </a:xfrm>
        </p:spPr>
        <p:txBody>
          <a:bodyPr/>
          <a:lstStyle/>
          <a:p>
            <a:pPr>
              <a:defRPr/>
            </a:pPr>
            <a:fld id="{F1DC486F-0984-4F50-8590-69C2C6FFAA9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17F27C2-9E13-FE4A-8EB7-F4318F8B986D}"/>
              </a:ext>
            </a:extLst>
          </p:cNvPr>
          <p:cNvCxnSpPr>
            <a:cxnSpLocks/>
          </p:cNvCxnSpPr>
          <p:nvPr/>
        </p:nvCxnSpPr>
        <p:spPr bwMode="auto">
          <a:xfrm rot="60000" flipV="1">
            <a:off x="3012396" y="4235384"/>
            <a:ext cx="3299520" cy="31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7A5AA5-CC81-6747-ADC7-436CA85FB056}"/>
              </a:ext>
            </a:extLst>
          </p:cNvPr>
          <p:cNvGrpSpPr/>
          <p:nvPr/>
        </p:nvGrpSpPr>
        <p:grpSpPr>
          <a:xfrm>
            <a:off x="2590459" y="12314"/>
            <a:ext cx="4923629" cy="4655200"/>
            <a:chOff x="4569793" y="-771765"/>
            <a:chExt cx="4923629" cy="5596464"/>
          </a:xfrm>
        </p:grpSpPr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6EA089C8-9603-774B-AD55-8BC57353C75E}"/>
                </a:ext>
              </a:extLst>
            </p:cNvPr>
            <p:cNvSpPr/>
            <p:nvPr/>
          </p:nvSpPr>
          <p:spPr bwMode="auto">
            <a:xfrm rot="20178983">
              <a:off x="7810706" y="3361974"/>
              <a:ext cx="443254" cy="238689"/>
            </a:xfrm>
            <a:prstGeom prst="striped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虚尾箭头 10">
              <a:extLst>
                <a:ext uri="{FF2B5EF4-FFF2-40B4-BE49-F238E27FC236}">
                  <a16:creationId xmlns:a16="http://schemas.microsoft.com/office/drawing/2014/main" id="{1DC50D37-D8E8-354F-BEF8-76B9A04202E2}"/>
                </a:ext>
              </a:extLst>
            </p:cNvPr>
            <p:cNvSpPr/>
            <p:nvPr/>
          </p:nvSpPr>
          <p:spPr bwMode="auto">
            <a:xfrm rot="2938807">
              <a:off x="5321789" y="2793763"/>
              <a:ext cx="443253" cy="238689"/>
            </a:xfrm>
            <a:prstGeom prst="striped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8BA8C6F4-D3D0-7440-9979-28AABCDA44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3964" y="1202398"/>
              <a:ext cx="0" cy="313841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762E7A15-AF04-6F46-A34D-6406659DDB31}"/>
                </a:ext>
              </a:extLst>
            </p:cNvPr>
            <p:cNvSpPr/>
            <p:nvPr/>
          </p:nvSpPr>
          <p:spPr bwMode="auto">
            <a:xfrm rot="9915558">
              <a:off x="5126075" y="-771765"/>
              <a:ext cx="4367347" cy="4447289"/>
            </a:xfrm>
            <a:prstGeom prst="arc">
              <a:avLst>
                <a:gd name="adj1" fmla="val 15275596"/>
                <a:gd name="adj2" fmla="val 101803"/>
              </a:avLst>
            </a:prstGeom>
            <a:noFill/>
            <a:ln w="38100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36075D-EC1E-9B45-929A-44486C0667AE}"/>
                </a:ext>
              </a:extLst>
            </p:cNvPr>
            <p:cNvSpPr txBox="1"/>
            <p:nvPr/>
          </p:nvSpPr>
          <p:spPr>
            <a:xfrm>
              <a:off x="4569793" y="2581320"/>
              <a:ext cx="421910" cy="555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Kaiti SC" panose="02010600040101010101" pitchFamily="2" charset="-122"/>
                  <a:ea typeface="Kaiti SC" panose="02010600040101010101" pitchFamily="2" charset="-122"/>
                </a:rPr>
                <a:t>G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FA3ED2-A31F-5549-9051-F07AA39815B2}"/>
                </a:ext>
              </a:extLst>
            </p:cNvPr>
            <p:cNvSpPr txBox="1"/>
            <p:nvPr/>
          </p:nvSpPr>
          <p:spPr>
            <a:xfrm>
              <a:off x="6101993" y="436303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dirty="0">
                  <a:latin typeface="Kaiti SC" panose="02010600040101010101" pitchFamily="2" charset="-122"/>
                  <a:ea typeface="Kaiti SC" panose="02010600040101010101" pitchFamily="2" charset="-122"/>
                </a:rPr>
                <a:t>反应进程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01A6E3-A17D-CC4E-8837-84AB52A0A1C0}"/>
                </a:ext>
              </a:extLst>
            </p:cNvPr>
            <p:cNvSpPr txBox="1"/>
            <p:nvPr/>
          </p:nvSpPr>
          <p:spPr>
            <a:xfrm>
              <a:off x="5543415" y="2381265"/>
              <a:ext cx="1301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GB" sz="2000" dirty="0">
                  <a:solidFill>
                    <a:srgbClr val="00B050"/>
                  </a:solidFill>
                  <a:latin typeface="+mj-ea"/>
                  <a:ea typeface="+mj-ea"/>
                </a:rPr>
                <a:t>自发</a:t>
              </a:r>
              <a:r>
                <a:rPr lang="zh-CN" altLang="en-US" sz="2000" dirty="0">
                  <a:solidFill>
                    <a:srgbClr val="00B050"/>
                  </a:solidFill>
                  <a:latin typeface="+mj-ea"/>
                  <a:ea typeface="+mj-ea"/>
                </a:rPr>
                <a:t>过程</a:t>
              </a:r>
              <a:endParaRPr kumimoji="1" lang="zh-CN" altLang="en-US" sz="2000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E430FAA-CBBD-1F48-AD1F-8C8DA3AD6D34}"/>
                </a:ext>
              </a:extLst>
            </p:cNvPr>
            <p:cNvSpPr txBox="1"/>
            <p:nvPr/>
          </p:nvSpPr>
          <p:spPr>
            <a:xfrm>
              <a:off x="7457562" y="2913106"/>
              <a:ext cx="1485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非</a:t>
              </a:r>
              <a:r>
                <a:rPr lang="zh-CN" altLang="en-GB" sz="2000" dirty="0">
                  <a:solidFill>
                    <a:srgbClr val="FF0000"/>
                  </a:solidFill>
                  <a:latin typeface="+mj-ea"/>
                  <a:ea typeface="+mj-ea"/>
                </a:rPr>
                <a:t>自发</a:t>
              </a:r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过程</a:t>
              </a:r>
              <a:endParaRPr kumimoji="1" lang="zh-CN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Rectangle 6">
            <a:extLst>
              <a:ext uri="{FF2B5EF4-FFF2-40B4-BE49-F238E27FC236}">
                <a16:creationId xmlns:a16="http://schemas.microsoft.com/office/drawing/2014/main" id="{D259FD29-50C1-A24B-B355-574CF2ED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5.1 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化学平衡及其特点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17E39F16-566E-0743-A9CD-9B0636322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87" y="1040255"/>
            <a:ext cx="2880320" cy="51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化学平衡概念提出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608565-396A-3444-8267-C7E2D712A087}"/>
              </a:ext>
            </a:extLst>
          </p:cNvPr>
          <p:cNvSpPr/>
          <p:nvPr/>
        </p:nvSpPr>
        <p:spPr>
          <a:xfrm>
            <a:off x="228600" y="4700717"/>
            <a:ext cx="8665285" cy="4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Symbol" pitchFamily="18" charset="2"/>
              </a:rPr>
              <a:t></a:t>
            </a:r>
            <a:r>
              <a:rPr kumimoji="0" lang="en-US" altLang="zh-CN" sz="2000" i="1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G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T</a:t>
            </a:r>
            <a:r>
              <a:rPr kumimoji="0" lang="en-US" altLang="zh-CN" sz="2000" baseline="30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</a:t>
            </a:r>
            <a:r>
              <a:rPr kumimoji="0" lang="zh-CN" altLang="en-US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表示在等温等压条件下体系所能做的最大其它功</a:t>
            </a:r>
            <a:r>
              <a:rPr kumimoji="0" lang="en-US" altLang="zh-CN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(</a:t>
            </a:r>
            <a:r>
              <a:rPr kumimoji="0" lang="en-US" altLang="zh-CN" sz="2000" i="1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W</a:t>
            </a:r>
            <a:r>
              <a:rPr kumimoji="0" lang="en-US" altLang="zh-CN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’), </a:t>
            </a:r>
            <a:r>
              <a:rPr kumimoji="0" lang="zh-CN" altLang="en-US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即 </a:t>
            </a:r>
            <a:r>
              <a:rPr kumimoji="0" lang="zh-CN" altLang="en-US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Symbol" pitchFamily="18" charset="2"/>
              </a:rPr>
              <a:t></a:t>
            </a:r>
            <a:r>
              <a:rPr kumimoji="0" lang="en-US" altLang="zh-CN" sz="2000" i="1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G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T</a:t>
            </a:r>
            <a:r>
              <a:rPr kumimoji="0" lang="en-US" altLang="zh-CN" sz="2000" baseline="30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</a:t>
            </a:r>
            <a:r>
              <a:rPr kumimoji="0" lang="en-US" altLang="zh-CN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kumimoji="0" lang="zh-CN" altLang="en-US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＝ </a:t>
            </a:r>
            <a:r>
              <a:rPr kumimoji="0" lang="en-US" altLang="zh-CN" sz="2000" i="1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W</a:t>
            </a:r>
            <a:r>
              <a:rPr kumimoji="0" lang="en-US" altLang="zh-CN" sz="20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’</a:t>
            </a:r>
            <a:endParaRPr kumimoji="0" lang="zh-CN" altLang="en-US" sz="2000" dirty="0"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A4EEE0-C690-034E-8BA2-F2449C4EFF24}"/>
              </a:ext>
            </a:extLst>
          </p:cNvPr>
          <p:cNvSpPr/>
          <p:nvPr/>
        </p:nvSpPr>
        <p:spPr>
          <a:xfrm>
            <a:off x="4546694" y="3677241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b="0" dirty="0"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b="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</a:rPr>
              <a:t>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6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251520" y="1324769"/>
            <a:ext cx="4465637" cy="422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任何化学平衡都是在一定温度、压力、浓度条件下的暂时的动态平衡。一旦反应条件发生变化，原有的平衡状态就被破坏，而向另一新的平衡状态转化。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影响化学平衡的因素主要有三种：</a:t>
            </a:r>
            <a:r>
              <a:rPr kumimoji="0"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浓度、温度、压力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。可积极控制实验条件，使平衡向期望的方向移动。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3608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5.3  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化学平衡的移动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A1CBFD-6621-1445-A81E-7EF7CCBC2928}"/>
              </a:ext>
            </a:extLst>
          </p:cNvPr>
          <p:cNvSpPr/>
          <p:nvPr/>
        </p:nvSpPr>
        <p:spPr>
          <a:xfrm>
            <a:off x="4743532" y="2890956"/>
            <a:ext cx="54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106F46-A976-3A42-9762-2A7A42155FC7}"/>
              </a:ext>
            </a:extLst>
          </p:cNvPr>
          <p:cNvGrpSpPr/>
          <p:nvPr/>
        </p:nvGrpSpPr>
        <p:grpSpPr>
          <a:xfrm>
            <a:off x="5364088" y="332656"/>
            <a:ext cx="4489458" cy="4655200"/>
            <a:chOff x="5003964" y="-771765"/>
            <a:chExt cx="4489458" cy="5596464"/>
          </a:xfrm>
        </p:grpSpPr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8F5DFF27-B129-3448-9413-9E125047C1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3964" y="1202398"/>
              <a:ext cx="0" cy="313841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FDE8343F-0715-5744-81FF-66350FEA0477}"/>
                </a:ext>
              </a:extLst>
            </p:cNvPr>
            <p:cNvSpPr/>
            <p:nvPr/>
          </p:nvSpPr>
          <p:spPr bwMode="auto">
            <a:xfrm rot="9915558">
              <a:off x="5126075" y="-771765"/>
              <a:ext cx="4367347" cy="4447289"/>
            </a:xfrm>
            <a:prstGeom prst="arc">
              <a:avLst>
                <a:gd name="adj1" fmla="val 15275596"/>
                <a:gd name="adj2" fmla="val 101803"/>
              </a:avLst>
            </a:prstGeom>
            <a:noFill/>
            <a:ln w="38100" cap="flat" cmpd="sng" algn="ctr">
              <a:solidFill>
                <a:srgbClr val="FF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F85BD6A-F06D-E049-B371-95E986BF0535}"/>
                </a:ext>
              </a:extLst>
            </p:cNvPr>
            <p:cNvSpPr txBox="1"/>
            <p:nvPr/>
          </p:nvSpPr>
          <p:spPr>
            <a:xfrm>
              <a:off x="6101993" y="436303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dirty="0">
                  <a:latin typeface="Kaiti SC" panose="02010600040101010101" pitchFamily="2" charset="-122"/>
                  <a:ea typeface="Kaiti SC" panose="02010600040101010101" pitchFamily="2" charset="-122"/>
                </a:rPr>
                <a:t>反应进程</a:t>
              </a:r>
              <a:endPara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8E41AB-D2D1-B944-9EB1-1B9886DEAFC5}"/>
                </a:ext>
              </a:extLst>
            </p:cNvPr>
            <p:cNvSpPr txBox="1"/>
            <p:nvPr/>
          </p:nvSpPr>
          <p:spPr>
            <a:xfrm>
              <a:off x="5543415" y="2381265"/>
              <a:ext cx="1301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GB" sz="2000" dirty="0">
                  <a:solidFill>
                    <a:srgbClr val="00B050"/>
                  </a:solidFill>
                  <a:latin typeface="+mj-ea"/>
                  <a:ea typeface="+mj-ea"/>
                </a:rPr>
                <a:t>自发</a:t>
              </a:r>
              <a:r>
                <a:rPr lang="zh-CN" altLang="en-US" sz="2000" dirty="0">
                  <a:solidFill>
                    <a:srgbClr val="00B050"/>
                  </a:solidFill>
                  <a:latin typeface="+mj-ea"/>
                  <a:ea typeface="+mj-ea"/>
                </a:rPr>
                <a:t>过程</a:t>
              </a:r>
              <a:endParaRPr kumimoji="1" lang="zh-CN" altLang="en-US" sz="2000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虚尾箭头 15">
              <a:extLst>
                <a:ext uri="{FF2B5EF4-FFF2-40B4-BE49-F238E27FC236}">
                  <a16:creationId xmlns:a16="http://schemas.microsoft.com/office/drawing/2014/main" id="{85E6D9F3-3296-4847-9AED-038AF90FD0E6}"/>
                </a:ext>
              </a:extLst>
            </p:cNvPr>
            <p:cNvSpPr/>
            <p:nvPr/>
          </p:nvSpPr>
          <p:spPr bwMode="auto">
            <a:xfrm rot="2938807">
              <a:off x="5321789" y="2793763"/>
              <a:ext cx="443253" cy="238689"/>
            </a:xfrm>
            <a:prstGeom prst="striped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38247AC0-8D41-FA43-B6ED-4BFC06925BBD}"/>
              </a:ext>
            </a:extLst>
          </p:cNvPr>
          <p:cNvSpPr/>
          <p:nvPr/>
        </p:nvSpPr>
        <p:spPr>
          <a:xfrm>
            <a:off x="6962254" y="4027765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b="0" dirty="0"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b="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</a:rPr>
              <a:t>=0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D61A897-AABA-5546-8717-AC05E2C8CBE4}"/>
              </a:ext>
            </a:extLst>
          </p:cNvPr>
          <p:cNvCxnSpPr>
            <a:cxnSpLocks/>
          </p:cNvCxnSpPr>
          <p:nvPr/>
        </p:nvCxnSpPr>
        <p:spPr bwMode="auto">
          <a:xfrm rot="60000" flipV="1">
            <a:off x="5385675" y="4569416"/>
            <a:ext cx="3299520" cy="31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C33EE52-56B2-A54F-B612-0D0CD6196FB9}"/>
              </a:ext>
            </a:extLst>
          </p:cNvPr>
          <p:cNvSpPr txBox="1"/>
          <p:nvPr/>
        </p:nvSpPr>
        <p:spPr>
          <a:xfrm>
            <a:off x="7466821" y="3332412"/>
            <a:ext cx="156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非</a:t>
            </a:r>
            <a:r>
              <a:rPr lang="zh-CN" altLang="en-GB" sz="2000" dirty="0">
                <a:solidFill>
                  <a:srgbClr val="FF0000"/>
                </a:solidFill>
                <a:latin typeface="+mj-ea"/>
                <a:ea typeface="+mj-ea"/>
              </a:rPr>
              <a:t>自发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过程</a:t>
            </a:r>
            <a:endParaRPr kumimoji="1"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虚尾箭头 19">
            <a:extLst>
              <a:ext uri="{FF2B5EF4-FFF2-40B4-BE49-F238E27FC236}">
                <a16:creationId xmlns:a16="http://schemas.microsoft.com/office/drawing/2014/main" id="{92F97FBF-4818-DF47-8371-0681BBCD2862}"/>
              </a:ext>
            </a:extLst>
          </p:cNvPr>
          <p:cNvSpPr/>
          <p:nvPr/>
        </p:nvSpPr>
        <p:spPr bwMode="auto">
          <a:xfrm rot="20657547">
            <a:off x="7920981" y="3845805"/>
            <a:ext cx="368703" cy="238689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107504" y="980728"/>
            <a:ext cx="889248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在一定温度</a:t>
            </a:r>
            <a:r>
              <a:rPr kumimoji="0" lang="en-US" altLang="zh-CN" sz="20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 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下，某化学反应的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值是一个不随浓度变化的恒量，而反应商</a:t>
            </a:r>
            <a:r>
              <a:rPr kumimoji="0" lang="en-US" altLang="zh-CN" sz="20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值则随浓度不同而变化。因此浓度的变化导致体系的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sz="20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发生变化，从而会导致反应进行的方向发生变化。由</a:t>
            </a:r>
            <a:r>
              <a:rPr kumimoji="0" lang="en-US" altLang="zh-CN" sz="20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sz="20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比值即可判断化学平衡移动的方向。</a:t>
            </a:r>
          </a:p>
        </p:txBody>
      </p:sp>
      <p:sp>
        <p:nvSpPr>
          <p:cNvPr id="9226" name="Text Box 4"/>
          <p:cNvSpPr txBox="1">
            <a:spLocks noChangeArrowheads="1"/>
          </p:cNvSpPr>
          <p:nvPr/>
        </p:nvSpPr>
        <p:spPr bwMode="auto">
          <a:xfrm>
            <a:off x="1259632" y="2301026"/>
            <a:ext cx="6696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sz="20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 </a:t>
            </a:r>
            <a:r>
              <a:rPr kumimoji="0" lang="zh-CN" alt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和</a:t>
            </a: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</a:t>
            </a:r>
            <a:r>
              <a:rPr kumimoji="0" lang="en-US" altLang="zh-CN" sz="2000" baseline="-25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 </a:t>
            </a:r>
            <a:r>
              <a:rPr kumimoji="0" lang="zh-CN" alt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化合的反应商</a:t>
            </a:r>
            <a:r>
              <a:rPr kumimoji="0" lang="en-US" altLang="zh-CN" sz="20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zh-CN" alt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和反应自发的方向 </a:t>
            </a: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en-US" altLang="zh-CN" sz="20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=50.3, </a:t>
            </a:r>
            <a:r>
              <a:rPr kumimoji="0" lang="en-US" altLang="zh-CN" sz="2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713K</a:t>
            </a: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8725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58330"/>
              </p:ext>
            </p:extLst>
          </p:nvPr>
        </p:nvGraphicFramePr>
        <p:xfrm>
          <a:off x="190375" y="2780673"/>
          <a:ext cx="8774113" cy="3935414"/>
        </p:xfrm>
        <a:graphic>
          <a:graphicData uri="http://schemas.openxmlformats.org/drawingml/2006/table">
            <a:tbl>
              <a:tblPr/>
              <a:tblGrid>
                <a:gridCol w="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序号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起始浓度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/mol•dm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K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反应自发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的方向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(H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(HI)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1.00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1.00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1.00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&lt;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K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正向自发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1.00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1.00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0.001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&lt;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K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正向自发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1.56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K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处于平衡状态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2.56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&gt;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K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逆向自发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5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1.22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0.22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1.56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Q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&lt;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K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0066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rgbClr val="660066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rgbClr val="99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正向自发</a:t>
                      </a:r>
                    </a:p>
                  </a:txBody>
                  <a:tcPr marL="84406" marR="844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Object 72"/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79912" y="3835767"/>
            <a:ext cx="1697355" cy="573405"/>
          </a:xfrm>
          <a:prstGeom prst="rect">
            <a:avLst/>
          </a:prstGeom>
          <a:noFill/>
        </p:spPr>
      </p:pic>
      <p:pic>
        <p:nvPicPr>
          <p:cNvPr id="14" name="Object 73"/>
          <p:cNvPicPr/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79912" y="4437112"/>
            <a:ext cx="1817370" cy="523875"/>
          </a:xfrm>
          <a:prstGeom prst="rect">
            <a:avLst/>
          </a:prstGeom>
          <a:noFill/>
        </p:spPr>
      </p:pic>
      <p:pic>
        <p:nvPicPr>
          <p:cNvPr id="15" name="Object 74"/>
          <p:cNvPicPr/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79912" y="4967059"/>
            <a:ext cx="1579245" cy="596900"/>
          </a:xfrm>
          <a:prstGeom prst="rect">
            <a:avLst/>
          </a:prstGeom>
          <a:noFill/>
        </p:spPr>
      </p:pic>
      <p:pic>
        <p:nvPicPr>
          <p:cNvPr id="16" name="Object 76"/>
          <p:cNvPicPr/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635896" y="6140023"/>
            <a:ext cx="1674495" cy="601345"/>
          </a:xfrm>
          <a:prstGeom prst="rect">
            <a:avLst/>
          </a:prstGeom>
          <a:noFill/>
        </p:spPr>
      </p:pic>
      <p:pic>
        <p:nvPicPr>
          <p:cNvPr id="17" name="Object 75"/>
          <p:cNvPicPr/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07904" y="5522803"/>
            <a:ext cx="1490980" cy="617220"/>
          </a:xfrm>
          <a:prstGeom prst="rect">
            <a:avLst/>
          </a:prstGeom>
          <a:noFill/>
        </p:spPr>
      </p:pic>
      <p:graphicFrame>
        <p:nvGraphicFramePr>
          <p:cNvPr id="1331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98862"/>
              </p:ext>
            </p:extLst>
          </p:nvPr>
        </p:nvGraphicFramePr>
        <p:xfrm>
          <a:off x="3923928" y="2898894"/>
          <a:ext cx="1177098" cy="72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14400" imgH="558720" progId="">
                  <p:embed/>
                </p:oleObj>
              </mc:Choice>
              <mc:Fallback>
                <p:oleObj r:id="rId8" imgW="914400" imgH="558720" progId="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898894"/>
                        <a:ext cx="1177098" cy="7208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浓度对化学平衡的影响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463550" y="1196752"/>
            <a:ext cx="8680450" cy="302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sz="2200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状态③ 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kumimoji="0" lang="en-US" altLang="zh-CN" sz="22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 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</a:t>
            </a:r>
            <a:r>
              <a:rPr kumimoji="0" lang="en-US" altLang="zh-CN" sz="22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，体系处于平衡状态。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sz="2200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状态④</a:t>
            </a:r>
          </a:p>
          <a:p>
            <a:pPr>
              <a:lnSpc>
                <a:spcPct val="130000"/>
              </a:lnSpc>
              <a:defRPr/>
            </a:pP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向状态③加入一定量 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，使 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的总浓度 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1.56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sz="2200" b="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sz="2200" b="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变为</a:t>
            </a:r>
          </a:p>
          <a:p>
            <a:pPr>
              <a:lnSpc>
                <a:spcPct val="130000"/>
              </a:lnSpc>
              <a:defRPr/>
            </a:pP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2.56 </a:t>
            </a:r>
            <a:r>
              <a:rPr kumimoji="0" lang="en-US" altLang="zh-CN" sz="2200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sz="2200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sz="2200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。此时</a:t>
            </a:r>
            <a:r>
              <a:rPr kumimoji="0" lang="en-US" altLang="zh-CN" sz="22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&gt; </a:t>
            </a:r>
            <a:r>
              <a:rPr kumimoji="0" lang="en-US" altLang="zh-CN" sz="2200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，逆向反应自发进行。</a:t>
            </a: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即增大生</a:t>
            </a:r>
          </a:p>
          <a:p>
            <a:pPr>
              <a:lnSpc>
                <a:spcPct val="130000"/>
              </a:lnSpc>
              <a:defRPr/>
            </a:pPr>
            <a:r>
              <a:rPr kumimoji="0" lang="zh-CN" altLang="en-US" sz="2200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成物浓度，平衡向逆反应方向移动</a:t>
            </a:r>
            <a:r>
              <a:rPr kumimoji="0" lang="zh-CN" altLang="en-US" sz="22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4394DB-0242-EC4E-AB47-ADC8E1CE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浓度对化学平衡的影响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Text Box 2"/>
          <p:cNvSpPr txBox="1">
            <a:spLocks noChangeArrowheads="1"/>
          </p:cNvSpPr>
          <p:nvPr/>
        </p:nvSpPr>
        <p:spPr bwMode="auto">
          <a:xfrm>
            <a:off x="611560" y="1098993"/>
            <a:ext cx="213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状态⑤</a:t>
            </a:r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2743200" y="4771401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0.16 mol·dm</a:t>
            </a:r>
            <a:r>
              <a:rPr kumimoji="0" lang="en-US" altLang="zh-CN" b="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875525" name="Text Box 5"/>
          <p:cNvSpPr txBox="1">
            <a:spLocks noChangeArrowheads="1"/>
          </p:cNvSpPr>
          <p:nvPr/>
        </p:nvSpPr>
        <p:spPr bwMode="auto">
          <a:xfrm>
            <a:off x="179388" y="5288082"/>
            <a:ext cx="8964612" cy="118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因此，由状态⑤转化为平衡态时：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]=1.06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 = 0.06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[HI]=1.88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kumimoji="0" lang="en-US" altLang="zh-CN" b="0" baseline="30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75526" name="Text Box 6"/>
          <p:cNvSpPr txBox="1">
            <a:spLocks noChangeArrowheads="1"/>
          </p:cNvSpPr>
          <p:nvPr/>
        </p:nvSpPr>
        <p:spPr bwMode="auto">
          <a:xfrm>
            <a:off x="143321" y="1559467"/>
            <a:ext cx="88931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5" tIns="45712" rIns="91425" bIns="45712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若向状态③平衡体系中加入一定量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，使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的浓度由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0.22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增为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1.22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，此时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&lt; 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，正向反应自发进行。即</a:t>
            </a:r>
            <a:r>
              <a:rPr kumimoji="0"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增大反应物浓度，平衡向正反应方向移动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。设有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mol·dm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 b="0" baseline="30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和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转化为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，代入平衡常数式中可求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90403"/>
              </p:ext>
            </p:extLst>
          </p:nvPr>
        </p:nvGraphicFramePr>
        <p:xfrm>
          <a:off x="1979613" y="3716433"/>
          <a:ext cx="48641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74840" imgH="634680" progId="">
                  <p:embed/>
                </p:oleObj>
              </mc:Choice>
              <mc:Fallback>
                <p:oleObj r:id="rId3" imgW="3174840" imgH="63468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433"/>
                        <a:ext cx="486410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091B34-E12C-E343-841E-FF449C95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浓度对化学平衡的影响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Text Box 2"/>
          <p:cNvSpPr txBox="1">
            <a:spLocks noChangeArrowheads="1"/>
          </p:cNvSpPr>
          <p:nvPr/>
        </p:nvSpPr>
        <p:spPr bwMode="auto">
          <a:xfrm>
            <a:off x="424631" y="1989138"/>
            <a:ext cx="82518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综上所述，增大反应物浓度，平衡向正反应方向移动；增大生成物浓度，平衡向逆反应方向移动。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zh-CN" altLang="en-US" b="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kumimoji="0" lang="en-US" altLang="zh-CN" b="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b="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值不仅决定反应进行的方向，而且也表明了起始状态和平衡状态之间的差距，也就预示了平衡移动的多少。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41AC44-E50B-D549-813C-6D7B0E76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浓度对化学平衡的影响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179512" y="1340768"/>
            <a:ext cx="8856984" cy="457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76250" indent="-476250">
              <a:lnSpc>
                <a:spcPct val="140000"/>
              </a:lnSpc>
              <a:spcBef>
                <a:spcPts val="1080"/>
              </a:spcBef>
              <a:defRPr/>
            </a:pPr>
            <a:r>
              <a:rPr kumimoji="0" lang="en-US" altLang="zh-CN" b="0" dirty="0">
                <a:solidFill>
                  <a:srgbClr val="FF0000"/>
                </a:solidFill>
                <a:latin typeface="+mj-ea"/>
              </a:rPr>
              <a:t>●</a:t>
            </a:r>
            <a:r>
              <a:rPr kumimoji="0" lang="zh-CN" altLang="en-US" b="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0" lang="zh-CN" altLang="en-US" b="0" dirty="0">
                <a:latin typeface="+mj-ea"/>
                <a:ea typeface="+mj-ea"/>
              </a:rPr>
              <a:t>压力的变化对固相或液相反应的平衡位置几乎没有影响。</a:t>
            </a:r>
          </a:p>
          <a:p>
            <a:pPr marL="476250" indent="-476250">
              <a:lnSpc>
                <a:spcPct val="140000"/>
              </a:lnSpc>
              <a:spcBef>
                <a:spcPts val="1080"/>
              </a:spcBef>
              <a:defRPr/>
            </a:pPr>
            <a:r>
              <a:rPr kumimoji="0" lang="en-US" altLang="zh-CN" b="0" dirty="0">
                <a:solidFill>
                  <a:srgbClr val="FF0000"/>
                </a:solidFill>
                <a:latin typeface="+mj-ea"/>
              </a:rPr>
              <a:t>●</a:t>
            </a:r>
            <a:r>
              <a:rPr kumimoji="0" lang="zh-CN" altLang="en-US" b="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0" lang="zh-CN" altLang="en-US" b="0" dirty="0">
                <a:latin typeface="+mj-ea"/>
                <a:ea typeface="+mj-ea"/>
              </a:rPr>
              <a:t>对反应前后计量系数不变的气相反应，压力对它们的平衡也没有影响，因为增大或减小压力对生成物和反应物的分压产生的影响是等效的，所以对平衡的位置没有影响。</a:t>
            </a:r>
            <a:endParaRPr kumimoji="0" lang="en-US" altLang="zh-CN" b="0" dirty="0">
              <a:latin typeface="+mj-ea"/>
              <a:ea typeface="+mj-ea"/>
            </a:endParaRPr>
          </a:p>
          <a:p>
            <a:pPr marL="490538" indent="-474663">
              <a:lnSpc>
                <a:spcPct val="140000"/>
              </a:lnSpc>
              <a:spcBef>
                <a:spcPts val="1080"/>
              </a:spcBef>
              <a:defRPr/>
            </a:pPr>
            <a:r>
              <a:rPr kumimoji="0" lang="en-US" altLang="zh-CN" b="0" dirty="0">
                <a:solidFill>
                  <a:srgbClr val="FF0000"/>
                </a:solidFill>
                <a:latin typeface="+mj-ea"/>
              </a:rPr>
              <a:t>●</a:t>
            </a:r>
            <a:r>
              <a:rPr kumimoji="0" lang="zh-CN" altLang="en-US" b="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0" lang="zh-CN" altLang="en-US" b="0" dirty="0">
                <a:latin typeface="+mj-ea"/>
                <a:ea typeface="+mj-ea"/>
              </a:rPr>
              <a:t>对反应前后计量系数有变化的气相反应，压力的改变，会影响它们的平衡状态，</a:t>
            </a:r>
            <a:r>
              <a:rPr kumimoji="0" lang="zh-CN" altLang="en-US" b="0" dirty="0">
                <a:latin typeface="+mj-ea"/>
                <a:ea typeface="+mj-ea"/>
                <a:cs typeface="Arial" panose="020B0604020202020204" pitchFamily="34" charset="0"/>
              </a:rPr>
              <a:t>增大压力，平衡向气体计量系数减小</a:t>
            </a:r>
            <a:r>
              <a:rPr kumimoji="0" lang="en-US" altLang="zh-CN" b="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kumimoji="0" lang="zh-CN" altLang="en-US" b="0" dirty="0">
                <a:latin typeface="+mj-ea"/>
                <a:ea typeface="+mj-ea"/>
                <a:cs typeface="Arial" panose="020B0604020202020204" pitchFamily="34" charset="0"/>
              </a:rPr>
              <a:t>或气体体积缩小</a:t>
            </a:r>
            <a:r>
              <a:rPr kumimoji="0" lang="en-US" altLang="zh-CN" b="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kumimoji="0" lang="zh-CN" altLang="en-US" b="0" dirty="0">
                <a:latin typeface="+mj-ea"/>
                <a:ea typeface="+mj-ea"/>
                <a:cs typeface="Arial" panose="020B0604020202020204" pitchFamily="34" charset="0"/>
              </a:rPr>
              <a:t>的方向移动。</a:t>
            </a:r>
            <a:r>
              <a:rPr kumimoji="0" lang="zh-CN" altLang="en-US" b="0" dirty="0">
                <a:latin typeface="+mj-ea"/>
                <a:ea typeface="+mj-ea"/>
              </a:rPr>
              <a:t>影响的程度可以通过平衡常数进行计算。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压力对化学平衡的影响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1187624" y="3645322"/>
            <a:ext cx="6464300" cy="1701800"/>
            <a:chOff x="816" y="2064"/>
            <a:chExt cx="3936" cy="1072"/>
          </a:xfrm>
        </p:grpSpPr>
        <p:sp>
          <p:nvSpPr>
            <p:cNvPr id="879624" name="Rectangle 8"/>
            <p:cNvSpPr>
              <a:spLocks noChangeArrowheads="1"/>
            </p:cNvSpPr>
            <p:nvPr/>
          </p:nvSpPr>
          <p:spPr bwMode="auto">
            <a:xfrm>
              <a:off x="1680" y="2064"/>
              <a:ext cx="19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en-US" altLang="zh-CN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 baseline="-25000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</a:t>
              </a:r>
              <a:r>
                <a:rPr kumimoji="0" lang="en-US" altLang="zh-CN" baseline="-25000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4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(g)         </a:t>
              </a:r>
              <a:r>
                <a:rPr kumimoji="0" lang="en-US" altLang="zh-CN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2NO</a:t>
              </a:r>
              <a:r>
                <a:rPr kumimoji="0" lang="en-US" altLang="zh-CN" baseline="-25000" dirty="0" err="1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(g)</a:t>
              </a:r>
            </a:p>
          </p:txBody>
        </p:sp>
        <p:sp>
          <p:nvSpPr>
            <p:cNvPr id="879626" name="Text Box 10"/>
            <p:cNvSpPr txBox="1">
              <a:spLocks noChangeArrowheads="1"/>
            </p:cNvSpPr>
            <p:nvPr/>
          </p:nvSpPr>
          <p:spPr bwMode="auto">
            <a:xfrm>
              <a:off x="816" y="2496"/>
              <a:ext cx="393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起始   </a:t>
              </a:r>
              <a:r>
                <a:rPr kumimoji="0" lang="en-US" altLang="zh-CN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       1.0                     0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0" lang="zh-CN" altLang="en-US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平衡   </a:t>
              </a:r>
              <a:r>
                <a:rPr kumimoji="0" lang="en-US" altLang="zh-CN" i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n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         1.0 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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en-US" altLang="zh-CN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Symbol" pitchFamily="18" charset="2"/>
                </a:rPr>
                <a:t>              2</a:t>
              </a:r>
            </a:p>
          </p:txBody>
        </p:sp>
      </p:grpSp>
      <p:sp>
        <p:nvSpPr>
          <p:cNvPr id="879627" name="Text Box 11"/>
          <p:cNvSpPr txBox="1">
            <a:spLocks noChangeArrowheads="1"/>
          </p:cNvSpPr>
          <p:nvPr/>
        </p:nvSpPr>
        <p:spPr bwMode="auto">
          <a:xfrm>
            <a:off x="1336675" y="5631631"/>
            <a:ext cx="60099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达到平衡状态时   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zh-CN" altLang="en-US" baseline="-25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总 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(1 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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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+ 2</a:t>
            </a:r>
            <a:r>
              <a:rPr kumimoji="0" lang="en-US" altLang="zh-CN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 = 1 + 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215" y="1125042"/>
            <a:ext cx="8189217" cy="2144129"/>
            <a:chOff x="247055" y="1196752"/>
            <a:chExt cx="8189217" cy="2144129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247055" y="1196752"/>
              <a:ext cx="8189217" cy="2144129"/>
              <a:chOff x="480" y="528"/>
              <a:chExt cx="5152" cy="1567"/>
            </a:xfrm>
          </p:grpSpPr>
          <p:sp>
            <p:nvSpPr>
              <p:cNvPr id="879618" name="Text Box 2"/>
              <p:cNvSpPr txBox="1">
                <a:spLocks noChangeArrowheads="1"/>
              </p:cNvSpPr>
              <p:nvPr/>
            </p:nvSpPr>
            <p:spPr bwMode="auto">
              <a:xfrm>
                <a:off x="480" y="528"/>
                <a:ext cx="5152" cy="1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b="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</a:t>
                </a:r>
                <a:r>
                  <a:rPr kumimoji="0" lang="zh-CN" altLang="en-US" b="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例</a:t>
                </a:r>
                <a:r>
                  <a:rPr kumimoji="0" lang="en-US" altLang="zh-CN" b="0" dirty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]  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已知在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325 K 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与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100 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kPa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时，                        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        反应中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N</a:t>
                </a:r>
                <a:r>
                  <a:rPr kumimoji="0" lang="en-US" altLang="zh-CN" b="0" baseline="-2500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O</a:t>
                </a:r>
                <a:r>
                  <a:rPr kumimoji="0" lang="en-US" altLang="zh-CN" b="0" baseline="-2500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4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的摩尔分解率为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50.2%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。若保持温度不变，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        压力增加为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1000 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kPa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，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N</a:t>
                </a:r>
                <a:r>
                  <a:rPr kumimoji="0" lang="en-US" altLang="zh-CN" b="0" baseline="-2500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O</a:t>
                </a:r>
                <a:r>
                  <a:rPr kumimoji="0" lang="en-US" altLang="zh-CN" b="0" baseline="-2500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4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的分解率多少？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解     设有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1 mol 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N</a:t>
                </a:r>
                <a:r>
                  <a:rPr kumimoji="0" lang="en-US" altLang="zh-CN" b="0" baseline="-2500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kumimoji="0" lang="en-US" altLang="zh-CN" b="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O</a:t>
                </a:r>
                <a:r>
                  <a:rPr kumimoji="0" lang="en-US" altLang="zh-CN" b="0" baseline="-25000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4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，它的分解率为</a:t>
                </a:r>
                <a:r>
                  <a:rPr kumimoji="0" lang="zh-CN" altLang="en-US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  <a:sym typeface="Symbol" pitchFamily="18" charset="2"/>
                  </a:rPr>
                  <a:t>，则</a:t>
                </a:r>
              </a:p>
            </p:txBody>
          </p:sp>
          <p:sp>
            <p:nvSpPr>
              <p:cNvPr id="879620" name="Rectangle 4"/>
              <p:cNvSpPr>
                <a:spLocks noChangeArrowheads="1"/>
              </p:cNvSpPr>
              <p:nvPr/>
            </p:nvSpPr>
            <p:spPr bwMode="auto">
              <a:xfrm>
                <a:off x="3264" y="589"/>
                <a:ext cx="2028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N</a:t>
                </a:r>
                <a:r>
                  <a:rPr kumimoji="0" lang="en-US" altLang="zh-CN" b="0" baseline="-250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O</a:t>
                </a:r>
                <a:r>
                  <a:rPr kumimoji="0" lang="en-US" altLang="zh-CN" b="0" baseline="-250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4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(g)         2NO</a:t>
                </a:r>
                <a:r>
                  <a:rPr kumimoji="0" lang="en-US" altLang="zh-CN" b="0" baseline="-250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kumimoji="0" lang="en-US" altLang="zh-CN" b="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(g)</a:t>
                </a:r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156538"/>
                </p:ext>
              </p:extLst>
            </p:nvPr>
          </p:nvGraphicFramePr>
          <p:xfrm>
            <a:off x="6054824" y="1412776"/>
            <a:ext cx="533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33160" imgH="317160" progId="Equation.DSMT4">
                    <p:embed/>
                  </p:oleObj>
                </mc:Choice>
                <mc:Fallback>
                  <p:oleObj name="Equation" r:id="rId3" imgW="5331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54824" y="1412776"/>
                          <a:ext cx="5334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6822"/>
              </p:ext>
            </p:extLst>
          </p:nvPr>
        </p:nvGraphicFramePr>
        <p:xfrm>
          <a:off x="3968309" y="3776539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317160" progId="Equation.DSMT4">
                  <p:embed/>
                </p:oleObj>
              </mc:Choice>
              <mc:Fallback>
                <p:oleObj name="Equation" r:id="rId5" imgW="533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8309" y="3776539"/>
                        <a:ext cx="533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7F783F3F-B955-EF4B-B1EC-82AA57B1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压力对化学平衡的影响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/>
          <p:cNvSpPr txBox="1">
            <a:spLocks noChangeArrowheads="1"/>
          </p:cNvSpPr>
          <p:nvPr/>
        </p:nvSpPr>
        <p:spPr bwMode="auto">
          <a:xfrm>
            <a:off x="320262" y="1412776"/>
            <a:ext cx="85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设平衡状态总压力为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，那么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的分压力，而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的分压力</a:t>
            </a:r>
          </a:p>
        </p:txBody>
      </p:sp>
      <p:graphicFrame>
        <p:nvGraphicFramePr>
          <p:cNvPr id="17411" name="Object 1027"/>
          <p:cNvGraphicFramePr>
            <a:graphicFrameLocks noChangeAspect="1"/>
          </p:cNvGraphicFramePr>
          <p:nvPr/>
        </p:nvGraphicFramePr>
        <p:xfrm>
          <a:off x="6588125" y="549275"/>
          <a:ext cx="20494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507960" progId="">
                  <p:embed/>
                </p:oleObj>
              </mc:Choice>
              <mc:Fallback>
                <p:oleObj name="Equation" r:id="rId3" imgW="1422360" imgH="507960" progId="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49275"/>
                        <a:ext cx="2049463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4946576" y="241176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，代入</a:t>
            </a:r>
            <a:r>
              <a:rPr kumimoji="0" lang="en-US" altLang="zh-CN" i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-25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zh-CN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式</a:t>
            </a:r>
          </a:p>
        </p:txBody>
      </p:sp>
      <p:sp>
        <p:nvSpPr>
          <p:cNvPr id="880648" name="Text Box 8"/>
          <p:cNvSpPr txBox="1">
            <a:spLocks noChangeArrowheads="1"/>
          </p:cNvSpPr>
          <p:nvPr/>
        </p:nvSpPr>
        <p:spPr bwMode="auto">
          <a:xfrm>
            <a:off x="831776" y="5078760"/>
            <a:ext cx="7847013" cy="9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已知在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325 K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 当</a:t>
            </a:r>
            <a:r>
              <a:rPr kumimoji="0" lang="en-US" altLang="zh-CN" b="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=100 kPa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</a:t>
            </a:r>
            <a:r>
              <a:rPr kumimoji="0" lang="en-US" altLang="zh-CN" b="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b="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=1.00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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=0.502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，代入上式求</a:t>
            </a:r>
            <a:r>
              <a:rPr kumimoji="0" lang="en-US" altLang="zh-CN" b="0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endParaRPr kumimoji="0" lang="en-US" altLang="zh-CN" b="0" baseline="-25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74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8911"/>
              </p:ext>
            </p:extLst>
          </p:nvPr>
        </p:nvGraphicFramePr>
        <p:xfrm>
          <a:off x="3256329" y="2160517"/>
          <a:ext cx="16621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6680" imgH="507960" progId="">
                  <p:embed/>
                </p:oleObj>
              </mc:Choice>
              <mc:Fallback>
                <p:oleObj r:id="rId5" imgW="1066680" imgH="50796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329" y="2160517"/>
                        <a:ext cx="1662113" cy="7921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652697"/>
              </p:ext>
            </p:extLst>
          </p:nvPr>
        </p:nvGraphicFramePr>
        <p:xfrm>
          <a:off x="973064" y="3291235"/>
          <a:ext cx="7239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238880" imgH="1612800" progId="">
                  <p:embed/>
                </p:oleObj>
              </mc:Choice>
              <mc:Fallback>
                <p:oleObj r:id="rId7" imgW="7238880" imgH="1612800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64" y="3291235"/>
                        <a:ext cx="72390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70DA48D-A643-C141-B271-C2297B03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压力对化学平衡的影响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7" name="Text Box 3"/>
          <p:cNvSpPr txBox="1">
            <a:spLocks noChangeArrowheads="1"/>
          </p:cNvSpPr>
          <p:nvPr/>
        </p:nvSpPr>
        <p:spPr bwMode="auto">
          <a:xfrm>
            <a:off x="612775" y="1124744"/>
            <a:ext cx="8001000" cy="9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因</a:t>
            </a:r>
            <a:r>
              <a:rPr kumimoji="0" lang="en-US" altLang="zh-CN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不随压力变化，所以当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=1000 kPa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 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=10.00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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即可由</a:t>
            </a:r>
            <a:r>
              <a:rPr kumimoji="0" lang="en-US" altLang="zh-CN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式求算</a:t>
            </a:r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688975" y="3486944"/>
            <a:ext cx="8243888" cy="9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即在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1000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kPa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的分解率等于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18.1%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，这比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 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kPa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时的分解率小得多。</a:t>
            </a:r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681038" y="4566395"/>
            <a:ext cx="8181975" cy="147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增大压力平衡向气体计量系数减小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或气体体积缩小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的方向移动。当压力由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 kPa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增加到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1000 kPa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时，反应向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聚合成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的方向移动，即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分解率减小。</a:t>
            </a: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7510"/>
              </p:ext>
            </p:extLst>
          </p:nvPr>
        </p:nvGraphicFramePr>
        <p:xfrm>
          <a:off x="2078038" y="2343944"/>
          <a:ext cx="440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06760" imgH="774360" progId="">
                  <p:embed/>
                </p:oleObj>
              </mc:Choice>
              <mc:Fallback>
                <p:oleObj r:id="rId3" imgW="4406760" imgH="77436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343944"/>
                        <a:ext cx="4406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6A640A9-145D-EC46-B8EF-680494B9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(2)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压力对化学平衡的影响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701343" y="1239143"/>
            <a:ext cx="42306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Hoff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方程式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(1884)</a:t>
            </a:r>
          </a:p>
        </p:txBody>
      </p:sp>
      <p:sp>
        <p:nvSpPr>
          <p:cNvPr id="882715" name="Text Box 27"/>
          <p:cNvSpPr txBox="1">
            <a:spLocks noChangeArrowheads="1"/>
          </p:cNvSpPr>
          <p:nvPr/>
        </p:nvSpPr>
        <p:spPr bwMode="auto">
          <a:xfrm>
            <a:off x="715963" y="4365104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将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G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=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H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- 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代入上式，得</a:t>
            </a:r>
          </a:p>
        </p:txBody>
      </p:sp>
      <p:grpSp>
        <p:nvGrpSpPr>
          <p:cNvPr id="19465" name="Group 34"/>
          <p:cNvGrpSpPr>
            <a:grpSpLocks/>
          </p:cNvGrpSpPr>
          <p:nvPr/>
        </p:nvGrpSpPr>
        <p:grpSpPr bwMode="auto">
          <a:xfrm>
            <a:off x="3275856" y="3030291"/>
            <a:ext cx="2247900" cy="812800"/>
            <a:chOff x="2131" y="1920"/>
            <a:chExt cx="1534" cy="512"/>
          </a:xfrm>
        </p:grpSpPr>
        <p:graphicFrame>
          <p:nvGraphicFramePr>
            <p:cNvPr id="19459" name="Object 0"/>
            <p:cNvGraphicFramePr>
              <a:graphicFrameLocks noChangeAspect="1"/>
            </p:cNvGraphicFramePr>
            <p:nvPr/>
          </p:nvGraphicFramePr>
          <p:xfrm>
            <a:off x="2131" y="1944"/>
            <a:ext cx="153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47840" imgH="774360" progId="">
                    <p:embed/>
                  </p:oleObj>
                </mc:Choice>
                <mc:Fallback>
                  <p:oleObj name="Equation" r:id="rId3" imgW="2247840" imgH="774360" progId="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944"/>
                          <a:ext cx="1534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2721" name="Text Box 33"/>
            <p:cNvSpPr txBox="1">
              <a:spLocks noChangeArrowheads="1"/>
            </p:cNvSpPr>
            <p:nvPr/>
          </p:nvSpPr>
          <p:spPr bwMode="auto">
            <a:xfrm>
              <a:off x="3335" y="1920"/>
              <a:ext cx="21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16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87624" y="11663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温度对化学平衡的影响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951F6D-B6F1-B34D-8CDC-C484314D5C9A}"/>
              </a:ext>
            </a:extLst>
          </p:cNvPr>
          <p:cNvGrpSpPr/>
          <p:nvPr/>
        </p:nvGrpSpPr>
        <p:grpSpPr>
          <a:xfrm>
            <a:off x="1712962" y="5326534"/>
            <a:ext cx="5373688" cy="855666"/>
            <a:chOff x="1908175" y="5238230"/>
            <a:chExt cx="5373688" cy="855666"/>
          </a:xfrm>
        </p:grpSpPr>
        <p:grpSp>
          <p:nvGrpSpPr>
            <p:cNvPr id="19464" name="Group 35"/>
            <p:cNvGrpSpPr>
              <a:grpSpLocks/>
            </p:cNvGrpSpPr>
            <p:nvPr/>
          </p:nvGrpSpPr>
          <p:grpSpPr bwMode="auto">
            <a:xfrm>
              <a:off x="1908175" y="5238233"/>
              <a:ext cx="5373688" cy="855663"/>
              <a:chOff x="1302" y="3390"/>
              <a:chExt cx="3667" cy="539"/>
            </a:xfrm>
          </p:grpSpPr>
          <p:graphicFrame>
            <p:nvGraphicFramePr>
              <p:cNvPr id="19460" name="Object 1"/>
              <p:cNvGraphicFramePr>
                <a:graphicFrameLocks noChangeAspect="1"/>
              </p:cNvGraphicFramePr>
              <p:nvPr/>
            </p:nvGraphicFramePr>
            <p:xfrm>
              <a:off x="1302" y="3441"/>
              <a:ext cx="3667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5371920" imgH="774360" progId="">
                      <p:embed/>
                    </p:oleObj>
                  </mc:Choice>
                  <mc:Fallback>
                    <p:oleObj name="Equation" r:id="rId5" imgW="5371920" imgH="774360" progId="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2" y="3441"/>
                            <a:ext cx="3667" cy="4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2704" name="Text Box 16"/>
              <p:cNvSpPr txBox="1">
                <a:spLocks noChangeArrowheads="1"/>
              </p:cNvSpPr>
              <p:nvPr/>
            </p:nvSpPr>
            <p:spPr bwMode="auto">
              <a:xfrm>
                <a:off x="2407" y="3390"/>
                <a:ext cx="21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0" lang="en-US" altLang="zh-CN" sz="20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⊖</a:t>
                </a:r>
                <a:endParaRPr kumimoji="0" lang="en-US" altLang="zh-CN" sz="20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3044580A-B391-124F-B873-220D0CC5F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857" y="5238230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65FFA579-CB64-A643-A630-11EDF1873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60" y="5257818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BBC8F07D-2063-7A43-9046-0507E3ECE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462" y="5238230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FB47BBEB-2471-774B-ACAF-063B54430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0936" y="5257818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5FCEA1-76B3-7C44-B848-221E83DF25E6}"/>
              </a:ext>
            </a:extLst>
          </p:cNvPr>
          <p:cNvGrpSpPr/>
          <p:nvPr/>
        </p:nvGrpSpPr>
        <p:grpSpPr>
          <a:xfrm>
            <a:off x="2838807" y="2175718"/>
            <a:ext cx="3022600" cy="527697"/>
            <a:chOff x="2838807" y="2175718"/>
            <a:chExt cx="3022600" cy="527697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052456"/>
                </p:ext>
              </p:extLst>
            </p:nvPr>
          </p:nvGraphicFramePr>
          <p:xfrm>
            <a:off x="2838807" y="2246215"/>
            <a:ext cx="3022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022560" imgH="457200" progId="">
                    <p:embed/>
                  </p:oleObj>
                </mc:Choice>
                <mc:Fallback>
                  <p:oleObj r:id="rId7" imgW="3022560" imgH="457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807" y="2246215"/>
                          <a:ext cx="3022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1CD33FE-9192-644C-975F-D1B534D27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449" y="2175718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CF2D048-EE5E-694F-A4F9-20E0A182C9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5A4EA-D778-E74D-8EF7-12F4B1086B4E}"/>
              </a:ext>
            </a:extLst>
          </p:cNvPr>
          <p:cNvSpPr/>
          <p:nvPr/>
        </p:nvSpPr>
        <p:spPr>
          <a:xfrm>
            <a:off x="228600" y="409106"/>
            <a:ext cx="8686800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设在定温下，一定量理想气体在活塞筒中克服外压</a:t>
            </a:r>
            <a:r>
              <a:rPr lang="en-US" altLang="zh-CN" b="0" i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0" baseline="-25000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经</a:t>
            </a:r>
            <a:r>
              <a:rPr lang="en-US" altLang="zh-CN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种不同途径，体积从</a:t>
            </a:r>
            <a:r>
              <a:rPr lang="en-US" altLang="zh-CN" b="0" i="1" dirty="0">
                <a:solidFill>
                  <a:srgbClr val="FF3300"/>
                </a:solidFill>
                <a:ea typeface="黑体" panose="02010609060101010101" pitchFamily="49" charset="-122"/>
              </a:rPr>
              <a:t>V</a:t>
            </a:r>
            <a:r>
              <a:rPr lang="en-US" altLang="zh-CN" b="0" baseline="-40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膨胀到</a:t>
            </a:r>
            <a:r>
              <a:rPr lang="en-US" altLang="zh-CN" b="0" i="1" dirty="0">
                <a:solidFill>
                  <a:srgbClr val="FF3300"/>
                </a:solidFill>
                <a:ea typeface="黑体" panose="02010609060101010101" pitchFamily="49" charset="-122"/>
              </a:rPr>
              <a:t>V</a:t>
            </a:r>
            <a:r>
              <a:rPr lang="en-US" altLang="zh-CN" b="0" baseline="-40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所作的功。</a:t>
            </a:r>
            <a:endParaRPr lang="zh-CN" altLang="en-US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FA004C-276E-BB46-B264-DD64A39B004E}"/>
              </a:ext>
            </a:extLst>
          </p:cNvPr>
          <p:cNvSpPr/>
          <p:nvPr/>
        </p:nvSpPr>
        <p:spPr>
          <a:xfrm>
            <a:off x="6948264" y="5301208"/>
            <a:ext cx="1833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理想活塞：自身无重量，活塞移动无摩擦力，不消耗能量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EF86C4-230A-1849-A794-BDDEC7F8E892}"/>
              </a:ext>
            </a:extLst>
          </p:cNvPr>
          <p:cNvGrpSpPr/>
          <p:nvPr/>
        </p:nvGrpSpPr>
        <p:grpSpPr>
          <a:xfrm>
            <a:off x="7380312" y="1340768"/>
            <a:ext cx="871711" cy="3685053"/>
            <a:chOff x="7164288" y="1488870"/>
            <a:chExt cx="871711" cy="3685053"/>
          </a:xfrm>
        </p:grpSpPr>
        <p:sp>
          <p:nvSpPr>
            <p:cNvPr id="8" name="罐形 7">
              <a:extLst>
                <a:ext uri="{FF2B5EF4-FFF2-40B4-BE49-F238E27FC236}">
                  <a16:creationId xmlns:a16="http://schemas.microsoft.com/office/drawing/2014/main" id="{B03B9FD9-EEC0-1E40-A368-379D103D30D0}"/>
                </a:ext>
              </a:extLst>
            </p:cNvPr>
            <p:cNvSpPr/>
            <p:nvPr/>
          </p:nvSpPr>
          <p:spPr bwMode="auto">
            <a:xfrm>
              <a:off x="7164288" y="3603456"/>
              <a:ext cx="871711" cy="1570467"/>
            </a:xfrm>
            <a:prstGeom prst="can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罐形 8">
              <a:extLst>
                <a:ext uri="{FF2B5EF4-FFF2-40B4-BE49-F238E27FC236}">
                  <a16:creationId xmlns:a16="http://schemas.microsoft.com/office/drawing/2014/main" id="{DFFF3408-2D69-A444-81BF-7D30585BD471}"/>
                </a:ext>
              </a:extLst>
            </p:cNvPr>
            <p:cNvSpPr/>
            <p:nvPr/>
          </p:nvSpPr>
          <p:spPr bwMode="auto">
            <a:xfrm>
              <a:off x="7188249" y="3459457"/>
              <a:ext cx="847750" cy="288000"/>
            </a:xfrm>
            <a:prstGeom prst="can">
              <a:avLst/>
            </a:prstGeom>
            <a:solidFill>
              <a:srgbClr val="FFFF0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410FE158-3E80-D349-9047-B6D27D5BC54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81056" y="1488870"/>
              <a:ext cx="7193" cy="2258588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B73135C9-4155-A543-82D4-334DCB17F9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28806" y="1488870"/>
              <a:ext cx="0" cy="2231879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下箭头 11">
              <a:extLst>
                <a:ext uri="{FF2B5EF4-FFF2-40B4-BE49-F238E27FC236}">
                  <a16:creationId xmlns:a16="http://schemas.microsoft.com/office/drawing/2014/main" id="{3BE454DF-0D18-4845-83F5-E2EE3D449141}"/>
                </a:ext>
              </a:extLst>
            </p:cNvPr>
            <p:cNvSpPr/>
            <p:nvPr/>
          </p:nvSpPr>
          <p:spPr bwMode="auto">
            <a:xfrm rot="10800000">
              <a:off x="7504112" y="2904850"/>
              <a:ext cx="216024" cy="576064"/>
            </a:xfrm>
            <a:prstGeom prst="downArrow">
              <a:avLst/>
            </a:prstGeom>
            <a:solidFill>
              <a:srgbClr val="FF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罐形 12">
              <a:extLst>
                <a:ext uri="{FF2B5EF4-FFF2-40B4-BE49-F238E27FC236}">
                  <a16:creationId xmlns:a16="http://schemas.microsoft.com/office/drawing/2014/main" id="{B684C885-6746-E543-9BEA-91086E9A2A3A}"/>
                </a:ext>
              </a:extLst>
            </p:cNvPr>
            <p:cNvSpPr/>
            <p:nvPr/>
          </p:nvSpPr>
          <p:spPr bwMode="auto">
            <a:xfrm>
              <a:off x="7181056" y="1744990"/>
              <a:ext cx="847750" cy="288000"/>
            </a:xfrm>
            <a:prstGeom prst="can">
              <a:avLst/>
            </a:prstGeom>
            <a:solidFill>
              <a:srgbClr val="FFFF00"/>
            </a:solidFill>
            <a:ln w="9525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514E5F-1B68-BB43-AB8C-458C678CC732}"/>
                </a:ext>
              </a:extLst>
            </p:cNvPr>
            <p:cNvSpPr txBox="1"/>
            <p:nvPr/>
          </p:nvSpPr>
          <p:spPr>
            <a:xfrm>
              <a:off x="7396883" y="2466094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altLang="zh-CN" i="1" dirty="0" err="1"/>
                <a:t>P</a:t>
              </a:r>
              <a:r>
                <a:rPr lang="en-GB" altLang="zh-CN" i="1" baseline="-25000" dirty="0" err="1"/>
                <a:t>e</a:t>
              </a:r>
              <a:endParaRPr kumimoji="1" lang="zh-CN" altLang="en-US" dirty="0"/>
            </a:p>
          </p:txBody>
        </p:sp>
      </p:grpSp>
      <p:sp>
        <p:nvSpPr>
          <p:cNvPr id="18" name="Text Box 5">
            <a:extLst>
              <a:ext uri="{FF2B5EF4-FFF2-40B4-BE49-F238E27FC236}">
                <a16:creationId xmlns:a16="http://schemas.microsoft.com/office/drawing/2014/main" id="{DA46354D-3ED1-C94D-A841-490CBDDD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50" y="1566111"/>
            <a:ext cx="4959350" cy="4308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fontAlgn="t"/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1.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自由膨胀（</a:t>
            </a:r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free expansion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）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sym typeface="Symbol" pitchFamily="2" charset="2"/>
              </a:rPr>
              <a:t>                        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+mn-lt"/>
              </a:rPr>
              <a:t>     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</a:rPr>
              <a:t> </a:t>
            </a:r>
            <a:r>
              <a:rPr kumimoji="1" lang="zh-CN" altLang="zh-CN" sz="2800" b="1" i="1" dirty="0">
                <a:solidFill>
                  <a:srgbClr val="0000FF"/>
                </a:solidFill>
                <a:latin typeface="+mn-lt"/>
              </a:rPr>
              <a:t>  </a:t>
            </a:r>
            <a:endParaRPr kumimoji="1" lang="zh-CN" altLang="en-US" b="1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7F5C56C-EC77-3E42-96F9-8B7FD7EEB614}"/>
                  </a:ext>
                </a:extLst>
              </p:cNvPr>
              <p:cNvSpPr txBox="1"/>
              <p:nvPr/>
            </p:nvSpPr>
            <p:spPr>
              <a:xfrm>
                <a:off x="1259632" y="2117190"/>
                <a:ext cx="2703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7F5C56C-EC77-3E42-96F9-8B7FD7EEB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117190"/>
                <a:ext cx="270336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6">
            <a:extLst>
              <a:ext uri="{FF2B5EF4-FFF2-40B4-BE49-F238E27FC236}">
                <a16:creationId xmlns:a16="http://schemas.microsoft.com/office/drawing/2014/main" id="{7C915EDA-66AF-4A4D-8A53-9EEEEF0D5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50" y="2962938"/>
            <a:ext cx="5924550" cy="43524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2.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一次恒外压膨胀（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保持不变）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D35D18-D20A-864A-A0EB-5B802D71AE48}"/>
              </a:ext>
            </a:extLst>
          </p:cNvPr>
          <p:cNvSpPr txBox="1"/>
          <p:nvPr/>
        </p:nvSpPr>
        <p:spPr>
          <a:xfrm>
            <a:off x="1050630" y="3599355"/>
            <a:ext cx="364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W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 -</a:t>
            </a:r>
            <a:r>
              <a:rPr kumimoji="1" lang="en-US" altLang="zh-CN" i="1" dirty="0" err="1"/>
              <a:t>P</a:t>
            </a:r>
            <a:r>
              <a:rPr kumimoji="1" lang="en-US" altLang="zh-CN" baseline="-25000" dirty="0" err="1"/>
              <a:t>e</a:t>
            </a:r>
            <a:r>
              <a:rPr kumimoji="1" lang="en-US" altLang="zh-CN" dirty="0"/>
              <a:t> Δ</a:t>
            </a:r>
            <a:r>
              <a:rPr kumimoji="1" lang="en-US" altLang="zh-CN" i="1" dirty="0"/>
              <a:t>V</a:t>
            </a:r>
            <a:r>
              <a:rPr kumimoji="1" lang="en-US" altLang="zh-CN" dirty="0"/>
              <a:t> = </a:t>
            </a:r>
            <a:r>
              <a:rPr lang="en-US" altLang="zh-CN" dirty="0"/>
              <a:t>-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2</a:t>
            </a:r>
            <a:r>
              <a:rPr lang="en-US" altLang="zh-CN" dirty="0"/>
              <a:t> (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– V</a:t>
            </a:r>
            <a:r>
              <a:rPr lang="en-US" altLang="zh-CN" i="1" baseline="-25000" dirty="0"/>
              <a:t>1</a:t>
            </a:r>
            <a:r>
              <a:rPr lang="en-US" altLang="zh-CN" dirty="0"/>
              <a:t>) </a:t>
            </a:r>
            <a:endParaRPr kumimoji="1" lang="zh-CN" altLang="en-US" i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B4FB3A-3390-C64A-BE01-EC64D0C61113}"/>
              </a:ext>
            </a:extLst>
          </p:cNvPr>
          <p:cNvSpPr txBox="1"/>
          <p:nvPr/>
        </p:nvSpPr>
        <p:spPr>
          <a:xfrm>
            <a:off x="8244408" y="4050172"/>
            <a:ext cx="821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en-US" altLang="zh-CN" sz="2000" baseline="-25000" dirty="0"/>
              <a:t>1</a:t>
            </a:r>
            <a:r>
              <a:rPr kumimoji="1" lang="en-US" altLang="zh-CN" sz="2000" dirty="0"/>
              <a:t>, V</a:t>
            </a:r>
            <a:r>
              <a:rPr kumimoji="1" lang="en-US" altLang="zh-CN" sz="2000" baseline="-25000" dirty="0"/>
              <a:t>1</a:t>
            </a:r>
            <a:endParaRPr kumimoji="1" lang="zh-CN" altLang="en-US" sz="2000" baseline="-25000" dirty="0"/>
          </a:p>
        </p:txBody>
      </p:sp>
      <p:pic>
        <p:nvPicPr>
          <p:cNvPr id="26" name="Picture 7" descr="1_27_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BEC2FD-1E3C-9541-8704-A818E5A49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4"/>
          <a:stretch/>
        </p:blipFill>
        <p:spPr bwMode="auto">
          <a:xfrm>
            <a:off x="1238861" y="4168088"/>
            <a:ext cx="3333140" cy="21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8276471-4F06-3445-927E-7CCC7B4BC15A}"/>
              </a:ext>
            </a:extLst>
          </p:cNvPr>
          <p:cNvSpPr txBox="1"/>
          <p:nvPr/>
        </p:nvSpPr>
        <p:spPr>
          <a:xfrm>
            <a:off x="1852453" y="63963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一次恒压膨胀</a:t>
            </a:r>
          </a:p>
        </p:txBody>
      </p:sp>
    </p:spTree>
    <p:extLst>
      <p:ext uri="{BB962C8B-B14F-4D97-AF65-F5344CB8AC3E}">
        <p14:creationId xmlns:p14="http://schemas.microsoft.com/office/powerpoint/2010/main" val="1450130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4706503" y="2714905"/>
          <a:ext cx="3467201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66800" imgH="850680" progId="">
                  <p:embed/>
                </p:oleObj>
              </mc:Choice>
              <mc:Fallback>
                <p:oleObj name="Equation" r:id="rId3" imgW="3466800" imgH="85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503" y="2714905"/>
                        <a:ext cx="3467201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538733" y="2672854"/>
          <a:ext cx="34913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92360" imgH="850680" progId="">
                  <p:embed/>
                </p:oleObj>
              </mc:Choice>
              <mc:Fallback>
                <p:oleObj name="Equation" r:id="rId5" imgW="3492360" imgH="850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33" y="2672854"/>
                        <a:ext cx="34913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30" name="Text Box 18"/>
          <p:cNvSpPr txBox="1">
            <a:spLocks noChangeArrowheads="1"/>
          </p:cNvSpPr>
          <p:nvPr/>
        </p:nvSpPr>
        <p:spPr bwMode="auto">
          <a:xfrm>
            <a:off x="539552" y="1124744"/>
            <a:ext cx="7848600" cy="106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设在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的平衡常数为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p1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，在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为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p2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，并设在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至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范围内，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H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和</a:t>
            </a:r>
            <a:r>
              <a:rPr kumimoji="0" lang="en-US" altLang="zh-CN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en-US" altLang="zh-CN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不变，则有</a:t>
            </a:r>
          </a:p>
        </p:txBody>
      </p:sp>
      <p:sp>
        <p:nvSpPr>
          <p:cNvPr id="883731" name="Text Box 19"/>
          <p:cNvSpPr txBox="1">
            <a:spLocks noChangeArrowheads="1"/>
          </p:cNvSpPr>
          <p:nvPr/>
        </p:nvSpPr>
        <p:spPr bwMode="auto">
          <a:xfrm>
            <a:off x="971550" y="4005064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以上两式相减，则有</a:t>
            </a:r>
          </a:p>
        </p:txBody>
      </p:sp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2483768" y="4664887"/>
          <a:ext cx="4019550" cy="78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40000" imgH="914400" progId="">
                  <p:embed/>
                </p:oleObj>
              </mc:Choice>
              <mc:Fallback>
                <p:oleObj name="Equation" r:id="rId7" imgW="4140000" imgH="914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64887"/>
                        <a:ext cx="4019550" cy="78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3034212" y="5665777"/>
          <a:ext cx="2905940" cy="85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49280" imgH="927000" progId="">
                  <p:embed/>
                </p:oleObj>
              </mc:Choice>
              <mc:Fallback>
                <p:oleObj name="Equation" r:id="rId9" imgW="3149280" imgH="92700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212" y="5665777"/>
                        <a:ext cx="2905940" cy="859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42" name="Text Box 30"/>
          <p:cNvSpPr txBox="1">
            <a:spLocks noChangeArrowheads="1"/>
          </p:cNvSpPr>
          <p:nvPr/>
        </p:nvSpPr>
        <p:spPr bwMode="auto">
          <a:xfrm>
            <a:off x="1804913" y="5869991"/>
            <a:ext cx="67885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或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66AD3DE-0BFC-2342-94FB-BBB7A779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1663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温度对化学平衡的影响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349850C-DF74-D649-87A5-F8617DED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613457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BDC82BD8-A4D2-0A42-92F7-DF7EE69E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916" y="2617201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2C7205D0-7CB9-7940-A69B-46EC9920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383" y="2634134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F25BB9F5-69CF-F848-A6AD-C089C2DA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649" y="2651067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D1913DAB-4743-8140-A9AD-DAE136F0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153" y="4612408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F9279BE5-B896-4E44-9C6E-0CD7D539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105" y="5647847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551880" y="1124744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上式也变换为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467544" y="2785399"/>
            <a:ext cx="8229600" cy="270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上述式子是表达平衡常数与温度关系的重要方程式，称为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方程式，是</a:t>
            </a:r>
            <a:r>
              <a:rPr kumimoji="0" lang="en-US" altLang="zh-CN" b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于</a:t>
            </a:r>
            <a:r>
              <a:rPr kumimoji="0" lang="en-US" altLang="zh-CN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1884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年由热力学基本公式推导出来的。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当已知化学反应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H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值时，只是测定某一温度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的平衡数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K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p1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，即可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求另一温度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p2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。当已知在不同温度的</a:t>
            </a:r>
            <a:r>
              <a:rPr kumimoji="0" lang="en-US" altLang="zh-CN" b="0" i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值时，则可求出反应的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H</a:t>
            </a:r>
            <a:r>
              <a:rPr kumimoji="0" lang="en-US" altLang="zh-CN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r>
              <a:rPr kumimoji="0" lang="zh-CN" altLang="en-US" b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Symbol" pitchFamily="18" charset="2"/>
              </a:rPr>
              <a:t>。</a:t>
            </a:r>
            <a:endParaRPr kumimoji="0" lang="zh-CN" altLang="zh-CN" b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Symbol" pitchFamily="18" charset="2"/>
            </a:endParaRPr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5455"/>
              </p:ext>
            </p:extLst>
          </p:nvPr>
        </p:nvGraphicFramePr>
        <p:xfrm>
          <a:off x="1433736" y="1770061"/>
          <a:ext cx="3036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774360" progId="">
                  <p:embed/>
                </p:oleObj>
              </mc:Choice>
              <mc:Fallback>
                <p:oleObj name="Equation" r:id="rId3" imgW="3035160" imgH="77436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36" y="1770061"/>
                        <a:ext cx="30368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940" y="580526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0" dirty="0" err="1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Clapeyron-Clausius</a:t>
            </a:r>
            <a:r>
              <a:rPr lang="en-US" altLang="zh-CN" b="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方程？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09868"/>
              </p:ext>
            </p:extLst>
          </p:nvPr>
        </p:nvGraphicFramePr>
        <p:xfrm>
          <a:off x="5488025" y="5606676"/>
          <a:ext cx="27368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11500" imgH="939800" progId="Equation.DSMT4">
                  <p:embed/>
                </p:oleObj>
              </mc:Choice>
              <mc:Fallback>
                <p:oleObj name="Equation" r:id="rId5" imgW="3111500" imgH="9398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025" y="5606676"/>
                        <a:ext cx="27368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>
            <a:extLst>
              <a:ext uri="{FF2B5EF4-FFF2-40B4-BE49-F238E27FC236}">
                <a16:creationId xmlns:a16="http://schemas.microsoft.com/office/drawing/2014/main" id="{73820D75-BBF7-AA4E-9399-10EAE7C21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1663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温度对化学平衡的影响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DADF2759-8243-6947-AD75-0F5A0363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719457"/>
            <a:ext cx="32092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000" b="0" baseline="30000" dirty="0">
                <a:latin typeface="Arial" panose="020B0604020202020204" pitchFamily="34" charset="0"/>
                <a:cs typeface="Arial" panose="020B0604020202020204" pitchFamily="34" charset="0"/>
              </a:rPr>
              <a:t>⊖</a:t>
            </a:r>
            <a:endParaRPr kumimoji="0" lang="en-US" altLang="zh-CN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D60076-B004-60B5-48E8-3C61E411EDEA}"/>
              </a:ext>
            </a:extLst>
          </p:cNvPr>
          <p:cNvGrpSpPr/>
          <p:nvPr/>
        </p:nvGrpSpPr>
        <p:grpSpPr>
          <a:xfrm>
            <a:off x="5508104" y="1784954"/>
            <a:ext cx="2696692" cy="779950"/>
            <a:chOff x="6123780" y="1784954"/>
            <a:chExt cx="2696692" cy="779950"/>
          </a:xfrm>
        </p:grpSpPr>
        <p:graphicFrame>
          <p:nvGraphicFramePr>
            <p:cNvPr id="12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617494"/>
                </p:ext>
              </p:extLst>
            </p:nvPr>
          </p:nvGraphicFramePr>
          <p:xfrm>
            <a:off x="6123780" y="1860761"/>
            <a:ext cx="2696692" cy="704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149280" imgH="927000" progId="">
                    <p:embed/>
                  </p:oleObj>
                </mc:Choice>
                <mc:Fallback>
                  <p:oleObj name="Equation" r:id="rId7" imgW="3149280" imgH="9270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780" y="1860761"/>
                          <a:ext cx="2696692" cy="704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019B2DAE-D4C3-104E-93B9-3BA4E636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947" y="1784954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3" name="Text Box 3"/>
          <p:cNvSpPr txBox="1">
            <a:spLocks noChangeArrowheads="1"/>
          </p:cNvSpPr>
          <p:nvPr/>
        </p:nvSpPr>
        <p:spPr bwMode="auto">
          <a:xfrm>
            <a:off x="251520" y="2326337"/>
            <a:ext cx="8699822" cy="182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该式与</a:t>
            </a:r>
            <a:r>
              <a:rPr kumimoji="0" lang="en-US" altLang="zh-CN" b="0" dirty="0" err="1">
                <a:latin typeface="+mn-lt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方程式极为相似。实际上，</a:t>
            </a:r>
            <a:r>
              <a:rPr kumimoji="0" lang="en-US" altLang="zh-CN" b="0" dirty="0" err="1">
                <a:latin typeface="+mn-lt"/>
                <a:ea typeface="+mj-ea"/>
                <a:cs typeface="Arial" panose="020B0604020202020204" pitchFamily="34" charset="0"/>
              </a:rPr>
              <a:t>Clapeyron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于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1832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年首先导出了相平衡与温度的关系式，又经</a:t>
            </a:r>
            <a:r>
              <a:rPr kumimoji="0" lang="en-US" altLang="zh-CN" b="0" dirty="0" err="1">
                <a:latin typeface="+mn-lt"/>
                <a:ea typeface="+mj-ea"/>
                <a:cs typeface="Arial" panose="020B0604020202020204" pitchFamily="34" charset="0"/>
              </a:rPr>
              <a:t>Clausius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简化，用于气液（或气固）平衡体系即为上式的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C 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  <a:sym typeface="Symbol" pitchFamily="18" charset="2"/>
              </a:rPr>
              <a:t> 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C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方程。而</a:t>
            </a:r>
            <a:r>
              <a:rPr kumimoji="0" lang="en-US" altLang="zh-CN" b="0" dirty="0" err="1">
                <a:latin typeface="+mn-lt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方程则是</a:t>
            </a:r>
            <a:r>
              <a:rPr kumimoji="0" lang="en-US" altLang="zh-CN" b="0" dirty="0" err="1">
                <a:latin typeface="+mn-lt"/>
                <a:ea typeface="+mj-ea"/>
                <a:cs typeface="Arial" panose="020B0604020202020204" pitchFamily="34" charset="0"/>
              </a:rPr>
              <a:t>van`t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于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1884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年由热力学基本公式推导出的。</a:t>
            </a: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327073"/>
              </p:ext>
            </p:extLst>
          </p:nvPr>
        </p:nvGraphicFramePr>
        <p:xfrm>
          <a:off x="1331640" y="1179441"/>
          <a:ext cx="2736651" cy="85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480" imgH="939600" progId="Equation.DSMT4">
                  <p:embed/>
                </p:oleObj>
              </mc:Choice>
              <mc:Fallback>
                <p:oleObj name="Equation" r:id="rId3" imgW="3111480" imgH="939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79441"/>
                        <a:ext cx="2736651" cy="859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B4E95F-A9E7-3C46-AB1D-6DA99ECC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16632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(3)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温度对化学平衡的影响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BEF364-63CF-DB44-A312-ADAD16068D39}"/>
              </a:ext>
            </a:extLst>
          </p:cNvPr>
          <p:cNvSpPr/>
          <p:nvPr/>
        </p:nvSpPr>
        <p:spPr>
          <a:xfrm>
            <a:off x="534613" y="5043797"/>
            <a:ext cx="8069835" cy="137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相变的热效应就是摩尔蒸发热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US" altLang="zh-CN" b="0" i="1" dirty="0" err="1">
                <a:latin typeface="+mn-lt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 err="1">
                <a:latin typeface="+mn-lt"/>
                <a:ea typeface="+mj-ea"/>
                <a:cs typeface="Arial" panose="020B0604020202020204" pitchFamily="34" charset="0"/>
              </a:rPr>
              <a:t>vap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，在一定温度下水的蒸气压为</a:t>
            </a:r>
            <a:r>
              <a:rPr kumimoji="0" lang="en-US" altLang="zh-CN" b="0" i="1" dirty="0">
                <a:latin typeface="+mn-lt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baseline="-25000" dirty="0">
                <a:latin typeface="+mn-lt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50000" dirty="0">
                <a:latin typeface="+mn-lt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baseline="-25000" dirty="0">
                <a:latin typeface="+mn-lt"/>
                <a:ea typeface="+mj-ea"/>
                <a:cs typeface="Arial" panose="020B0604020202020204" pitchFamily="34" charset="0"/>
              </a:rPr>
              <a:t>O(g)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，那么气液两相平衡体系的</a:t>
            </a:r>
            <a:r>
              <a:rPr kumimoji="0" lang="en-US" altLang="zh-CN" b="0" i="1" dirty="0" err="1">
                <a:latin typeface="+mn-lt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 err="1">
                <a:latin typeface="+mn-lt"/>
                <a:ea typeface="+mj-ea"/>
                <a:cs typeface="Arial" panose="020B0604020202020204" pitchFamily="34" charset="0"/>
              </a:rPr>
              <a:t>p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只与</a:t>
            </a:r>
            <a:r>
              <a:rPr kumimoji="0" lang="en-US" altLang="zh-CN" b="0" i="1" dirty="0">
                <a:cs typeface="Arial" panose="020B0604020202020204" pitchFamily="34" charset="0"/>
              </a:rPr>
              <a:t>p</a:t>
            </a:r>
            <a:r>
              <a:rPr kumimoji="0" lang="en-US" altLang="zh-CN" b="0" baseline="-25000" dirty="0">
                <a:cs typeface="Arial" panose="020B0604020202020204" pitchFamily="34" charset="0"/>
              </a:rPr>
              <a:t>H</a:t>
            </a:r>
            <a:r>
              <a:rPr kumimoji="0" lang="en-US" altLang="zh-CN" b="0" baseline="-50000" dirty="0">
                <a:cs typeface="Arial" panose="020B0604020202020204" pitchFamily="34" charset="0"/>
              </a:rPr>
              <a:t>2</a:t>
            </a:r>
            <a:r>
              <a:rPr kumimoji="0" lang="en-US" altLang="zh-CN" b="0" baseline="-25000" dirty="0">
                <a:cs typeface="Arial" panose="020B0604020202020204" pitchFamily="34" charset="0"/>
              </a:rPr>
              <a:t>O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有关，即</a:t>
            </a:r>
            <a:r>
              <a:rPr kumimoji="0" lang="en-US" altLang="zh-CN" b="0" i="1" dirty="0" err="1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K</a:t>
            </a:r>
            <a:r>
              <a:rPr kumimoji="0" lang="en-US" altLang="zh-CN" b="0" baseline="-25000" dirty="0" err="1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p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 = </a:t>
            </a:r>
            <a:r>
              <a:rPr kumimoji="0" lang="en-US" altLang="zh-CN" b="0" i="1" dirty="0">
                <a:solidFill>
                  <a:srgbClr val="0000FF"/>
                </a:solidFill>
                <a:cs typeface="Arial" panose="020B0604020202020204" pitchFamily="34" charset="0"/>
              </a:rPr>
              <a:t>p</a:t>
            </a:r>
            <a:r>
              <a:rPr kumimoji="0" lang="en-US" altLang="zh-CN" b="0" baseline="-25000" dirty="0">
                <a:solidFill>
                  <a:srgbClr val="0000FF"/>
                </a:solidFill>
                <a:cs typeface="Arial" panose="020B0604020202020204" pitchFamily="34" charset="0"/>
              </a:rPr>
              <a:t>H</a:t>
            </a:r>
            <a:r>
              <a:rPr kumimoji="0" lang="en-US" altLang="zh-CN" b="0" baseline="-50000" dirty="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  <a:r>
              <a:rPr kumimoji="0" lang="en-US" altLang="zh-CN" b="0" baseline="-25000" dirty="0">
                <a:solidFill>
                  <a:srgbClr val="0000FF"/>
                </a:solidFill>
                <a:cs typeface="Arial" panose="020B0604020202020204" pitchFamily="34" charset="0"/>
              </a:rPr>
              <a:t>O</a:t>
            </a:r>
            <a:r>
              <a:rPr kumimoji="0" lang="en-US" altLang="zh-CN" b="0" baseline="-2500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(g)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。代入 </a:t>
            </a:r>
            <a:r>
              <a:rPr kumimoji="0" lang="en-US" altLang="zh-CN" b="0" dirty="0" err="1">
                <a:latin typeface="+mn-lt"/>
                <a:ea typeface="+mj-ea"/>
                <a:cs typeface="Arial" panose="020B0604020202020204" pitchFamily="34" charset="0"/>
              </a:rPr>
              <a:t>van’t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 Hoff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 方程即得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C 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  <a:sym typeface="Symbol" pitchFamily="18" charset="2"/>
              </a:rPr>
              <a:t> </a:t>
            </a:r>
            <a:r>
              <a:rPr kumimoji="0" lang="en-US" altLang="zh-CN" b="0" dirty="0">
                <a:latin typeface="+mn-lt"/>
                <a:ea typeface="+mj-ea"/>
                <a:cs typeface="Arial" panose="020B0604020202020204" pitchFamily="34" charset="0"/>
              </a:rPr>
              <a:t>C</a:t>
            </a:r>
            <a:r>
              <a:rPr kumimoji="0" lang="zh-CN" altLang="en-US" b="0" dirty="0">
                <a:latin typeface="+mn-lt"/>
                <a:ea typeface="+mj-ea"/>
                <a:cs typeface="Arial" panose="020B0604020202020204" pitchFamily="34" charset="0"/>
              </a:rPr>
              <a:t>方程。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6E7375-B2D4-0A46-B2F1-F3386FE6BBE0}"/>
              </a:ext>
            </a:extLst>
          </p:cNvPr>
          <p:cNvSpPr/>
          <p:nvPr/>
        </p:nvSpPr>
        <p:spPr>
          <a:xfrm>
            <a:off x="1900269" y="4304004"/>
            <a:ext cx="4623382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气液平衡体系：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O(l) </a:t>
            </a:r>
            <a:r>
              <a:rPr kumimoji="0" lang="zh-CN" altLang="en-US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＝ 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H</a:t>
            </a:r>
            <a:r>
              <a:rPr kumimoji="0" lang="en-US" altLang="zh-CN" b="0" baseline="-2500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2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O(g)</a:t>
            </a:r>
            <a:r>
              <a:rPr kumimoji="0" lang="zh-CN" altLang="en-US" b="0" dirty="0">
                <a:solidFill>
                  <a:srgbClr val="0000FF"/>
                </a:solidFill>
                <a:latin typeface="+mn-lt"/>
                <a:ea typeface="+mj-ea"/>
                <a:cs typeface="Arial" panose="020B0604020202020204" pitchFamily="34" charset="0"/>
              </a:rPr>
              <a:t> </a:t>
            </a:r>
            <a:endParaRPr kumimoji="0" lang="en-US" altLang="zh-CN" b="0" dirty="0">
              <a:solidFill>
                <a:srgbClr val="0000FF"/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891CE6-93A3-CC8E-1EFA-FA204ABA7463}"/>
              </a:ext>
            </a:extLst>
          </p:cNvPr>
          <p:cNvGrpSpPr/>
          <p:nvPr/>
        </p:nvGrpSpPr>
        <p:grpSpPr>
          <a:xfrm>
            <a:off x="4932387" y="1219252"/>
            <a:ext cx="2696692" cy="779950"/>
            <a:chOff x="6123780" y="1784954"/>
            <a:chExt cx="2696692" cy="779950"/>
          </a:xfrm>
        </p:grpSpPr>
        <p:graphicFrame>
          <p:nvGraphicFramePr>
            <p:cNvPr id="6" name="Object 0">
              <a:extLst>
                <a:ext uri="{FF2B5EF4-FFF2-40B4-BE49-F238E27FC236}">
                  <a16:creationId xmlns:a16="http://schemas.microsoft.com/office/drawing/2014/main" id="{1CA9B41E-E034-1670-4136-F1B88C0740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307940"/>
                </p:ext>
              </p:extLst>
            </p:nvPr>
          </p:nvGraphicFramePr>
          <p:xfrm>
            <a:off x="6123780" y="1860761"/>
            <a:ext cx="2696692" cy="704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49280" imgH="927000" progId="">
                    <p:embed/>
                  </p:oleObj>
                </mc:Choice>
                <mc:Fallback>
                  <p:oleObj name="Equation" r:id="rId5" imgW="3149280" imgH="927000" progId="">
                    <p:embed/>
                    <p:pic>
                      <p:nvPicPr>
                        <p:cNvPr id="12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780" y="1860761"/>
                          <a:ext cx="2696692" cy="704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18491182-A357-57BB-7CA1-A6E1D776B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947" y="1784954"/>
              <a:ext cx="32092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en-US" altLang="zh-CN" sz="2000" b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⊖</a:t>
              </a:r>
              <a:endParaRPr kumimoji="0" lang="en-US" altLang="zh-CN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23" y="2667735"/>
            <a:ext cx="3181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2483767" y="6014097"/>
            <a:ext cx="3602461" cy="4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</a:rPr>
              <a:t>Henri Le </a:t>
            </a:r>
            <a:r>
              <a:rPr kumimoji="0"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Chatelier</a:t>
            </a:r>
            <a:r>
              <a:rPr kumimoji="0" lang="en-US" altLang="zh-CN" sz="2000" dirty="0">
                <a:solidFill>
                  <a:schemeClr val="accent2">
                    <a:lumMod val="50000"/>
                  </a:schemeClr>
                </a:solidFill>
              </a:rPr>
              <a:t> (1850-1936)</a:t>
            </a:r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34454" y="1196752"/>
            <a:ext cx="8624046" cy="113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latin typeface="+mj-ea"/>
                <a:ea typeface="+mj-ea"/>
              </a:rPr>
              <a:t>如果改变可逆反应的条件（如浓度、压强、温度等），化学平衡就被破坏，并向减弱这种改变的方向移动</a:t>
            </a:r>
            <a:endParaRPr kumimoji="0" lang="zh-CN" altLang="en-US" b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451B077-0776-FA4E-97C6-D5C32D63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22531"/>
            <a:ext cx="7061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zh-CN" sz="32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Le </a:t>
            </a:r>
            <a:r>
              <a:rPr kumimoji="0" lang="en-US" altLang="zh-CN" sz="3200" b="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Chatelier</a:t>
            </a:r>
            <a:r>
              <a:rPr kumimoji="0" lang="zh-CN" altLang="en-US" sz="32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平衡移动原理</a:t>
            </a:r>
            <a:r>
              <a:rPr kumimoji="0" lang="en-US" altLang="zh-CN" sz="3200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(1888)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  <a:latin typeface="+mn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0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63689" y="122531"/>
            <a:ext cx="62646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6835526" cy="1301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化学平衡的计算</a:t>
            </a:r>
            <a:endParaRPr lang="en-US" altLang="zh-CN" sz="2800" b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化学反应方向的判断和平衡移动的计算</a:t>
            </a:r>
          </a:p>
        </p:txBody>
      </p:sp>
    </p:spTree>
    <p:extLst>
      <p:ext uri="{BB962C8B-B14F-4D97-AF65-F5344CB8AC3E}">
        <p14:creationId xmlns:p14="http://schemas.microsoft.com/office/powerpoint/2010/main" val="2181640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D8228DB-D06C-5141-802D-2A4E4BC8F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DE21D4-9A2B-8341-A927-801FA26F7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476672"/>
            <a:ext cx="8927069" cy="5904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06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2433098"/>
            <a:ext cx="7315200" cy="70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5" tIns="45712" rIns="91425" bIns="45712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000" dirty="0">
                <a:solidFill>
                  <a:srgbClr val="3333CC">
                    <a:lumMod val="50000"/>
                  </a:srgbClr>
                </a:solidFill>
                <a:latin typeface="黑体"/>
                <a:ea typeface="黑体"/>
              </a:rPr>
              <a:t>谢谢大家，欢迎讨论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57200" cy="228600"/>
          </a:xfrm>
        </p:spPr>
        <p:txBody>
          <a:bodyPr/>
          <a:lstStyle/>
          <a:p>
            <a:pPr>
              <a:defRPr/>
            </a:pPr>
            <a:fld id="{F1DC486F-0984-4F50-8590-69C2C6FFAA9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3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363A94-088B-4C49-9406-3D16DB7429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64704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下列各组都为状态函数的是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E6F212-DB25-4CBC-8EA9-12F4BA77F0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B7935E-AEE6-4BF6-88B3-C4F7D6ABF7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Q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42163-AC7B-42E8-A44F-8F0E2F466B7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5B639-BD0F-4335-B73B-E822BB541D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V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D85E58-A5D6-4A88-AB2B-7878B9EA5AF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442378B-E510-4B9D-AB9F-F5C4AFC2DEC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31B8300-4D0E-4E79-BDCB-BBFD0EF042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76D5BF-6A69-4F0F-B20E-6D8622EDA3D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197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363A94-088B-4C49-9406-3D16DB7429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64704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下列各组都为状态函数的是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E6F212-DB25-4CBC-8EA9-12F4BA77F0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B7935E-AEE6-4BF6-88B3-C4F7D6ABF7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Q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42163-AC7B-42E8-A44F-8F0E2F466B7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5B639-BD0F-4335-B73B-E822BB541D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V</a:t>
            </a:r>
            <a:r>
              <a:rPr lang="zh-CN" altLang="en-US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</a:t>
            </a:r>
            <a:endParaRPr lang="zh-CN" altLang="en-US" sz="3200" i="1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D85E58-A5D6-4A88-AB2B-7878B9EA5AF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442378B-E510-4B9D-AB9F-F5C4AFC2DEC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31B8300-4D0E-4E79-BDCB-BBFD0EF042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76D5BF-6A69-4F0F-B20E-6D8622EDA3D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466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6660E-F07E-48A2-B86E-62CD2E17C9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20688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对于任一过程，下列叙述正确的是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(      )</a:t>
            </a:r>
            <a:endParaRPr lang="zh-CN" altLang="en-US" sz="2800" dirty="0">
              <a:solidFill>
                <a:srgbClr val="000000"/>
              </a:solidFill>
              <a:latin typeface="+mj-ea"/>
              <a:ea typeface="+mj-ea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9D3B8-58DB-4D2E-BC30-33F6D5D8071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体系所吸收的热量与反应途径无关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F57B49-666F-4854-AF7C-916FEE3DE1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体系所作的功与反应途径无关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A9ABA-3176-49F9-85D6-BBEFD96E2BC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体系的内能变化与反应途径无关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159160-5F01-4336-B2B1-C5A6B15D7B2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以上叙述均不正确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0EED19-76AE-47EE-93A4-03A42D5E0C2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A26AF3-EDFE-49D2-9793-A23EFA210A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8E560AC-DDF9-4ADA-B107-2315F6D5228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6E6DFF-47DE-4326-8C32-81CEEB6844D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7B3145A-154C-914A-8502-881E42E9A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1D1AF4-B619-DE47-9734-353ADD93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11" y="460730"/>
            <a:ext cx="4195523" cy="4308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pPr fontAlgn="t"/>
            <a:r>
              <a:rPr kumimoji="1" lang="en-US" altLang="zh-CN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3.</a:t>
            </a:r>
            <a:r>
              <a:rPr kumimoji="1" lang="zh-CN" altLang="en-US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多次等外压膨胀</a:t>
            </a:r>
            <a:endParaRPr kumimoji="1" lang="zh-CN" altLang="en-US" sz="2800" b="1" i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8654236-8236-BB42-B033-BDDFA11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24" y="1098428"/>
            <a:ext cx="819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fontAlgn="t"/>
            <a:r>
              <a:rPr kumimoji="1" lang="en-US" altLang="zh-CN" b="1" dirty="0">
                <a:latin typeface="+mn-lt"/>
                <a:ea typeface="+mj-ea"/>
              </a:rPr>
              <a:t>(a)</a:t>
            </a:r>
            <a:r>
              <a:rPr kumimoji="1" lang="zh-CN" altLang="en-US" b="1" dirty="0">
                <a:latin typeface="+mn-lt"/>
                <a:ea typeface="+mj-ea"/>
              </a:rPr>
              <a:t>克服外压为</a:t>
            </a:r>
            <a:r>
              <a:rPr lang="en-US" altLang="zh-CN" dirty="0">
                <a:latin typeface="+mn-lt"/>
                <a:ea typeface="+mj-ea"/>
              </a:rPr>
              <a:t>p`</a:t>
            </a:r>
            <a:r>
              <a:rPr kumimoji="1" lang="zh-CN" altLang="en-US" b="1" dirty="0">
                <a:latin typeface="+mn-lt"/>
                <a:ea typeface="+mj-ea"/>
              </a:rPr>
              <a:t>  ，体积从</a:t>
            </a:r>
            <a:r>
              <a:rPr kumimoji="1" lang="en-US" altLang="zh-CN" b="1" i="1" dirty="0">
                <a:latin typeface="+mn-lt"/>
                <a:ea typeface="+mj-ea"/>
              </a:rPr>
              <a:t>V</a:t>
            </a:r>
            <a:r>
              <a:rPr kumimoji="1" lang="en-US" altLang="zh-CN" b="1" baseline="-50000" dirty="0">
                <a:latin typeface="+mn-lt"/>
                <a:ea typeface="+mj-ea"/>
              </a:rPr>
              <a:t>1</a:t>
            </a:r>
            <a:r>
              <a:rPr kumimoji="1" lang="zh-CN" altLang="en-US" b="1" baseline="-50000" dirty="0">
                <a:latin typeface="+mn-lt"/>
                <a:ea typeface="+mj-ea"/>
              </a:rPr>
              <a:t> </a:t>
            </a:r>
            <a:r>
              <a:rPr kumimoji="1" lang="zh-CN" altLang="en-US" b="1" dirty="0">
                <a:latin typeface="+mn-lt"/>
                <a:ea typeface="+mj-ea"/>
              </a:rPr>
              <a:t> 膨胀到</a:t>
            </a:r>
            <a:r>
              <a:rPr kumimoji="1" lang="en-US" altLang="zh-CN" b="1" dirty="0">
                <a:latin typeface="+mn-lt"/>
                <a:ea typeface="+mj-ea"/>
              </a:rPr>
              <a:t> </a:t>
            </a:r>
            <a:r>
              <a:rPr kumimoji="1" lang="en-US" altLang="zh-CN" b="1" i="1" dirty="0">
                <a:latin typeface="+mn-lt"/>
                <a:ea typeface="+mj-ea"/>
              </a:rPr>
              <a:t>V</a:t>
            </a:r>
            <a:r>
              <a:rPr kumimoji="1" lang="en-US" altLang="zh-CN" b="1" dirty="0">
                <a:latin typeface="+mn-lt"/>
                <a:ea typeface="+mj-ea"/>
              </a:rPr>
              <a:t>`</a:t>
            </a:r>
            <a:endParaRPr kumimoji="1" lang="zh-CN" altLang="en-US" b="1" i="1" dirty="0">
              <a:latin typeface="+mn-lt"/>
              <a:ea typeface="+mj-ea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E07A2FB-F8E8-C54D-8C38-EEA2566FD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31034"/>
            <a:ext cx="819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fontAlgn="t"/>
            <a:r>
              <a:rPr kumimoji="1" lang="en-US" altLang="zh-CN" b="1" dirty="0">
                <a:latin typeface="+mn-lt"/>
                <a:ea typeface="+mj-ea"/>
              </a:rPr>
              <a:t>(b)</a:t>
            </a:r>
            <a:r>
              <a:rPr kumimoji="1" lang="zh-CN" altLang="en-US" b="1" dirty="0">
                <a:latin typeface="+mn-lt"/>
                <a:ea typeface="+mj-ea"/>
              </a:rPr>
              <a:t>克服外压为</a:t>
            </a:r>
            <a:r>
              <a:rPr lang="en-US" altLang="zh-CN" dirty="0">
                <a:latin typeface="+mn-lt"/>
                <a:ea typeface="+mj-ea"/>
              </a:rPr>
              <a:t>p``</a:t>
            </a:r>
            <a:r>
              <a:rPr kumimoji="1" lang="zh-CN" altLang="en-US" b="1" dirty="0">
                <a:latin typeface="+mn-lt"/>
                <a:ea typeface="+mj-ea"/>
              </a:rPr>
              <a:t>，体积从</a:t>
            </a:r>
            <a:r>
              <a:rPr lang="en-US" altLang="zh-CN" i="1" dirty="0">
                <a:latin typeface="+mn-lt"/>
                <a:ea typeface="+mj-ea"/>
              </a:rPr>
              <a:t>V</a:t>
            </a:r>
            <a:r>
              <a:rPr lang="en-US" altLang="zh-CN" dirty="0">
                <a:latin typeface="+mn-lt"/>
                <a:ea typeface="+mj-ea"/>
              </a:rPr>
              <a:t>`  </a:t>
            </a:r>
            <a:r>
              <a:rPr kumimoji="1" lang="zh-CN" altLang="en-US" b="1" dirty="0">
                <a:latin typeface="+mn-lt"/>
                <a:ea typeface="+mj-ea"/>
              </a:rPr>
              <a:t>膨胀到</a:t>
            </a:r>
            <a:r>
              <a:rPr kumimoji="1" lang="en-US" altLang="zh-CN" b="1" dirty="0">
                <a:latin typeface="+mn-lt"/>
                <a:ea typeface="+mj-ea"/>
              </a:rPr>
              <a:t> </a:t>
            </a:r>
            <a:r>
              <a:rPr lang="en-US" altLang="zh-CN" i="1" dirty="0">
                <a:latin typeface="+mn-lt"/>
                <a:ea typeface="+mj-ea"/>
              </a:rPr>
              <a:t>V</a:t>
            </a:r>
            <a:r>
              <a:rPr lang="en-US" altLang="zh-CN" dirty="0">
                <a:latin typeface="+mn-lt"/>
                <a:ea typeface="+mj-ea"/>
              </a:rPr>
              <a:t>``</a:t>
            </a:r>
            <a:endParaRPr kumimoji="1" lang="zh-CN" altLang="en-US" b="1" i="1" dirty="0">
              <a:latin typeface="+mn-lt"/>
              <a:ea typeface="+mj-ea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2D8B461-87F8-0C4F-9172-BDACAC51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48560"/>
            <a:ext cx="819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fontAlgn="t"/>
            <a:r>
              <a:rPr kumimoji="1" lang="en-US" altLang="zh-CN" b="1" dirty="0">
                <a:latin typeface="+mn-lt"/>
                <a:ea typeface="+mj-ea"/>
              </a:rPr>
              <a:t>(c)</a:t>
            </a:r>
            <a:r>
              <a:rPr kumimoji="1" lang="zh-CN" altLang="en-US" b="1" dirty="0">
                <a:latin typeface="+mn-lt"/>
                <a:ea typeface="+mj-ea"/>
              </a:rPr>
              <a:t>克服外压为</a:t>
            </a:r>
            <a:r>
              <a:rPr lang="en-US" altLang="zh-CN" dirty="0">
                <a:latin typeface="+mn-lt"/>
                <a:ea typeface="+mj-ea"/>
              </a:rPr>
              <a:t>p</a:t>
            </a:r>
            <a:r>
              <a:rPr lang="en-US" altLang="zh-CN" baseline="-50000" dirty="0">
                <a:latin typeface="+mn-lt"/>
                <a:ea typeface="+mj-ea"/>
              </a:rPr>
              <a:t>2</a:t>
            </a:r>
            <a:r>
              <a:rPr kumimoji="1" lang="zh-CN" altLang="en-US" b="1" dirty="0">
                <a:latin typeface="+mn-lt"/>
                <a:ea typeface="+mj-ea"/>
              </a:rPr>
              <a:t> ，体积从</a:t>
            </a:r>
            <a:r>
              <a:rPr lang="en-US" altLang="zh-CN" i="1" dirty="0">
                <a:latin typeface="+mn-lt"/>
                <a:ea typeface="+mj-ea"/>
              </a:rPr>
              <a:t>V</a:t>
            </a:r>
            <a:r>
              <a:rPr lang="en-US" altLang="zh-CN" dirty="0">
                <a:latin typeface="+mn-lt"/>
                <a:ea typeface="+mj-ea"/>
              </a:rPr>
              <a:t>`` </a:t>
            </a:r>
            <a:r>
              <a:rPr kumimoji="1" lang="zh-CN" altLang="en-US" b="1" dirty="0">
                <a:latin typeface="+mn-lt"/>
                <a:ea typeface="+mj-ea"/>
              </a:rPr>
              <a:t>膨胀到</a:t>
            </a:r>
            <a:r>
              <a:rPr kumimoji="1" lang="en-US" altLang="zh-CN" b="1" dirty="0">
                <a:latin typeface="+mn-lt"/>
                <a:ea typeface="+mj-ea"/>
              </a:rPr>
              <a:t> </a:t>
            </a:r>
            <a:r>
              <a:rPr lang="en-US" altLang="zh-CN" i="1" dirty="0">
                <a:latin typeface="+mn-lt"/>
                <a:ea typeface="+mj-ea"/>
              </a:rPr>
              <a:t>V</a:t>
            </a:r>
            <a:r>
              <a:rPr lang="en-US" altLang="zh-CN" i="1" baseline="-50000" dirty="0">
                <a:latin typeface="+mn-lt"/>
                <a:ea typeface="+mj-ea"/>
              </a:rPr>
              <a:t>2</a:t>
            </a:r>
            <a:endParaRPr kumimoji="1" lang="zh-CN" altLang="en-US" b="1" i="1" dirty="0">
              <a:latin typeface="+mn-lt"/>
              <a:ea typeface="+mj-ea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4CB80E91-479B-0741-A7C2-3FF29198D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68" y="3750605"/>
            <a:ext cx="4200128" cy="166199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fontAlgn="t">
              <a:lnSpc>
                <a:spcPct val="150000"/>
              </a:lnSpc>
            </a:pPr>
            <a:r>
              <a:rPr kumimoji="1"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所作的功等于</a:t>
            </a:r>
            <a:r>
              <a:rPr kumimoji="1"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次作功的加和。</a:t>
            </a:r>
            <a:r>
              <a:rPr kumimoji="1"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可见，外压差距越小，膨胀次数越多，做的功也越多。</a:t>
            </a:r>
            <a:r>
              <a:rPr kumimoji="1" lang="zh-CN" altLang="en-US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21" name="Object 22">
            <a:extLst>
              <a:ext uri="{FF2B5EF4-FFF2-40B4-BE49-F238E27FC236}">
                <a16:creationId xmlns:a16="http://schemas.microsoft.com/office/drawing/2014/main" id="{BE5C6A36-032E-534D-93D7-0D16E6378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92565"/>
              </p:ext>
            </p:extLst>
          </p:nvPr>
        </p:nvGraphicFramePr>
        <p:xfrm>
          <a:off x="5046140" y="2601492"/>
          <a:ext cx="1980952" cy="5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0" imgH="4978400" progId="Equation.DSMT4">
                  <p:embed/>
                </p:oleObj>
              </mc:Choice>
              <mc:Fallback>
                <p:oleObj name="Equation" r:id="rId2" imgW="19304000" imgH="4978400" progId="Equation.DSMT4">
                  <p:embed/>
                  <p:pic>
                    <p:nvPicPr>
                      <p:cNvPr id="15382" name="Object 22">
                        <a:extLst>
                          <a:ext uri="{FF2B5EF4-FFF2-40B4-BE49-F238E27FC236}">
                            <a16:creationId xmlns:a16="http://schemas.microsoft.com/office/drawing/2014/main" id="{68C91564-B685-C047-A7FF-43BEF40B4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140" y="2601492"/>
                        <a:ext cx="1980952" cy="5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>
            <a:extLst>
              <a:ext uri="{FF2B5EF4-FFF2-40B4-BE49-F238E27FC236}">
                <a16:creationId xmlns:a16="http://schemas.microsoft.com/office/drawing/2014/main" id="{AA7C1F71-47DC-184D-93A2-D3CC5D279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35719"/>
              </p:ext>
            </p:extLst>
          </p:nvPr>
        </p:nvGraphicFramePr>
        <p:xfrm>
          <a:off x="3052810" y="2646588"/>
          <a:ext cx="1979514" cy="48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11900" imgH="4686300" progId="Equation.DSMT4">
                  <p:embed/>
                </p:oleObj>
              </mc:Choice>
              <mc:Fallback>
                <p:oleObj name="Equation" r:id="rId4" imgW="19011900" imgH="4686300" progId="Equation.DSMT4">
                  <p:embed/>
                  <p:pic>
                    <p:nvPicPr>
                      <p:cNvPr id="15384" name="Object 24">
                        <a:extLst>
                          <a:ext uri="{FF2B5EF4-FFF2-40B4-BE49-F238E27FC236}">
                            <a16:creationId xmlns:a16="http://schemas.microsoft.com/office/drawing/2014/main" id="{2B0292E7-E09A-184D-B76B-F2A69CF92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810" y="2646588"/>
                        <a:ext cx="1979514" cy="48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>
            <a:extLst>
              <a:ext uri="{FF2B5EF4-FFF2-40B4-BE49-F238E27FC236}">
                <a16:creationId xmlns:a16="http://schemas.microsoft.com/office/drawing/2014/main" id="{14E4D215-63F2-B94F-9F77-7913800C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59644"/>
              </p:ext>
            </p:extLst>
          </p:nvPr>
        </p:nvGraphicFramePr>
        <p:xfrm>
          <a:off x="280628" y="2568405"/>
          <a:ext cx="2772182" cy="57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450800" imgH="5270500" progId="Equation.3">
                  <p:embed/>
                </p:oleObj>
              </mc:Choice>
              <mc:Fallback>
                <p:oleObj name="公式" r:id="rId6" imgW="25450800" imgH="5270500" progId="Equation.3">
                  <p:embed/>
                  <p:pic>
                    <p:nvPicPr>
                      <p:cNvPr id="15385" name="Object 25">
                        <a:extLst>
                          <a:ext uri="{FF2B5EF4-FFF2-40B4-BE49-F238E27FC236}">
                            <a16:creationId xmlns:a16="http://schemas.microsoft.com/office/drawing/2014/main" id="{05380AFF-7811-5F41-86D3-4C2113860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28" y="2568405"/>
                        <a:ext cx="2772182" cy="57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19" descr="1_27_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3DC4D8-2A92-1045-B64E-4798037E0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2"/>
          <a:stretch/>
        </p:blipFill>
        <p:spPr bwMode="auto">
          <a:xfrm>
            <a:off x="4669656" y="3429000"/>
            <a:ext cx="3968125" cy="26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E38328-D7FF-3F41-8E37-2B6E77AEB225}"/>
              </a:ext>
            </a:extLst>
          </p:cNvPr>
          <p:cNvSpPr txBox="1"/>
          <p:nvPr/>
        </p:nvSpPr>
        <p:spPr>
          <a:xfrm>
            <a:off x="5633246" y="62058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kumimoji="1" lang="zh-CN" altLang="en-US" dirty="0"/>
              <a:t>次恒压膨胀</a:t>
            </a:r>
          </a:p>
        </p:txBody>
      </p:sp>
    </p:spTree>
    <p:extLst>
      <p:ext uri="{BB962C8B-B14F-4D97-AF65-F5344CB8AC3E}">
        <p14:creationId xmlns:p14="http://schemas.microsoft.com/office/powerpoint/2010/main" val="1966455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6660E-F07E-48A2-B86E-62CD2E17C9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20688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对于任一过程，下列叙述正确的是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(      )</a:t>
            </a:r>
            <a:endParaRPr lang="zh-CN" altLang="en-US" sz="2800" dirty="0">
              <a:solidFill>
                <a:srgbClr val="000000"/>
              </a:solidFill>
              <a:latin typeface="+mj-ea"/>
              <a:ea typeface="+mj-ea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9D3B8-58DB-4D2E-BC30-33F6D5D8071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体系所吸收的热量与反应途径无关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F57B49-666F-4854-AF7C-916FEE3DE1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体系所作的功与反应途径无关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A9ABA-3176-49F9-85D6-BBEFD96E2BC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体系的内能变化与反应途径无关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159160-5F01-4336-B2B1-C5A6B15D7B2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以上叙述均不正确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0EED19-76AE-47EE-93A4-03A42D5E0C2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A26AF3-EDFE-49D2-9793-A23EFA210A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8E560AC-DDF9-4ADA-B107-2315F6D5228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6E6DFF-47DE-4326-8C32-81CEEB6844D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716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CFDCD3-F3AC-4B13-A20C-6A85F625B1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512" y="836712"/>
            <a:ext cx="8784976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在标准压力和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373K</a:t>
            </a: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下，水蒸气凝聚为液态水时体系中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ABE4FB-9A52-47E9-873E-7855F021B17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946797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G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ABE4FB-9A52-47E9-873E-7855F021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828800" y="2946797"/>
                <a:ext cx="6400800" cy="482204"/>
              </a:xfrm>
              <a:prstGeom prst="rect">
                <a:avLst/>
              </a:prstGeom>
              <a:blipFill>
                <a:blip r:embed="rId13"/>
                <a:stretch>
                  <a:fillRect l="-1389" t="-30769" b="-6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B9345B-9B36-4646-B1AE-4C827EB3D6E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589735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U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B9345B-9B36-4646-B1AE-4C827EB3D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828800" y="3589735"/>
                <a:ext cx="6400800" cy="482204"/>
              </a:xfrm>
              <a:prstGeom prst="rect">
                <a:avLst/>
              </a:prstGeom>
              <a:blipFill>
                <a:blip r:embed="rId15"/>
                <a:stretch>
                  <a:fillRect l="-1389" t="-30769" b="-6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29226-A329-4BB3-B986-9773359F8DC8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232672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H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29226-A329-4BB3-B986-9773359F8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828800" y="4232672"/>
                <a:ext cx="6400800" cy="482204"/>
              </a:xfrm>
              <a:prstGeom prst="rect">
                <a:avLst/>
              </a:prstGeom>
              <a:blipFill>
                <a:blip r:embed="rId17"/>
                <a:stretch>
                  <a:fillRect l="-1389" t="-30769" b="-6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AE9736-DE50-44D4-B509-A851A367FDD3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4875610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S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AE9736-DE50-44D4-B509-A851A367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828800" y="4875610"/>
                <a:ext cx="6400800" cy="482204"/>
              </a:xfrm>
              <a:prstGeom prst="rect">
                <a:avLst/>
              </a:prstGeom>
              <a:blipFill>
                <a:blip r:embed="rId19"/>
                <a:stretch>
                  <a:fillRect l="-1389" t="-34211" b="-6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3B76FEE6-DE3F-4B65-91B3-6DF13AADED4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46B1D2-16FE-431E-BB61-E65FE92324B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C54055-F4B0-4409-A245-7DBF5585EA4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2AC9FD-3593-43C2-9334-4E65380B944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974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CFDCD3-F3AC-4B13-A20C-6A85F625B1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512" y="836712"/>
            <a:ext cx="8784976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在标准压力和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373K</a:t>
            </a: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下，水蒸气凝聚为液态水时体系中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ABE4FB-9A52-47E9-873E-7855F021B17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946797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G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ABE4FB-9A52-47E9-873E-7855F021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828800" y="2946797"/>
                <a:ext cx="6400800" cy="482204"/>
              </a:xfrm>
              <a:prstGeom prst="rect">
                <a:avLst/>
              </a:prstGeom>
              <a:blipFill>
                <a:blip r:embed="rId13"/>
                <a:stretch>
                  <a:fillRect l="-1389" t="-30769" b="-6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B9345B-9B36-4646-B1AE-4C827EB3D6E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589735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U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B9345B-9B36-4646-B1AE-4C827EB3D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828800" y="3589735"/>
                <a:ext cx="6400800" cy="482204"/>
              </a:xfrm>
              <a:prstGeom prst="rect">
                <a:avLst/>
              </a:prstGeom>
              <a:blipFill>
                <a:blip r:embed="rId15"/>
                <a:stretch>
                  <a:fillRect l="-1389" t="-30769" b="-6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29226-A329-4BB3-B986-9773359F8DC8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232672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H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29226-A329-4BB3-B986-9773359F8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828800" y="4232672"/>
                <a:ext cx="6400800" cy="482204"/>
              </a:xfrm>
              <a:prstGeom prst="rect">
                <a:avLst/>
              </a:prstGeom>
              <a:blipFill>
                <a:blip r:embed="rId17"/>
                <a:stretch>
                  <a:fillRect l="-1389" t="-30769" b="-6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AE9736-DE50-44D4-B509-A851A367FDD3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4875610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ea typeface="幼圆" panose="020105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zh-CN" sz="3600" i="1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S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=0</a:t>
                </a:r>
                <a:endParaRPr lang="zh-CN" altLang="en-US" sz="36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AE9736-DE50-44D4-B509-A851A367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828800" y="4875610"/>
                <a:ext cx="6400800" cy="482204"/>
              </a:xfrm>
              <a:prstGeom prst="rect">
                <a:avLst/>
              </a:prstGeom>
              <a:blipFill>
                <a:blip r:embed="rId19"/>
                <a:stretch>
                  <a:fillRect l="-1389" t="-34211" b="-6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3B76FEE6-DE3F-4B65-91B3-6DF13AADED4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46B1D2-16FE-431E-BB61-E65FE92324B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C54055-F4B0-4409-A245-7DBF5585EA4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2AC9FD-3593-43C2-9334-4E65380B944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256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96E134E-2158-4E36-A21A-F008109835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3568" y="1052736"/>
            <a:ext cx="6969968" cy="102614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下列物质中，标准摩尔生成焓不等于零的是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E31B8-C02E-494C-BD4C-C842B508DF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C(</a:t>
            </a:r>
            <a:r>
              <a:rPr lang="zh-CN" alt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石墨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DB31A2-67BD-4AE3-9BDD-287B2635AC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Fe(s)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23D43D-2771-47AD-8919-9CBE49A010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Ne(g)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067C62-9159-4385-9B8B-9810D4E1570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Cl</a:t>
            </a:r>
            <a:r>
              <a:rPr lang="en-US" altLang="zh-CN" sz="2800" baseline="-25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(l)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71A92F-B964-4765-9B10-549D3AE69BB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1D43BD-501B-482B-82BD-BF1AB6DCAD7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EA63593-5491-4F7E-9A85-AFB9ABC1814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2FAD485-F1D9-4E4F-AFFE-C40D9CE0BF4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1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96E134E-2158-4E36-A21A-F008109835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3568" y="1052736"/>
            <a:ext cx="6969968" cy="102614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下列物质中，标准摩尔生成焓不等于零的是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E31B8-C02E-494C-BD4C-C842B508DF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C(</a:t>
            </a:r>
            <a:r>
              <a:rPr lang="zh-CN" alt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石墨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DB31A2-67BD-4AE3-9BDD-287B2635AC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Fe(s)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23D43D-2771-47AD-8919-9CBE49A010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Ne(g)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067C62-9159-4385-9B8B-9810D4E1570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Cl</a:t>
            </a:r>
            <a:r>
              <a:rPr lang="en-US" altLang="zh-CN" sz="2800" baseline="-250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(l)</a:t>
            </a:r>
            <a:endParaRPr lang="zh-CN" altLang="en-US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71A92F-B964-4765-9B10-549D3AE69BB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1D43BD-501B-482B-82BD-BF1AB6DCAD7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EA63593-5491-4F7E-9A85-AFB9ABC1814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2FAD485-F1D9-4E4F-AFFE-C40D9CE0BF4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5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410C13-6365-42B6-8B5A-9F2A9EE66D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78719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下列热力学函数的数值为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的是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4B81AC-4F31-4C6E-AF22-8B3BFB6FBF72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0928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3200" baseline="-250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(I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g)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4B81AC-4F31-4C6E-AF22-8B3BFB6F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828800" y="2780928"/>
                <a:ext cx="6400800" cy="482204"/>
              </a:xfrm>
              <a:prstGeom prst="rect">
                <a:avLst/>
              </a:prstGeom>
              <a:blipFill>
                <a:blip r:embed="rId13"/>
                <a:stretch>
                  <a:fillRect l="-794" t="-5128" b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283443D3-684A-4D0B-BDE1-B744E809198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78719" y="2829148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6211EA3-CF7B-417C-8334-A72C2AF4A08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5C8DAE-D413-4F16-9559-C01E5C38CA3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719" y="448339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A9902F-E09F-43CD-8E59-4B16FD55CD5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5347493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8A6107-5858-4ECE-BDB2-67A3FD1348F3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28800" y="3613844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3200" baseline="-250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金刚石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s)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8A6107-5858-4ECE-BDB2-67A3FD13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828800" y="3613844"/>
                <a:ext cx="6400800" cy="482204"/>
              </a:xfrm>
              <a:prstGeom prst="rect">
                <a:avLst/>
              </a:prstGeom>
              <a:blipFill>
                <a:blip r:embed="rId15"/>
                <a:stretch>
                  <a:fillRect l="-794" t="-7692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8B446E-082C-4B9C-9235-E18E1D46DE5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828800" y="4379568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(O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g)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8B446E-082C-4B9C-9235-E18E1D46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828800" y="4379568"/>
                <a:ext cx="6400800" cy="482204"/>
              </a:xfrm>
              <a:prstGeom prst="rect">
                <a:avLst/>
              </a:prstGeom>
              <a:blipFill>
                <a:blip r:embed="rId17"/>
                <a:stretch>
                  <a:fillRect l="-794" t="-7692" b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1F400AB-D557-4315-96A2-39A002BA8904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828800" y="5251052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3200" baseline="-250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(P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4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s)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1F400AB-D557-4315-96A2-39A002BA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828800" y="5251052"/>
                <a:ext cx="6400800" cy="482204"/>
              </a:xfrm>
              <a:prstGeom prst="rect">
                <a:avLst/>
              </a:prstGeom>
              <a:blipFill>
                <a:blip r:embed="rId19"/>
                <a:stretch>
                  <a:fillRect l="-794" t="-5128" b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96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410C13-6365-42B6-8B5A-9F2A9EE66D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78719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下列热力学函数的数值为</a:t>
            </a:r>
            <a:r>
              <a:rPr lang="en-US" altLang="zh-CN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的是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4B81AC-4F31-4C6E-AF22-8B3BFB6FBF72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0928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3200" baseline="-250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(I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g)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4B81AC-4F31-4C6E-AF22-8B3BFB6F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828800" y="2780928"/>
                <a:ext cx="6400800" cy="482204"/>
              </a:xfrm>
              <a:prstGeom prst="rect">
                <a:avLst/>
              </a:prstGeom>
              <a:blipFill>
                <a:blip r:embed="rId13"/>
                <a:stretch>
                  <a:fillRect l="-794" t="-5128" b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283443D3-684A-4D0B-BDE1-B744E809198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78719" y="2829148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6211EA3-CF7B-417C-8334-A72C2AF4A08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5C8DAE-D413-4F16-9559-C01E5C38CA3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719" y="448339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A9902F-E09F-43CD-8E59-4B16FD55CD5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5347493"/>
            <a:ext cx="385763" cy="385763"/>
          </a:xfrm>
          <a:prstGeom prst="ellipse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8A6107-5858-4ECE-BDB2-67A3FD1348F3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28800" y="3613844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3200" baseline="-250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金刚石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s)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8A6107-5858-4ECE-BDB2-67A3FD13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828800" y="3613844"/>
                <a:ext cx="6400800" cy="482204"/>
              </a:xfrm>
              <a:prstGeom prst="rect">
                <a:avLst/>
              </a:prstGeom>
              <a:blipFill>
                <a:blip r:embed="rId15"/>
                <a:stretch>
                  <a:fillRect l="-794" t="-7692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8B446E-082C-4B9C-9235-E18E1D46DE5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828800" y="4379568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(O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g)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8B446E-082C-4B9C-9235-E18E1D46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828800" y="4379568"/>
                <a:ext cx="6400800" cy="482204"/>
              </a:xfrm>
              <a:prstGeom prst="rect">
                <a:avLst/>
              </a:prstGeom>
              <a:blipFill>
                <a:blip r:embed="rId17"/>
                <a:stretch>
                  <a:fillRect l="-794" t="-7692" b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1F400AB-D557-4315-96A2-39A002BA8904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828800" y="5251052"/>
                <a:ext cx="6400800" cy="48220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3200" baseline="-25000" dirty="0">
                            <a:ea typeface="幼圆" panose="02010509060101010101" pitchFamily="49" charset="-122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CN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(P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4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s)</a:t>
                </a:r>
                <a:endParaRPr lang="zh-CN" altLang="en-US" sz="2800" dirty="0">
                  <a:solidFill>
                    <a:srgbClr val="000000"/>
                  </a:solidFill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1F400AB-D557-4315-96A2-39A002BA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828800" y="5251052"/>
                <a:ext cx="6400800" cy="482204"/>
              </a:xfrm>
              <a:prstGeom prst="rect">
                <a:avLst/>
              </a:prstGeom>
              <a:blipFill>
                <a:blip r:embed="rId19"/>
                <a:stretch>
                  <a:fillRect l="-794" t="-5128" b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76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021D3-A401-4EB4-BF48-14213CDE94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512" y="1178719"/>
            <a:ext cx="8856984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等温等压且不作非膨胀功条件下的自发过程，一定是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8F5AA-30D0-4A9A-93C6-95F329DE1E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热力学能降低过程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00745A-40EE-4A5B-AB57-0EC1FBFB0D9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自由能降低过程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A5DA-71D3-4355-BA00-E53BF6AAC8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放热过程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D3D1A-4A44-4899-A307-3AA6DD0ED8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熵增过程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17B2136-F91E-4D39-A3B9-0DADAE6C008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582745-6D77-4522-B7B5-684F21B96E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BDA2F5-604D-41DF-AF87-49FAF4EE910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AEEA7A-C07A-474D-A713-3B53B8E1B21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837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C021D3-A401-4EB4-BF48-14213CDE94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512" y="1178719"/>
            <a:ext cx="8856984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等温等压且不作非膨胀功条件下的自发过程，一定是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8F5AA-30D0-4A9A-93C6-95F329DE1E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热力学能降低过程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00745A-40EE-4A5B-AB57-0EC1FBFB0D9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自由能降低过程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EA5DA-71D3-4355-BA00-E53BF6AAC8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放热过程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D3D1A-4A44-4899-A307-3AA6DD0ED8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  <a:sym typeface="Microsoft Yahei" panose="020B0503020204020204" pitchFamily="34" charset="-122"/>
              </a:rPr>
              <a:t>熵增过程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17B2136-F91E-4D39-A3B9-0DADAE6C008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582745-6D77-4522-B7B5-684F21B96E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BDA2F5-604D-41DF-AF87-49FAF4EE910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AEEA7A-C07A-474D-A713-3B53B8E1B21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273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7D81EC-7FCF-41E9-9F6C-3AE858513B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352928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298 K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，往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1 L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水中加入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1 mol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固体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NaCl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，则溶解过程的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8CDA9-E37D-4235-A2BE-ACB7D3CCE3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564904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&gt;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&gt; 0 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2D105-0E56-4546-9D08-2937FD00D1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850779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&gt;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&lt; 0 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47D909-E817-4218-A349-CAED718FE5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49371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&lt;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&lt; 0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12A71-19B8-412A-A778-08A44929AB1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719" y="261312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EC6EFA-D18D-4062-9044-F591CEACD05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3256061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DF4FD6-1920-4EC0-BF2C-4CFFD6BB700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89899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01C694-5AB0-44AF-836A-B64E694D810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541936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751100-90C0-4912-9405-09A82958C4E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28800" y="315962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&lt;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&gt; 0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18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BAED0A7-BAAC-7849-B14D-515FD38C5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B0964F7-4727-4AC6-820D-B129E805F5E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DCD41E1-5235-F74D-8DF6-AAEF53E1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81682"/>
            <a:ext cx="7723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fontAlgn="t"/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外压比内压小一个无穷小的值（可逆膨胀）</a:t>
            </a:r>
          </a:p>
        </p:txBody>
      </p:sp>
      <p:pic>
        <p:nvPicPr>
          <p:cNvPr id="4" name="Picture 4" descr="1_27_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395F2E-3F52-0944-9F60-1BE7B9C7C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0"/>
          <a:stretch/>
        </p:blipFill>
        <p:spPr bwMode="auto">
          <a:xfrm>
            <a:off x="1029768" y="4047962"/>
            <a:ext cx="3325147" cy="21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CFEFAA4D-C200-7045-B320-13F51765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05" y="1174155"/>
            <a:ext cx="8915400" cy="73866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fontAlgn="t"/>
            <a:r>
              <a:rPr kumimoji="1"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b="0" dirty="0">
                <a:latin typeface="Times New Roman" panose="02020603050405020304" pitchFamily="18" charset="0"/>
                <a:ea typeface="黑体" panose="02010609060101010101" pitchFamily="49" charset="-122"/>
              </a:rPr>
              <a:t>外压相当于一杯水，水不断蒸发，这样的膨胀过程是无限缓慢的，每一步都接近于平衡态。所作的功为：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B3393DCA-43DA-934C-8764-96439694E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400989"/>
              </p:ext>
            </p:extLst>
          </p:nvPr>
        </p:nvGraphicFramePr>
        <p:xfrm>
          <a:off x="1236510" y="2972883"/>
          <a:ext cx="19796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45600" imgH="9067800" progId="Equation.DSMT4">
                  <p:embed/>
                </p:oleObj>
              </mc:Choice>
              <mc:Fallback>
                <p:oleObj name="Equation" r:id="rId4" imgW="21945600" imgH="9067800" progId="Equation.DSMT4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ECAEA598-C0B0-4B4E-AC90-4AED3AAB7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510" y="2972883"/>
                        <a:ext cx="19796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44049F94-F4C6-3D4F-AC3E-24BF06E12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342" y="2364780"/>
          <a:ext cx="2128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990300" imgH="6438900" progId="Equation.3">
                  <p:embed/>
                </p:oleObj>
              </mc:Choice>
              <mc:Fallback>
                <p:oleObj name="公式" r:id="rId6" imgW="23990300" imgH="6438900" progId="Equation.3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EE45069E-73C6-B943-8EE0-20B4F12F5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42" y="2364780"/>
                        <a:ext cx="2128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151E49A5-2347-A540-AA46-33CB3216D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86863"/>
              </p:ext>
            </p:extLst>
          </p:nvPr>
        </p:nvGraphicFramePr>
        <p:xfrm>
          <a:off x="4817910" y="2269411"/>
          <a:ext cx="13700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506700" imgH="8191500" progId="Equation.3">
                  <p:embed/>
                </p:oleObj>
              </mc:Choice>
              <mc:Fallback>
                <p:oleObj name="公式" r:id="rId8" imgW="15506700" imgH="8191500" progId="Equation.3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256C5049-DF21-DA46-85D0-E3046692F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910" y="2269411"/>
                        <a:ext cx="13700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D11C4162-ACDD-7743-8AFA-6EDFB8113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866458"/>
              </p:ext>
            </p:extLst>
          </p:nvPr>
        </p:nvGraphicFramePr>
        <p:xfrm>
          <a:off x="3063723" y="2944308"/>
          <a:ext cx="18161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35600" imgH="9359900" progId="Equation.DSMT4">
                  <p:embed/>
                </p:oleObj>
              </mc:Choice>
              <mc:Fallback>
                <p:oleObj name="Equation" r:id="rId10" imgW="18135600" imgH="9359900" progId="Equation.DSMT4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7597A0FD-6C56-F44A-807C-A51BE7EC6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723" y="2944308"/>
                        <a:ext cx="18161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740D64-4D86-6B4B-B81A-49E28BCD1628}"/>
                  </a:ext>
                </a:extLst>
              </p:cNvPr>
              <p:cNvSpPr txBox="1"/>
              <p:nvPr/>
            </p:nvSpPr>
            <p:spPr>
              <a:xfrm>
                <a:off x="545273" y="2269411"/>
                <a:ext cx="2415213" cy="899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kumimoji="1" lang="en-US" altLang="zh-CN" sz="2000" b="1" i="1" baseline="-2500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𝒅𝑽</m:t>
                          </m:r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740D64-4D86-6B4B-B81A-49E28BCD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73" y="2269411"/>
                <a:ext cx="2415213" cy="899605"/>
              </a:xfrm>
              <a:prstGeom prst="rect">
                <a:avLst/>
              </a:prstGeom>
              <a:blipFill>
                <a:blip r:embed="rId13"/>
                <a:stretch>
                  <a:fillRect t="-131944" b="-18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EC4A73F-CBB4-164B-B065-EE24077D6F2B}"/>
              </a:ext>
            </a:extLst>
          </p:cNvPr>
          <p:cNvSpPr txBox="1"/>
          <p:nvPr/>
        </p:nvSpPr>
        <p:spPr>
          <a:xfrm>
            <a:off x="1839656" y="6312991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可逆膨胀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39859F-7C29-DF43-BF2C-2D6EFB65710D}"/>
              </a:ext>
            </a:extLst>
          </p:cNvPr>
          <p:cNvSpPr/>
          <p:nvPr/>
        </p:nvSpPr>
        <p:spPr>
          <a:xfrm>
            <a:off x="4817910" y="4202953"/>
            <a:ext cx="3706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这种过程近似地可看作可逆过程，所作的功最大</a:t>
            </a:r>
            <a:r>
              <a:rPr lang="zh-CN" altLang="en-US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</a:rPr>
              <a:t>，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吸热也最多，用 </a:t>
            </a:r>
            <a:r>
              <a:rPr kumimoji="0" lang="en-US" altLang="zh-CN" b="0" i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Q</a:t>
            </a:r>
            <a:r>
              <a:rPr kumimoji="0" lang="en-US" altLang="zh-CN" b="0" baseline="-250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r</a:t>
            </a:r>
            <a:r>
              <a:rPr kumimoji="0" lang="zh-CN" altLang="en-US" b="0" baseline="-2500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 </a:t>
            </a:r>
            <a:r>
              <a:rPr kumimoji="0" lang="zh-CN" altLang="en-US" b="0" dirty="0">
                <a:solidFill>
                  <a:schemeClr val="accent2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表示</a:t>
            </a:r>
            <a:endParaRPr lang="zh-CN" altLang="zh-CN" b="0" dirty="0">
              <a:solidFill>
                <a:schemeClr val="accent2">
                  <a:lumMod val="50000"/>
                </a:schemeClr>
              </a:solidFill>
              <a:effectLst/>
              <a:latin typeface="+mn-lt"/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D312AF-0A76-254D-B701-0F5F8A725796}"/>
              </a:ext>
            </a:extLst>
          </p:cNvPr>
          <p:cNvSpPr/>
          <p:nvPr/>
        </p:nvSpPr>
        <p:spPr>
          <a:xfrm>
            <a:off x="5364088" y="5498047"/>
            <a:ext cx="2375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3200" dirty="0">
                <a:solidFill>
                  <a:srgbClr val="0000FF"/>
                </a:solidFill>
                <a:sym typeface="Symbol" pitchFamily="18" charset="2"/>
              </a:rPr>
              <a:t></a:t>
            </a:r>
            <a:r>
              <a:rPr kumimoji="0" lang="en-US" altLang="zh-CN" sz="3200" i="1" dirty="0">
                <a:solidFill>
                  <a:srgbClr val="0000FF"/>
                </a:solidFill>
              </a:rPr>
              <a:t>U</a:t>
            </a:r>
            <a:r>
              <a:rPr kumimoji="0" lang="en-US" altLang="zh-CN" sz="3200" dirty="0">
                <a:solidFill>
                  <a:srgbClr val="0000FF"/>
                </a:solidFill>
              </a:rPr>
              <a:t> = </a:t>
            </a:r>
            <a:r>
              <a:rPr kumimoji="0" lang="en-US" altLang="zh-CN" sz="3200" i="1" dirty="0">
                <a:solidFill>
                  <a:srgbClr val="0000FF"/>
                </a:solidFill>
              </a:rPr>
              <a:t>Q</a:t>
            </a:r>
            <a:r>
              <a:rPr kumimoji="0" lang="en-US" altLang="zh-CN" sz="3200" dirty="0">
                <a:solidFill>
                  <a:srgbClr val="0000FF"/>
                </a:solidFill>
              </a:rPr>
              <a:t> + </a:t>
            </a:r>
            <a:r>
              <a:rPr kumimoji="0" lang="en-US" altLang="zh-CN" sz="3200" i="1" dirty="0">
                <a:solidFill>
                  <a:srgbClr val="0000FF"/>
                </a:solidFill>
              </a:rPr>
              <a:t>W</a:t>
            </a:r>
            <a:r>
              <a:rPr kumimoji="0" lang="en-US" altLang="zh-CN" sz="3200" dirty="0">
                <a:solidFill>
                  <a:srgbClr val="0000FF"/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5C4691-473C-0940-9232-D710CD782DD5}"/>
              </a:ext>
            </a:extLst>
          </p:cNvPr>
          <p:cNvSpPr/>
          <p:nvPr/>
        </p:nvSpPr>
        <p:spPr>
          <a:xfrm>
            <a:off x="5364411" y="6082822"/>
            <a:ext cx="2186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3200" dirty="0">
                <a:solidFill>
                  <a:srgbClr val="0000FF"/>
                </a:solidFill>
                <a:sym typeface="Symbol" pitchFamily="2" charset="2"/>
              </a:rPr>
              <a:t></a:t>
            </a:r>
            <a:r>
              <a:rPr kumimoji="0" lang="en-US" altLang="zh-CN" sz="3200" dirty="0">
                <a:solidFill>
                  <a:srgbClr val="0000FF"/>
                </a:solidFill>
              </a:rPr>
              <a:t>S = </a:t>
            </a:r>
            <a:r>
              <a:rPr kumimoji="0" lang="en-US" altLang="zh-CN" sz="3200" dirty="0" err="1">
                <a:solidFill>
                  <a:srgbClr val="0000FF"/>
                </a:solidFill>
              </a:rPr>
              <a:t>Q</a:t>
            </a:r>
            <a:r>
              <a:rPr kumimoji="0" lang="en-US" altLang="zh-CN" sz="3200" baseline="-25000" dirty="0" err="1">
                <a:solidFill>
                  <a:srgbClr val="0000FF"/>
                </a:solidFill>
              </a:rPr>
              <a:t>r</a:t>
            </a:r>
            <a:r>
              <a:rPr kumimoji="0" lang="zh-CN" altLang="en-US" sz="3200" baseline="-25000" dirty="0">
                <a:solidFill>
                  <a:srgbClr val="0000FF"/>
                </a:solidFill>
              </a:rPr>
              <a:t> </a:t>
            </a:r>
            <a:r>
              <a:rPr kumimoji="0" lang="en-US" altLang="zh-CN" sz="3200" dirty="0">
                <a:solidFill>
                  <a:srgbClr val="0000FF"/>
                </a:solidFill>
              </a:rPr>
              <a:t>/</a:t>
            </a:r>
            <a:r>
              <a:rPr kumimoji="0" lang="zh-CN" altLang="en-US" sz="3200" dirty="0">
                <a:solidFill>
                  <a:srgbClr val="0000FF"/>
                </a:solidFill>
              </a:rPr>
              <a:t> </a:t>
            </a:r>
            <a:r>
              <a:rPr kumimoji="0" lang="en-US" altLang="zh-CN" sz="3200" dirty="0">
                <a:solidFill>
                  <a:srgbClr val="0000FF"/>
                </a:solidFill>
              </a:rPr>
              <a:t>T 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52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7D81EC-7FCF-41E9-9F6C-3AE858513B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476672"/>
            <a:ext cx="8352928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298 K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，往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1 L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水中加入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1 mol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固体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NaCl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j-ea"/>
                <a:cs typeface="Times New Roman" panose="02020603050405020304" pitchFamily="18" charset="0"/>
                <a:sym typeface="Microsoft Yahei" panose="020B0503020204020204" pitchFamily="34" charset="-122"/>
              </a:rPr>
              <a:t>，则溶解过程的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8CDA9-E37D-4235-A2BE-ACB7D3CCE3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564904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&gt;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&gt; 0 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2D105-0E56-4546-9D08-2937FD00D1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850779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&gt;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&lt; 0 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47D909-E817-4218-A349-CAED718FE5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49371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&lt;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&lt; 0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12A71-19B8-412A-A778-08A44929AB1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719" y="2613124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EC6EFA-D18D-4062-9044-F591CEACD05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3256061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DF4FD6-1920-4EC0-BF2C-4CFFD6BB700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89899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01C694-5AB0-44AF-836A-B64E694D810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541936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751100-90C0-4912-9405-09A82958C4E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28800" y="315962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G &lt; 0</a:t>
            </a:r>
            <a:r>
              <a:rPr lang="zh-CN" altLang="en-US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l-GR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Δ</a:t>
            </a:r>
            <a:r>
              <a:rPr lang="en-US" altLang="zh-CN" sz="32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 &gt; 0</a:t>
            </a:r>
            <a:endParaRPr lang="zh-CN" altLang="en-US" sz="32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966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B74974-A3FE-4C6F-BC0E-7666C067F39B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95536" y="669528"/>
                <a:ext cx="8568952" cy="189537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已知晶体碘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(s)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和碘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(g)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的标准熵分别为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116.1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 J·mol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·K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和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260.7 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J·mol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·K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，碘蒸气的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+mn-lt"/>
                            <a:ea typeface="+mj-ea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2800" baseline="-25000" dirty="0">
                            <a:latin typeface="+mn-lt"/>
                            <a:ea typeface="+mj-ea"/>
                          </a:rPr>
                          <m:t>f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62.4</a:t>
                </a:r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kJ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·mol</a:t>
                </a:r>
                <a:r>
                  <a:rPr lang="en-US" altLang="zh-CN" sz="2800" baseline="30000" dirty="0">
                    <a:cs typeface="Times New Roman" panose="02020603050405020304" pitchFamily="18" charset="0"/>
                  </a:rPr>
                  <a:t>-1 </a:t>
                </a:r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，则晶体碘的正常升华温度为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(       )K</a:t>
                </a:r>
                <a:endParaRPr lang="zh-CN" altLang="en-US" sz="2800" dirty="0">
                  <a:solidFill>
                    <a:srgbClr val="000000"/>
                  </a:solidFill>
                  <a:latin typeface="+mn-lt"/>
                  <a:ea typeface="+mj-ea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B74974-A3FE-4C6F-BC0E-7666C067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395536" y="669528"/>
                <a:ext cx="8568952" cy="1895376"/>
              </a:xfrm>
              <a:prstGeom prst="rect">
                <a:avLst/>
              </a:prstGeom>
              <a:blipFill>
                <a:blip r:embed="rId13"/>
                <a:stretch>
                  <a:fillRect l="-1331" t="-66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50D4712-FCFF-4B19-B66C-70504212CD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378.5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A72CC4-5C4A-4995-877B-D7450576BE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431.5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73EBE-E973-46FE-AD32-D2BBB9F908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154.5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EBFAD3-5510-48B5-9E67-71ADDF2354C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704.5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29F73C0-D6F6-4068-9543-0753DC1FFE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B7636E-4051-4E12-8095-F19DB7BC877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91830E-B71A-4A9A-B4D0-859E347B742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536DD0-94FC-4ED8-96B8-11F74CEEA50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7726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B74974-A3FE-4C6F-BC0E-7666C067F39B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95536" y="669528"/>
                <a:ext cx="8568952" cy="189537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已知晶体碘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(s)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和碘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(g)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的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Microsoft Yahei" panose="020B0503020204020204" pitchFamily="34" charset="-122"/>
                  </a:rPr>
                  <a:t>标准熵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分别为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116.1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 J·mol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·K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和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  <a:ea typeface="+mj-ea"/>
                    <a:sym typeface="Microsoft Yahei" panose="020B0503020204020204" pitchFamily="34" charset="-122"/>
                  </a:rPr>
                  <a:t>260.7 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J·mol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·K</a:t>
                </a:r>
                <a:r>
                  <a:rPr lang="en-US" altLang="zh-CN" sz="2800" baseline="30000" dirty="0">
                    <a:latin typeface="+mn-lt"/>
                    <a:ea typeface="+mj-ea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，碘蒸气的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+mn-lt"/>
                            <a:ea typeface="+mj-ea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sz="2800" baseline="-25000" dirty="0">
                            <a:latin typeface="+mn-lt"/>
                            <a:ea typeface="+mj-ea"/>
                          </a:rPr>
                          <m:t>f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⊖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62.4</a:t>
                </a:r>
                <a:r>
                  <a:rPr lang="zh-CN" altLang="en-US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，则晶体碘的正常升华温度为</a:t>
                </a:r>
                <a:r>
                  <a:rPr lang="en-US" altLang="zh-CN" sz="2800" dirty="0">
                    <a:latin typeface="+mn-lt"/>
                    <a:ea typeface="+mj-ea"/>
                    <a:cs typeface="Times New Roman" panose="02020603050405020304" pitchFamily="18" charset="0"/>
                  </a:rPr>
                  <a:t>(       )K</a:t>
                </a:r>
                <a:endParaRPr lang="zh-CN" altLang="en-US" sz="2800" dirty="0">
                  <a:solidFill>
                    <a:srgbClr val="000000"/>
                  </a:solidFill>
                  <a:latin typeface="+mn-lt"/>
                  <a:ea typeface="+mj-ea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B74974-A3FE-4C6F-BC0E-7666C067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395536" y="669528"/>
                <a:ext cx="8568952" cy="1895376"/>
              </a:xfrm>
              <a:prstGeom prst="rect">
                <a:avLst/>
              </a:prstGeom>
              <a:blipFill>
                <a:blip r:embed="rId13"/>
                <a:stretch>
                  <a:fillRect l="-1331" t="-667" r="-444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50D4712-FCFF-4B19-B66C-70504212CD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946797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378.5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A72CC4-5C4A-4995-877B-D7450576BE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589735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431.5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73EBE-E973-46FE-AD32-D2BBB9F908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32672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154.5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EBFAD3-5510-48B5-9E67-71ADDF2354C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75610"/>
            <a:ext cx="6400800" cy="482204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704.5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29F73C0-D6F6-4068-9543-0753DC1FFE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995017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B7636E-4051-4E12-8095-F19DB7BC877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637954"/>
            <a:ext cx="385763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91830E-B71A-4A9A-B4D0-859E347B742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280892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536DD0-94FC-4ED8-96B8-11F74CEEA50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923829"/>
            <a:ext cx="385763" cy="385763"/>
          </a:xfrm>
          <a:prstGeom prst="ellipse">
            <a:avLst/>
          </a:prstGeom>
          <a:solidFill>
            <a:srgbClr val="80808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8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8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97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extLst>
              <a:ext uri="{FF2B5EF4-FFF2-40B4-BE49-F238E27FC236}">
                <a16:creationId xmlns:a16="http://schemas.microsoft.com/office/drawing/2014/main" id="{1250BD4C-B74E-7E40-A532-21E85320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59" y="108411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可逆过程：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7540DB7C-3B8D-6341-B759-7B399D114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247" y="987756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体系由始态到终态发生了一过程，若能在不给体系和环境留下任何影响（痕迹）的条件下体系与环境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都恢复到原态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，则原过程称为可逆过程。途径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3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的正逆过程均为可逆过程。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CA7C2E0-E9FD-1140-A1BF-B36B8B597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35" y="261178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不可逆过程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6D4E181B-86C3-3345-A41B-7739A54B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247" y="2591146"/>
            <a:ext cx="6477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体系由始态到终态发生了一过程后，用任何方法也不能使体系与环境都完全复原，则此过程称为不可逆过程。途径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为不可逆过程，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3056348A-CD64-334C-9CEE-510F09FE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47" y="3923238"/>
            <a:ext cx="876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　　</a:t>
            </a:r>
            <a:r>
              <a:rPr kumimoji="1" lang="zh-CN" altLang="en-US" sz="2400" b="0" dirty="0">
                <a:solidFill>
                  <a:srgbClr val="FF0000"/>
                </a:solidFill>
                <a:latin typeface="+mj-ea"/>
                <a:ea typeface="+mj-ea"/>
              </a:rPr>
              <a:t>自然界的一切实际过程都是不可逆过程</a:t>
            </a:r>
            <a:r>
              <a:rPr kumimoji="1"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kumimoji="1" lang="zh-CN" altLang="en-US" sz="2400" b="0" dirty="0">
                <a:solidFill>
                  <a:srgbClr val="0000FF"/>
                </a:solidFill>
                <a:latin typeface="+mj-ea"/>
                <a:ea typeface="+mj-ea"/>
              </a:rPr>
              <a:t>可逆过程是热力学上的一种假想过程，是一种科学的抽象，</a:t>
            </a:r>
            <a:r>
              <a:rPr kumimoji="1" lang="zh-CN" altLang="en-US" sz="2400" b="0" dirty="0">
                <a:solidFill>
                  <a:srgbClr val="000000"/>
                </a:solidFill>
                <a:latin typeface="+mj-ea"/>
                <a:ea typeface="+mj-ea"/>
              </a:rPr>
              <a:t>实际过程只能无限趋近它。但是可逆过程的讨论，在热力学中有着重要的意义。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977789AC-59A6-6F45-AF95-E6881FE6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541315"/>
            <a:ext cx="219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Reversible process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47E43F0C-92D6-3844-B3B0-442EC192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7" y="3200746"/>
            <a:ext cx="2303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irreversible process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EE4490-CED7-E744-9305-171D59DA80C9}"/>
              </a:ext>
            </a:extLst>
          </p:cNvPr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29ABCBA-ACCD-3441-84E2-F39BE01D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72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可逆过程 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(reversible process)</a:t>
            </a:r>
          </a:p>
        </p:txBody>
      </p:sp>
    </p:spTree>
    <p:extLst>
      <p:ext uri="{BB962C8B-B14F-4D97-AF65-F5344CB8AC3E}">
        <p14:creationId xmlns:p14="http://schemas.microsoft.com/office/powerpoint/2010/main" val="37016205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650" y="12253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化学平衡及其特点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1767" y="4615455"/>
            <a:ext cx="8126283" cy="16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zh-CN" altLang="en-US" sz="20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即便是自发进行的化学反应，也只能进行到一定限度。一般化学反应都是可逆地进行，当反应进行到一定程度，正向反应速率和逆向反应速率逐渐相等，反应物和生成物的浓度就不再变化，这种表面静止的状态就叫做“平衡状态”。处在平衡状态的物质浓度称为“平衡浓度”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26BE2-2E8B-7443-A3A5-03614101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004" y="1412536"/>
            <a:ext cx="276595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Gibbs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自由能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化学反应自发性的判据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97632D3-B1CC-8D4A-8008-C9955B5F574E}"/>
              </a:ext>
            </a:extLst>
          </p:cNvPr>
          <p:cNvCxnSpPr>
            <a:cxnSpLocks/>
          </p:cNvCxnSpPr>
          <p:nvPr/>
        </p:nvCxnSpPr>
        <p:spPr bwMode="auto">
          <a:xfrm rot="60000" flipV="1">
            <a:off x="2481493" y="3907654"/>
            <a:ext cx="3299520" cy="31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33322E2-5252-8445-A5E9-628EA6C5E443}"/>
              </a:ext>
            </a:extLst>
          </p:cNvPr>
          <p:cNvCxnSpPr>
            <a:cxnSpLocks/>
          </p:cNvCxnSpPr>
          <p:nvPr/>
        </p:nvCxnSpPr>
        <p:spPr bwMode="auto">
          <a:xfrm>
            <a:off x="2483768" y="1326714"/>
            <a:ext cx="0" cy="26105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3" name="弧 12">
            <a:extLst>
              <a:ext uri="{FF2B5EF4-FFF2-40B4-BE49-F238E27FC236}">
                <a16:creationId xmlns:a16="http://schemas.microsoft.com/office/drawing/2014/main" id="{4293EC7E-8CAD-9948-B95A-AC5B3F56B31D}"/>
              </a:ext>
            </a:extLst>
          </p:cNvPr>
          <p:cNvSpPr/>
          <p:nvPr/>
        </p:nvSpPr>
        <p:spPr bwMode="auto">
          <a:xfrm rot="9915558">
            <a:off x="2605879" y="-315416"/>
            <a:ext cx="4367347" cy="3699304"/>
          </a:xfrm>
          <a:prstGeom prst="arc">
            <a:avLst>
              <a:gd name="adj1" fmla="val 15275596"/>
              <a:gd name="adj2" fmla="val 101803"/>
            </a:avLst>
          </a:prstGeom>
          <a:noFill/>
          <a:ln w="38100" cap="flat" cmpd="sng" algn="ctr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F0C3F5-0AF6-6D49-B67F-4DD35E54B10A}"/>
              </a:ext>
            </a:extLst>
          </p:cNvPr>
          <p:cNvSpPr txBox="1"/>
          <p:nvPr/>
        </p:nvSpPr>
        <p:spPr>
          <a:xfrm>
            <a:off x="3581797" y="3955766"/>
            <a:ext cx="1422184" cy="384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GB" dirty="0">
                <a:latin typeface="Kaiti SC" panose="02010600040101010101" pitchFamily="2" charset="-122"/>
                <a:ea typeface="Kaiti SC" panose="02010600040101010101" pitchFamily="2" charset="-122"/>
              </a:rPr>
              <a:t>反应进程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B9634A-F739-8C44-B344-29D260F43625}"/>
              </a:ext>
            </a:extLst>
          </p:cNvPr>
          <p:cNvSpPr txBox="1"/>
          <p:nvPr/>
        </p:nvSpPr>
        <p:spPr>
          <a:xfrm>
            <a:off x="3023219" y="2307309"/>
            <a:ext cx="1301986" cy="33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 dirty="0">
                <a:solidFill>
                  <a:srgbClr val="00B050"/>
                </a:solidFill>
                <a:latin typeface="+mj-ea"/>
                <a:ea typeface="+mj-ea"/>
              </a:rPr>
              <a:t>自发</a:t>
            </a:r>
            <a:r>
              <a:rPr lang="zh-CN" altLang="en-US" sz="2000" dirty="0">
                <a:solidFill>
                  <a:srgbClr val="00B050"/>
                </a:solidFill>
                <a:latin typeface="+mj-ea"/>
                <a:ea typeface="+mj-ea"/>
              </a:rPr>
              <a:t>过程</a:t>
            </a:r>
            <a:endParaRPr kumimoji="1" lang="zh-CN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1" name="虚尾箭头 10">
            <a:extLst>
              <a:ext uri="{FF2B5EF4-FFF2-40B4-BE49-F238E27FC236}">
                <a16:creationId xmlns:a16="http://schemas.microsoft.com/office/drawing/2014/main" id="{209C0C67-31C0-1F4F-8EBC-42E8CFDC03BC}"/>
              </a:ext>
            </a:extLst>
          </p:cNvPr>
          <p:cNvSpPr/>
          <p:nvPr/>
        </p:nvSpPr>
        <p:spPr bwMode="auto">
          <a:xfrm rot="2938807">
            <a:off x="2838868" y="2630357"/>
            <a:ext cx="368703" cy="238689"/>
          </a:xfrm>
          <a:prstGeom prst="striped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B305A1-32BE-4642-95A9-9D3DF69DAB4B}"/>
              </a:ext>
            </a:extLst>
          </p:cNvPr>
          <p:cNvSpPr/>
          <p:nvPr/>
        </p:nvSpPr>
        <p:spPr>
          <a:xfrm>
            <a:off x="4015791" y="3349511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b="0" dirty="0">
                <a:cs typeface="Arial" panose="020B0604020202020204" pitchFamily="34" charset="0"/>
                <a:sym typeface="Symbol" pitchFamily="18" charset="2"/>
              </a:rPr>
              <a:t></a:t>
            </a:r>
            <a:r>
              <a:rPr kumimoji="0" lang="en-GB" altLang="zh-CN" b="0" dirty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kumimoji="0" lang="en-US" altLang="zh-CN" b="0" dirty="0">
                <a:solidFill>
                  <a:schemeClr val="accent2">
                    <a:lumMod val="50000"/>
                  </a:schemeClr>
                </a:solidFill>
              </a:rPr>
              <a:t>=0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8B13BE-ADE1-2F4B-AD29-FBE9A1BCA1FA}"/>
              </a:ext>
            </a:extLst>
          </p:cNvPr>
          <p:cNvSpPr txBox="1"/>
          <p:nvPr/>
        </p:nvSpPr>
        <p:spPr>
          <a:xfrm>
            <a:off x="5192011" y="2577603"/>
            <a:ext cx="1301986" cy="33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 dirty="0">
                <a:solidFill>
                  <a:srgbClr val="00B050"/>
                </a:solidFill>
                <a:latin typeface="+mj-ea"/>
                <a:ea typeface="+mj-ea"/>
              </a:rPr>
              <a:t>自发</a:t>
            </a:r>
            <a:r>
              <a:rPr lang="zh-CN" altLang="en-US" sz="2000" dirty="0">
                <a:solidFill>
                  <a:srgbClr val="00B050"/>
                </a:solidFill>
                <a:latin typeface="+mj-ea"/>
                <a:ea typeface="+mj-ea"/>
              </a:rPr>
              <a:t>过程</a:t>
            </a:r>
            <a:endParaRPr kumimoji="1" lang="zh-CN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0" name="虚尾箭头 19">
            <a:extLst>
              <a:ext uri="{FF2B5EF4-FFF2-40B4-BE49-F238E27FC236}">
                <a16:creationId xmlns:a16="http://schemas.microsoft.com/office/drawing/2014/main" id="{A50007CA-228B-9B48-82D3-0258F65F688A}"/>
              </a:ext>
            </a:extLst>
          </p:cNvPr>
          <p:cNvSpPr/>
          <p:nvPr/>
        </p:nvSpPr>
        <p:spPr bwMode="auto">
          <a:xfrm rot="9505286">
            <a:off x="5244152" y="3162263"/>
            <a:ext cx="368703" cy="238689"/>
          </a:xfrm>
          <a:prstGeom prst="striped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BF338D-4275-BB4F-AD0B-144C6CF6E74C}"/>
              </a:ext>
            </a:extLst>
          </p:cNvPr>
          <p:cNvSpPr/>
          <p:nvPr/>
        </p:nvSpPr>
        <p:spPr>
          <a:xfrm>
            <a:off x="1703435" y="2314559"/>
            <a:ext cx="54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zh-CN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zh-CN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template">
  <a:themeElements>
    <a:clrScheme name="tm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mmplate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m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15738</TotalTime>
  <Words>6112</Words>
  <Application>Microsoft Macintosh PowerPoint</Application>
  <PresentationFormat>全屏显示(4:3)</PresentationFormat>
  <Paragraphs>722</Paragraphs>
  <Slides>72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黑体</vt:lpstr>
      <vt:lpstr>楷体</vt:lpstr>
      <vt:lpstr>宋体</vt:lpstr>
      <vt:lpstr>Microsoft Yahei</vt:lpstr>
      <vt:lpstr>Kaiti SC</vt:lpstr>
      <vt:lpstr>Microsoft JhengHei</vt:lpstr>
      <vt:lpstr>Arial</vt:lpstr>
      <vt:lpstr>Cambria Math</vt:lpstr>
      <vt:lpstr>Symbol</vt:lpstr>
      <vt:lpstr>Times New Roman</vt:lpstr>
      <vt:lpstr>Wingdings</vt:lpstr>
      <vt:lpstr>template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wangbw@pku.edu.cn</cp:lastModifiedBy>
  <cp:revision>1036</cp:revision>
  <dcterms:created xsi:type="dcterms:W3CDTF">2011-09-05T05:35:35Z</dcterms:created>
  <dcterms:modified xsi:type="dcterms:W3CDTF">2022-10-26T10:00:42Z</dcterms:modified>
</cp:coreProperties>
</file>