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 w="5472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 w="5472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 w="5472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177840"/>
            <a:ext cx="708516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Предсказание цены автомобиля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Shape 3"/>
          <p:cNvSpPr txBox="1"/>
          <p:nvPr/>
        </p:nvSpPr>
        <p:spPr>
          <a:xfrm>
            <a:off x="504000" y="1554480"/>
            <a:ext cx="8274240" cy="350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91440">
              <a:lnSpc>
                <a:spcPct val="150000"/>
              </a:lnSpc>
              <a:spcBef>
                <a:spcPts val="575"/>
              </a:spcBef>
              <a:spcAft>
                <a:spcPts val="575"/>
              </a:spcAft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Цель исследования – предсказание цен на автомоблии на вторичном рынке США</a:t>
            </a:r>
            <a:endParaRPr b="0" lang="en-US" sz="1800" spc="-1" strike="noStrike">
              <a:latin typeface="Arial"/>
            </a:endParaRPr>
          </a:p>
          <a:p>
            <a:pPr marL="91440">
              <a:lnSpc>
                <a:spcPct val="150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Разработана модель</a:t>
            </a:r>
            <a:endParaRPr b="0" lang="en-US" sz="1800" spc="-1" strike="noStrike">
              <a:latin typeface="Arial"/>
            </a:endParaRPr>
          </a:p>
          <a:p>
            <a:pPr marL="91440">
              <a:lnSpc>
                <a:spcPct val="150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Модель обучена на реальных данных </a:t>
            </a:r>
            <a:endParaRPr b="0" lang="en-US" sz="1800" spc="-1" strike="noStrike">
              <a:latin typeface="Arial"/>
            </a:endParaRPr>
          </a:p>
          <a:p>
            <a:pPr marL="91440">
              <a:lnSpc>
                <a:spcPct val="150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Модель  проверена на тестовом наборе реальных  данных</a:t>
            </a:r>
            <a:endParaRPr b="0" lang="en-US" sz="1800" spc="-1" strike="noStrike">
              <a:latin typeface="Arial"/>
            </a:endParaRPr>
          </a:p>
          <a:p>
            <a:pPr marL="91440">
              <a:lnSpc>
                <a:spcPct val="150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Определена погрешность по метрике MAPE</a:t>
            </a:r>
            <a:endParaRPr b="0" lang="en-US" sz="1800" spc="-1" strike="noStrike">
              <a:latin typeface="Arial"/>
            </a:endParaRPr>
          </a:p>
          <a:p>
            <a:pPr marL="91440">
              <a:lnSpc>
                <a:spcPct val="150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Определен вес признаков модели в формировании цены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Подготовка данных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Заполнение пропусков в пробеге и состоянии средним по году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Приведение названий к верхнему регистру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Убираются пробелы в первых 10 символах, потом оставляется только первое слово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sngStrike">
                <a:latin typeface="Arial"/>
              </a:rPr>
              <a:t>Вводится новый признак – квантиль цены .25 для продавца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Выбор модели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914400" y="1892880"/>
            <a:ext cx="1882440" cy="877320"/>
          </a:xfrm>
          <a:prstGeom prst="rect">
            <a:avLst/>
          </a:prstGeom>
          <a:solidFill>
            <a:srgbClr val="cfe7f5"/>
          </a:solidFill>
          <a:ln w="54720">
            <a:solidFill>
              <a:srgbClr val="2a6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OrdinalEncoder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657600" y="1865520"/>
            <a:ext cx="1919880" cy="877320"/>
          </a:xfrm>
          <a:prstGeom prst="rect">
            <a:avLst/>
          </a:prstGeom>
          <a:solidFill>
            <a:srgbClr val="729fcf"/>
          </a:solidFill>
          <a:ln w="54720">
            <a:solidFill>
              <a:srgbClr val="2a6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</a:rPr>
              <a:t>RandomForest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</a:rPr>
              <a:t>Regressor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956160" y="4242960"/>
            <a:ext cx="1878120" cy="877320"/>
          </a:xfrm>
          <a:prstGeom prst="rect">
            <a:avLst/>
          </a:prstGeom>
          <a:solidFill>
            <a:srgbClr val="cfe7f5"/>
          </a:solidFill>
          <a:ln w="54720">
            <a:solidFill>
              <a:srgbClr val="2a6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CatBoost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Encoder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914400" y="3108960"/>
            <a:ext cx="1919880" cy="877320"/>
          </a:xfrm>
          <a:prstGeom prst="rect">
            <a:avLst/>
          </a:prstGeom>
          <a:solidFill>
            <a:srgbClr val="cfe7f5"/>
          </a:solidFill>
          <a:ln w="54720">
            <a:solidFill>
              <a:srgbClr val="2a6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TargetEncoder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3657600" y="3108960"/>
            <a:ext cx="1919880" cy="877320"/>
          </a:xfrm>
          <a:prstGeom prst="rect">
            <a:avLst/>
          </a:prstGeom>
          <a:solidFill>
            <a:srgbClr val="cfe7f5"/>
          </a:solidFill>
          <a:ln w="54720">
            <a:solidFill>
              <a:srgbClr val="2a6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RandomForest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Regressor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3657600" y="1865520"/>
            <a:ext cx="1919880" cy="877320"/>
          </a:xfrm>
          <a:prstGeom prst="rect">
            <a:avLst/>
          </a:prstGeom>
          <a:solidFill>
            <a:srgbClr val="729fcf"/>
          </a:solidFill>
          <a:ln w="54720">
            <a:solidFill>
              <a:srgbClr val="2a6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</a:rPr>
              <a:t>RandomForest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</a:rPr>
              <a:t>Regressor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3657600" y="1865520"/>
            <a:ext cx="1919880" cy="877320"/>
          </a:xfrm>
          <a:prstGeom prst="rect">
            <a:avLst/>
          </a:prstGeom>
          <a:solidFill>
            <a:srgbClr val="729fcf"/>
          </a:solidFill>
          <a:ln w="54720">
            <a:solidFill>
              <a:srgbClr val="2a6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</a:rPr>
              <a:t>RandomForest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</a:rPr>
              <a:t>Regressor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9"/>
          <p:cNvSpPr/>
          <p:nvPr/>
        </p:nvSpPr>
        <p:spPr>
          <a:xfrm>
            <a:off x="3657600" y="4297680"/>
            <a:ext cx="1919880" cy="877320"/>
          </a:xfrm>
          <a:prstGeom prst="rect">
            <a:avLst/>
          </a:prstGeom>
          <a:solidFill>
            <a:srgbClr val="cfe7f5"/>
          </a:solidFill>
          <a:ln w="54720">
            <a:solidFill>
              <a:srgbClr val="2a6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CatBoost Regressor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3657600" y="1865520"/>
            <a:ext cx="1919880" cy="877320"/>
          </a:xfrm>
          <a:prstGeom prst="rect">
            <a:avLst/>
          </a:prstGeom>
          <a:solidFill>
            <a:srgbClr val="cfe7f5"/>
          </a:solidFill>
          <a:ln w="54720">
            <a:solidFill>
              <a:srgbClr val="2a6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RandomForest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Regressor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6492240" y="1920600"/>
            <a:ext cx="731160" cy="639720"/>
          </a:xfrm>
          <a:prstGeom prst="ellipse">
            <a:avLst/>
          </a:prstGeom>
          <a:solidFill>
            <a:srgbClr val="cfe7f5"/>
          </a:solidFill>
          <a:ln w="54720">
            <a:solidFill>
              <a:srgbClr val="3465a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.23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12"/>
          <p:cNvSpPr/>
          <p:nvPr/>
        </p:nvSpPr>
        <p:spPr>
          <a:xfrm>
            <a:off x="6492240" y="3017520"/>
            <a:ext cx="731160" cy="731160"/>
          </a:xfrm>
          <a:prstGeom prst="ellipse">
            <a:avLst/>
          </a:prstGeom>
          <a:solidFill>
            <a:srgbClr val="cfe7f5"/>
          </a:solidFill>
          <a:ln w="54720">
            <a:solidFill>
              <a:srgbClr val="3465a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.17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13"/>
          <p:cNvSpPr/>
          <p:nvPr/>
        </p:nvSpPr>
        <p:spPr>
          <a:xfrm>
            <a:off x="6492240" y="4297680"/>
            <a:ext cx="731160" cy="639720"/>
          </a:xfrm>
          <a:prstGeom prst="ellipse">
            <a:avLst/>
          </a:prstGeom>
          <a:solidFill>
            <a:srgbClr val="cfe7f5"/>
          </a:solidFill>
          <a:ln w="54720">
            <a:solidFill>
              <a:srgbClr val="3465a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.50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Line 14"/>
          <p:cNvSpPr/>
          <p:nvPr/>
        </p:nvSpPr>
        <p:spPr>
          <a:xfrm>
            <a:off x="2834640" y="2286000"/>
            <a:ext cx="860400" cy="0"/>
          </a:xfrm>
          <a:prstGeom prst="line">
            <a:avLst/>
          </a:prstGeom>
          <a:ln w="54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15"/>
          <p:cNvSpPr/>
          <p:nvPr/>
        </p:nvSpPr>
        <p:spPr>
          <a:xfrm>
            <a:off x="5577840" y="2286000"/>
            <a:ext cx="914400" cy="0"/>
          </a:xfrm>
          <a:prstGeom prst="line">
            <a:avLst/>
          </a:prstGeom>
          <a:ln w="54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16"/>
          <p:cNvSpPr/>
          <p:nvPr/>
        </p:nvSpPr>
        <p:spPr>
          <a:xfrm>
            <a:off x="2834640" y="3474720"/>
            <a:ext cx="822960" cy="0"/>
          </a:xfrm>
          <a:prstGeom prst="line">
            <a:avLst/>
          </a:prstGeom>
          <a:ln w="54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17"/>
          <p:cNvSpPr/>
          <p:nvPr/>
        </p:nvSpPr>
        <p:spPr>
          <a:xfrm>
            <a:off x="2872080" y="4572000"/>
            <a:ext cx="822960" cy="0"/>
          </a:xfrm>
          <a:prstGeom prst="line">
            <a:avLst/>
          </a:prstGeom>
          <a:ln w="54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8"/>
          <p:cNvSpPr/>
          <p:nvPr/>
        </p:nvSpPr>
        <p:spPr>
          <a:xfrm>
            <a:off x="5577840" y="3383280"/>
            <a:ext cx="914400" cy="0"/>
          </a:xfrm>
          <a:prstGeom prst="line">
            <a:avLst/>
          </a:prstGeom>
          <a:ln w="54720">
            <a:solidFill>
              <a:srgbClr val="2a6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9"/>
          <p:cNvSpPr/>
          <p:nvPr/>
        </p:nvSpPr>
        <p:spPr>
          <a:xfrm>
            <a:off x="5577840" y="4572000"/>
            <a:ext cx="914400" cy="0"/>
          </a:xfrm>
          <a:prstGeom prst="line">
            <a:avLst/>
          </a:prstGeom>
          <a:ln w="54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Анализ признаков 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82880" y="146304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463040" y="1554480"/>
            <a:ext cx="6000120" cy="2742840"/>
          </a:xfrm>
          <a:prstGeom prst="rect">
            <a:avLst/>
          </a:prstGeom>
          <a:ln w="5472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Ошибка на дешевых авто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548640" y="1645920"/>
            <a:ext cx="8412480" cy="354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73080">
              <a:lnSpc>
                <a:spcPct val="200000"/>
              </a:lnSpc>
              <a:spcBef>
                <a:spcPts val="1009"/>
              </a:spcBef>
              <a:spcAft>
                <a:spcPts val="10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Большая часть ошибок происходит на дешевых авто, которые могут продаваться за бесценок</a:t>
            </a:r>
            <a:endParaRPr b="0" lang="en-US" sz="1800" spc="-1" strike="noStrike">
              <a:latin typeface="Arial"/>
            </a:endParaRPr>
          </a:p>
          <a:p>
            <a:pPr marL="73080">
              <a:lnSpc>
                <a:spcPct val="200000"/>
              </a:lnSpc>
              <a:spcBef>
                <a:spcPts val="1009"/>
              </a:spcBef>
              <a:spcAft>
                <a:spcPts val="10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Машины дороже  5000 составляют 81% парка и MAPE для них 0.126</a:t>
            </a:r>
            <a:endParaRPr b="0" lang="en-US" sz="1800" spc="-1" strike="noStrike">
              <a:latin typeface="Arial"/>
            </a:endParaRPr>
          </a:p>
          <a:p>
            <a:pPr marL="73080">
              <a:lnSpc>
                <a:spcPct val="200000"/>
              </a:lnSpc>
              <a:spcBef>
                <a:spcPts val="1009"/>
              </a:spcBef>
              <a:spcAft>
                <a:spcPts val="10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Машины дешевле  5000 составляют &lt;19% парка и MAPE для них 0.363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Достигнутый результат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Leader Board – 15.8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Crossvalidation -17.0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Организация кода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2651760" y="3200400"/>
            <a:ext cx="1554120" cy="822600"/>
          </a:xfrm>
          <a:prstGeom prst="rect">
            <a:avLst/>
          </a:prstGeom>
          <a:solidFill>
            <a:srgbClr val="cfe7f5"/>
          </a:solidFill>
          <a:ln w="54720">
            <a:solidFill>
              <a:srgbClr val="3465a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Модуль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task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572000" y="3200400"/>
            <a:ext cx="1554120" cy="822600"/>
          </a:xfrm>
          <a:prstGeom prst="rect">
            <a:avLst/>
          </a:prstGeom>
          <a:solidFill>
            <a:srgbClr val="cfe7f5"/>
          </a:solidFill>
          <a:ln w="54720">
            <a:solidFill>
              <a:srgbClr val="3465a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Модуль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dataset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6858000" y="3200400"/>
            <a:ext cx="1554120" cy="822600"/>
          </a:xfrm>
          <a:prstGeom prst="rect">
            <a:avLst/>
          </a:prstGeom>
          <a:solidFill>
            <a:srgbClr val="cfe7f5"/>
          </a:solidFill>
          <a:ln w="54720">
            <a:solidFill>
              <a:srgbClr val="3465a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Модуль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utils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274320" y="1828800"/>
            <a:ext cx="1828440" cy="822600"/>
          </a:xfrm>
          <a:prstGeom prst="rect">
            <a:avLst/>
          </a:prstGeom>
          <a:solidFill>
            <a:srgbClr val="780373"/>
          </a:solidFill>
          <a:ln w="54720">
            <a:solidFill>
              <a:srgbClr val="80008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Блокнот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data_analysis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2377440" y="1920240"/>
            <a:ext cx="180360" cy="345960"/>
          </a:xfrm>
          <a:prstGeom prst="rect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7"/>
          <p:cNvSpPr/>
          <p:nvPr/>
        </p:nvSpPr>
        <p:spPr>
          <a:xfrm>
            <a:off x="2649600" y="1828800"/>
            <a:ext cx="1464840" cy="822600"/>
          </a:xfrm>
          <a:prstGeom prst="rect">
            <a:avLst/>
          </a:prstGeom>
          <a:solidFill>
            <a:srgbClr val="780373"/>
          </a:solidFill>
          <a:ln w="54720">
            <a:solidFill>
              <a:srgbClr val="80008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Блокнот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submit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4572000" y="1828800"/>
            <a:ext cx="1554120" cy="822600"/>
          </a:xfrm>
          <a:prstGeom prst="rect">
            <a:avLst/>
          </a:prstGeom>
          <a:solidFill>
            <a:srgbClr val="780373"/>
          </a:solidFill>
          <a:ln w="54720">
            <a:solidFill>
              <a:srgbClr val="80008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Блокнот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validation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274320" y="3200400"/>
            <a:ext cx="1919880" cy="822600"/>
          </a:xfrm>
          <a:prstGeom prst="rect">
            <a:avLst/>
          </a:prstGeom>
          <a:solidFill>
            <a:srgbClr val="780373"/>
          </a:solidFill>
          <a:ln w="54720">
            <a:solidFill>
              <a:srgbClr val="80008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Блокнот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e0c2cd"/>
                </a:solidFill>
                <a:latin typeface="Arial"/>
                <a:ea typeface="DejaVu Sans"/>
              </a:rPr>
              <a:t>CrossValidation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10"/>
          <p:cNvSpPr/>
          <p:nvPr/>
        </p:nvSpPr>
        <p:spPr>
          <a:xfrm>
            <a:off x="6858000" y="1828800"/>
            <a:ext cx="1554120" cy="822600"/>
          </a:xfrm>
          <a:prstGeom prst="rect">
            <a:avLst/>
          </a:prstGeom>
          <a:solidFill>
            <a:srgbClr val="e0c2cd"/>
          </a:solidFill>
          <a:ln w="54720">
            <a:solidFill>
              <a:srgbClr val="80008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DejaVu Sans"/>
              </a:rPr>
              <a:t>Блокнот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780373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780373"/>
                </a:solidFill>
                <a:latin typeface="Arial"/>
                <a:ea typeface="DejaVu Sans"/>
              </a:rPr>
              <a:t>logs_explorer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Выводы и перспективы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LibreOffice/6.3.6.2$Windows_X86_64 LibreOffice_project/2196df99b074d8a661f4036fca8fa0cbfa33a497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2023-05-30T10:40:28Z</dcterms:created>
  <dc:creator/>
  <dc:description/>
  <dc:language>en-US</dc:language>
  <cp:lastModifiedBy/>
  <dcterms:modified xsi:type="dcterms:W3CDTF">2023-05-30T20:27:19Z</dcterms:modified>
  <cp:revision>4</cp:revision>
  <dc:subject/>
  <dc:title>Bright Blue</dc:title>
</cp:coreProperties>
</file>