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90F2-762E-4DB0-A6EF-4C0807781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077F2-25BE-440F-B24B-B6E6D6837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7AF57-92F9-47E5-AE69-6007808A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F60F-B4A0-4DDC-B9EC-9572499B3EA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E2217-D754-4EAC-ACEE-919CB6CB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1CD9-3E09-41CA-A70B-768EBE48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1C59-473E-4A0F-B6F2-C2EF06351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0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D49B-23E1-4984-8290-BF966AD6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1443A-2FB1-4428-9858-2542A9D11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060B5-3489-4B23-A0B3-D7B2798F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F60F-B4A0-4DDC-B9EC-9572499B3EA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07363-7D0D-4B5C-93FC-C24B46EC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4A950-F3B4-4C84-A05F-ADF78A33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1C59-473E-4A0F-B6F2-C2EF06351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4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80F52-79BC-41E4-BA90-908E4E736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42B8D-2A8B-4DBE-9D13-6E0047E3A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D814-53F5-49A5-B734-FEE23934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F60F-B4A0-4DDC-B9EC-9572499B3EA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317D1-856A-450B-B0AC-9AADFBF0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01EA8-7929-41E0-8500-BE738291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1C59-473E-4A0F-B6F2-C2EF06351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2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2FEF-5446-416A-B7CB-7AF721DA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C0373-7650-4387-A215-8F9A31028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78B29-B7BE-4C3B-B77B-00733141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F60F-B4A0-4DDC-B9EC-9572499B3EA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567D7-D927-409E-ABE8-5ED34C01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AE085-10D1-4D6A-9D7A-C420AFDF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1C59-473E-4A0F-B6F2-C2EF06351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33EA-A79C-4248-912E-E0D5B0C9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71DE6-FFF1-4EBC-A732-633BC5452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F53F-1AF8-41EE-8819-FE122746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F60F-B4A0-4DDC-B9EC-9572499B3EA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FB55C-444B-4522-9961-BCAFE769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F572A-D3D7-44E0-9A7B-1659F891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1C59-473E-4A0F-B6F2-C2EF06351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77F3-A1ED-4D68-B31C-27D48B6D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BC88-AD8C-4F57-85E5-DDE93FA20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87CBE-272B-4751-9D10-D2F8363F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4C6D8-71A6-4E0E-976A-42CC58AF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F60F-B4A0-4DDC-B9EC-9572499B3EA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DA102-F518-4A68-AF81-5F0966F8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DCD6A-F2CF-4F31-BE77-681DD68D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1C59-473E-4A0F-B6F2-C2EF06351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1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9ED9-B8FB-4142-9801-EBE4AE16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3582-955F-41F1-8DB3-3E787E8C9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F2575-0B0F-4F54-94B5-3E6A4150B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ABB5A-5A21-4C34-A002-945200C3F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67602-949E-4D05-838F-84D40E9A1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0A98B-3CB8-46E6-A2C8-FDC0DD34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F60F-B4A0-4DDC-B9EC-9572499B3EA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CD472-005E-4F09-A1C6-D688918E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5EFD1-884B-4FC7-AC08-0F5ADCCA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1C59-473E-4A0F-B6F2-C2EF06351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E362-8E6C-45E0-94E4-C22FC2B3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70FB5-233C-4FC4-8C29-A68A943E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F60F-B4A0-4DDC-B9EC-9572499B3EA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91008-EB37-4672-81F2-F52C5B82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D3BB9-9326-4028-A50B-FED66A29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1C59-473E-4A0F-B6F2-C2EF06351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2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75AC6-04B5-4CB9-86D4-15870EAF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F60F-B4A0-4DDC-B9EC-9572499B3EA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83778-38ED-481C-8112-4F60E27E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EDA51-A8CF-4B76-85D2-6D28D33F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1C59-473E-4A0F-B6F2-C2EF06351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7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72FD-1D37-4971-9AD3-9E5B05A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F34B-9999-482F-87B4-7A144AC7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5C7DD-0965-4010-A31F-F3DF274F3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FE930-C02D-4125-8B89-0EA4BD63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F60F-B4A0-4DDC-B9EC-9572499B3EA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B93E8-D859-4F7C-90A6-3718093C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2F23A-1D09-4A80-8D8F-355B36A9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1C59-473E-4A0F-B6F2-C2EF06351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0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C622-6A0F-473C-974B-F5C5DD75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34F5B-20B6-437E-BFAB-B3CAB91CF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10C14-3F6C-4BA2-A2A8-B40C34130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4A6E4-EF14-4CC5-8221-A8AEF54B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F60F-B4A0-4DDC-B9EC-9572499B3EA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D020E-AEE1-4683-8879-B736587F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6D8AA-B968-49CB-BABE-1DC8A5AD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1C59-473E-4A0F-B6F2-C2EF06351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12386-B566-4BE6-94C5-3DC4638C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3EEF7-D3BB-47C8-8A4E-B1B2BBAC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8E630-775B-466B-9ECA-11906CAF8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AF60F-B4A0-4DDC-B9EC-9572499B3EA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E403A-40AF-4742-B7B2-E26B81A32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2210-FA15-47B9-A0BF-DD85B1B9C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1C59-473E-4A0F-B6F2-C2EF06351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2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nsor_fusion" TargetMode="External"/><Relationship Id="rId2" Type="http://schemas.openxmlformats.org/officeDocument/2006/relationships/hyperlink" Target="https://pgm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0C46-B356-43D3-A568-7C4A3B941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Bayesian Networks for Object and Intent Classification in Ground-Based Air Defense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F51C1-0F42-405A-8937-7202A579E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453" y="4907756"/>
            <a:ext cx="9144000" cy="1655762"/>
          </a:xfrm>
        </p:spPr>
        <p:txBody>
          <a:bodyPr/>
          <a:lstStyle/>
          <a:p>
            <a:r>
              <a:rPr lang="en-US" dirty="0"/>
              <a:t>EN.605.745FA22 – Reasoning Under Uncertainty – Final Project</a:t>
            </a:r>
          </a:p>
          <a:p>
            <a:r>
              <a:rPr lang="en-US" dirty="0"/>
              <a:t>Leete Skinner</a:t>
            </a:r>
          </a:p>
        </p:txBody>
      </p:sp>
    </p:spTree>
    <p:extLst>
      <p:ext uri="{BB962C8B-B14F-4D97-AF65-F5344CB8AC3E}">
        <p14:creationId xmlns:p14="http://schemas.microsoft.com/office/powerpoint/2010/main" val="242630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601E-7456-475C-8B72-AE86A4CF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1 – Missile in Cruise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0D1A-4335-417F-9874-EB320294A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2475" cy="4351338"/>
          </a:xfrm>
        </p:spPr>
        <p:txBody>
          <a:bodyPr>
            <a:normAutofit/>
          </a:bodyPr>
          <a:lstStyle/>
          <a:p>
            <a:r>
              <a:rPr lang="en-US" dirty="0"/>
              <a:t>Optimal sensor conditions</a:t>
            </a:r>
          </a:p>
          <a:p>
            <a:r>
              <a:rPr lang="en-US" dirty="0"/>
              <a:t>Far away and high altitude</a:t>
            </a:r>
          </a:p>
          <a:p>
            <a:r>
              <a:rPr lang="en-US" dirty="0"/>
              <a:t>Sensors agree</a:t>
            </a:r>
          </a:p>
          <a:p>
            <a:endParaRPr lang="en-US" dirty="0"/>
          </a:p>
          <a:p>
            <a:r>
              <a:rPr lang="en-US" dirty="0"/>
              <a:t>Despite UAV being highest mass object, a Missile in Cruise highest obj-int pair</a:t>
            </a:r>
          </a:p>
          <a:p>
            <a:r>
              <a:rPr lang="en-US" dirty="0"/>
              <a:t>Note, missile in attack, evade/</a:t>
            </a:r>
            <a:r>
              <a:rPr lang="en-US" dirty="0" err="1"/>
              <a:t>neut</a:t>
            </a:r>
            <a:r>
              <a:rPr lang="en-US" dirty="0"/>
              <a:t> lowest odds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028D9D6-1C67-49D8-9D94-BD33D2F3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41" y="2034063"/>
            <a:ext cx="6169428" cy="27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7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0AE5-5DEF-40A9-9C0E-6D745CE6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6163" cy="1325563"/>
          </a:xfrm>
        </p:spPr>
        <p:txBody>
          <a:bodyPr/>
          <a:lstStyle/>
          <a:p>
            <a:r>
              <a:rPr lang="en-US" dirty="0"/>
              <a:t>Test Case 3 – Bomber with Stealth under Inclement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612B-5816-4160-B43A-CB74593A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975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Inclement</a:t>
            </a:r>
            <a:r>
              <a:rPr lang="en-US" dirty="0"/>
              <a:t> conditions</a:t>
            </a:r>
          </a:p>
          <a:p>
            <a:r>
              <a:rPr lang="en-US" dirty="0"/>
              <a:t>Camera and Radar Size readings </a:t>
            </a:r>
            <a:r>
              <a:rPr lang="en-US" b="1" dirty="0"/>
              <a:t>disagree</a:t>
            </a:r>
          </a:p>
          <a:p>
            <a:endParaRPr lang="en-US" dirty="0"/>
          </a:p>
          <a:p>
            <a:r>
              <a:rPr lang="en-US" dirty="0"/>
              <a:t>Whatever the object is, it looks dangerous</a:t>
            </a:r>
          </a:p>
          <a:p>
            <a:r>
              <a:rPr lang="en-US" dirty="0"/>
              <a:t>Bomber in attack ~15% of probability mass</a:t>
            </a:r>
          </a:p>
          <a:p>
            <a:r>
              <a:rPr lang="en-US" dirty="0"/>
              <a:t>Reasons through obstructions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02B39F5-5621-4AD0-832D-1CCB7F6F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37" y="2182813"/>
            <a:ext cx="6906704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76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076B-3BEA-4EF4-8766-FFF40FB7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E9423-5F07-4159-A37C-5FF7DF18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CPD tables can get unwieldy</a:t>
            </a:r>
          </a:p>
          <a:p>
            <a:pPr lvl="1"/>
            <a:r>
              <a:rPr lang="en-US" dirty="0"/>
              <a:t>Ideally, less states makes for smaller tables</a:t>
            </a:r>
          </a:p>
          <a:p>
            <a:pPr lvl="2"/>
            <a:r>
              <a:rPr lang="en-US" dirty="0"/>
              <a:t>But, discretizing continuous data feeds loses information</a:t>
            </a:r>
          </a:p>
          <a:p>
            <a:pPr lvl="1"/>
            <a:r>
              <a:rPr lang="en-US" dirty="0"/>
              <a:t>If have data, use that to learn larger ones</a:t>
            </a:r>
          </a:p>
          <a:p>
            <a:pPr lvl="1"/>
            <a:r>
              <a:rPr lang="en-US" dirty="0"/>
              <a:t>If no data, can define a rule base of possible states to generate CPDs</a:t>
            </a:r>
          </a:p>
          <a:p>
            <a:pPr lvl="2"/>
            <a:r>
              <a:rPr lang="en-US" dirty="0"/>
              <a:t>Don’t need to hand define every single value</a:t>
            </a:r>
          </a:p>
          <a:p>
            <a:r>
              <a:rPr lang="en-US" dirty="0"/>
              <a:t>BNs handle data existing, or not existing, very well</a:t>
            </a:r>
          </a:p>
          <a:p>
            <a:r>
              <a:rPr lang="en-US" dirty="0"/>
              <a:t>BNs provide great interface points to replace priors with observed values, should they become available at a later point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8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013A-CA48-4CF5-A635-20E0C6FB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831" y="2766218"/>
            <a:ext cx="2700338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878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060C-CF7A-40A2-923F-C6C9D154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1543C2E-9001-4DEF-B1DA-7FEE3B3E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9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2DC2-A76C-4299-A551-0502C7AB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A71C-D374-48C2-9E60-2D8E46FF0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Discuss Problem Frame</a:t>
            </a:r>
          </a:p>
          <a:p>
            <a:r>
              <a:rPr lang="en-US" dirty="0"/>
              <a:t>Present Bayesian Network Architecture</a:t>
            </a:r>
          </a:p>
          <a:p>
            <a:pPr lvl="1"/>
            <a:r>
              <a:rPr lang="en-US" dirty="0"/>
              <a:t>Discuss CPD generation</a:t>
            </a:r>
          </a:p>
          <a:p>
            <a:r>
              <a:rPr lang="en-US" dirty="0"/>
              <a:t>Review Several Test Cases</a:t>
            </a:r>
          </a:p>
          <a:p>
            <a:r>
              <a:rPr lang="en-US" dirty="0"/>
              <a:t>Takeaways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251011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6751-6220-4F7B-A9F7-0F62182F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6405-0401-4B02-A2E2-B481ED1C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Wanted to do something in defense realm</a:t>
            </a:r>
          </a:p>
          <a:p>
            <a:pPr lvl="1"/>
            <a:r>
              <a:rPr lang="en-US" dirty="0"/>
              <a:t>Drones and c-SUAS systems interest me</a:t>
            </a:r>
          </a:p>
          <a:p>
            <a:pPr lvl="1"/>
            <a:r>
              <a:rPr lang="en-US" dirty="0"/>
              <a:t>Hypersonic missiles are a challenging new threat</a:t>
            </a:r>
          </a:p>
          <a:p>
            <a:pPr lvl="1"/>
            <a:r>
              <a:rPr lang="en-US" dirty="0"/>
              <a:t>Interested in what future of AI for military application will look like</a:t>
            </a:r>
          </a:p>
          <a:p>
            <a:r>
              <a:rPr lang="en-US" dirty="0"/>
              <a:t>Sensor fusion also interests me</a:t>
            </a:r>
          </a:p>
          <a:p>
            <a:pPr lvl="1"/>
            <a:r>
              <a:rPr lang="en-US" dirty="0"/>
              <a:t>Complementary, but different, data streams</a:t>
            </a:r>
          </a:p>
          <a:p>
            <a:pPr lvl="1"/>
            <a:r>
              <a:rPr lang="en-US" dirty="0"/>
              <a:t>Different strengths, different weaknesses</a:t>
            </a:r>
          </a:p>
          <a:p>
            <a:r>
              <a:rPr lang="en-US" dirty="0"/>
              <a:t>Intrigued by Bayesian Networks</a:t>
            </a:r>
          </a:p>
          <a:p>
            <a:pPr lvl="1"/>
            <a:r>
              <a:rPr lang="en-US" dirty="0"/>
              <a:t>Especially after working through message passing</a:t>
            </a:r>
          </a:p>
          <a:p>
            <a:pPr lvl="1"/>
            <a:r>
              <a:rPr lang="en-US" dirty="0"/>
              <a:t>Liked the bidirectionality of information exchange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8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873E-97B9-458E-9FE3-6015B3F2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Frame: Ground-Based Air 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4C51-05C8-447E-9CF4-BB8AA06F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2481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Several Components</a:t>
            </a:r>
          </a:p>
          <a:p>
            <a:pPr lvl="1"/>
            <a:r>
              <a:rPr lang="en-US" dirty="0"/>
              <a:t>Detection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lvl="1"/>
            <a:r>
              <a:rPr lang="en-US" dirty="0"/>
              <a:t>Tracking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lvl="1"/>
            <a:r>
              <a:rPr lang="en-US" dirty="0"/>
              <a:t>Classification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en-US" dirty="0"/>
              <a:t>Intent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lvl="1"/>
            <a:r>
              <a:rPr lang="en-US" dirty="0"/>
              <a:t>Situational Awareness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en-US" dirty="0"/>
              <a:t>X-space Management</a:t>
            </a:r>
          </a:p>
          <a:p>
            <a:r>
              <a:rPr lang="en-US" dirty="0"/>
              <a:t>Our scope:</a:t>
            </a:r>
          </a:p>
          <a:p>
            <a:pPr lvl="1"/>
            <a:r>
              <a:rPr lang="en-US" dirty="0"/>
              <a:t>Classification + Intent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Python with </a:t>
            </a:r>
            <a:r>
              <a:rPr lang="en-US" dirty="0" err="1"/>
              <a:t>pgmpy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https://pgmpy.org/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69C85-02F2-49DE-810D-F79D28FEC492}"/>
              </a:ext>
            </a:extLst>
          </p:cNvPr>
          <p:cNvSpPr txBox="1"/>
          <p:nvPr/>
        </p:nvSpPr>
        <p:spPr>
          <a:xfrm>
            <a:off x="6003027" y="5921931"/>
            <a:ext cx="505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https://en.wikipedia.org/wiki/Sensor_fusion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39F988B8-EF46-4F14-8E59-7E6169C6B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1" y="1876786"/>
            <a:ext cx="6886364" cy="385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9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8168-D661-4C6F-BCDA-1F467822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1F63-2B5B-4D20-A30E-18EEC5FA1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098"/>
            <a:ext cx="4308177" cy="4351338"/>
          </a:xfrm>
        </p:spPr>
        <p:txBody>
          <a:bodyPr>
            <a:normAutofit/>
          </a:bodyPr>
          <a:lstStyle/>
          <a:p>
            <a:r>
              <a:rPr lang="en-US" dirty="0"/>
              <a:t>Object Type</a:t>
            </a:r>
          </a:p>
          <a:p>
            <a:pPr lvl="1"/>
            <a:r>
              <a:rPr lang="en-US" dirty="0"/>
              <a:t>Intermediate problem frame</a:t>
            </a:r>
          </a:p>
          <a:p>
            <a:r>
              <a:rPr lang="en-US" dirty="0"/>
              <a:t>Speed:</a:t>
            </a:r>
          </a:p>
          <a:p>
            <a:pPr lvl="1"/>
            <a:r>
              <a:rPr lang="en-US" dirty="0"/>
              <a:t>Fusion of two sensor readings</a:t>
            </a:r>
          </a:p>
          <a:p>
            <a:r>
              <a:rPr lang="en-US" dirty="0"/>
              <a:t>Range:</a:t>
            </a:r>
          </a:p>
          <a:p>
            <a:pPr lvl="1"/>
            <a:r>
              <a:rPr lang="en-US" dirty="0"/>
              <a:t>Low fidelity observations</a:t>
            </a:r>
          </a:p>
          <a:p>
            <a:r>
              <a:rPr lang="en-US" dirty="0"/>
              <a:t>Altitude:</a:t>
            </a:r>
          </a:p>
          <a:p>
            <a:pPr lvl="1"/>
            <a:r>
              <a:rPr lang="en-US" dirty="0"/>
              <a:t>Low fidelity 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B425F-639F-4F1B-BED3-4B80EF85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078" y="1489711"/>
            <a:ext cx="3559473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06BDD8-3C39-465D-9FDF-4DA26991E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302" y="1690688"/>
            <a:ext cx="2647950" cy="39554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25A1F0-DFE7-46E3-AD42-4A246877F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377" y="4621530"/>
            <a:ext cx="3743325" cy="20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4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E4B7-6804-4477-AC3B-F0123E65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62A51-0394-458B-9EC3-A46C7241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</a:t>
            </a:r>
          </a:p>
          <a:p>
            <a:pPr lvl="1"/>
            <a:r>
              <a:rPr lang="en-US" dirty="0"/>
              <a:t>Fusion of two sensors</a:t>
            </a:r>
          </a:p>
          <a:p>
            <a:r>
              <a:rPr lang="en-US" dirty="0"/>
              <a:t>Speed</a:t>
            </a:r>
          </a:p>
          <a:p>
            <a:pPr lvl="1"/>
            <a:r>
              <a:rPr lang="en-US" dirty="0"/>
              <a:t>Fusion of two sensors</a:t>
            </a:r>
          </a:p>
          <a:p>
            <a:r>
              <a:rPr lang="en-US" dirty="0"/>
              <a:t>Altitude</a:t>
            </a:r>
          </a:p>
          <a:p>
            <a:pPr lvl="1"/>
            <a:r>
              <a:rPr lang="en-US" dirty="0"/>
              <a:t>Low Fidelity observation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87340-076C-4C84-9FE3-107F08CBA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717" y="527844"/>
            <a:ext cx="3907207" cy="259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4E0D0D-71E4-4DE1-9DC1-4E8938D7C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3605371"/>
            <a:ext cx="5943600" cy="27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4B91-9CAF-49B8-B643-0319400C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and Speed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66BA-98B9-404E-9C32-6D0ED0C8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8025" cy="4351338"/>
          </a:xfrm>
        </p:spPr>
        <p:txBody>
          <a:bodyPr/>
          <a:lstStyle/>
          <a:p>
            <a:r>
              <a:rPr lang="en-US" dirty="0"/>
              <a:t>Ingest readings from N sources</a:t>
            </a:r>
          </a:p>
          <a:p>
            <a:r>
              <a:rPr lang="en-US" dirty="0"/>
              <a:t>Also conditioned on reliability of source sensor</a:t>
            </a:r>
          </a:p>
          <a:p>
            <a:r>
              <a:rPr lang="en-US" dirty="0"/>
              <a:t>Primary CPD focus is resolving disagreements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71B01-0ADF-4B26-A53F-91DAF7B22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49" y="1350962"/>
            <a:ext cx="5886451" cy="2966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D4C5B6-ED72-4F50-82AF-5CC7437D2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7" y="4431596"/>
            <a:ext cx="5943600" cy="2097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810945-0155-4516-9DE5-5BF63CA50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87" y="5433626"/>
            <a:ext cx="26860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4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71BE-F071-42D3-B5A5-9F179F1E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Reliability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F59C-E995-48B3-B9E7-47B9D6B59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3381"/>
            <a:ext cx="3876675" cy="4351338"/>
          </a:xfrm>
        </p:spPr>
        <p:txBody>
          <a:bodyPr>
            <a:normAutofit/>
          </a:bodyPr>
          <a:lstStyle/>
          <a:p>
            <a:r>
              <a:rPr lang="en-US" dirty="0"/>
              <a:t>Camera</a:t>
            </a:r>
          </a:p>
          <a:p>
            <a:pPr lvl="1"/>
            <a:r>
              <a:rPr lang="en-US" dirty="0"/>
              <a:t>Most reliable at near range and low alts</a:t>
            </a:r>
          </a:p>
          <a:p>
            <a:r>
              <a:rPr lang="en-US" dirty="0"/>
              <a:t>Radar</a:t>
            </a:r>
          </a:p>
          <a:p>
            <a:pPr lvl="1"/>
            <a:r>
              <a:rPr lang="en-US" dirty="0"/>
              <a:t>Slightly negatively impacted by range</a:t>
            </a:r>
          </a:p>
          <a:p>
            <a:r>
              <a:rPr lang="en-US" dirty="0"/>
              <a:t>IR</a:t>
            </a:r>
          </a:p>
          <a:p>
            <a:pPr lvl="1"/>
            <a:r>
              <a:rPr lang="en-US" dirty="0"/>
              <a:t>Positively impacted by altitude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95DC7-AE2A-4381-8FB8-6A77BAAB6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651" y="1414738"/>
            <a:ext cx="3983581" cy="2014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3DAC64-F813-4A58-8AF8-A3D143F2F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786" y="3829050"/>
            <a:ext cx="6786446" cy="26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6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74ED-32DA-4AF7-8190-DB3B1544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393" y="88228"/>
            <a:ext cx="3605213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5FB90-0BA2-4E2D-B5A2-C025B108F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46" y="751010"/>
            <a:ext cx="7494105" cy="590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449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419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Bayesian Networks for Object and Intent Classification in Ground-Based Air Defense Systems</vt:lpstr>
      <vt:lpstr>Agenda</vt:lpstr>
      <vt:lpstr>Motivation</vt:lpstr>
      <vt:lpstr>Problem Frame: Ground-Based Air Defense</vt:lpstr>
      <vt:lpstr>Intent Classification</vt:lpstr>
      <vt:lpstr>Object Classification</vt:lpstr>
      <vt:lpstr>Size and Speed Resolution</vt:lpstr>
      <vt:lpstr>Sensor Reliability Conditioning</vt:lpstr>
      <vt:lpstr>Overall Network</vt:lpstr>
      <vt:lpstr>Test Case 1 – Missile in Cruise</vt:lpstr>
      <vt:lpstr>Test Case 3 – Bomber with Stealth under Inclement</vt:lpstr>
      <vt:lpstr>Takeaways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Networks for Object and Intent Classification in Ground-Based Air Defense Systems</dc:title>
  <dc:creator>Leete Skinner</dc:creator>
  <cp:lastModifiedBy>Leete Skinner</cp:lastModifiedBy>
  <cp:revision>27</cp:revision>
  <dcterms:created xsi:type="dcterms:W3CDTF">2022-11-27T23:20:59Z</dcterms:created>
  <dcterms:modified xsi:type="dcterms:W3CDTF">2022-11-28T02:13:08Z</dcterms:modified>
</cp:coreProperties>
</file>