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Robo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c06614e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06614e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solution is flawed, if a vote is issued twice with the same number, it may be redeemed twice.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06614e9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06614e9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c0b6830d3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c0b6830d3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c06614e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c06614e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c06614e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c06614e9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c06614e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06614e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c06614e9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c06614e9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c06614e9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c06614e9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ae6d913d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ae6d913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R1 = Organization 1</a:t>
            </a:r>
            <a:endParaRPr/>
          </a:p>
          <a:p>
            <a:pPr indent="0" lvl="0" marL="0" rtl="0" algn="l">
              <a:spcBef>
                <a:spcPts val="0"/>
              </a:spcBef>
              <a:spcAft>
                <a:spcPts val="0"/>
              </a:spcAft>
              <a:buNone/>
            </a:pPr>
            <a:r>
              <a:rPr lang="en"/>
              <a:t>NC1 = Network Config 1</a:t>
            </a:r>
            <a:endParaRPr/>
          </a:p>
          <a:p>
            <a:pPr indent="0" lvl="0" marL="0" rtl="0" algn="l">
              <a:spcBef>
                <a:spcPts val="0"/>
              </a:spcBef>
              <a:spcAft>
                <a:spcPts val="0"/>
              </a:spcAft>
              <a:buNone/>
            </a:pPr>
            <a:r>
              <a:rPr lang="en"/>
              <a:t>O1= Orderer 1</a:t>
            </a:r>
            <a:endParaRPr/>
          </a:p>
          <a:p>
            <a:pPr indent="0" lvl="0" marL="0" rtl="0" algn="l">
              <a:spcBef>
                <a:spcPts val="0"/>
              </a:spcBef>
              <a:spcAft>
                <a:spcPts val="0"/>
              </a:spcAft>
              <a:buNone/>
            </a:pPr>
            <a:r>
              <a:rPr lang="en"/>
              <a:t>CA1 = Certificate Authority 1</a:t>
            </a:r>
            <a:endParaRPr/>
          </a:p>
          <a:p>
            <a:pPr indent="0" lvl="0" marL="0" rtl="0" algn="l">
              <a:spcBef>
                <a:spcPts val="0"/>
              </a:spcBef>
              <a:spcAft>
                <a:spcPts val="0"/>
              </a:spcAft>
              <a:buNone/>
            </a:pPr>
            <a:r>
              <a:rPr lang="en"/>
              <a:t>P1 = Peer Node # 1</a:t>
            </a:r>
            <a:endParaRPr/>
          </a:p>
          <a:p>
            <a:pPr indent="0" lvl="0" marL="0" rtl="0" algn="l">
              <a:spcBef>
                <a:spcPts val="0"/>
              </a:spcBef>
              <a:spcAft>
                <a:spcPts val="0"/>
              </a:spcAft>
              <a:buNone/>
            </a:pPr>
            <a:r>
              <a:rPr lang="en"/>
              <a:t>L1 = Ledger 1</a:t>
            </a:r>
            <a:endParaRPr/>
          </a:p>
          <a:p>
            <a:pPr indent="0" lvl="0" marL="0" rtl="0" algn="l">
              <a:spcBef>
                <a:spcPts val="0"/>
              </a:spcBef>
              <a:spcAft>
                <a:spcPts val="0"/>
              </a:spcAft>
              <a:buNone/>
            </a:pPr>
            <a:r>
              <a:rPr lang="en"/>
              <a:t>S1 = Smart Contract 1</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ae6d913d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ae6d913d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06614e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06614e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2016 data obtained from Verified Voting Foundation (Non-partisan government organization)</a:t>
            </a:r>
            <a:endParaRPr/>
          </a:p>
          <a:p>
            <a:pPr indent="-298450" lvl="0" marL="457200" rtl="0" algn="l">
              <a:spcBef>
                <a:spcPts val="0"/>
              </a:spcBef>
              <a:spcAft>
                <a:spcPts val="0"/>
              </a:spcAft>
              <a:buSzPts val="1100"/>
              <a:buChar char="●"/>
            </a:pPr>
            <a:r>
              <a:rPr lang="en"/>
              <a:t>47% of registered voters live in jurisdictions that use only optical scan as their only form of voting. </a:t>
            </a:r>
            <a:endParaRPr/>
          </a:p>
          <a:p>
            <a:pPr indent="-298450" lvl="0" marL="457200" rtl="0" algn="l">
              <a:spcBef>
                <a:spcPts val="0"/>
              </a:spcBef>
              <a:spcAft>
                <a:spcPts val="0"/>
              </a:spcAft>
              <a:buSzPts val="1100"/>
              <a:buChar char="●"/>
            </a:pPr>
            <a:r>
              <a:rPr lang="en"/>
              <a:t>28% of registered voters live in jurisdictions that use only Direct Recording Electronic systems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06614e9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06614e9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06614e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06614e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53,608 jurisdictions that use DRE equipment as their major voting method, almost three-quarters use systems that don’t create paper receipts or other hard-copy records of voters’ choices.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0b6830d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0b6830d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Stamp: 0:30 - 1:00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ae6d913d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ae6d913d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c06614e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06614e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c06614e9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06614e9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c0b6830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c0b6830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hyperlink" Target="https://www.pewresearch.org/fact-tank/2016/11/08/on-election-day-most-voters-use-electronic-or-optical-scan-ballo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hyperlink" Target="https://duckduckgo.com/?q=Sequoia+optical+scanner+voting+machine&amp;t=ffab&amp;iar=images&amp;iax=images&amp;ia=images&amp;iai=http%3A%2F%2Fmedia.cmgdigital.com%2Fshared%2Fimg%2Fphotos%2F2012%2F03%2F31%2Fcc%2Fd8%2Fscanvoting_626000a.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r43LhSUUGTQ"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Permissioned Based Blockchain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Juan Matiz, Liz Tucker</a:t>
            </a:r>
            <a:endParaRPr/>
          </a:p>
          <a:p>
            <a:pPr indent="0" lvl="0" marL="0" rtl="0" algn="ctr">
              <a:spcBef>
                <a:spcPts val="0"/>
              </a:spcBef>
              <a:spcAft>
                <a:spcPts val="0"/>
              </a:spcAft>
              <a:buNone/>
            </a:pPr>
            <a:r>
              <a:rPr lang="en"/>
              <a:t>December 6th,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24" name="Google Shape;124;p22"/>
          <p:cNvPicPr preferRelativeResize="0"/>
          <p:nvPr/>
        </p:nvPicPr>
        <p:blipFill>
          <a:blip r:embed="rId3">
            <a:alphaModFix/>
          </a:blip>
          <a:stretch>
            <a:fillRect/>
          </a:stretch>
        </p:blipFill>
        <p:spPr>
          <a:xfrm>
            <a:off x="1252900" y="2234011"/>
            <a:ext cx="6638200" cy="67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Merkle Tree</a:t>
            </a:r>
            <a:endParaRPr/>
          </a:p>
        </p:txBody>
      </p:sp>
      <p:sp>
        <p:nvSpPr>
          <p:cNvPr id="130" name="Google Shape;130;p23"/>
          <p:cNvSpPr txBox="1"/>
          <p:nvPr/>
        </p:nvSpPr>
        <p:spPr>
          <a:xfrm>
            <a:off x="311700" y="1307925"/>
            <a:ext cx="79932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['8', '20', 'ab58daced56811e58567db766642b4db0cc3f475c0a687f528e070c9dd954640', '11/02/2020-01:58PM']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31" name="Google Shape;131;p23"/>
          <p:cNvSpPr txBox="1"/>
          <p:nvPr/>
        </p:nvSpPr>
        <p:spPr>
          <a:xfrm>
            <a:off x="311700" y="1763425"/>
            <a:ext cx="65397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[‘Hash_ID, ‘Hash_vote_number, ‘Hash_candidate_number’, ‘Hash_time_stamp’]</a:t>
            </a:r>
            <a:endParaRPr>
              <a:latin typeface="Open Sans"/>
              <a:ea typeface="Open Sans"/>
              <a:cs typeface="Open Sans"/>
              <a:sym typeface="Open Sans"/>
            </a:endParaRPr>
          </a:p>
        </p:txBody>
      </p:sp>
      <p:sp>
        <p:nvSpPr>
          <p:cNvPr id="132" name="Google Shape;132;p23"/>
          <p:cNvSpPr txBox="1"/>
          <p:nvPr/>
        </p:nvSpPr>
        <p:spPr>
          <a:xfrm>
            <a:off x="311700" y="2248925"/>
            <a:ext cx="5856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[‘Hash_ID + Hash_vote’, ‘Hash_candidate_number + Hash_time_stamp’]</a:t>
            </a:r>
            <a:endParaRPr sz="1200">
              <a:solidFill>
                <a:schemeClr val="dk1"/>
              </a:solidFill>
            </a:endParaRPr>
          </a:p>
          <a:p>
            <a:pPr indent="0" lvl="0" marL="0" rtl="0" algn="l">
              <a:spcBef>
                <a:spcPts val="0"/>
              </a:spcBef>
              <a:spcAft>
                <a:spcPts val="0"/>
              </a:spcAft>
              <a:buNone/>
            </a:pPr>
            <a:r>
              <a:t/>
            </a:r>
            <a:endParaRPr/>
          </a:p>
        </p:txBody>
      </p:sp>
      <p:sp>
        <p:nvSpPr>
          <p:cNvPr id="133" name="Google Shape;133;p23"/>
          <p:cNvSpPr txBox="1"/>
          <p:nvPr/>
        </p:nvSpPr>
        <p:spPr>
          <a:xfrm>
            <a:off x="311700" y="2652575"/>
            <a:ext cx="5856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[‘Hash_ID&amp;Vote’, ‘Hash_candidate&amp;time_stamp’]</a:t>
            </a:r>
            <a:endParaRPr sz="1200">
              <a:solidFill>
                <a:schemeClr val="dk1"/>
              </a:solidFill>
            </a:endParaRPr>
          </a:p>
          <a:p>
            <a:pPr indent="0" lvl="0" marL="0" rtl="0" algn="l">
              <a:spcBef>
                <a:spcPts val="0"/>
              </a:spcBef>
              <a:spcAft>
                <a:spcPts val="0"/>
              </a:spcAft>
              <a:buNone/>
            </a:pPr>
            <a:r>
              <a:t/>
            </a:r>
            <a:endParaRPr/>
          </a:p>
        </p:txBody>
      </p:sp>
      <p:sp>
        <p:nvSpPr>
          <p:cNvPr id="134" name="Google Shape;134;p23"/>
          <p:cNvSpPr txBox="1"/>
          <p:nvPr/>
        </p:nvSpPr>
        <p:spPr>
          <a:xfrm>
            <a:off x="311700" y="2873100"/>
            <a:ext cx="5856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[‘Hash_ID&amp;Vote + ‘Hash_candidate&amp;time_stamp’]</a:t>
            </a:r>
            <a:endParaRPr/>
          </a:p>
        </p:txBody>
      </p:sp>
      <p:sp>
        <p:nvSpPr>
          <p:cNvPr id="135" name="Google Shape;135;p23"/>
          <p:cNvSpPr txBox="1"/>
          <p:nvPr/>
        </p:nvSpPr>
        <p:spPr>
          <a:xfrm>
            <a:off x="311700" y="3497275"/>
            <a:ext cx="21279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t>
            </a:r>
            <a:r>
              <a:rPr lang="en" sz="1200">
                <a:solidFill>
                  <a:schemeClr val="dk1"/>
                </a:solidFill>
              </a:rPr>
              <a:t>'e5519480f89c77c...'</a:t>
            </a:r>
            <a:r>
              <a:rPr lang="en" sz="1200">
                <a:solidFill>
                  <a:schemeClr val="dk1"/>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Python: OrderedDict</a:t>
            </a:r>
            <a:endParaRPr/>
          </a:p>
        </p:txBody>
      </p:sp>
      <p:pic>
        <p:nvPicPr>
          <p:cNvPr id="141" name="Google Shape;141;p24"/>
          <p:cNvPicPr preferRelativeResize="0"/>
          <p:nvPr/>
        </p:nvPicPr>
        <p:blipFill>
          <a:blip r:embed="rId3">
            <a:alphaModFix/>
          </a:blip>
          <a:stretch>
            <a:fillRect/>
          </a:stretch>
        </p:blipFill>
        <p:spPr>
          <a:xfrm>
            <a:off x="1326337" y="1543425"/>
            <a:ext cx="6491326" cy="29959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Tamper Detection</a:t>
            </a:r>
            <a:endParaRPr/>
          </a:p>
        </p:txBody>
      </p:sp>
      <p:pic>
        <p:nvPicPr>
          <p:cNvPr id="147" name="Google Shape;147;p25"/>
          <p:cNvPicPr preferRelativeResize="0"/>
          <p:nvPr/>
        </p:nvPicPr>
        <p:blipFill>
          <a:blip r:embed="rId3">
            <a:alphaModFix/>
          </a:blip>
          <a:stretch>
            <a:fillRect/>
          </a:stretch>
        </p:blipFill>
        <p:spPr>
          <a:xfrm>
            <a:off x="544938" y="1147225"/>
            <a:ext cx="8054126" cy="369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Query Votes</a:t>
            </a:r>
            <a:endParaRPr/>
          </a:p>
        </p:txBody>
      </p:sp>
      <p:pic>
        <p:nvPicPr>
          <p:cNvPr id="153" name="Google Shape;153;p26"/>
          <p:cNvPicPr preferRelativeResize="0"/>
          <p:nvPr/>
        </p:nvPicPr>
        <p:blipFill>
          <a:blip r:embed="rId3">
            <a:alphaModFix/>
          </a:blip>
          <a:stretch>
            <a:fillRect/>
          </a:stretch>
        </p:blipFill>
        <p:spPr>
          <a:xfrm>
            <a:off x="152400" y="1718450"/>
            <a:ext cx="8839199" cy="15727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59" name="Google Shape;159;p27"/>
          <p:cNvSpPr txBox="1"/>
          <p:nvPr>
            <p:ph idx="1" type="body"/>
          </p:nvPr>
        </p:nvSpPr>
        <p:spPr>
          <a:xfrm>
            <a:off x="311700" y="2571750"/>
            <a:ext cx="8520600" cy="17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Proof of Concept</a:t>
            </a:r>
            <a:endParaRPr/>
          </a:p>
          <a:p>
            <a:pPr indent="-317500" lvl="1" marL="914400" rtl="0" algn="l">
              <a:spcBef>
                <a:spcPts val="1600"/>
              </a:spcBef>
              <a:spcAft>
                <a:spcPts val="0"/>
              </a:spcAft>
              <a:buSzPts val="1400"/>
              <a:buChar char="○"/>
            </a:pPr>
            <a:r>
              <a:rPr lang="en"/>
              <a:t>Merkle roots are an efficient way to verify data integrity.</a:t>
            </a:r>
            <a:endParaRPr/>
          </a:p>
          <a:p>
            <a:pPr indent="-317500" lvl="2" marL="1371600" rtl="0" algn="l">
              <a:spcBef>
                <a:spcPts val="0"/>
              </a:spcBef>
              <a:spcAft>
                <a:spcPts val="0"/>
              </a:spcAft>
              <a:buSzPts val="1400"/>
              <a:buChar char="■"/>
            </a:pPr>
            <a:r>
              <a:rPr lang="en"/>
              <a:t>Concerns regarding people being able to brute force the system. </a:t>
            </a:r>
            <a:endParaRPr/>
          </a:p>
          <a:p>
            <a:pPr indent="-317500" lvl="2" marL="1371600" rtl="0" algn="l">
              <a:spcBef>
                <a:spcPts val="0"/>
              </a:spcBef>
              <a:spcAft>
                <a:spcPts val="0"/>
              </a:spcAft>
              <a:buSzPts val="1400"/>
              <a:buChar char="■"/>
            </a:pPr>
            <a:r>
              <a:rPr lang="en"/>
              <a:t>Can be used to allow voters to verify that their vote is in the system.</a:t>
            </a:r>
            <a:endParaRPr/>
          </a:p>
          <a:p>
            <a:pPr indent="-317500" lvl="1" marL="914400" rtl="0" algn="l">
              <a:spcBef>
                <a:spcPts val="0"/>
              </a:spcBef>
              <a:spcAft>
                <a:spcPts val="0"/>
              </a:spcAft>
              <a:buSzPts val="1400"/>
              <a:buChar char="○"/>
            </a:pPr>
            <a:r>
              <a:rPr lang="en"/>
              <a:t>Python dictionaries are not the ideal data structure for this concept.</a:t>
            </a:r>
            <a:endParaRPr/>
          </a:p>
          <a:p>
            <a:pPr indent="0" lvl="0" marL="0" rtl="0" algn="l">
              <a:spcBef>
                <a:spcPts val="1600"/>
              </a:spcBef>
              <a:spcAft>
                <a:spcPts val="1600"/>
              </a:spcAft>
              <a:buNone/>
            </a:pPr>
            <a:r>
              <a:t/>
            </a:r>
            <a:endParaRPr/>
          </a:p>
        </p:txBody>
      </p:sp>
      <p:sp>
        <p:nvSpPr>
          <p:cNvPr id="160" name="Google Shape;160;p27"/>
          <p:cNvSpPr txBox="1"/>
          <p:nvPr/>
        </p:nvSpPr>
        <p:spPr>
          <a:xfrm>
            <a:off x="311700" y="1374025"/>
            <a:ext cx="6051600" cy="11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Open Sans"/>
                <a:ea typeface="Open Sans"/>
                <a:cs typeface="Open Sans"/>
                <a:sym typeface="Open Sans"/>
              </a:rPr>
              <a:t>Hyperledger solution’s current state is flawed</a:t>
            </a:r>
            <a:endParaRPr sz="1800">
              <a:solidFill>
                <a:schemeClr val="dk1"/>
              </a:solidFill>
              <a:latin typeface="Open Sans"/>
              <a:ea typeface="Open Sans"/>
              <a:cs typeface="Open Sans"/>
              <a:sym typeface="Open Sans"/>
            </a:endParaRPr>
          </a:p>
          <a:p>
            <a:pPr indent="-317500" lvl="1" marL="914400" rtl="0" algn="l">
              <a:lnSpc>
                <a:spcPct val="115000"/>
              </a:lnSpc>
              <a:spcBef>
                <a:spcPts val="160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Limited architecture (organizations/peers/etc)</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Does not enforce unique vote numbers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6" name="Google Shape;166;p28"/>
          <p:cNvSpPr txBox="1"/>
          <p:nvPr>
            <p:ph idx="1" type="body"/>
          </p:nvPr>
        </p:nvSpPr>
        <p:spPr>
          <a:xfrm>
            <a:off x="311700" y="1188450"/>
            <a:ext cx="8520600" cy="13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Hyperledger</a:t>
            </a:r>
            <a:endParaRPr/>
          </a:p>
          <a:p>
            <a:pPr indent="-317500" lvl="1" marL="914400" rtl="0" algn="l">
              <a:spcBef>
                <a:spcPts val="1600"/>
              </a:spcBef>
              <a:spcAft>
                <a:spcPts val="0"/>
              </a:spcAft>
              <a:buSzPts val="1400"/>
              <a:buChar char="○"/>
            </a:pPr>
            <a:r>
              <a:rPr lang="en"/>
              <a:t>More work needed to enforce unique votes</a:t>
            </a:r>
            <a:endParaRPr/>
          </a:p>
          <a:p>
            <a:pPr indent="-317500" lvl="2" marL="1371600" rtl="0" algn="l">
              <a:spcBef>
                <a:spcPts val="0"/>
              </a:spcBef>
              <a:spcAft>
                <a:spcPts val="0"/>
              </a:spcAft>
              <a:buSzPts val="1400"/>
              <a:buChar char="■"/>
            </a:pPr>
            <a:r>
              <a:rPr lang="en"/>
              <a:t>Prevents the issue of double issuing votes and double redeeming votes</a:t>
            </a:r>
            <a:endParaRPr/>
          </a:p>
          <a:p>
            <a:pPr indent="-317500" lvl="1" marL="914400" rtl="0" algn="l">
              <a:spcBef>
                <a:spcPts val="0"/>
              </a:spcBef>
              <a:spcAft>
                <a:spcPts val="0"/>
              </a:spcAft>
              <a:buSzPts val="1400"/>
              <a:buChar char="○"/>
            </a:pPr>
            <a:r>
              <a:rPr lang="en"/>
              <a:t>Architectural improvements needed for reinforcing the security of the ledger state</a:t>
            </a:r>
            <a:endParaRPr/>
          </a:p>
          <a:p>
            <a:pPr indent="0" lvl="0" marL="457200" rtl="0" algn="l">
              <a:spcBef>
                <a:spcPts val="1600"/>
              </a:spcBef>
              <a:spcAft>
                <a:spcPts val="1600"/>
              </a:spcAft>
              <a:buNone/>
            </a:pPr>
            <a:r>
              <a:t/>
            </a:r>
            <a:endParaRPr/>
          </a:p>
        </p:txBody>
      </p:sp>
      <p:sp>
        <p:nvSpPr>
          <p:cNvPr id="167" name="Google Shape;167;p28"/>
          <p:cNvSpPr txBox="1"/>
          <p:nvPr/>
        </p:nvSpPr>
        <p:spPr>
          <a:xfrm>
            <a:off x="311700" y="2799600"/>
            <a:ext cx="8435400" cy="23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Open Sans"/>
                <a:ea typeface="Open Sans"/>
                <a:cs typeface="Open Sans"/>
                <a:sym typeface="Open Sans"/>
              </a:rPr>
              <a:t>Python Proof of Concept</a:t>
            </a:r>
            <a:endParaRPr sz="1800">
              <a:solidFill>
                <a:schemeClr val="dk1"/>
              </a:solidFill>
              <a:latin typeface="Open Sans"/>
              <a:ea typeface="Open Sans"/>
              <a:cs typeface="Open Sans"/>
              <a:sym typeface="Open Sans"/>
            </a:endParaRPr>
          </a:p>
          <a:p>
            <a:pPr indent="-317500" lvl="1" marL="914400" rtl="0" algn="l">
              <a:lnSpc>
                <a:spcPct val="115000"/>
              </a:lnSpc>
              <a:spcBef>
                <a:spcPts val="160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Would have been nice to have built a consensus mechanism to test block integrity.</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Would have done this proof of concept in a different programming language.</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Building in a vacuum does not proof that the concept actually works. </a:t>
            </a:r>
            <a:endParaRPr>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173" name="Google Shape;173;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marR="76200" rtl="0" algn="l">
              <a:lnSpc>
                <a:spcPct val="135000"/>
              </a:lnSpc>
              <a:spcBef>
                <a:spcPts val="0"/>
              </a:spcBef>
              <a:spcAft>
                <a:spcPts val="0"/>
              </a:spcAft>
              <a:buNone/>
            </a:pPr>
            <a:r>
              <a:rPr lang="en" sz="1100">
                <a:solidFill>
                  <a:srgbClr val="000000"/>
                </a:solidFill>
                <a:latin typeface="Arial"/>
                <a:ea typeface="Arial"/>
                <a:cs typeface="Arial"/>
                <a:sym typeface="Arial"/>
              </a:rPr>
              <a:t>[1] 1615 L. St NW, Suite 800 Washington, and D. 20036USA202-419-4300 | M.-857-8562 | F.-419-4372 | M. Inquiries, “Most U.S. voters use electronic or optical-scan ballots,” </a:t>
            </a:r>
            <a:r>
              <a:rPr i="1" lang="en" sz="1100">
                <a:solidFill>
                  <a:srgbClr val="000000"/>
                </a:solidFill>
                <a:latin typeface="Arial"/>
                <a:ea typeface="Arial"/>
                <a:cs typeface="Arial"/>
                <a:sym typeface="Arial"/>
              </a:rPr>
              <a:t>Pew Research Center</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marR="76200" rtl="0" algn="l">
              <a:lnSpc>
                <a:spcPct val="135000"/>
              </a:lnSpc>
              <a:spcBef>
                <a:spcPts val="0"/>
              </a:spcBef>
              <a:spcAft>
                <a:spcPts val="0"/>
              </a:spcAft>
              <a:buNone/>
            </a:pPr>
            <a:r>
              <a:t/>
            </a:r>
            <a:endParaRPr sz="1100">
              <a:solidFill>
                <a:srgbClr val="000000"/>
              </a:solidFill>
              <a:latin typeface="Arial"/>
              <a:ea typeface="Arial"/>
              <a:cs typeface="Arial"/>
              <a:sym typeface="Arial"/>
            </a:endParaRPr>
          </a:p>
          <a:p>
            <a:pPr indent="0" lvl="0" marL="0" marR="76200" rtl="0" algn="l">
              <a:lnSpc>
                <a:spcPct val="135000"/>
              </a:lnSpc>
              <a:spcBef>
                <a:spcPts val="0"/>
              </a:spcBef>
              <a:spcAft>
                <a:spcPts val="0"/>
              </a:spcAft>
              <a:buNone/>
            </a:pPr>
            <a:r>
              <a:rPr lang="en" sz="1100">
                <a:solidFill>
                  <a:srgbClr val="000000"/>
                </a:solidFill>
                <a:latin typeface="Arial"/>
                <a:ea typeface="Arial"/>
                <a:cs typeface="Arial"/>
                <a:sym typeface="Arial"/>
              </a:rPr>
              <a:t>[2] D. Balzarotti </a:t>
            </a:r>
            <a:r>
              <a:rPr i="1" lang="en" sz="1100">
                <a:solidFill>
                  <a:srgbClr val="000000"/>
                </a:solidFill>
                <a:latin typeface="Arial"/>
                <a:ea typeface="Arial"/>
                <a:cs typeface="Arial"/>
                <a:sym typeface="Arial"/>
              </a:rPr>
              <a:t>et al.</a:t>
            </a:r>
            <a:r>
              <a:rPr lang="en" sz="1100">
                <a:solidFill>
                  <a:srgbClr val="000000"/>
                </a:solidFill>
                <a:latin typeface="Arial"/>
                <a:ea typeface="Arial"/>
                <a:cs typeface="Arial"/>
                <a:sym typeface="Arial"/>
              </a:rPr>
              <a:t>, “Are Your Votes Really Counted?: Testing the Security of Real-world Electronic Voting Systems,” in </a:t>
            </a:r>
            <a:r>
              <a:rPr i="1" lang="en" sz="1100">
                <a:solidFill>
                  <a:srgbClr val="000000"/>
                </a:solidFill>
                <a:latin typeface="Arial"/>
                <a:ea typeface="Arial"/>
                <a:cs typeface="Arial"/>
                <a:sym typeface="Arial"/>
              </a:rPr>
              <a:t>Proceedings of the 2008 International Symposium on Software Testing and Analysis</a:t>
            </a:r>
            <a:r>
              <a:rPr lang="en" sz="1100">
                <a:solidFill>
                  <a:srgbClr val="000000"/>
                </a:solidFill>
                <a:latin typeface="Arial"/>
                <a:ea typeface="Arial"/>
                <a:cs typeface="Arial"/>
                <a:sym typeface="Arial"/>
              </a:rPr>
              <a:t>, New York, NY, USA, 2008, pp. 237–248.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p:nvPr/>
        </p:nvSpPr>
        <p:spPr>
          <a:xfrm>
            <a:off x="2222838" y="1304025"/>
            <a:ext cx="4723800" cy="2909100"/>
          </a:xfrm>
          <a:prstGeom prst="flowChartAlternateProcess">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2650125" y="1628925"/>
            <a:ext cx="2010000" cy="1400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Diagram</a:t>
            </a:r>
            <a:endParaRPr/>
          </a:p>
        </p:txBody>
      </p:sp>
      <p:sp>
        <p:nvSpPr>
          <p:cNvPr id="181" name="Google Shape;181;p30"/>
          <p:cNvSpPr/>
          <p:nvPr/>
        </p:nvSpPr>
        <p:spPr>
          <a:xfrm>
            <a:off x="4840188" y="2537475"/>
            <a:ext cx="504900" cy="398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30"/>
          <p:cNvCxnSpPr>
            <a:stCxn id="183" idx="6"/>
            <a:endCxn id="181" idx="2"/>
          </p:cNvCxnSpPr>
          <p:nvPr/>
        </p:nvCxnSpPr>
        <p:spPr>
          <a:xfrm flipH="1" rot="10800000">
            <a:off x="5071538" y="2936275"/>
            <a:ext cx="21000" cy="6441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30"/>
          <p:cNvCxnSpPr>
            <a:stCxn id="181" idx="3"/>
            <a:endCxn id="185" idx="1"/>
          </p:cNvCxnSpPr>
          <p:nvPr/>
        </p:nvCxnSpPr>
        <p:spPr>
          <a:xfrm>
            <a:off x="5345088" y="2736825"/>
            <a:ext cx="513900" cy="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30"/>
          <p:cNvCxnSpPr/>
          <p:nvPr/>
        </p:nvCxnSpPr>
        <p:spPr>
          <a:xfrm>
            <a:off x="3814138" y="2566575"/>
            <a:ext cx="6300" cy="8112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30"/>
          <p:cNvSpPr/>
          <p:nvPr/>
        </p:nvSpPr>
        <p:spPr>
          <a:xfrm>
            <a:off x="3150613" y="2368025"/>
            <a:ext cx="504900" cy="531600"/>
          </a:xfrm>
          <a:prstGeom prst="flowChartPunchedTap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097363" y="1705350"/>
            <a:ext cx="611400" cy="5316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3511588" y="2046550"/>
            <a:ext cx="611400" cy="5316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txBox="1"/>
          <p:nvPr/>
        </p:nvSpPr>
        <p:spPr>
          <a:xfrm>
            <a:off x="3178950" y="2450325"/>
            <a:ext cx="5049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L1</a:t>
            </a:r>
            <a:endParaRPr>
              <a:solidFill>
                <a:srgbClr val="FFFFFF"/>
              </a:solidFill>
              <a:latin typeface="Roboto"/>
              <a:ea typeface="Roboto"/>
              <a:cs typeface="Roboto"/>
              <a:sym typeface="Roboto"/>
            </a:endParaRPr>
          </a:p>
        </p:txBody>
      </p:sp>
      <p:sp>
        <p:nvSpPr>
          <p:cNvPr id="191" name="Google Shape;191;p30"/>
          <p:cNvSpPr txBox="1"/>
          <p:nvPr/>
        </p:nvSpPr>
        <p:spPr>
          <a:xfrm>
            <a:off x="3178963" y="1753850"/>
            <a:ext cx="4482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S1</a:t>
            </a:r>
            <a:endParaRPr>
              <a:solidFill>
                <a:srgbClr val="FFFFFF"/>
              </a:solidFill>
              <a:latin typeface="Roboto"/>
              <a:ea typeface="Roboto"/>
              <a:cs typeface="Roboto"/>
              <a:sym typeface="Roboto"/>
            </a:endParaRPr>
          </a:p>
        </p:txBody>
      </p:sp>
      <p:sp>
        <p:nvSpPr>
          <p:cNvPr id="192" name="Google Shape;192;p30"/>
          <p:cNvSpPr txBox="1"/>
          <p:nvPr/>
        </p:nvSpPr>
        <p:spPr>
          <a:xfrm>
            <a:off x="3593188" y="2129913"/>
            <a:ext cx="4482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P1</a:t>
            </a:r>
            <a:endParaRPr>
              <a:solidFill>
                <a:srgbClr val="FFFFFF"/>
              </a:solidFill>
              <a:latin typeface="Roboto"/>
              <a:ea typeface="Roboto"/>
              <a:cs typeface="Roboto"/>
              <a:sym typeface="Roboto"/>
            </a:endParaRPr>
          </a:p>
        </p:txBody>
      </p:sp>
      <p:sp>
        <p:nvSpPr>
          <p:cNvPr id="193" name="Google Shape;193;p30"/>
          <p:cNvSpPr txBox="1"/>
          <p:nvPr/>
        </p:nvSpPr>
        <p:spPr>
          <a:xfrm>
            <a:off x="5630138" y="3719125"/>
            <a:ext cx="10065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Network</a:t>
            </a:r>
            <a:endParaRPr b="1">
              <a:latin typeface="Roboto"/>
              <a:ea typeface="Roboto"/>
              <a:cs typeface="Roboto"/>
              <a:sym typeface="Roboto"/>
            </a:endParaRPr>
          </a:p>
        </p:txBody>
      </p:sp>
      <p:sp>
        <p:nvSpPr>
          <p:cNvPr id="185" name="Google Shape;185;p30"/>
          <p:cNvSpPr/>
          <p:nvPr/>
        </p:nvSpPr>
        <p:spPr>
          <a:xfrm>
            <a:off x="5858900" y="2620525"/>
            <a:ext cx="930366" cy="232578"/>
          </a:xfrm>
          <a:prstGeom prst="flowChartTermina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a:off x="6099988" y="1919375"/>
            <a:ext cx="448200" cy="701150"/>
          </a:xfrm>
          <a:prstGeom prst="flowChartExtra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5018738" y="1565900"/>
            <a:ext cx="611400" cy="5316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p:nvPr/>
        </p:nvSpPr>
        <p:spPr>
          <a:xfrm>
            <a:off x="2586938" y="3381025"/>
            <a:ext cx="2484600" cy="398700"/>
          </a:xfrm>
          <a:prstGeom prst="flowChartConnector">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3071588" y="3377775"/>
            <a:ext cx="1515300" cy="1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Channel 1</a:t>
            </a:r>
            <a:endParaRPr>
              <a:solidFill>
                <a:srgbClr val="FFFFFF"/>
              </a:solidFill>
              <a:latin typeface="Roboto"/>
              <a:ea typeface="Roboto"/>
              <a:cs typeface="Roboto"/>
              <a:sym typeface="Roboto"/>
            </a:endParaRPr>
          </a:p>
        </p:txBody>
      </p:sp>
      <p:sp>
        <p:nvSpPr>
          <p:cNvPr id="197" name="Google Shape;197;p30"/>
          <p:cNvSpPr txBox="1"/>
          <p:nvPr/>
        </p:nvSpPr>
        <p:spPr>
          <a:xfrm>
            <a:off x="4890875" y="2516163"/>
            <a:ext cx="5658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O1</a:t>
            </a:r>
            <a:endParaRPr>
              <a:solidFill>
                <a:srgbClr val="FFFFFF"/>
              </a:solidFill>
              <a:latin typeface="Roboto"/>
              <a:ea typeface="Roboto"/>
              <a:cs typeface="Roboto"/>
              <a:sym typeface="Roboto"/>
            </a:endParaRPr>
          </a:p>
        </p:txBody>
      </p:sp>
      <p:sp>
        <p:nvSpPr>
          <p:cNvPr id="198" name="Google Shape;198;p30"/>
          <p:cNvSpPr txBox="1"/>
          <p:nvPr/>
        </p:nvSpPr>
        <p:spPr>
          <a:xfrm>
            <a:off x="6016238" y="2541813"/>
            <a:ext cx="9303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NC1</a:t>
            </a:r>
            <a:endParaRPr>
              <a:solidFill>
                <a:srgbClr val="FFFFFF"/>
              </a:solidFill>
              <a:latin typeface="Roboto"/>
              <a:ea typeface="Roboto"/>
              <a:cs typeface="Roboto"/>
              <a:sym typeface="Roboto"/>
            </a:endParaRPr>
          </a:p>
        </p:txBody>
      </p:sp>
      <p:sp>
        <p:nvSpPr>
          <p:cNvPr id="199" name="Google Shape;199;p30"/>
          <p:cNvSpPr txBox="1"/>
          <p:nvPr/>
        </p:nvSpPr>
        <p:spPr>
          <a:xfrm>
            <a:off x="6114688" y="2281950"/>
            <a:ext cx="4188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R1</a:t>
            </a:r>
            <a:endParaRPr>
              <a:solidFill>
                <a:srgbClr val="FFFFFF"/>
              </a:solidFill>
              <a:latin typeface="Roboto"/>
              <a:ea typeface="Roboto"/>
              <a:cs typeface="Roboto"/>
              <a:sym typeface="Roboto"/>
            </a:endParaRPr>
          </a:p>
        </p:txBody>
      </p:sp>
      <p:sp>
        <p:nvSpPr>
          <p:cNvPr id="200" name="Google Shape;200;p30"/>
          <p:cNvSpPr txBox="1"/>
          <p:nvPr/>
        </p:nvSpPr>
        <p:spPr>
          <a:xfrm>
            <a:off x="5041538" y="1648200"/>
            <a:ext cx="5658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CA1</a:t>
            </a:r>
            <a:endParaRPr>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Chaincode</a:t>
            </a:r>
            <a:endParaRPr/>
          </a:p>
        </p:txBody>
      </p:sp>
      <p:pic>
        <p:nvPicPr>
          <p:cNvPr id="206" name="Google Shape;206;p31"/>
          <p:cNvPicPr preferRelativeResize="0"/>
          <p:nvPr/>
        </p:nvPicPr>
        <p:blipFill>
          <a:blip r:embed="rId3">
            <a:alphaModFix/>
          </a:blip>
          <a:stretch>
            <a:fillRect/>
          </a:stretch>
        </p:blipFill>
        <p:spPr>
          <a:xfrm>
            <a:off x="152400" y="1170200"/>
            <a:ext cx="3956554" cy="3820901"/>
          </a:xfrm>
          <a:prstGeom prst="rect">
            <a:avLst/>
          </a:prstGeom>
          <a:noFill/>
          <a:ln>
            <a:noFill/>
          </a:ln>
        </p:spPr>
      </p:pic>
      <p:pic>
        <p:nvPicPr>
          <p:cNvPr id="207" name="Google Shape;207;p31"/>
          <p:cNvPicPr preferRelativeResize="0"/>
          <p:nvPr/>
        </p:nvPicPr>
        <p:blipFill>
          <a:blip r:embed="rId4">
            <a:alphaModFix/>
          </a:blip>
          <a:stretch>
            <a:fillRect/>
          </a:stretch>
        </p:blipFill>
        <p:spPr>
          <a:xfrm>
            <a:off x="4261354" y="1170200"/>
            <a:ext cx="4730243" cy="32393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87950"/>
            <a:ext cx="8520600" cy="6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grpSp>
        <p:nvGrpSpPr>
          <p:cNvPr id="69" name="Google Shape;69;p14"/>
          <p:cNvGrpSpPr/>
          <p:nvPr/>
        </p:nvGrpSpPr>
        <p:grpSpPr>
          <a:xfrm>
            <a:off x="849300" y="800900"/>
            <a:ext cx="7445400" cy="4254400"/>
            <a:chOff x="849300" y="800900"/>
            <a:chExt cx="7445400" cy="4254400"/>
          </a:xfrm>
        </p:grpSpPr>
        <p:pic>
          <p:nvPicPr>
            <p:cNvPr id="70" name="Google Shape;70;p14"/>
            <p:cNvPicPr preferRelativeResize="0"/>
            <p:nvPr/>
          </p:nvPicPr>
          <p:blipFill>
            <a:blip r:embed="rId3">
              <a:alphaModFix/>
            </a:blip>
            <a:stretch>
              <a:fillRect/>
            </a:stretch>
          </p:blipFill>
          <p:spPr>
            <a:xfrm>
              <a:off x="2534175" y="800900"/>
              <a:ext cx="4075627" cy="3820901"/>
            </a:xfrm>
            <a:prstGeom prst="rect">
              <a:avLst/>
            </a:prstGeom>
            <a:noFill/>
            <a:ln>
              <a:noFill/>
            </a:ln>
          </p:spPr>
        </p:pic>
        <p:sp>
          <p:nvSpPr>
            <p:cNvPr id="71" name="Google Shape;71;p14"/>
            <p:cNvSpPr txBox="1"/>
            <p:nvPr/>
          </p:nvSpPr>
          <p:spPr>
            <a:xfrm>
              <a:off x="849300" y="4621800"/>
              <a:ext cx="74454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accent5"/>
                  </a:solidFill>
                  <a:hlinkClick r:id="rId4"/>
                </a:rPr>
                <a:t>https://www.pewresearch.org/fact-tank/2016/11/08/on-election-day-most-voters-use-electronic-or-optical-scan-ballots/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556575" y="591352"/>
            <a:ext cx="3496226" cy="2307500"/>
          </a:xfrm>
          <a:prstGeom prst="rect">
            <a:avLst/>
          </a:prstGeom>
          <a:noFill/>
          <a:ln>
            <a:noFill/>
          </a:ln>
        </p:spPr>
      </p:pic>
      <p:pic>
        <p:nvPicPr>
          <p:cNvPr id="77" name="Google Shape;77;p15"/>
          <p:cNvPicPr preferRelativeResize="0"/>
          <p:nvPr/>
        </p:nvPicPr>
        <p:blipFill>
          <a:blip r:embed="rId4">
            <a:alphaModFix/>
          </a:blip>
          <a:stretch>
            <a:fillRect/>
          </a:stretch>
        </p:blipFill>
        <p:spPr>
          <a:xfrm>
            <a:off x="5182450" y="591350"/>
            <a:ext cx="3305553" cy="2491251"/>
          </a:xfrm>
          <a:prstGeom prst="rect">
            <a:avLst/>
          </a:prstGeom>
          <a:noFill/>
          <a:ln>
            <a:noFill/>
          </a:ln>
        </p:spPr>
      </p:pic>
      <p:sp>
        <p:nvSpPr>
          <p:cNvPr id="78" name="Google Shape;78;p15"/>
          <p:cNvSpPr txBox="1"/>
          <p:nvPr/>
        </p:nvSpPr>
        <p:spPr>
          <a:xfrm>
            <a:off x="556575" y="3082600"/>
            <a:ext cx="3756600" cy="2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accent5"/>
                </a:solidFill>
                <a:hlinkClick r:id="rId5"/>
              </a:rPr>
              <a:t>https://duckduckgo.com/?q=Sequoia+optical+scanner+voting+machine&amp;t=ffab&amp;iar=images&amp;iax=images&amp;ia=images&amp;iai=http%3A%2F%2Fmedia.cmgdigital.com%2Fshared%2Fimg%2Fphotos%2F2012%2F03%2F31%2Fcc%2Fd8%2Fscanvoting_626000a.jpg</a:t>
            </a:r>
            <a:endParaRPr sz="800"/>
          </a:p>
        </p:txBody>
      </p:sp>
      <p:sp>
        <p:nvSpPr>
          <p:cNvPr id="79" name="Google Shape;79;p15"/>
          <p:cNvSpPr txBox="1"/>
          <p:nvPr/>
        </p:nvSpPr>
        <p:spPr>
          <a:xfrm>
            <a:off x="5182450" y="3232575"/>
            <a:ext cx="36129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www.google.com/imgres?imgurl=https%3A%2F%2Fwww.studentnewsdaily.com%2Fwp-content%2Fuploads%2F2018%2F09%2Fgeorgia-voters-2017-820x618.jpg&amp;imgrefurl=https%3A%2F%2Fwww.studentnewsdaily.com%2Fdaily-news-article%2Fjudge-rules-georgia-can-still-use-electronic-voting-machines-despite-concerns-over-hacking%2F&amp;docid=RpsxL6XbVvGFnM&amp;tbnid=N9x01A56wGSMFM%3A&amp;vet=10ahUKEwjg8_Lqr53mAhUBU98KHY4_AKoQMwhqKA8wDw..i&amp;w=820&amp;h=618&amp;bih=944&amp;biw=1920&amp;q=DRE%20voting%20machines&amp;ved=0ahUKEwjg8_Lqr53mAhUBU98KHY4_AKoQMwhqKA8wDw&amp;iact=mrc&amp;uact=8</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614725" y="414300"/>
            <a:ext cx="6321600" cy="63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Concerns</a:t>
            </a:r>
            <a:endParaRPr/>
          </a:p>
        </p:txBody>
      </p:sp>
      <p:sp>
        <p:nvSpPr>
          <p:cNvPr id="85" name="Google Shape;85;p16"/>
          <p:cNvSpPr txBox="1"/>
          <p:nvPr>
            <p:ph idx="1" type="body"/>
          </p:nvPr>
        </p:nvSpPr>
        <p:spPr>
          <a:xfrm>
            <a:off x="230875" y="1049700"/>
            <a:ext cx="8520300" cy="91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Three-quarters of all DRE voting machines used in the United States do not provide a form of paper trail [1].</a:t>
            </a:r>
            <a:endParaRPr/>
          </a:p>
          <a:p>
            <a:pPr indent="0" lvl="0" marL="914400" rtl="0" algn="l">
              <a:spcBef>
                <a:spcPts val="1600"/>
              </a:spcBef>
              <a:spcAft>
                <a:spcPts val="1600"/>
              </a:spcAft>
              <a:buNone/>
            </a:pPr>
            <a:r>
              <a:t/>
            </a:r>
            <a:endParaRPr/>
          </a:p>
        </p:txBody>
      </p:sp>
      <p:sp>
        <p:nvSpPr>
          <p:cNvPr id="86" name="Google Shape;86;p16"/>
          <p:cNvSpPr txBox="1"/>
          <p:nvPr/>
        </p:nvSpPr>
        <p:spPr>
          <a:xfrm>
            <a:off x="230875" y="1859000"/>
            <a:ext cx="8942400" cy="13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342900" lvl="0" marL="457200" rtl="0" algn="l">
              <a:lnSpc>
                <a:spcPct val="115000"/>
              </a:lnSpc>
              <a:spcBef>
                <a:spcPts val="160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Electronic voting machines in Ohio and California where found to be using unpatched versions of voting software. [2]</a:t>
            </a:r>
            <a:endParaRPr/>
          </a:p>
        </p:txBody>
      </p:sp>
      <p:sp>
        <p:nvSpPr>
          <p:cNvPr id="87" name="Google Shape;87;p16"/>
          <p:cNvSpPr txBox="1"/>
          <p:nvPr/>
        </p:nvSpPr>
        <p:spPr>
          <a:xfrm>
            <a:off x="230875" y="3629850"/>
            <a:ext cx="8185500" cy="83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Poor cryptographic algorithms implemented in these machines as well.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pic>
        <p:nvPicPr>
          <p:cNvPr descr="Over the past decade, an alternative digital paradigm has slowly been taking shape at the edges of the internet.&#10;&#10;This new paradigm is the blockchain. After incubating through millions of Bitcoin transactions and a host of developer projects, it is now on the tips of tongues of CEOs and CTOs, startup entrepreneurs, and even governance activists. Though these stakeholders are beginning to understand the disruptive potential of blockchain technology and are experimenting with its most promising applications, few have asked a more fundamental question: What will a world driven by blockchains look like a decade from now?&#10;&#10;Learn more: http://www.iftf.org/blockchainfutureslab&#10;Contact us: http://www.iftf.org/blockchainfutureslab/contact" id="93" name="Google Shape;93;p17" title="Understand the Blockchain in Two Minutes">
            <a:hlinkClick r:id="rId3"/>
          </p:cNvPr>
          <p:cNvPicPr preferRelativeResize="0"/>
          <p:nvPr/>
        </p:nvPicPr>
        <p:blipFill>
          <a:blip r:embed="rId4">
            <a:alphaModFix/>
          </a:blip>
          <a:stretch>
            <a:fillRect/>
          </a:stretch>
        </p:blipFill>
        <p:spPr>
          <a:xfrm>
            <a:off x="2286000" y="1218800"/>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 Objective</a:t>
            </a:r>
            <a:endParaRPr/>
          </a:p>
        </p:txBody>
      </p:sp>
      <p:sp>
        <p:nvSpPr>
          <p:cNvPr id="99" name="Google Shape;99;p18"/>
          <p:cNvSpPr txBox="1"/>
          <p:nvPr>
            <p:ph idx="1" type="body"/>
          </p:nvPr>
        </p:nvSpPr>
        <p:spPr>
          <a:xfrm>
            <a:off x="1531500" y="1820550"/>
            <a:ext cx="6081000" cy="15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rgbClr val="000000"/>
                </a:solidFill>
                <a:latin typeface="Arial"/>
                <a:ea typeface="Arial"/>
                <a:cs typeface="Arial"/>
                <a:sym typeface="Arial"/>
              </a:rPr>
              <a:t>Develop a permissioned based blockchain network that will provide “</a:t>
            </a:r>
            <a:r>
              <a:rPr i="1" lang="en" sz="1400">
                <a:solidFill>
                  <a:srgbClr val="000000"/>
                </a:solidFill>
                <a:latin typeface="Arial"/>
                <a:ea typeface="Arial"/>
                <a:cs typeface="Arial"/>
                <a:sym typeface="Arial"/>
              </a:rPr>
              <a:t>voters</a:t>
            </a:r>
            <a:r>
              <a:rPr lang="en" sz="1400">
                <a:solidFill>
                  <a:srgbClr val="000000"/>
                </a:solidFill>
                <a:latin typeface="Arial"/>
                <a:ea typeface="Arial"/>
                <a:cs typeface="Arial"/>
                <a:sym typeface="Arial"/>
              </a:rPr>
              <a:t>” with a way to check that their vote is accounted for, and whether our system can prevent “</a:t>
            </a:r>
            <a:r>
              <a:rPr i="1" lang="en" sz="1400">
                <a:solidFill>
                  <a:srgbClr val="000000"/>
                </a:solidFill>
                <a:latin typeface="Arial"/>
                <a:ea typeface="Arial"/>
                <a:cs typeface="Arial"/>
                <a:sym typeface="Arial"/>
              </a:rPr>
              <a:t>bad actors</a:t>
            </a:r>
            <a:r>
              <a:rPr lang="en" sz="1400">
                <a:solidFill>
                  <a:srgbClr val="000000"/>
                </a:solidFill>
                <a:latin typeface="Arial"/>
                <a:ea typeface="Arial"/>
                <a:cs typeface="Arial"/>
                <a:sym typeface="Arial"/>
              </a:rPr>
              <a:t>” from tampering with the votes.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5" name="Google Shape;105;p19"/>
          <p:cNvSpPr txBox="1"/>
          <p:nvPr>
            <p:ph idx="1" type="body"/>
          </p:nvPr>
        </p:nvSpPr>
        <p:spPr>
          <a:xfrm>
            <a:off x="260275" y="2045700"/>
            <a:ext cx="8520600" cy="20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Python Project</a:t>
            </a:r>
            <a:endParaRPr/>
          </a:p>
          <a:p>
            <a:pPr indent="-317500" lvl="1" marL="914400" rtl="0" algn="l">
              <a:spcBef>
                <a:spcPts val="0"/>
              </a:spcBef>
              <a:spcAft>
                <a:spcPts val="0"/>
              </a:spcAft>
              <a:buSzPts val="1400"/>
              <a:buChar char="○"/>
            </a:pPr>
            <a:r>
              <a:rPr lang="en"/>
              <a:t>20 Voters</a:t>
            </a:r>
            <a:endParaRPr/>
          </a:p>
          <a:p>
            <a:pPr indent="-317500" lvl="2" marL="1371600" rtl="0" algn="l">
              <a:spcBef>
                <a:spcPts val="0"/>
              </a:spcBef>
              <a:spcAft>
                <a:spcPts val="0"/>
              </a:spcAft>
              <a:buSzPts val="1400"/>
              <a:buChar char="■"/>
            </a:pPr>
            <a:r>
              <a:rPr lang="en"/>
              <a:t>Each voter is assigned a voter id, vote number, candidate_hash, and time stamp.</a:t>
            </a:r>
            <a:endParaRPr/>
          </a:p>
          <a:p>
            <a:pPr indent="-317500" lvl="2" marL="1371600" rtl="0" algn="l">
              <a:spcBef>
                <a:spcPts val="0"/>
              </a:spcBef>
              <a:spcAft>
                <a:spcPts val="0"/>
              </a:spcAft>
              <a:buSzPts val="1400"/>
              <a:buChar char="■"/>
            </a:pPr>
            <a:r>
              <a:rPr lang="en"/>
              <a:t>Two candidates are assigned their own hash.</a:t>
            </a:r>
            <a:endParaRPr/>
          </a:p>
          <a:p>
            <a:pPr indent="-317500" lvl="2" marL="1371600" rtl="0" algn="l">
              <a:spcBef>
                <a:spcPts val="0"/>
              </a:spcBef>
              <a:spcAft>
                <a:spcPts val="0"/>
              </a:spcAft>
              <a:buSzPts val="1400"/>
              <a:buChar char="■"/>
            </a:pPr>
            <a:r>
              <a:rPr lang="en"/>
              <a:t>Merkle Root is created from the voter’s data.</a:t>
            </a:r>
            <a:endParaRPr/>
          </a:p>
          <a:p>
            <a:pPr indent="-317500" lvl="2" marL="1371600" rtl="0" algn="l">
              <a:spcBef>
                <a:spcPts val="0"/>
              </a:spcBef>
              <a:spcAft>
                <a:spcPts val="0"/>
              </a:spcAft>
              <a:buSzPts val="1400"/>
              <a:buChar char="■"/>
            </a:pPr>
            <a:r>
              <a:rPr lang="en"/>
              <a:t>All votes will be tampered by changing user’s candidate choice.</a:t>
            </a:r>
            <a:endParaRPr/>
          </a:p>
        </p:txBody>
      </p:sp>
      <p:sp>
        <p:nvSpPr>
          <p:cNvPr id="106" name="Google Shape;106;p19"/>
          <p:cNvSpPr txBox="1"/>
          <p:nvPr/>
        </p:nvSpPr>
        <p:spPr>
          <a:xfrm>
            <a:off x="374775" y="1147225"/>
            <a:ext cx="8553000" cy="1844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Hyperledger Project</a:t>
            </a:r>
            <a:endParaRPr sz="1800">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10 users</a:t>
            </a:r>
            <a:endParaRPr>
              <a:solidFill>
                <a:schemeClr val="dk1"/>
              </a:solidFill>
              <a:latin typeface="Open Sans"/>
              <a:ea typeface="Open Sans"/>
              <a:cs typeface="Open Sans"/>
              <a:sym typeface="Open Sans"/>
            </a:endParaRPr>
          </a:p>
          <a:p>
            <a:pPr indent="-317500" lvl="2" marL="13716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5 vote once for one “candidate”</a:t>
            </a:r>
            <a:endParaRPr>
              <a:solidFill>
                <a:schemeClr val="dk1"/>
              </a:solidFill>
              <a:latin typeface="Open Sans"/>
              <a:ea typeface="Open Sans"/>
              <a:cs typeface="Open Sans"/>
              <a:sym typeface="Open Sans"/>
            </a:endParaRPr>
          </a:p>
          <a:p>
            <a:pPr indent="-317500" lvl="2" marL="13716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5 attempt to vote twice for the same “candidate”</a:t>
            </a:r>
            <a:endParaRPr>
              <a:solidFill>
                <a:schemeClr val="dk1"/>
              </a:solidFill>
              <a:latin typeface="Open Sans"/>
              <a:ea typeface="Open Sans"/>
              <a:cs typeface="Open Sans"/>
              <a:sym typeface="Open Sans"/>
            </a:endParaRPr>
          </a:p>
          <a:p>
            <a:pPr indent="-317500" lvl="2" marL="13716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All votes are assumed to have unique numbers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Hyperledger</a:t>
            </a:r>
            <a:endParaRPr/>
          </a:p>
        </p:txBody>
      </p:sp>
      <p:pic>
        <p:nvPicPr>
          <p:cNvPr id="112" name="Google Shape;112;p20"/>
          <p:cNvPicPr preferRelativeResize="0"/>
          <p:nvPr/>
        </p:nvPicPr>
        <p:blipFill>
          <a:blip r:embed="rId3">
            <a:alphaModFix/>
          </a:blip>
          <a:stretch>
            <a:fillRect/>
          </a:stretch>
        </p:blipFill>
        <p:spPr>
          <a:xfrm>
            <a:off x="1250225" y="1789700"/>
            <a:ext cx="6643550" cy="156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1404750" y="920100"/>
            <a:ext cx="6334500" cy="1536275"/>
          </a:xfrm>
          <a:prstGeom prst="rect">
            <a:avLst/>
          </a:prstGeom>
          <a:noFill/>
          <a:ln>
            <a:noFill/>
          </a:ln>
        </p:spPr>
      </p:pic>
      <p:pic>
        <p:nvPicPr>
          <p:cNvPr id="118" name="Google Shape;118;p21"/>
          <p:cNvPicPr preferRelativeResize="0"/>
          <p:nvPr/>
        </p:nvPicPr>
        <p:blipFill>
          <a:blip r:embed="rId4">
            <a:alphaModFix/>
          </a:blip>
          <a:stretch>
            <a:fillRect/>
          </a:stretch>
        </p:blipFill>
        <p:spPr>
          <a:xfrm>
            <a:off x="1404750" y="2944725"/>
            <a:ext cx="4546351" cy="153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