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3"/>
  </p:notesMasterIdLst>
  <p:handoutMasterIdLst>
    <p:handoutMasterId r:id="rId24"/>
  </p:handoutMasterIdLst>
  <p:sldIdLst>
    <p:sldId id="1167" r:id="rId5"/>
    <p:sldId id="1094" r:id="rId6"/>
    <p:sldId id="1170" r:id="rId7"/>
    <p:sldId id="1171" r:id="rId8"/>
    <p:sldId id="1172" r:id="rId9"/>
    <p:sldId id="1173" r:id="rId10"/>
    <p:sldId id="1174" r:id="rId11"/>
    <p:sldId id="1175" r:id="rId12"/>
    <p:sldId id="1176" r:id="rId13"/>
    <p:sldId id="1177" r:id="rId14"/>
    <p:sldId id="1179" r:id="rId15"/>
    <p:sldId id="1180" r:id="rId16"/>
    <p:sldId id="1181" r:id="rId17"/>
    <p:sldId id="1182" r:id="rId18"/>
    <p:sldId id="1183" r:id="rId19"/>
    <p:sldId id="1184" r:id="rId20"/>
    <p:sldId id="1168" r:id="rId21"/>
    <p:sldId id="1082" r:id="rId22"/>
  </p:sldIdLst>
  <p:sldSz cx="12436475" cy="6994525"/>
  <p:notesSz cx="6858000" cy="9144000"/>
  <p:defaultTextStyle>
    <a:defPPr>
      <a:defRPr lang="en-US"/>
    </a:defPPr>
    <a:lvl1pPr marL="0" algn="l" defTabSz="932468" rtl="0" eaLnBrk="1" latinLnBrk="0" hangingPunct="1">
      <a:defRPr sz="1800" kern="1200">
        <a:solidFill>
          <a:schemeClr val="tx1"/>
        </a:solidFill>
        <a:latin typeface="+mn-lt"/>
        <a:ea typeface="+mn-ea"/>
        <a:cs typeface="+mn-cs"/>
      </a:defRPr>
    </a:lvl1pPr>
    <a:lvl2pPr marL="466235" algn="l" defTabSz="932468" rtl="0" eaLnBrk="1" latinLnBrk="0" hangingPunct="1">
      <a:defRPr sz="1800" kern="1200">
        <a:solidFill>
          <a:schemeClr val="tx1"/>
        </a:solidFill>
        <a:latin typeface="+mn-lt"/>
        <a:ea typeface="+mn-ea"/>
        <a:cs typeface="+mn-cs"/>
      </a:defRPr>
    </a:lvl2pPr>
    <a:lvl3pPr marL="932468" algn="l" defTabSz="932468" rtl="0" eaLnBrk="1" latinLnBrk="0" hangingPunct="1">
      <a:defRPr sz="1800" kern="1200">
        <a:solidFill>
          <a:schemeClr val="tx1"/>
        </a:solidFill>
        <a:latin typeface="+mn-lt"/>
        <a:ea typeface="+mn-ea"/>
        <a:cs typeface="+mn-cs"/>
      </a:defRPr>
    </a:lvl3pPr>
    <a:lvl4pPr marL="1398702" algn="l" defTabSz="932468" rtl="0" eaLnBrk="1" latinLnBrk="0" hangingPunct="1">
      <a:defRPr sz="1800" kern="1200">
        <a:solidFill>
          <a:schemeClr val="tx1"/>
        </a:solidFill>
        <a:latin typeface="+mn-lt"/>
        <a:ea typeface="+mn-ea"/>
        <a:cs typeface="+mn-cs"/>
      </a:defRPr>
    </a:lvl4pPr>
    <a:lvl5pPr marL="1864936" algn="l" defTabSz="932468" rtl="0" eaLnBrk="1" latinLnBrk="0" hangingPunct="1">
      <a:defRPr sz="1800" kern="1200">
        <a:solidFill>
          <a:schemeClr val="tx1"/>
        </a:solidFill>
        <a:latin typeface="+mn-lt"/>
        <a:ea typeface="+mn-ea"/>
        <a:cs typeface="+mn-cs"/>
      </a:defRPr>
    </a:lvl5pPr>
    <a:lvl6pPr marL="2331170" algn="l" defTabSz="932468" rtl="0" eaLnBrk="1" latinLnBrk="0" hangingPunct="1">
      <a:defRPr sz="1800" kern="1200">
        <a:solidFill>
          <a:schemeClr val="tx1"/>
        </a:solidFill>
        <a:latin typeface="+mn-lt"/>
        <a:ea typeface="+mn-ea"/>
        <a:cs typeface="+mn-cs"/>
      </a:defRPr>
    </a:lvl6pPr>
    <a:lvl7pPr marL="2797404" algn="l" defTabSz="932468" rtl="0" eaLnBrk="1" latinLnBrk="0" hangingPunct="1">
      <a:defRPr sz="1800" kern="1200">
        <a:solidFill>
          <a:schemeClr val="tx1"/>
        </a:solidFill>
        <a:latin typeface="+mn-lt"/>
        <a:ea typeface="+mn-ea"/>
        <a:cs typeface="+mn-cs"/>
      </a:defRPr>
    </a:lvl7pPr>
    <a:lvl8pPr marL="3263638" algn="l" defTabSz="932468" rtl="0" eaLnBrk="1" latinLnBrk="0" hangingPunct="1">
      <a:defRPr sz="1800" kern="1200">
        <a:solidFill>
          <a:schemeClr val="tx1"/>
        </a:solidFill>
        <a:latin typeface="+mn-lt"/>
        <a:ea typeface="+mn-ea"/>
        <a:cs typeface="+mn-cs"/>
      </a:defRPr>
    </a:lvl8pPr>
    <a:lvl9pPr marL="3729872" algn="l" defTabSz="93246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cion" id="{33190A15-43F5-4CC9-8701-15A70A24A2E5}">
          <p14:sldIdLst>
            <p14:sldId id="1167"/>
            <p14:sldId id="1094"/>
            <p14:sldId id="1170"/>
            <p14:sldId id="1171"/>
            <p14:sldId id="1172"/>
            <p14:sldId id="1173"/>
            <p14:sldId id="1174"/>
            <p14:sldId id="1175"/>
            <p14:sldId id="1176"/>
            <p14:sldId id="1177"/>
            <p14:sldId id="1179"/>
            <p14:sldId id="1180"/>
            <p14:sldId id="1181"/>
            <p14:sldId id="1182"/>
            <p14:sldId id="1183"/>
            <p14:sldId id="1184"/>
            <p14:sldId id="1168"/>
            <p14:sldId id="1082"/>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8">
          <p15:clr>
            <a:srgbClr val="A4A3A4"/>
          </p15:clr>
        </p15:guide>
        <p15:guide id="4" orient="horz" pos="2484">
          <p15:clr>
            <a:srgbClr val="A4A3A4"/>
          </p15:clr>
        </p15:guide>
        <p15:guide id="5" orient="horz" pos="4219">
          <p15:clr>
            <a:srgbClr val="A4A3A4"/>
          </p15:clr>
        </p15:guide>
        <p15:guide id="6" orient="horz" pos="3067">
          <p15:clr>
            <a:srgbClr val="A4A3A4"/>
          </p15:clr>
        </p15:guide>
        <p15:guide id="7" orient="horz" pos="3644">
          <p15:clr>
            <a:srgbClr val="A4A3A4"/>
          </p15:clr>
        </p15:guide>
        <p15:guide id="8" orient="horz" pos="302">
          <p15:clr>
            <a:srgbClr val="A4A3A4"/>
          </p15:clr>
        </p15:guide>
        <p15:guide id="9" orient="horz" pos="4104">
          <p15:clr>
            <a:srgbClr val="A4A3A4"/>
          </p15:clr>
        </p15:guide>
        <p15:guide id="10" orient="horz" pos="1912">
          <p15:clr>
            <a:srgbClr val="A4A3A4"/>
          </p15:clr>
        </p15:guide>
        <p15:guide id="11" pos="1325">
          <p15:clr>
            <a:srgbClr val="A4A3A4"/>
          </p15:clr>
        </p15:guide>
        <p15:guide id="12" pos="749">
          <p15:clr>
            <a:srgbClr val="A4A3A4"/>
          </p15:clr>
        </p15:guide>
        <p15:guide id="13" pos="4203">
          <p15:clr>
            <a:srgbClr val="A4A3A4"/>
          </p15:clr>
        </p15:guide>
        <p15:guide id="14" pos="3629">
          <p15:clr>
            <a:srgbClr val="A4A3A4"/>
          </p15:clr>
        </p15:guide>
        <p15:guide id="15" pos="1901">
          <p15:clr>
            <a:srgbClr val="A4A3A4"/>
          </p15:clr>
        </p15:guide>
        <p15:guide id="16" pos="3053">
          <p15:clr>
            <a:srgbClr val="A4A3A4"/>
          </p15:clr>
        </p15:guide>
        <p15:guide id="17" pos="7083">
          <p15:clr>
            <a:srgbClr val="A4A3A4"/>
          </p15:clr>
        </p15:guide>
        <p15:guide id="18" pos="4781">
          <p15:clr>
            <a:srgbClr val="A4A3A4"/>
          </p15:clr>
        </p15:guide>
        <p15:guide id="19" pos="5358">
          <p15:clr>
            <a:srgbClr val="A4A3A4"/>
          </p15:clr>
        </p15:guide>
        <p15:guide id="20" pos="5936">
          <p15:clr>
            <a:srgbClr val="A4A3A4"/>
          </p15:clr>
        </p15:guide>
        <p15:guide id="21" pos="2477">
          <p15:clr>
            <a:srgbClr val="A4A3A4"/>
          </p15:clr>
        </p15:guide>
        <p15:guide id="22" pos="6510">
          <p15:clr>
            <a:srgbClr val="A4A3A4"/>
          </p15:clr>
        </p15:guide>
        <p15:guide id="23" pos="171">
          <p15:clr>
            <a:srgbClr val="A4A3A4"/>
          </p15:clr>
        </p15:guide>
        <p15:guide id="24" pos="7663">
          <p15:clr>
            <a:srgbClr val="A4A3A4"/>
          </p15:clr>
        </p15:guide>
        <p15:guide id="25" pos="288">
          <p15:clr>
            <a:srgbClr val="A4A3A4"/>
          </p15:clr>
        </p15:guide>
        <p15:guide id="26" pos="754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5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FF9933"/>
    <a:srgbClr val="FF0000"/>
    <a:srgbClr val="FF9900"/>
    <a:srgbClr val="505050"/>
    <a:srgbClr val="68217A"/>
    <a:srgbClr val="000000"/>
    <a:srgbClr val="FFFFFF"/>
    <a:srgbClr val="CC00CC"/>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32" autoAdjust="0"/>
    <p:restoredTop sz="72958" autoAdjust="0"/>
  </p:normalViewPr>
  <p:slideViewPr>
    <p:cSldViewPr snapToGrid="0">
      <p:cViewPr varScale="1">
        <p:scale>
          <a:sx n="47" d="100"/>
          <a:sy n="47" d="100"/>
        </p:scale>
        <p:origin x="1226" y="30"/>
      </p:cViewPr>
      <p:guideLst>
        <p:guide orient="horz" pos="187"/>
        <p:guide orient="horz" pos="763"/>
        <p:guide orient="horz" pos="1338"/>
        <p:guide orient="horz" pos="2484"/>
        <p:guide orient="horz" pos="4219"/>
        <p:guide orient="horz" pos="3067"/>
        <p:guide orient="horz" pos="3644"/>
        <p:guide orient="horz" pos="302"/>
        <p:guide orient="horz" pos="4104"/>
        <p:guide orient="horz" pos="1912"/>
        <p:guide pos="1325"/>
        <p:guide pos="749"/>
        <p:guide pos="4203"/>
        <p:guide pos="3629"/>
        <p:guide pos="1901"/>
        <p:guide pos="3053"/>
        <p:guide pos="7083"/>
        <p:guide pos="4781"/>
        <p:guide pos="5358"/>
        <p:guide pos="5936"/>
        <p:guide pos="2477"/>
        <p:guide pos="6510"/>
        <p:guide pos="171"/>
        <p:guide pos="7663"/>
        <p:guide pos="288"/>
        <p:guide pos="7546"/>
      </p:guideLst>
    </p:cSldViewPr>
  </p:slideViewPr>
  <p:notesTextViewPr>
    <p:cViewPr>
      <p:scale>
        <a:sx n="100" d="100"/>
        <a:sy n="100" d="100"/>
      </p:scale>
      <p:origin x="0" y="0"/>
    </p:cViewPr>
  </p:notesTextViewPr>
  <p:sorterViewPr>
    <p:cViewPr varScale="1">
      <p:scale>
        <a:sx n="1" d="1"/>
        <a:sy n="1" d="1"/>
      </p:scale>
      <p:origin x="0" y="5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7/10/2018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7/10/2018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468"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198" indent="-107925"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566" indent="-117369"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404" indent="-149745"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313" indent="-117369"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170" algn="l" defTabSz="932468" rtl="0" eaLnBrk="1" latinLnBrk="0" hangingPunct="1">
      <a:defRPr sz="1200" kern="1200">
        <a:solidFill>
          <a:schemeClr val="tx1"/>
        </a:solidFill>
        <a:latin typeface="+mn-lt"/>
        <a:ea typeface="+mn-ea"/>
        <a:cs typeface="+mn-cs"/>
      </a:defRPr>
    </a:lvl6pPr>
    <a:lvl7pPr marL="2797404" algn="l" defTabSz="932468" rtl="0" eaLnBrk="1" latinLnBrk="0" hangingPunct="1">
      <a:defRPr sz="1200" kern="1200">
        <a:solidFill>
          <a:schemeClr val="tx1"/>
        </a:solidFill>
        <a:latin typeface="+mn-lt"/>
        <a:ea typeface="+mn-ea"/>
        <a:cs typeface="+mn-cs"/>
      </a:defRPr>
    </a:lvl7pPr>
    <a:lvl8pPr marL="3263638" algn="l" defTabSz="932468" rtl="0" eaLnBrk="1" latinLnBrk="0" hangingPunct="1">
      <a:defRPr sz="1200" kern="1200">
        <a:solidFill>
          <a:schemeClr val="tx1"/>
        </a:solidFill>
        <a:latin typeface="+mn-lt"/>
        <a:ea typeface="+mn-ea"/>
        <a:cs typeface="+mn-cs"/>
      </a:defRPr>
    </a:lvl8pPr>
    <a:lvl9pPr marL="3729872" algn="l" defTabSz="93246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ED584C3-41A6-4B6F-91D0-0DF3477E1061}" type="datetime1">
              <a:rPr lang="en-US" smtClean="0"/>
              <a:t>7/10/2018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30324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s-A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E5FECE5-CFDE-4440-8124-A175718BCB21}" type="datetime1">
              <a:rPr lang="en-US" smtClean="0"/>
              <a:t>7/10/2018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021597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s-A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E5FECE5-CFDE-4440-8124-A175718BCB21}" type="datetime1">
              <a:rPr lang="en-US" smtClean="0"/>
              <a:t>7/10/2018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35777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s-A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E5FECE5-CFDE-4440-8124-A175718BCB21}" type="datetime1">
              <a:rPr lang="en-US" smtClean="0"/>
              <a:t>7/11/2018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555263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s-AR" dirty="0"/>
              <a:t>https://docs.microsoft.com/en-us/ef/core/modeling/owned-entities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E5FECE5-CFDE-4440-8124-A175718BCB21}" type="datetime1">
              <a:rPr lang="en-US" smtClean="0"/>
              <a:t>7/12/2018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236477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s-A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E5FECE5-CFDE-4440-8124-A175718BCB21}" type="datetime1">
              <a:rPr lang="en-US" smtClean="0"/>
              <a:t>7/12/2018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533473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s-A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E5FECE5-CFDE-4440-8124-A175718BCB21}" type="datetime1">
              <a:rPr lang="en-US" smtClean="0"/>
              <a:t>7/12/2018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862383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s-AR" dirty="0"/>
              <a:t>https://docs.microsoft.com/en-us/ef/core/modeling/query-types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E5FECE5-CFDE-4440-8124-A175718BCB21}" type="datetime1">
              <a:rPr lang="en-US" smtClean="0"/>
              <a:t>7/12/2018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085485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7/10/2018 8:32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401741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Por </a:t>
            </a:r>
            <a:r>
              <a:rPr lang="en-US" dirty="0" err="1"/>
              <a:t>defecto</a:t>
            </a:r>
            <a:r>
              <a:rPr lang="en-US" dirty="0"/>
              <a:t> el </a:t>
            </a:r>
            <a:r>
              <a:rPr lang="en-US" dirty="0" err="1"/>
              <a:t>nombre</a:t>
            </a:r>
            <a:r>
              <a:rPr lang="en-US" dirty="0"/>
              <a:t> de la table sera el que se </a:t>
            </a:r>
            <a:r>
              <a:rPr lang="en-US" dirty="0" err="1"/>
              <a:t>defina</a:t>
            </a:r>
            <a:r>
              <a:rPr lang="en-US" dirty="0"/>
              <a:t> </a:t>
            </a:r>
            <a:r>
              <a:rPr lang="en-US" dirty="0" err="1"/>
              <a:t>en</a:t>
            </a:r>
            <a:r>
              <a:rPr lang="en-US" dirty="0"/>
              <a:t> la </a:t>
            </a:r>
            <a:r>
              <a:rPr lang="en-US" dirty="0" err="1"/>
              <a:t>propiedad</a:t>
            </a:r>
            <a:r>
              <a:rPr lang="en-US" dirty="0"/>
              <a:t> del context con el </a:t>
            </a:r>
            <a:r>
              <a:rPr lang="en-US" dirty="0" err="1"/>
              <a:t>DbSet</a:t>
            </a:r>
            <a:endParaRPr lang="en-US" dirty="0"/>
          </a:p>
          <a:p>
            <a:endParaRPr lang="en-US" dirty="0"/>
          </a:p>
          <a:p>
            <a:endParaRPr lang="es-A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E5FECE5-CFDE-4440-8124-A175718BCB21}" type="datetime1">
              <a:rPr lang="en-US" smtClean="0"/>
              <a:t>7/10/2018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90791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s-A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E5FECE5-CFDE-4440-8124-A175718BCB21}" type="datetime1">
              <a:rPr lang="en-US" smtClean="0"/>
              <a:t>7/10/2018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560660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s-A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E5FECE5-CFDE-4440-8124-A175718BCB21}" type="datetime1">
              <a:rPr lang="en-US" smtClean="0"/>
              <a:t>7/10/2018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854580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s-A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E5FECE5-CFDE-4440-8124-A175718BCB21}" type="datetime1">
              <a:rPr lang="en-US" smtClean="0"/>
              <a:t>7/10/2018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045186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s-A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E5FECE5-CFDE-4440-8124-A175718BCB21}" type="datetime1">
              <a:rPr lang="en-US" smtClean="0"/>
              <a:t>7/12/2018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60742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s-A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E5FECE5-CFDE-4440-8124-A175718BCB21}" type="datetime1">
              <a:rPr lang="en-US" smtClean="0"/>
              <a:t>7/10/2018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229181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https://docs.microsoft.com/es-es/ef/core/modeling/relationships#one-to-one</a:t>
            </a:r>
          </a:p>
          <a:p>
            <a:endParaRPr lang="es-A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E5FECE5-CFDE-4440-8124-A175718BCB21}" type="datetime1">
              <a:rPr lang="en-US" smtClean="0"/>
              <a:t>7/11/2018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0556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s-A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E5FECE5-CFDE-4440-8124-A175718BCB21}" type="datetime1">
              <a:rPr lang="en-US" smtClean="0"/>
              <a:t>7/10/2018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2305635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2" y="5600698"/>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7" y="6507950"/>
            <a:ext cx="1005841" cy="195077"/>
          </a:xfrm>
          <a:prstGeom prst="rect">
            <a:avLst/>
          </a:prstGeom>
          <a:noFill/>
        </p:spPr>
      </p:pic>
      <p:pic>
        <p:nvPicPr>
          <p:cNvPr id="8" name="Picture 7" descr="VS_Wht_rgb.wmf"/>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580" y="2125663"/>
            <a:ext cx="2743550" cy="484156"/>
          </a:xfrm>
          <a:prstGeom prst="rect">
            <a:avLst/>
          </a:prstGeom>
        </p:spPr>
      </p:pic>
    </p:spTree>
    <p:extLst>
      <p:ext uri="{BB962C8B-B14F-4D97-AF65-F5344CB8AC3E}">
        <p14:creationId xmlns:p14="http://schemas.microsoft.com/office/powerpoint/2010/main" val="30641423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27659" cy="6994525"/>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30023077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52338"/>
          </a:xfrm>
        </p:spPr>
        <p:txBody>
          <a:bodyPr/>
          <a:lstStyle>
            <a:lvl1pPr marL="0" indent="0">
              <a:buNone/>
              <a:defRPr>
                <a:solidFill>
                  <a:schemeClr val="accent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52338"/>
          </a:xfrm>
        </p:spPr>
        <p:txBody>
          <a:bodyPr/>
          <a:lstStyle>
            <a:lvl1pPr marL="0" indent="0">
              <a:buNone/>
              <a:defRPr>
                <a:solidFill>
                  <a:schemeClr val="tx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3"/>
            <a:ext cx="11887200" cy="2121397"/>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3"/>
            <a:ext cx="11887200" cy="2121397"/>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2"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2" y="1212852"/>
            <a:ext cx="5486399" cy="2536079"/>
          </a:xfrm>
        </p:spPr>
        <p:txBody>
          <a:bodyPr wrap="square">
            <a:spAutoFit/>
          </a:bodyPr>
          <a:lstStyle>
            <a:lvl1pPr marL="287254" indent="-287254">
              <a:spcBef>
                <a:spcPts val="1224"/>
              </a:spcBef>
              <a:buClr>
                <a:schemeClr val="tx1"/>
              </a:buClr>
              <a:buFont typeface="Arial" pitchFamily="34" charset="0"/>
              <a:buChar char="•"/>
              <a:defRPr sz="3600">
                <a:solidFill>
                  <a:srgbClr val="68217A"/>
                </a:soli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2" y="1212852"/>
            <a:ext cx="5486399" cy="2536079"/>
          </a:xfrm>
        </p:spPr>
        <p:txBody>
          <a:bodyPr wrap="square">
            <a:spAutoFit/>
          </a:bodyPr>
          <a:lstStyle>
            <a:lvl1pPr marL="287254" indent="-287254">
              <a:spcBef>
                <a:spcPts val="1224"/>
              </a:spcBef>
              <a:buClr>
                <a:schemeClr val="tx1"/>
              </a:buClr>
              <a:buFont typeface="Arial" pitchFamily="34" charset="0"/>
              <a:buChar char="•"/>
              <a:defRPr sz="3600">
                <a:solidFill>
                  <a:srgbClr val="68217A"/>
                </a:soli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2" y="1212852"/>
            <a:ext cx="5486399" cy="2536079"/>
          </a:xfrm>
        </p:spPr>
        <p:txBody>
          <a:bodyPr wrap="square">
            <a:spAutoFit/>
          </a:bodyPr>
          <a:lstStyle>
            <a:lvl1pPr marL="287254" indent="-287254">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2" y="1212852"/>
            <a:ext cx="5486399" cy="2536079"/>
          </a:xfrm>
        </p:spPr>
        <p:txBody>
          <a:bodyPr wrap="square">
            <a:spAutoFit/>
          </a:bodyPr>
          <a:lstStyle>
            <a:lvl1pPr marL="287254" indent="-287254">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1" y="2124075"/>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4000">
                <a:solidFill>
                  <a:srgbClr val="FFFFFF"/>
                </a:solidFill>
              </a:defRPr>
            </a:lvl1pPr>
            <a:lvl2pPr marL="0" indent="0">
              <a:spcBef>
                <a:spcPts val="1080"/>
              </a:spcBef>
              <a:buNone/>
              <a:defRPr sz="2000">
                <a:solidFill>
                  <a:srgbClr val="FFFFFF"/>
                </a:solidFill>
              </a:defRPr>
            </a:lvl2pPr>
            <a:lvl3pPr marL="231707" indent="0">
              <a:buNone/>
              <a:tabLst/>
              <a:defRPr sz="2000">
                <a:solidFill>
                  <a:srgbClr val="FFFFFF"/>
                </a:solidFill>
              </a:defRPr>
            </a:lvl3pPr>
            <a:lvl4pPr marL="460239" indent="0">
              <a:buNone/>
              <a:defRPr>
                <a:solidFill>
                  <a:srgbClr val="FFFFFF"/>
                </a:solidFill>
              </a:defRPr>
            </a:lvl4pPr>
            <a:lvl5pPr marL="685598"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64443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5"/>
          </a:xfrm>
          <a:prstGeom prst="rect">
            <a:avLst/>
          </a:prstGeom>
        </p:spPr>
      </p:pic>
      <p:sp>
        <p:nvSpPr>
          <p:cNvPr id="5" name="Text Placeholder 4"/>
          <p:cNvSpPr>
            <a:spLocks noGrp="1"/>
          </p:cNvSpPr>
          <p:nvPr>
            <p:ph type="body" sz="quarter" idx="12" hasCustomPrompt="1"/>
          </p:nvPr>
        </p:nvSpPr>
        <p:spPr>
          <a:xfrm>
            <a:off x="276542" y="5600698"/>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580" y="2125663"/>
            <a:ext cx="2743550" cy="48415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7" y="6507950"/>
            <a:ext cx="1005841" cy="195077"/>
          </a:xfrm>
          <a:prstGeom prst="rect">
            <a:avLst/>
          </a:prstGeom>
          <a:noFill/>
        </p:spPr>
      </p:pic>
    </p:spTree>
    <p:extLst>
      <p:ext uri="{BB962C8B-B14F-4D97-AF65-F5344CB8AC3E}">
        <p14:creationId xmlns:p14="http://schemas.microsoft.com/office/powerpoint/2010/main" val="7282983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5"/>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5"/>
            <a:ext cx="3959352"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976280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1" cy="3657600"/>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063172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1" y="2124075"/>
            <a:ext cx="11887200" cy="1353136"/>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1" y="2124075"/>
            <a:ext cx="3959352"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1" y="2124075"/>
            <a:ext cx="7315200" cy="30484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17899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2" y="1212849"/>
            <a:ext cx="5486399" cy="304847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707" indent="0">
              <a:buNone/>
              <a:tabLst/>
              <a:defRPr sz="2000"/>
            </a:lvl3pPr>
            <a:lvl4pPr marL="460239" indent="0">
              <a:buNone/>
              <a:defRPr/>
            </a:lvl4pPr>
            <a:lvl5pPr marL="685598"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0"/>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0"/>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88179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99397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solidFill>
                  <a:schemeClr val="bg1"/>
                </a:soli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4"/>
          </a:xfrm>
          <a:prstGeom prst="rect">
            <a:avLst/>
          </a:prstGeom>
        </p:spPr>
      </p:pic>
      <p:pic>
        <p:nvPicPr>
          <p:cNvPr id="7" name="Picture 6" descr="VS_Purp526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0907" y="1924372"/>
            <a:ext cx="3217432" cy="901047"/>
          </a:xfrm>
          <a:prstGeom prst="rect">
            <a:avLst/>
          </a:prstGeom>
        </p:spPr>
      </p:pic>
      <p:pic>
        <p:nvPicPr>
          <p:cNvPr id="10" name="Picture 9" descr="MSFT_logo_rgb_C-Gray.png"/>
          <p:cNvPicPr>
            <a:picLocks noChangeAspect="1"/>
          </p:cNvPicPr>
          <p:nvPr userDrawn="1"/>
        </p:nvPicPr>
        <p:blipFill rotWithShape="1">
          <a:blip r:embed="rId4">
            <a:extLst>
              <a:ext uri="{28A0092B-C50C-407E-A947-70E740481C1C}">
                <a14:useLocalDpi xmlns:a14="http://schemas.microsoft.com/office/drawing/2010/main" val="0"/>
              </a:ext>
            </a:extLst>
          </a:blip>
          <a:srcRect l="30316" t="23386" b="23386"/>
          <a:stretch/>
        </p:blipFill>
        <p:spPr>
          <a:xfrm>
            <a:off x="10126763" y="6434577"/>
            <a:ext cx="1254513" cy="352486"/>
          </a:xfrm>
          <a:prstGeom prst="rect">
            <a:avLst/>
          </a:prstGeom>
        </p:spPr>
      </p:pic>
      <p:sp>
        <p:nvSpPr>
          <p:cNvPr id="5" name="Text Placeholder 4"/>
          <p:cNvSpPr>
            <a:spLocks noGrp="1"/>
          </p:cNvSpPr>
          <p:nvPr>
            <p:ph type="body" sz="quarter" idx="12" hasCustomPrompt="1"/>
          </p:nvPr>
        </p:nvSpPr>
        <p:spPr>
          <a:xfrm>
            <a:off x="276542" y="5600698"/>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1621855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7" tIns="46627" rIns="46627" bIns="46627" numCol="1" spcCol="0" rtlCol="0" fromWordArt="0" anchor="ctr" anchorCtr="0" forceAA="0" compatLnSpc="1">
            <a:prstTxWarp prst="textNoShape">
              <a:avLst/>
            </a:prstTxWarp>
            <a:noAutofit/>
          </a:bodyPr>
          <a:lstStyle/>
          <a:p>
            <a:pPr algn="ctr" defTabSz="9321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41" y="1221160"/>
            <a:ext cx="11887199" cy="2022517"/>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451" indent="0">
              <a:buNone/>
              <a:defRPr>
                <a:gradFill>
                  <a:gsLst>
                    <a:gs pos="1250">
                      <a:srgbClr val="000000"/>
                    </a:gs>
                    <a:gs pos="100000">
                      <a:srgbClr val="000000"/>
                    </a:gs>
                  </a:gsLst>
                  <a:lin ang="5400000" scaled="0"/>
                </a:gradFill>
                <a:latin typeface="Segoe UI" pitchFamily="34" charset="0"/>
                <a:cs typeface="Segoe UI" pitchFamily="34" charset="0"/>
              </a:defRPr>
            </a:lvl2pPr>
            <a:lvl3pPr marL="584436" indent="0">
              <a:buNone/>
              <a:defRPr>
                <a:gradFill>
                  <a:gsLst>
                    <a:gs pos="1250">
                      <a:srgbClr val="000000"/>
                    </a:gs>
                    <a:gs pos="100000">
                      <a:srgbClr val="000000"/>
                    </a:gs>
                  </a:gsLst>
                  <a:lin ang="5400000" scaled="0"/>
                </a:gradFill>
                <a:latin typeface="Segoe UI" pitchFamily="34" charset="0"/>
                <a:cs typeface="Segoe UI" pitchFamily="34" charset="0"/>
              </a:defRPr>
            </a:lvl3pPr>
            <a:lvl4pPr marL="814324"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688"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2"/>
            <a:ext cx="11887200" cy="2443746"/>
          </a:xfrm>
          <a:prstGeom prst="rect">
            <a:avLst/>
          </a:prstGeom>
        </p:spPr>
        <p:txBody>
          <a:bodyPr/>
          <a:lstStyle>
            <a:lvl1pPr marL="290428" indent="-290428">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33" indent="-280905">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759" indent="-290428">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292" indent="-228533">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826" indent="-2285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0" cy="6994524"/>
          </a:xfrm>
          <a:prstGeom prst="rect">
            <a:avLst/>
          </a:prstGeom>
        </p:spPr>
      </p:pic>
      <p:pic>
        <p:nvPicPr>
          <p:cNvPr id="7" name="Picture 6" descr="VS_Purp526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0907" y="1924372"/>
            <a:ext cx="3217432" cy="901047"/>
          </a:xfrm>
          <a:prstGeom prst="rect">
            <a:avLst/>
          </a:prstGeom>
        </p:spPr>
      </p:pic>
      <p:sp>
        <p:nvSpPr>
          <p:cNvPr id="5" name="Text Placeholder 4"/>
          <p:cNvSpPr>
            <a:spLocks noGrp="1"/>
          </p:cNvSpPr>
          <p:nvPr>
            <p:ph type="body" sz="quarter" idx="12" hasCustomPrompt="1"/>
          </p:nvPr>
        </p:nvSpPr>
        <p:spPr>
          <a:xfrm>
            <a:off x="276542" y="5600698"/>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a:extLst>
              <a:ext uri="{28A0092B-C50C-407E-A947-70E740481C1C}">
                <a14:useLocalDpi xmlns:a14="http://schemas.microsoft.com/office/drawing/2010/main" val="0"/>
              </a:ext>
            </a:extLst>
          </a:blip>
          <a:srcRect l="30316" t="23386" b="23386"/>
          <a:stretch/>
        </p:blipFill>
        <p:spPr>
          <a:xfrm>
            <a:off x="10126763" y="6434577"/>
            <a:ext cx="1254513" cy="352486"/>
          </a:xfrm>
          <a:prstGeom prst="rect">
            <a:avLst/>
          </a:prstGeom>
        </p:spPr>
      </p:pic>
    </p:spTree>
    <p:extLst>
      <p:ext uri="{BB962C8B-B14F-4D97-AF65-F5344CB8AC3E}">
        <p14:creationId xmlns:p14="http://schemas.microsoft.com/office/powerpoint/2010/main" val="30699365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5"/>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0162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4"/>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18108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4"/>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715979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4418979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6475" cy="6992345"/>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3025111044"/>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2" y="295277"/>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0" y="1212854"/>
            <a:ext cx="11887198" cy="2121397"/>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195" r:id="rId2"/>
    <p:sldLayoutId id="2147484196" r:id="rId3"/>
    <p:sldLayoutId id="2147484197" r:id="rId4"/>
    <p:sldLayoutId id="2147484186" r:id="rId5"/>
    <p:sldLayoutId id="2147484187" r:id="rId6"/>
    <p:sldLayoutId id="2147484188" r:id="rId7"/>
    <p:sldLayoutId id="2147484201" r:id="rId8"/>
    <p:sldLayoutId id="2147484199" r:id="rId9"/>
    <p:sldLayoutId id="2147484200" r:id="rId10"/>
    <p:sldLayoutId id="2147484087" r:id="rId11"/>
    <p:sldLayoutId id="2147484098" r:id="rId12"/>
    <p:sldLayoutId id="2147484086" r:id="rId13"/>
    <p:sldLayoutId id="2147484107" r:id="rId14"/>
    <p:sldLayoutId id="2147484099" r:id="rId15"/>
    <p:sldLayoutId id="2147484100" r:id="rId16"/>
    <p:sldLayoutId id="2147484089" r:id="rId17"/>
    <p:sldLayoutId id="2147484106" r:id="rId18"/>
    <p:sldLayoutId id="2147484189" r:id="rId19"/>
    <p:sldLayoutId id="2147484190" r:id="rId20"/>
    <p:sldLayoutId id="2147484191" r:id="rId21"/>
    <p:sldLayoutId id="2147484092" r:id="rId22"/>
    <p:sldLayoutId id="2147484130" r:id="rId23"/>
    <p:sldLayoutId id="2147484192" r:id="rId24"/>
    <p:sldLayoutId id="2147484194" r:id="rId25"/>
    <p:sldLayoutId id="2147484193" r:id="rId26"/>
    <p:sldLayoutId id="2147484101" r:id="rId27"/>
    <p:sldLayoutId id="2147484102" r:id="rId28"/>
    <p:sldLayoutId id="2147484127" r:id="rId29"/>
    <p:sldLayoutId id="2147484128" r:id="rId30"/>
    <p:sldLayoutId id="2147484129" r:id="rId31"/>
    <p:sldLayoutId id="2147484093" r:id="rId32"/>
    <p:sldLayoutId id="2147484094" r:id="rId33"/>
    <p:sldLayoutId id="2147484096" r:id="rId34"/>
  </p:sldLayoutIdLst>
  <p:transition>
    <p:fade/>
  </p:transition>
  <p:txStyles>
    <p:titleStyle>
      <a:lvl1pPr algn="l" defTabSz="932468"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468" rtl="0" eaLnBrk="1" latinLnBrk="0" hangingPunct="1">
        <a:defRPr sz="1800" kern="1200">
          <a:solidFill>
            <a:schemeClr val="tx1"/>
          </a:solidFill>
          <a:latin typeface="+mn-lt"/>
          <a:ea typeface="+mn-ea"/>
          <a:cs typeface="+mn-cs"/>
        </a:defRPr>
      </a:lvl1pPr>
      <a:lvl2pPr marL="466235" algn="l" defTabSz="932468" rtl="0" eaLnBrk="1" latinLnBrk="0" hangingPunct="1">
        <a:defRPr sz="1800" kern="1200">
          <a:solidFill>
            <a:schemeClr val="tx1"/>
          </a:solidFill>
          <a:latin typeface="+mn-lt"/>
          <a:ea typeface="+mn-ea"/>
          <a:cs typeface="+mn-cs"/>
        </a:defRPr>
      </a:lvl2pPr>
      <a:lvl3pPr marL="932468" algn="l" defTabSz="932468" rtl="0" eaLnBrk="1" latinLnBrk="0" hangingPunct="1">
        <a:defRPr sz="1800" kern="1200">
          <a:solidFill>
            <a:schemeClr val="tx1"/>
          </a:solidFill>
          <a:latin typeface="+mn-lt"/>
          <a:ea typeface="+mn-ea"/>
          <a:cs typeface="+mn-cs"/>
        </a:defRPr>
      </a:lvl3pPr>
      <a:lvl4pPr marL="1398702" algn="l" defTabSz="932468" rtl="0" eaLnBrk="1" latinLnBrk="0" hangingPunct="1">
        <a:defRPr sz="1800" kern="1200">
          <a:solidFill>
            <a:schemeClr val="tx1"/>
          </a:solidFill>
          <a:latin typeface="+mn-lt"/>
          <a:ea typeface="+mn-ea"/>
          <a:cs typeface="+mn-cs"/>
        </a:defRPr>
      </a:lvl4pPr>
      <a:lvl5pPr marL="1864936" algn="l" defTabSz="932468" rtl="0" eaLnBrk="1" latinLnBrk="0" hangingPunct="1">
        <a:defRPr sz="1800" kern="1200">
          <a:solidFill>
            <a:schemeClr val="tx1"/>
          </a:solidFill>
          <a:latin typeface="+mn-lt"/>
          <a:ea typeface="+mn-ea"/>
          <a:cs typeface="+mn-cs"/>
        </a:defRPr>
      </a:lvl5pPr>
      <a:lvl6pPr marL="2331170" algn="l" defTabSz="932468" rtl="0" eaLnBrk="1" latinLnBrk="0" hangingPunct="1">
        <a:defRPr sz="1800" kern="1200">
          <a:solidFill>
            <a:schemeClr val="tx1"/>
          </a:solidFill>
          <a:latin typeface="+mn-lt"/>
          <a:ea typeface="+mn-ea"/>
          <a:cs typeface="+mn-cs"/>
        </a:defRPr>
      </a:lvl6pPr>
      <a:lvl7pPr marL="2797404" algn="l" defTabSz="932468" rtl="0" eaLnBrk="1" latinLnBrk="0" hangingPunct="1">
        <a:defRPr sz="1800" kern="1200">
          <a:solidFill>
            <a:schemeClr val="tx1"/>
          </a:solidFill>
          <a:latin typeface="+mn-lt"/>
          <a:ea typeface="+mn-ea"/>
          <a:cs typeface="+mn-cs"/>
        </a:defRPr>
      </a:lvl7pPr>
      <a:lvl8pPr marL="3263638" algn="l" defTabSz="932468" rtl="0" eaLnBrk="1" latinLnBrk="0" hangingPunct="1">
        <a:defRPr sz="1800" kern="1200">
          <a:solidFill>
            <a:schemeClr val="tx1"/>
          </a:solidFill>
          <a:latin typeface="+mn-lt"/>
          <a:ea typeface="+mn-ea"/>
          <a:cs typeface="+mn-cs"/>
        </a:defRPr>
      </a:lvl8pPr>
      <a:lvl9pPr marL="3729872" algn="l" defTabSz="93246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423101" y="5527992"/>
            <a:ext cx="6166802" cy="1304606"/>
          </a:xfrm>
        </p:spPr>
        <p:txBody>
          <a:bodyPr/>
          <a:lstStyle/>
          <a:p>
            <a:r>
              <a:rPr lang="en-US" sz="2800" dirty="0"/>
              <a:t>Leandro Tuttini</a:t>
            </a:r>
          </a:p>
          <a:p>
            <a:r>
              <a:rPr lang="en-US" sz="1800" dirty="0"/>
              <a:t>MVP Visual Studio and Development Technologies</a:t>
            </a:r>
          </a:p>
        </p:txBody>
      </p:sp>
      <p:sp>
        <p:nvSpPr>
          <p:cNvPr id="3" name="Title 2"/>
          <p:cNvSpPr>
            <a:spLocks noGrp="1"/>
          </p:cNvSpPr>
          <p:nvPr>
            <p:ph type="title"/>
          </p:nvPr>
        </p:nvSpPr>
        <p:spPr/>
        <p:txBody>
          <a:bodyPr/>
          <a:lstStyle/>
          <a:p>
            <a:r>
              <a:rPr lang="en-US" sz="4000" dirty="0"/>
              <a:t>Entity Framework Core - Mappings</a:t>
            </a:r>
            <a:endParaRPr lang="es-AR" sz="4000" dirty="0"/>
          </a:p>
        </p:txBody>
      </p:sp>
      <p:pic>
        <p:nvPicPr>
          <p:cNvPr id="5" name="Picture 4"/>
          <p:cNvPicPr>
            <a:picLocks noChangeAspect="1"/>
          </p:cNvPicPr>
          <p:nvPr/>
        </p:nvPicPr>
        <p:blipFill>
          <a:blip r:embed="rId3"/>
          <a:stretch>
            <a:fillRect/>
          </a:stretch>
        </p:blipFill>
        <p:spPr>
          <a:xfrm>
            <a:off x="528638" y="5527992"/>
            <a:ext cx="834908" cy="788988"/>
          </a:xfrm>
          <a:prstGeom prst="rect">
            <a:avLst/>
          </a:prstGeom>
        </p:spPr>
      </p:pic>
      <p:pic>
        <p:nvPicPr>
          <p:cNvPr id="7" name="Picture 6">
            <a:extLst>
              <a:ext uri="{FF2B5EF4-FFF2-40B4-BE49-F238E27FC236}">
                <a16:creationId xmlns:a16="http://schemas.microsoft.com/office/drawing/2014/main" id="{01E10183-F218-44DD-BAA5-998580C16A73}"/>
              </a:ext>
            </a:extLst>
          </p:cNvPr>
          <p:cNvPicPr>
            <a:picLocks noChangeAspect="1"/>
          </p:cNvPicPr>
          <p:nvPr/>
        </p:nvPicPr>
        <p:blipFill>
          <a:blip r:embed="rId4"/>
          <a:stretch>
            <a:fillRect/>
          </a:stretch>
        </p:blipFill>
        <p:spPr>
          <a:xfrm>
            <a:off x="10562462" y="119581"/>
            <a:ext cx="1764555" cy="1526340"/>
          </a:xfrm>
          <a:prstGeom prst="rect">
            <a:avLst/>
          </a:prstGeom>
        </p:spPr>
      </p:pic>
    </p:spTree>
    <p:extLst>
      <p:ext uri="{BB962C8B-B14F-4D97-AF65-F5344CB8AC3E}">
        <p14:creationId xmlns:p14="http://schemas.microsoft.com/office/powerpoint/2010/main" val="7558162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Uno a Uno</a:t>
            </a:r>
          </a:p>
        </p:txBody>
      </p:sp>
      <p:pic>
        <p:nvPicPr>
          <p:cNvPr id="3" name="Picture 2">
            <a:extLst>
              <a:ext uri="{FF2B5EF4-FFF2-40B4-BE49-F238E27FC236}">
                <a16:creationId xmlns:a16="http://schemas.microsoft.com/office/drawing/2014/main" id="{7A13B648-E55F-4FEB-B95D-A37C55EBB573}"/>
              </a:ext>
            </a:extLst>
          </p:cNvPr>
          <p:cNvPicPr>
            <a:picLocks noChangeAspect="1"/>
          </p:cNvPicPr>
          <p:nvPr/>
        </p:nvPicPr>
        <p:blipFill>
          <a:blip r:embed="rId3"/>
          <a:stretch>
            <a:fillRect/>
          </a:stretch>
        </p:blipFill>
        <p:spPr>
          <a:xfrm>
            <a:off x="1081087" y="1741699"/>
            <a:ext cx="4960375" cy="2125875"/>
          </a:xfrm>
          <a:prstGeom prst="rect">
            <a:avLst/>
          </a:prstGeom>
        </p:spPr>
      </p:pic>
      <p:pic>
        <p:nvPicPr>
          <p:cNvPr id="8" name="Picture 7">
            <a:extLst>
              <a:ext uri="{FF2B5EF4-FFF2-40B4-BE49-F238E27FC236}">
                <a16:creationId xmlns:a16="http://schemas.microsoft.com/office/drawing/2014/main" id="{142F4766-A958-4CE9-A428-37234E968BAF}"/>
              </a:ext>
            </a:extLst>
          </p:cNvPr>
          <p:cNvPicPr>
            <a:picLocks noChangeAspect="1"/>
          </p:cNvPicPr>
          <p:nvPr/>
        </p:nvPicPr>
        <p:blipFill>
          <a:blip r:embed="rId4"/>
          <a:stretch>
            <a:fillRect/>
          </a:stretch>
        </p:blipFill>
        <p:spPr>
          <a:xfrm>
            <a:off x="5113867" y="3920390"/>
            <a:ext cx="6405418" cy="2473637"/>
          </a:xfrm>
          <a:prstGeom prst="rect">
            <a:avLst/>
          </a:prstGeom>
        </p:spPr>
      </p:pic>
    </p:spTree>
    <p:extLst>
      <p:ext uri="{BB962C8B-B14F-4D97-AF65-F5344CB8AC3E}">
        <p14:creationId xmlns:p14="http://schemas.microsoft.com/office/powerpoint/2010/main" val="2763540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Uno a Uno</a:t>
            </a:r>
          </a:p>
        </p:txBody>
      </p:sp>
      <p:pic>
        <p:nvPicPr>
          <p:cNvPr id="4" name="Picture 3">
            <a:extLst>
              <a:ext uri="{FF2B5EF4-FFF2-40B4-BE49-F238E27FC236}">
                <a16:creationId xmlns:a16="http://schemas.microsoft.com/office/drawing/2014/main" id="{F10DE199-A94E-44F6-8C0F-D60E89798288}"/>
              </a:ext>
            </a:extLst>
          </p:cNvPr>
          <p:cNvPicPr>
            <a:picLocks noChangeAspect="1"/>
          </p:cNvPicPr>
          <p:nvPr/>
        </p:nvPicPr>
        <p:blipFill>
          <a:blip r:embed="rId3"/>
          <a:stretch>
            <a:fillRect/>
          </a:stretch>
        </p:blipFill>
        <p:spPr>
          <a:xfrm>
            <a:off x="1200213" y="1706879"/>
            <a:ext cx="6033565" cy="3799841"/>
          </a:xfrm>
          <a:prstGeom prst="rect">
            <a:avLst/>
          </a:prstGeom>
        </p:spPr>
      </p:pic>
    </p:spTree>
    <p:extLst>
      <p:ext uri="{BB962C8B-B14F-4D97-AF65-F5344CB8AC3E}">
        <p14:creationId xmlns:p14="http://schemas.microsoft.com/office/powerpoint/2010/main" val="427584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Shadow Properties</a:t>
            </a:r>
          </a:p>
        </p:txBody>
      </p:sp>
      <p:pic>
        <p:nvPicPr>
          <p:cNvPr id="3" name="Picture 2">
            <a:extLst>
              <a:ext uri="{FF2B5EF4-FFF2-40B4-BE49-F238E27FC236}">
                <a16:creationId xmlns:a16="http://schemas.microsoft.com/office/drawing/2014/main" id="{665A410E-F68A-4786-BF6A-B9846C6E8694}"/>
              </a:ext>
            </a:extLst>
          </p:cNvPr>
          <p:cNvPicPr>
            <a:picLocks noChangeAspect="1"/>
          </p:cNvPicPr>
          <p:nvPr/>
        </p:nvPicPr>
        <p:blipFill>
          <a:blip r:embed="rId3"/>
          <a:stretch>
            <a:fillRect/>
          </a:stretch>
        </p:blipFill>
        <p:spPr>
          <a:xfrm>
            <a:off x="551921" y="1858326"/>
            <a:ext cx="5487841" cy="2165034"/>
          </a:xfrm>
          <a:prstGeom prst="rect">
            <a:avLst/>
          </a:prstGeom>
        </p:spPr>
      </p:pic>
      <p:pic>
        <p:nvPicPr>
          <p:cNvPr id="6" name="Picture 5">
            <a:extLst>
              <a:ext uri="{FF2B5EF4-FFF2-40B4-BE49-F238E27FC236}">
                <a16:creationId xmlns:a16="http://schemas.microsoft.com/office/drawing/2014/main" id="{0D6AE4BC-E66A-416F-A469-529E966A0C9B}"/>
              </a:ext>
            </a:extLst>
          </p:cNvPr>
          <p:cNvPicPr>
            <a:picLocks noChangeAspect="1"/>
          </p:cNvPicPr>
          <p:nvPr/>
        </p:nvPicPr>
        <p:blipFill>
          <a:blip r:embed="rId4"/>
          <a:stretch>
            <a:fillRect/>
          </a:stretch>
        </p:blipFill>
        <p:spPr>
          <a:xfrm>
            <a:off x="6336452" y="3878500"/>
            <a:ext cx="5527989" cy="2278460"/>
          </a:xfrm>
          <a:prstGeom prst="rect">
            <a:avLst/>
          </a:prstGeom>
        </p:spPr>
      </p:pic>
    </p:spTree>
    <p:extLst>
      <p:ext uri="{BB962C8B-B14F-4D97-AF65-F5344CB8AC3E}">
        <p14:creationId xmlns:p14="http://schemas.microsoft.com/office/powerpoint/2010/main" val="186665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Object (</a:t>
            </a:r>
            <a:r>
              <a:rPr lang="es-AR" dirty="0"/>
              <a:t>Owned Entity Types</a:t>
            </a:r>
            <a:r>
              <a:rPr lang="en-US" dirty="0"/>
              <a:t>)</a:t>
            </a:r>
          </a:p>
        </p:txBody>
      </p:sp>
      <p:sp>
        <p:nvSpPr>
          <p:cNvPr id="8" name="Rectangle 7">
            <a:extLst>
              <a:ext uri="{FF2B5EF4-FFF2-40B4-BE49-F238E27FC236}">
                <a16:creationId xmlns:a16="http://schemas.microsoft.com/office/drawing/2014/main" id="{A94768F9-21EB-40BB-B580-AE377AE26044}"/>
              </a:ext>
            </a:extLst>
          </p:cNvPr>
          <p:cNvSpPr/>
          <p:nvPr/>
        </p:nvSpPr>
        <p:spPr bwMode="auto">
          <a:xfrm>
            <a:off x="785707" y="1754293"/>
            <a:ext cx="3366348" cy="2032001"/>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b="1" dirty="0">
                <a:gradFill>
                  <a:gsLst>
                    <a:gs pos="0">
                      <a:srgbClr val="FFFFFF"/>
                    </a:gs>
                    <a:gs pos="100000">
                      <a:srgbClr val="FFFFFF"/>
                    </a:gs>
                  </a:gsLst>
                  <a:lin ang="5400000" scaled="0"/>
                </a:gradFill>
                <a:ea typeface="Segoe UI" pitchFamily="34" charset="0"/>
                <a:cs typeface="Segoe UI" pitchFamily="34" charset="0"/>
              </a:rPr>
              <a:t>Entity</a:t>
            </a:r>
          </a:p>
          <a:p>
            <a:pPr algn="ctr" defTabSz="932472" fontAlgn="base">
              <a:lnSpc>
                <a:spcPct val="90000"/>
              </a:lnSpc>
              <a:spcBef>
                <a:spcPct val="0"/>
              </a:spcBef>
              <a:spcAft>
                <a:spcPct val="0"/>
              </a:spcAft>
            </a:pPr>
            <a:r>
              <a:rPr lang="en-US" sz="2800" dirty="0" err="1">
                <a:gradFill>
                  <a:gsLst>
                    <a:gs pos="0">
                      <a:srgbClr val="FFFFFF"/>
                    </a:gs>
                    <a:gs pos="100000">
                      <a:srgbClr val="FFFFFF"/>
                    </a:gs>
                  </a:gsLst>
                  <a:lin ang="5400000" scaled="0"/>
                </a:gradFill>
                <a:ea typeface="Segoe UI" pitchFamily="34" charset="0"/>
                <a:cs typeface="Segoe UI" pitchFamily="34" charset="0"/>
              </a:rPr>
              <a:t>Propiedad</a:t>
            </a:r>
            <a:r>
              <a:rPr lang="en-US" sz="2800" dirty="0">
                <a:gradFill>
                  <a:gsLst>
                    <a:gs pos="0">
                      <a:srgbClr val="FFFFFF"/>
                    </a:gs>
                    <a:gs pos="100000">
                      <a:srgbClr val="FFFFFF"/>
                    </a:gs>
                  </a:gsLst>
                  <a:lin ang="5400000" scaled="0"/>
                </a:gradFill>
                <a:ea typeface="Segoe UI" pitchFamily="34" charset="0"/>
                <a:cs typeface="Segoe UI" pitchFamily="34" charset="0"/>
              </a:rPr>
              <a:t> (ID) Key</a:t>
            </a:r>
          </a:p>
          <a:p>
            <a:pPr algn="ctr" defTabSz="932472" fontAlgn="base">
              <a:lnSpc>
                <a:spcPct val="90000"/>
              </a:lnSpc>
              <a:spcBef>
                <a:spcPct val="0"/>
              </a:spcBef>
              <a:spcAft>
                <a:spcPct val="0"/>
              </a:spcAft>
            </a:pPr>
            <a:r>
              <a:rPr lang="en-US" sz="2800" dirty="0" err="1">
                <a:gradFill>
                  <a:gsLst>
                    <a:gs pos="0">
                      <a:srgbClr val="FFFFFF"/>
                    </a:gs>
                    <a:gs pos="100000">
                      <a:srgbClr val="FFFFFF"/>
                    </a:gs>
                  </a:gsLst>
                  <a:lin ang="5400000" scaled="0"/>
                </a:gradFill>
                <a:ea typeface="Segoe UI" pitchFamily="34" charset="0"/>
                <a:cs typeface="Segoe UI" pitchFamily="34" charset="0"/>
              </a:rPr>
              <a:t>Propiedad</a:t>
            </a:r>
            <a:endParaRPr lang="en-US" sz="2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800" dirty="0" err="1">
                <a:gradFill>
                  <a:gsLst>
                    <a:gs pos="0">
                      <a:srgbClr val="FFFFFF"/>
                    </a:gs>
                    <a:gs pos="100000">
                      <a:srgbClr val="FFFFFF"/>
                    </a:gs>
                  </a:gsLst>
                  <a:lin ang="5400000" scaled="0"/>
                </a:gradFill>
                <a:ea typeface="Segoe UI" pitchFamily="34" charset="0"/>
                <a:cs typeface="Segoe UI" pitchFamily="34" charset="0"/>
              </a:rPr>
              <a:t>Propiedad</a:t>
            </a:r>
            <a:endParaRPr lang="es-AR" sz="28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7D4221C0-59E5-43FE-A2BA-6026E4C9E760}"/>
              </a:ext>
            </a:extLst>
          </p:cNvPr>
          <p:cNvSpPr/>
          <p:nvPr/>
        </p:nvSpPr>
        <p:spPr bwMode="auto">
          <a:xfrm>
            <a:off x="3451014" y="3115307"/>
            <a:ext cx="2841413" cy="1537973"/>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b="1" dirty="0">
                <a:gradFill>
                  <a:gsLst>
                    <a:gs pos="0">
                      <a:srgbClr val="FFFFFF"/>
                    </a:gs>
                    <a:gs pos="100000">
                      <a:srgbClr val="FFFFFF"/>
                    </a:gs>
                  </a:gsLst>
                  <a:lin ang="5400000" scaled="0"/>
                </a:gradFill>
                <a:ea typeface="Segoe UI" pitchFamily="34" charset="0"/>
                <a:cs typeface="Segoe UI" pitchFamily="34" charset="0"/>
              </a:rPr>
              <a:t>Value Object</a:t>
            </a:r>
          </a:p>
          <a:p>
            <a:pPr algn="ctr" defTabSz="932472" fontAlgn="base">
              <a:lnSpc>
                <a:spcPct val="90000"/>
              </a:lnSpc>
              <a:spcBef>
                <a:spcPct val="0"/>
              </a:spcBef>
              <a:spcAft>
                <a:spcPct val="0"/>
              </a:spcAft>
            </a:pPr>
            <a:r>
              <a:rPr lang="en-US" sz="2800" dirty="0" err="1">
                <a:gradFill>
                  <a:gsLst>
                    <a:gs pos="0">
                      <a:srgbClr val="FFFFFF"/>
                    </a:gs>
                    <a:gs pos="100000">
                      <a:srgbClr val="FFFFFF"/>
                    </a:gs>
                  </a:gsLst>
                  <a:lin ang="5400000" scaled="0"/>
                </a:gradFill>
                <a:ea typeface="Segoe UI" pitchFamily="34" charset="0"/>
                <a:cs typeface="Segoe UI" pitchFamily="34" charset="0"/>
              </a:rPr>
              <a:t>Propiedad</a:t>
            </a:r>
            <a:endParaRPr lang="en-US" sz="2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800" dirty="0" err="1">
                <a:gradFill>
                  <a:gsLst>
                    <a:gs pos="0">
                      <a:srgbClr val="FFFFFF"/>
                    </a:gs>
                    <a:gs pos="100000">
                      <a:srgbClr val="FFFFFF"/>
                    </a:gs>
                  </a:gsLst>
                  <a:lin ang="5400000" scaled="0"/>
                </a:gradFill>
                <a:ea typeface="Segoe UI" pitchFamily="34" charset="0"/>
                <a:cs typeface="Segoe UI" pitchFamily="34" charset="0"/>
              </a:rPr>
              <a:t>Propiedad</a:t>
            </a:r>
            <a:endParaRPr lang="es-AR" sz="2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A1800B46-F26D-4E2C-96EB-7DEB317B0822}"/>
              </a:ext>
            </a:extLst>
          </p:cNvPr>
          <p:cNvSpPr txBox="1"/>
          <p:nvPr/>
        </p:nvSpPr>
        <p:spPr>
          <a:xfrm>
            <a:off x="6888479" y="1557866"/>
            <a:ext cx="4472956" cy="960263"/>
          </a:xfrm>
          <a:prstGeom prst="rect">
            <a:avLst/>
          </a:prstGeom>
          <a:noFill/>
        </p:spPr>
        <p:txBody>
          <a:bodyPr wrap="none" lIns="182880" tIns="146304" rIns="182880" bIns="146304" rtlCol="0">
            <a:spAutoFit/>
          </a:bodyPr>
          <a:lstStyle/>
          <a:p>
            <a:pPr marL="342900" indent="-342900">
              <a:lnSpc>
                <a:spcPct val="90000"/>
              </a:lnSpc>
              <a:buFont typeface="Wingdings" panose="05000000000000000000" pitchFamily="2" charset="2"/>
              <a:buChar char="Ø"/>
            </a:pPr>
            <a:r>
              <a:rPr lang="en-US" sz="2400" dirty="0">
                <a:gradFill>
                  <a:gsLst>
                    <a:gs pos="2917">
                      <a:schemeClr val="tx1"/>
                    </a:gs>
                    <a:gs pos="30000">
                      <a:schemeClr val="tx1"/>
                    </a:gs>
                  </a:gsLst>
                  <a:lin ang="5400000" scaled="0"/>
                </a:gradFill>
              </a:rPr>
              <a:t>Sin Identity Key</a:t>
            </a:r>
          </a:p>
          <a:p>
            <a:pPr marL="342900" indent="-342900">
              <a:lnSpc>
                <a:spcPct val="90000"/>
              </a:lnSpc>
              <a:buFont typeface="Wingdings" panose="05000000000000000000" pitchFamily="2" charset="2"/>
              <a:buChar char="Ø"/>
            </a:pPr>
            <a:r>
              <a:rPr lang="en-US" sz="2400" dirty="0" err="1">
                <a:gradFill>
                  <a:gsLst>
                    <a:gs pos="2917">
                      <a:schemeClr val="tx1"/>
                    </a:gs>
                    <a:gs pos="30000">
                      <a:schemeClr val="tx1"/>
                    </a:gs>
                  </a:gsLst>
                  <a:lin ang="5400000" scaled="0"/>
                </a:gradFill>
              </a:rPr>
              <a:t>Existe</a:t>
            </a:r>
            <a:r>
              <a:rPr lang="en-US" sz="2400" dirty="0">
                <a:gradFill>
                  <a:gsLst>
                    <a:gs pos="2917">
                      <a:schemeClr val="tx1"/>
                    </a:gs>
                    <a:gs pos="30000">
                      <a:schemeClr val="tx1"/>
                    </a:gs>
                  </a:gsLst>
                  <a:lin ang="5400000" scaled="0"/>
                </a:gradFill>
              </a:rPr>
              <a:t> solo </a:t>
            </a:r>
            <a:r>
              <a:rPr lang="en-US" sz="2400" dirty="0" err="1">
                <a:gradFill>
                  <a:gsLst>
                    <a:gs pos="2917">
                      <a:schemeClr val="tx1"/>
                    </a:gs>
                    <a:gs pos="30000">
                      <a:schemeClr val="tx1"/>
                    </a:gs>
                  </a:gsLst>
                  <a:lin ang="5400000" scaled="0"/>
                </a:gradFill>
              </a:rPr>
              <a:t>como</a:t>
            </a: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propiedad</a:t>
            </a:r>
            <a:endParaRPr lang="es-AR" sz="2400" dirty="0">
              <a:gradFill>
                <a:gsLst>
                  <a:gs pos="2917">
                    <a:schemeClr val="tx1"/>
                  </a:gs>
                  <a:gs pos="30000">
                    <a:schemeClr val="tx1"/>
                  </a:gs>
                </a:gsLst>
                <a:lin ang="5400000" scaled="0"/>
              </a:gradFill>
            </a:endParaRPr>
          </a:p>
        </p:txBody>
      </p:sp>
      <p:sp>
        <p:nvSpPr>
          <p:cNvPr id="11" name="TextBox 10">
            <a:extLst>
              <a:ext uri="{FF2B5EF4-FFF2-40B4-BE49-F238E27FC236}">
                <a16:creationId xmlns:a16="http://schemas.microsoft.com/office/drawing/2014/main" id="{D8F5C36A-23B6-45C8-ABF7-A6B3E2087D19}"/>
              </a:ext>
            </a:extLst>
          </p:cNvPr>
          <p:cNvSpPr txBox="1"/>
          <p:nvPr/>
        </p:nvSpPr>
        <p:spPr>
          <a:xfrm>
            <a:off x="274642" y="5147308"/>
            <a:ext cx="11955902" cy="960263"/>
          </a:xfrm>
          <a:prstGeom prst="rect">
            <a:avLst/>
          </a:prstGeom>
          <a:noFill/>
        </p:spPr>
        <p:txBody>
          <a:bodyPr wrap="none" lIns="182880" tIns="146304" rIns="182880" bIns="146304" rtlCol="0">
            <a:spAutoFit/>
          </a:bodyPr>
          <a:lstStyle/>
          <a:p>
            <a:pPr>
              <a:lnSpc>
                <a:spcPct val="90000"/>
              </a:lnSpc>
            </a:pPr>
            <a:r>
              <a:rPr lang="en-US" sz="2400" dirty="0">
                <a:gradFill>
                  <a:gsLst>
                    <a:gs pos="2917">
                      <a:schemeClr val="tx1"/>
                    </a:gs>
                    <a:gs pos="30000">
                      <a:schemeClr val="tx1"/>
                    </a:gs>
                  </a:gsLst>
                  <a:lin ang="5400000" scaled="0"/>
                </a:gradFill>
              </a:rPr>
              <a:t>Son </a:t>
            </a:r>
            <a:r>
              <a:rPr lang="en-US" sz="2400" dirty="0" err="1">
                <a:gradFill>
                  <a:gsLst>
                    <a:gs pos="2917">
                      <a:schemeClr val="tx1"/>
                    </a:gs>
                    <a:gs pos="30000">
                      <a:schemeClr val="tx1"/>
                    </a:gs>
                  </a:gsLst>
                  <a:lin ang="5400000" scaled="0"/>
                </a:gradFill>
              </a:rPr>
              <a:t>objetos</a:t>
            </a:r>
            <a:r>
              <a:rPr lang="en-US" sz="2400" dirty="0">
                <a:gradFill>
                  <a:gsLst>
                    <a:gs pos="2917">
                      <a:schemeClr val="tx1"/>
                    </a:gs>
                    <a:gs pos="30000">
                      <a:schemeClr val="tx1"/>
                    </a:gs>
                  </a:gsLst>
                  <a:lin ang="5400000" scaled="0"/>
                </a:gradFill>
              </a:rPr>
              <a:t> que no </a:t>
            </a:r>
            <a:r>
              <a:rPr lang="en-US" sz="2400" dirty="0" err="1">
                <a:gradFill>
                  <a:gsLst>
                    <a:gs pos="2917">
                      <a:schemeClr val="tx1"/>
                    </a:gs>
                    <a:gs pos="30000">
                      <a:schemeClr val="tx1"/>
                    </a:gs>
                  </a:gsLst>
                  <a:lin ang="5400000" scaled="0"/>
                </a:gradFill>
              </a:rPr>
              <a:t>tienen</a:t>
            </a:r>
            <a:r>
              <a:rPr lang="en-US" sz="2400" dirty="0">
                <a:gradFill>
                  <a:gsLst>
                    <a:gs pos="2917">
                      <a:schemeClr val="tx1"/>
                    </a:gs>
                    <a:gs pos="30000">
                      <a:schemeClr val="tx1"/>
                    </a:gs>
                  </a:gsLst>
                  <a:lin ang="5400000" scaled="0"/>
                </a:gradFill>
              </a:rPr>
              <a:t> identity key, son </a:t>
            </a:r>
            <a:r>
              <a:rPr lang="en-US" sz="2400" dirty="0" err="1">
                <a:gradFill>
                  <a:gsLst>
                    <a:gs pos="2917">
                      <a:schemeClr val="tx1"/>
                    </a:gs>
                    <a:gs pos="30000">
                      <a:schemeClr val="tx1"/>
                    </a:gs>
                  </a:gsLst>
                  <a:lin ang="5400000" scaled="0"/>
                </a:gradFill>
              </a:rPr>
              <a:t>usados</a:t>
            </a: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como</a:t>
            </a: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propiedades</a:t>
            </a:r>
            <a:r>
              <a:rPr lang="en-US" sz="2400" dirty="0">
                <a:gradFill>
                  <a:gsLst>
                    <a:gs pos="2917">
                      <a:schemeClr val="tx1"/>
                    </a:gs>
                    <a:gs pos="30000">
                      <a:schemeClr val="tx1"/>
                    </a:gs>
                  </a:gsLst>
                  <a:lin ang="5400000" scaled="0"/>
                </a:gradFill>
              </a:rPr>
              <a:t> de </a:t>
            </a:r>
            <a:r>
              <a:rPr lang="en-US" sz="2400" dirty="0" err="1">
                <a:gradFill>
                  <a:gsLst>
                    <a:gs pos="2917">
                      <a:schemeClr val="tx1"/>
                    </a:gs>
                    <a:gs pos="30000">
                      <a:schemeClr val="tx1"/>
                    </a:gs>
                  </a:gsLst>
                  <a:lin ang="5400000" scaled="0"/>
                </a:gradFill>
              </a:rPr>
              <a:t>otros</a:t>
            </a: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tipos</a:t>
            </a:r>
            <a:r>
              <a:rPr lang="en-US" sz="2400" dirty="0">
                <a:gradFill>
                  <a:gsLst>
                    <a:gs pos="2917">
                      <a:schemeClr val="tx1"/>
                    </a:gs>
                    <a:gs pos="30000">
                      <a:schemeClr val="tx1"/>
                    </a:gs>
                  </a:gsLst>
                  <a:lin ang="5400000" scaled="0"/>
                </a:gradFill>
              </a:rPr>
              <a:t> </a:t>
            </a:r>
          </a:p>
          <a:p>
            <a:pPr>
              <a:lnSpc>
                <a:spcPct val="90000"/>
              </a:lnSpc>
            </a:pPr>
            <a:r>
              <a:rPr lang="en-US" sz="2400" dirty="0">
                <a:gradFill>
                  <a:gsLst>
                    <a:gs pos="2917">
                      <a:schemeClr val="tx1"/>
                    </a:gs>
                    <a:gs pos="30000">
                      <a:schemeClr val="tx1"/>
                    </a:gs>
                  </a:gsLst>
                  <a:lin ang="5400000" scaled="0"/>
                </a:gradFill>
              </a:rPr>
              <a:t>y son </a:t>
            </a:r>
            <a:r>
              <a:rPr lang="en-US" sz="2400" dirty="0" err="1">
                <a:gradFill>
                  <a:gsLst>
                    <a:gs pos="2917">
                      <a:schemeClr val="tx1"/>
                    </a:gs>
                    <a:gs pos="30000">
                      <a:schemeClr val="tx1"/>
                    </a:gs>
                  </a:gsLst>
                  <a:lin ang="5400000" scaled="0"/>
                </a:gradFill>
              </a:rPr>
              <a:t>identificados</a:t>
            </a: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por</a:t>
            </a:r>
            <a:r>
              <a:rPr lang="en-US" sz="2400" dirty="0">
                <a:gradFill>
                  <a:gsLst>
                    <a:gs pos="2917">
                      <a:schemeClr val="tx1"/>
                    </a:gs>
                    <a:gs pos="30000">
                      <a:schemeClr val="tx1"/>
                    </a:gs>
                  </a:gsLst>
                  <a:lin ang="5400000" scaled="0"/>
                </a:gradFill>
              </a:rPr>
              <a:t> la </a:t>
            </a:r>
            <a:r>
              <a:rPr lang="en-US" sz="2400" dirty="0" err="1">
                <a:gradFill>
                  <a:gsLst>
                    <a:gs pos="2917">
                      <a:schemeClr val="tx1"/>
                    </a:gs>
                    <a:gs pos="30000">
                      <a:schemeClr val="tx1"/>
                    </a:gs>
                  </a:gsLst>
                  <a:lin ang="5400000" scaled="0"/>
                </a:gradFill>
              </a:rPr>
              <a:t>composición</a:t>
            </a:r>
            <a:r>
              <a:rPr lang="en-US" sz="2400" dirty="0">
                <a:gradFill>
                  <a:gsLst>
                    <a:gs pos="2917">
                      <a:schemeClr val="tx1"/>
                    </a:gs>
                    <a:gs pos="30000">
                      <a:schemeClr val="tx1"/>
                    </a:gs>
                  </a:gsLst>
                  <a:lin ang="5400000" scaled="0"/>
                </a:gradFill>
              </a:rPr>
              <a:t> de </a:t>
            </a:r>
            <a:r>
              <a:rPr lang="en-US" sz="2400" dirty="0" err="1">
                <a:gradFill>
                  <a:gsLst>
                    <a:gs pos="2917">
                      <a:schemeClr val="tx1"/>
                    </a:gs>
                    <a:gs pos="30000">
                      <a:schemeClr val="tx1"/>
                    </a:gs>
                  </a:gsLst>
                  <a:lin ang="5400000" scaled="0"/>
                </a:gradFill>
              </a:rPr>
              <a:t>los</a:t>
            </a: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valores</a:t>
            </a:r>
            <a:r>
              <a:rPr lang="en-US" sz="2400" dirty="0">
                <a:gradFill>
                  <a:gsLst>
                    <a:gs pos="2917">
                      <a:schemeClr val="tx1"/>
                    </a:gs>
                    <a:gs pos="30000">
                      <a:schemeClr val="tx1"/>
                    </a:gs>
                  </a:gsLst>
                  <a:lin ang="5400000" scaled="0"/>
                </a:gradFill>
              </a:rPr>
              <a:t> de </a:t>
            </a:r>
            <a:r>
              <a:rPr lang="en-US" sz="2400" dirty="0" err="1">
                <a:gradFill>
                  <a:gsLst>
                    <a:gs pos="2917">
                      <a:schemeClr val="tx1"/>
                    </a:gs>
                    <a:gs pos="30000">
                      <a:schemeClr val="tx1"/>
                    </a:gs>
                  </a:gsLst>
                  <a:lin ang="5400000" scaled="0"/>
                </a:gradFill>
              </a:rPr>
              <a:t>todas</a:t>
            </a: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sus</a:t>
            </a: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propiedades</a:t>
            </a:r>
            <a:endParaRPr lang="es-AR"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2771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Functions</a:t>
            </a:r>
          </a:p>
        </p:txBody>
      </p:sp>
      <p:pic>
        <p:nvPicPr>
          <p:cNvPr id="3" name="Picture 2">
            <a:extLst>
              <a:ext uri="{FF2B5EF4-FFF2-40B4-BE49-F238E27FC236}">
                <a16:creationId xmlns:a16="http://schemas.microsoft.com/office/drawing/2014/main" id="{8C5C6C1D-CDC4-49A8-8E49-A17878C6DFF7}"/>
              </a:ext>
            </a:extLst>
          </p:cNvPr>
          <p:cNvPicPr>
            <a:picLocks noChangeAspect="1"/>
          </p:cNvPicPr>
          <p:nvPr/>
        </p:nvPicPr>
        <p:blipFill>
          <a:blip r:embed="rId3"/>
          <a:stretch>
            <a:fillRect/>
          </a:stretch>
        </p:blipFill>
        <p:spPr>
          <a:xfrm>
            <a:off x="562185" y="1569162"/>
            <a:ext cx="7969971" cy="3287318"/>
          </a:xfrm>
          <a:prstGeom prst="rect">
            <a:avLst/>
          </a:prstGeom>
        </p:spPr>
      </p:pic>
      <p:pic>
        <p:nvPicPr>
          <p:cNvPr id="4" name="Picture 3">
            <a:extLst>
              <a:ext uri="{FF2B5EF4-FFF2-40B4-BE49-F238E27FC236}">
                <a16:creationId xmlns:a16="http://schemas.microsoft.com/office/drawing/2014/main" id="{B960F184-A009-48DE-B34B-48748E3F41FA}"/>
              </a:ext>
            </a:extLst>
          </p:cNvPr>
          <p:cNvPicPr>
            <a:picLocks noChangeAspect="1"/>
          </p:cNvPicPr>
          <p:nvPr/>
        </p:nvPicPr>
        <p:blipFill>
          <a:blip r:embed="rId4"/>
          <a:stretch>
            <a:fillRect/>
          </a:stretch>
        </p:blipFill>
        <p:spPr>
          <a:xfrm>
            <a:off x="562186" y="4954807"/>
            <a:ext cx="5371254" cy="1351367"/>
          </a:xfrm>
          <a:prstGeom prst="rect">
            <a:avLst/>
          </a:prstGeom>
        </p:spPr>
      </p:pic>
      <p:pic>
        <p:nvPicPr>
          <p:cNvPr id="5" name="Picture 4">
            <a:extLst>
              <a:ext uri="{FF2B5EF4-FFF2-40B4-BE49-F238E27FC236}">
                <a16:creationId xmlns:a16="http://schemas.microsoft.com/office/drawing/2014/main" id="{81B2BEC8-923C-4455-BD04-92DEA3E5BAEA}"/>
              </a:ext>
            </a:extLst>
          </p:cNvPr>
          <p:cNvPicPr>
            <a:picLocks noChangeAspect="1"/>
          </p:cNvPicPr>
          <p:nvPr/>
        </p:nvPicPr>
        <p:blipFill>
          <a:blip r:embed="rId5"/>
          <a:stretch>
            <a:fillRect/>
          </a:stretch>
        </p:blipFill>
        <p:spPr>
          <a:xfrm>
            <a:off x="6753012" y="5015202"/>
            <a:ext cx="4741334" cy="1230575"/>
          </a:xfrm>
          <a:prstGeom prst="rect">
            <a:avLst/>
          </a:prstGeom>
        </p:spPr>
      </p:pic>
    </p:spTree>
    <p:extLst>
      <p:ext uri="{BB962C8B-B14F-4D97-AF65-F5344CB8AC3E}">
        <p14:creationId xmlns:p14="http://schemas.microsoft.com/office/powerpoint/2010/main" val="416960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a:t>
            </a:r>
          </a:p>
        </p:txBody>
      </p:sp>
      <p:pic>
        <p:nvPicPr>
          <p:cNvPr id="6" name="Picture 5">
            <a:extLst>
              <a:ext uri="{FF2B5EF4-FFF2-40B4-BE49-F238E27FC236}">
                <a16:creationId xmlns:a16="http://schemas.microsoft.com/office/drawing/2014/main" id="{509E3758-8E1B-46FC-9C5B-8B5E8162F9AC}"/>
              </a:ext>
            </a:extLst>
          </p:cNvPr>
          <p:cNvPicPr>
            <a:picLocks noChangeAspect="1"/>
          </p:cNvPicPr>
          <p:nvPr/>
        </p:nvPicPr>
        <p:blipFill>
          <a:blip r:embed="rId3"/>
          <a:stretch>
            <a:fillRect/>
          </a:stretch>
        </p:blipFill>
        <p:spPr>
          <a:xfrm>
            <a:off x="358987" y="1530185"/>
            <a:ext cx="9320106" cy="2897560"/>
          </a:xfrm>
          <a:prstGeom prst="rect">
            <a:avLst/>
          </a:prstGeom>
        </p:spPr>
      </p:pic>
      <p:pic>
        <p:nvPicPr>
          <p:cNvPr id="7" name="Picture 6">
            <a:extLst>
              <a:ext uri="{FF2B5EF4-FFF2-40B4-BE49-F238E27FC236}">
                <a16:creationId xmlns:a16="http://schemas.microsoft.com/office/drawing/2014/main" id="{2A1BEB22-A797-4B53-98FA-B2BC5E00D643}"/>
              </a:ext>
            </a:extLst>
          </p:cNvPr>
          <p:cNvPicPr>
            <a:picLocks noChangeAspect="1"/>
          </p:cNvPicPr>
          <p:nvPr/>
        </p:nvPicPr>
        <p:blipFill>
          <a:blip r:embed="rId4"/>
          <a:stretch>
            <a:fillRect/>
          </a:stretch>
        </p:blipFill>
        <p:spPr>
          <a:xfrm>
            <a:off x="419947" y="4870420"/>
            <a:ext cx="5256106" cy="1495854"/>
          </a:xfrm>
          <a:prstGeom prst="rect">
            <a:avLst/>
          </a:prstGeom>
        </p:spPr>
      </p:pic>
      <p:sp>
        <p:nvSpPr>
          <p:cNvPr id="8" name="TextBox 7">
            <a:extLst>
              <a:ext uri="{FF2B5EF4-FFF2-40B4-BE49-F238E27FC236}">
                <a16:creationId xmlns:a16="http://schemas.microsoft.com/office/drawing/2014/main" id="{2B239207-4590-48FD-BAD1-5885584621B8}"/>
              </a:ext>
            </a:extLst>
          </p:cNvPr>
          <p:cNvSpPr txBox="1"/>
          <p:nvPr/>
        </p:nvSpPr>
        <p:spPr>
          <a:xfrm>
            <a:off x="6529493" y="4809066"/>
            <a:ext cx="5086773" cy="1403461"/>
          </a:xfrm>
          <a:prstGeom prst="rect">
            <a:avLst/>
          </a:prstGeom>
          <a:noFill/>
        </p:spPr>
        <p:txBody>
          <a:bodyPr wrap="square" lIns="182880" tIns="146304" rIns="182880" bIns="146304" rtlCol="0">
            <a:spAutoFit/>
          </a:bodyPr>
          <a:lstStyle/>
          <a:p>
            <a:pPr marL="285750" indent="-285750">
              <a:buFont typeface="Wingdings" panose="05000000000000000000" pitchFamily="2" charset="2"/>
              <a:buChar char="ü"/>
            </a:pPr>
            <a:r>
              <a:rPr lang="es-AR" dirty="0"/>
              <a:t>La clase es </a:t>
            </a:r>
            <a:r>
              <a:rPr lang="es-AR" dirty="0" err="1"/>
              <a:t>readonly</a:t>
            </a:r>
            <a:r>
              <a:rPr lang="es-AR" dirty="0"/>
              <a:t>, los set son privados</a:t>
            </a:r>
          </a:p>
          <a:p>
            <a:pPr marL="285750" indent="-285750">
              <a:buFont typeface="Wingdings" panose="05000000000000000000" pitchFamily="2" charset="2"/>
              <a:buChar char="ü"/>
            </a:pPr>
            <a:r>
              <a:rPr lang="es-AR" dirty="0"/>
              <a:t> La convención buscara un Id o un </a:t>
            </a:r>
            <a:r>
              <a:rPr lang="es-AR" dirty="0" err="1"/>
              <a:t>InstructorsWithNumberOfCoursesId</a:t>
            </a:r>
            <a:r>
              <a:rPr lang="es-AR" dirty="0"/>
              <a:t> por eso es necesario indicarlo</a:t>
            </a:r>
            <a:endParaRPr lang="es-AR"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55847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t>
            </a:r>
            <a:r>
              <a:rPr lang="es-AR" dirty="0"/>
              <a:t>EF Core 2.1</a:t>
            </a:r>
            <a:r>
              <a:rPr lang="en-US" dirty="0"/>
              <a:t>)</a:t>
            </a:r>
          </a:p>
        </p:txBody>
      </p:sp>
      <p:sp>
        <p:nvSpPr>
          <p:cNvPr id="8" name="TextBox 7">
            <a:extLst>
              <a:ext uri="{FF2B5EF4-FFF2-40B4-BE49-F238E27FC236}">
                <a16:creationId xmlns:a16="http://schemas.microsoft.com/office/drawing/2014/main" id="{2B239207-4590-48FD-BAD1-5885584621B8}"/>
              </a:ext>
            </a:extLst>
          </p:cNvPr>
          <p:cNvSpPr txBox="1"/>
          <p:nvPr/>
        </p:nvSpPr>
        <p:spPr>
          <a:xfrm>
            <a:off x="6050091" y="5344159"/>
            <a:ext cx="5634713" cy="849463"/>
          </a:xfrm>
          <a:prstGeom prst="rect">
            <a:avLst/>
          </a:prstGeom>
          <a:noFill/>
        </p:spPr>
        <p:txBody>
          <a:bodyPr wrap="square" lIns="182880" tIns="146304" rIns="182880" bIns="146304" rtlCol="0">
            <a:spAutoFit/>
          </a:bodyPr>
          <a:lstStyle/>
          <a:p>
            <a:pPr marL="285750" indent="-285750">
              <a:buFont typeface="Wingdings" panose="05000000000000000000" pitchFamily="2" charset="2"/>
              <a:buChar char="ü"/>
            </a:pPr>
            <a:r>
              <a:rPr lang="es-AR" dirty="0"/>
              <a:t>La entidad no necesitan una propiedad como </a:t>
            </a:r>
            <a:r>
              <a:rPr lang="es-AR" dirty="0" err="1"/>
              <a:t>key</a:t>
            </a:r>
            <a:endParaRPr lang="es-AR" dirty="0"/>
          </a:p>
          <a:p>
            <a:pPr marL="285750" indent="-285750">
              <a:buFont typeface="Wingdings" panose="05000000000000000000" pitchFamily="2" charset="2"/>
              <a:buChar char="ü"/>
            </a:pPr>
            <a:r>
              <a:rPr lang="es-AR" dirty="0"/>
              <a:t>Los objetos no son </a:t>
            </a:r>
            <a:r>
              <a:rPr lang="es-AR" dirty="0" err="1"/>
              <a:t>trackeados</a:t>
            </a:r>
            <a:endParaRPr lang="es-AR" sz="2400" dirty="0">
              <a:gradFill>
                <a:gsLst>
                  <a:gs pos="2917">
                    <a:schemeClr val="tx1"/>
                  </a:gs>
                  <a:gs pos="30000">
                    <a:schemeClr val="tx1"/>
                  </a:gs>
                </a:gsLst>
                <a:lin ang="5400000" scaled="0"/>
              </a:gradFill>
            </a:endParaRPr>
          </a:p>
        </p:txBody>
      </p:sp>
      <p:pic>
        <p:nvPicPr>
          <p:cNvPr id="4" name="Picture 3">
            <a:extLst>
              <a:ext uri="{FF2B5EF4-FFF2-40B4-BE49-F238E27FC236}">
                <a16:creationId xmlns:a16="http://schemas.microsoft.com/office/drawing/2014/main" id="{DABD0E1B-DBAF-4E15-B65C-1686F8033EF6}"/>
              </a:ext>
            </a:extLst>
          </p:cNvPr>
          <p:cNvPicPr>
            <a:picLocks noChangeAspect="1"/>
          </p:cNvPicPr>
          <p:nvPr/>
        </p:nvPicPr>
        <p:blipFill>
          <a:blip r:embed="rId3"/>
          <a:stretch>
            <a:fillRect/>
          </a:stretch>
        </p:blipFill>
        <p:spPr>
          <a:xfrm>
            <a:off x="413172" y="1671986"/>
            <a:ext cx="10017761" cy="441715"/>
          </a:xfrm>
          <a:prstGeom prst="rect">
            <a:avLst/>
          </a:prstGeom>
        </p:spPr>
      </p:pic>
      <p:pic>
        <p:nvPicPr>
          <p:cNvPr id="5" name="Picture 4">
            <a:extLst>
              <a:ext uri="{FF2B5EF4-FFF2-40B4-BE49-F238E27FC236}">
                <a16:creationId xmlns:a16="http://schemas.microsoft.com/office/drawing/2014/main" id="{D872EA1D-2B8E-4A94-B801-69FF4516B60D}"/>
              </a:ext>
            </a:extLst>
          </p:cNvPr>
          <p:cNvPicPr>
            <a:picLocks noChangeAspect="1"/>
          </p:cNvPicPr>
          <p:nvPr/>
        </p:nvPicPr>
        <p:blipFill>
          <a:blip r:embed="rId4"/>
          <a:stretch>
            <a:fillRect/>
          </a:stretch>
        </p:blipFill>
        <p:spPr>
          <a:xfrm>
            <a:off x="480905" y="2572834"/>
            <a:ext cx="9704529" cy="1491165"/>
          </a:xfrm>
          <a:prstGeom prst="rect">
            <a:avLst/>
          </a:prstGeom>
        </p:spPr>
      </p:pic>
    </p:spTree>
    <p:extLst>
      <p:ext uri="{BB962C8B-B14F-4D97-AF65-F5344CB8AC3E}">
        <p14:creationId xmlns:p14="http://schemas.microsoft.com/office/powerpoint/2010/main" val="345741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Preguntas</a:t>
            </a:r>
            <a:r>
              <a:rPr lang="en-US" dirty="0"/>
              <a:t>?</a:t>
            </a:r>
          </a:p>
        </p:txBody>
      </p:sp>
    </p:spTree>
    <p:extLst>
      <p:ext uri="{BB962C8B-B14F-4D97-AF65-F5344CB8AC3E}">
        <p14:creationId xmlns:p14="http://schemas.microsoft.com/office/powerpoint/2010/main" val="274449488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10973065" y="479425"/>
            <a:ext cx="1005840" cy="195077"/>
          </a:xfrm>
          <a:prstGeom prst="rect">
            <a:avLst/>
          </a:prstGeom>
        </p:spPr>
      </p:pic>
      <p:sp>
        <p:nvSpPr>
          <p:cNvPr id="2" name="TextBox 1">
            <a:extLst>
              <a:ext uri="{FF2B5EF4-FFF2-40B4-BE49-F238E27FC236}">
                <a16:creationId xmlns:a16="http://schemas.microsoft.com/office/drawing/2014/main" id="{A8326670-EB03-4FDD-9FA0-728064FE2818}"/>
              </a:ext>
            </a:extLst>
          </p:cNvPr>
          <p:cNvSpPr txBox="1"/>
          <p:nvPr/>
        </p:nvSpPr>
        <p:spPr>
          <a:xfrm>
            <a:off x="927946" y="2682240"/>
            <a:ext cx="3062377" cy="1209562"/>
          </a:xfrm>
          <a:prstGeom prst="rect">
            <a:avLst/>
          </a:prstGeom>
          <a:noFill/>
        </p:spPr>
        <p:txBody>
          <a:bodyPr wrap="none" lIns="182880" tIns="146304" rIns="182880" bIns="146304" rtlCol="0">
            <a:spAutoFit/>
          </a:bodyPr>
          <a:lstStyle/>
          <a:p>
            <a:pPr>
              <a:lnSpc>
                <a:spcPct val="90000"/>
              </a:lnSpc>
            </a:pPr>
            <a:r>
              <a:rPr lang="en-US" sz="6600" dirty="0">
                <a:gradFill>
                  <a:gsLst>
                    <a:gs pos="2917">
                      <a:schemeClr val="tx1"/>
                    </a:gs>
                    <a:gs pos="30000">
                      <a:schemeClr val="tx1"/>
                    </a:gs>
                  </a:gsLst>
                  <a:lin ang="5400000" scaled="0"/>
                </a:gradFill>
              </a:rPr>
              <a:t>Gracias</a:t>
            </a:r>
            <a:endParaRPr lang="es-AR" sz="6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16184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 Core Reference</a:t>
            </a:r>
          </a:p>
        </p:txBody>
      </p:sp>
      <p:pic>
        <p:nvPicPr>
          <p:cNvPr id="3" name="Picture 2">
            <a:extLst>
              <a:ext uri="{FF2B5EF4-FFF2-40B4-BE49-F238E27FC236}">
                <a16:creationId xmlns:a16="http://schemas.microsoft.com/office/drawing/2014/main" id="{2B15BC33-DF78-45DD-9725-66AB382ACB00}"/>
              </a:ext>
            </a:extLst>
          </p:cNvPr>
          <p:cNvPicPr>
            <a:picLocks noChangeAspect="1"/>
          </p:cNvPicPr>
          <p:nvPr/>
        </p:nvPicPr>
        <p:blipFill>
          <a:blip r:embed="rId3"/>
          <a:stretch>
            <a:fillRect/>
          </a:stretch>
        </p:blipFill>
        <p:spPr>
          <a:xfrm>
            <a:off x="1767840" y="1835938"/>
            <a:ext cx="7863841" cy="3428683"/>
          </a:xfrm>
          <a:prstGeom prst="rect">
            <a:avLst/>
          </a:prstGeom>
        </p:spPr>
      </p:pic>
    </p:spTree>
    <p:extLst>
      <p:ext uri="{BB962C8B-B14F-4D97-AF65-F5344CB8AC3E}">
        <p14:creationId xmlns:p14="http://schemas.microsoft.com/office/powerpoint/2010/main" val="4068864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Console Logging</a:t>
            </a:r>
          </a:p>
        </p:txBody>
      </p:sp>
      <p:pic>
        <p:nvPicPr>
          <p:cNvPr id="4" name="Picture 3">
            <a:extLst>
              <a:ext uri="{FF2B5EF4-FFF2-40B4-BE49-F238E27FC236}">
                <a16:creationId xmlns:a16="http://schemas.microsoft.com/office/drawing/2014/main" id="{155FFD18-52F3-4A4D-8476-4C6707CA5623}"/>
              </a:ext>
            </a:extLst>
          </p:cNvPr>
          <p:cNvPicPr>
            <a:picLocks noChangeAspect="1"/>
          </p:cNvPicPr>
          <p:nvPr/>
        </p:nvPicPr>
        <p:blipFill>
          <a:blip r:embed="rId3"/>
          <a:stretch>
            <a:fillRect/>
          </a:stretch>
        </p:blipFill>
        <p:spPr>
          <a:xfrm>
            <a:off x="514772" y="1545188"/>
            <a:ext cx="4829388" cy="2021085"/>
          </a:xfrm>
          <a:prstGeom prst="rect">
            <a:avLst/>
          </a:prstGeom>
        </p:spPr>
      </p:pic>
      <p:pic>
        <p:nvPicPr>
          <p:cNvPr id="6" name="Picture 5">
            <a:extLst>
              <a:ext uri="{FF2B5EF4-FFF2-40B4-BE49-F238E27FC236}">
                <a16:creationId xmlns:a16="http://schemas.microsoft.com/office/drawing/2014/main" id="{25D50BCB-6BC1-4BA5-8914-5CCCFE0C5C62}"/>
              </a:ext>
            </a:extLst>
          </p:cNvPr>
          <p:cNvPicPr>
            <a:picLocks noChangeAspect="1"/>
          </p:cNvPicPr>
          <p:nvPr/>
        </p:nvPicPr>
        <p:blipFill>
          <a:blip r:embed="rId4"/>
          <a:stretch>
            <a:fillRect/>
          </a:stretch>
        </p:blipFill>
        <p:spPr>
          <a:xfrm>
            <a:off x="4091094" y="3639184"/>
            <a:ext cx="7918028" cy="3070856"/>
          </a:xfrm>
          <a:prstGeom prst="rect">
            <a:avLst/>
          </a:prstGeom>
        </p:spPr>
      </p:pic>
    </p:spTree>
    <p:extLst>
      <p:ext uri="{BB962C8B-B14F-4D97-AF65-F5344CB8AC3E}">
        <p14:creationId xmlns:p14="http://schemas.microsoft.com/office/powerpoint/2010/main" val="18955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Migrations</a:t>
            </a:r>
          </a:p>
        </p:txBody>
      </p:sp>
      <p:pic>
        <p:nvPicPr>
          <p:cNvPr id="5" name="Picture 4">
            <a:extLst>
              <a:ext uri="{FF2B5EF4-FFF2-40B4-BE49-F238E27FC236}">
                <a16:creationId xmlns:a16="http://schemas.microsoft.com/office/drawing/2014/main" id="{CB4BAF18-EB5F-4CD7-BCD1-C33CCD2FCD6C}"/>
              </a:ext>
            </a:extLst>
          </p:cNvPr>
          <p:cNvPicPr>
            <a:picLocks noChangeAspect="1"/>
          </p:cNvPicPr>
          <p:nvPr/>
        </p:nvPicPr>
        <p:blipFill>
          <a:blip r:embed="rId3"/>
          <a:stretch>
            <a:fillRect/>
          </a:stretch>
        </p:blipFill>
        <p:spPr>
          <a:xfrm>
            <a:off x="2110214" y="1837792"/>
            <a:ext cx="7368455" cy="2632608"/>
          </a:xfrm>
          <a:prstGeom prst="rect">
            <a:avLst/>
          </a:prstGeom>
        </p:spPr>
      </p:pic>
    </p:spTree>
    <p:extLst>
      <p:ext uri="{BB962C8B-B14F-4D97-AF65-F5344CB8AC3E}">
        <p14:creationId xmlns:p14="http://schemas.microsoft.com/office/powerpoint/2010/main" val="2680150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Muchos</a:t>
            </a:r>
            <a:r>
              <a:rPr lang="en-US" dirty="0"/>
              <a:t> a </a:t>
            </a:r>
            <a:r>
              <a:rPr lang="en-US" dirty="0" err="1"/>
              <a:t>Muchos</a:t>
            </a:r>
            <a:endParaRPr lang="en-US" dirty="0"/>
          </a:p>
        </p:txBody>
      </p:sp>
      <p:pic>
        <p:nvPicPr>
          <p:cNvPr id="6" name="Picture 5">
            <a:extLst>
              <a:ext uri="{FF2B5EF4-FFF2-40B4-BE49-F238E27FC236}">
                <a16:creationId xmlns:a16="http://schemas.microsoft.com/office/drawing/2014/main" id="{C895D383-5A34-4CEB-B08D-669E0C9F0763}"/>
              </a:ext>
            </a:extLst>
          </p:cNvPr>
          <p:cNvPicPr>
            <a:picLocks noChangeAspect="1"/>
          </p:cNvPicPr>
          <p:nvPr/>
        </p:nvPicPr>
        <p:blipFill>
          <a:blip r:embed="rId3"/>
          <a:stretch>
            <a:fillRect/>
          </a:stretch>
        </p:blipFill>
        <p:spPr>
          <a:xfrm>
            <a:off x="1449494" y="4133605"/>
            <a:ext cx="9218508" cy="2310049"/>
          </a:xfrm>
          <a:prstGeom prst="rect">
            <a:avLst/>
          </a:prstGeom>
        </p:spPr>
      </p:pic>
      <p:pic>
        <p:nvPicPr>
          <p:cNvPr id="7" name="Picture 6">
            <a:extLst>
              <a:ext uri="{FF2B5EF4-FFF2-40B4-BE49-F238E27FC236}">
                <a16:creationId xmlns:a16="http://schemas.microsoft.com/office/drawing/2014/main" id="{62763593-21E6-4D39-8B3A-B3B8411C6D54}"/>
              </a:ext>
            </a:extLst>
          </p:cNvPr>
          <p:cNvPicPr>
            <a:picLocks noChangeAspect="1"/>
          </p:cNvPicPr>
          <p:nvPr/>
        </p:nvPicPr>
        <p:blipFill>
          <a:blip r:embed="rId4"/>
          <a:stretch>
            <a:fillRect/>
          </a:stretch>
        </p:blipFill>
        <p:spPr>
          <a:xfrm>
            <a:off x="3169920" y="1319469"/>
            <a:ext cx="5317068" cy="2429768"/>
          </a:xfrm>
          <a:prstGeom prst="rect">
            <a:avLst/>
          </a:prstGeom>
        </p:spPr>
      </p:pic>
    </p:spTree>
    <p:extLst>
      <p:ext uri="{BB962C8B-B14F-4D97-AF65-F5344CB8AC3E}">
        <p14:creationId xmlns:p14="http://schemas.microsoft.com/office/powerpoint/2010/main" val="911694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Agregar</a:t>
            </a:r>
            <a:r>
              <a:rPr lang="en-US" dirty="0"/>
              <a:t> sin definer </a:t>
            </a:r>
            <a:r>
              <a:rPr lang="en-US" dirty="0" err="1"/>
              <a:t>entidad</a:t>
            </a:r>
            <a:r>
              <a:rPr lang="en-US" dirty="0"/>
              <a:t> context</a:t>
            </a:r>
          </a:p>
        </p:txBody>
      </p:sp>
      <p:sp>
        <p:nvSpPr>
          <p:cNvPr id="3" name="Rectangle 2">
            <a:extLst>
              <a:ext uri="{FF2B5EF4-FFF2-40B4-BE49-F238E27FC236}">
                <a16:creationId xmlns:a16="http://schemas.microsoft.com/office/drawing/2014/main" id="{0316FC31-99E6-4315-9F4B-8A65620B7748}"/>
              </a:ext>
            </a:extLst>
          </p:cNvPr>
          <p:cNvSpPr/>
          <p:nvPr/>
        </p:nvSpPr>
        <p:spPr>
          <a:xfrm>
            <a:off x="671513" y="1569526"/>
            <a:ext cx="11229234" cy="707886"/>
          </a:xfrm>
          <a:prstGeom prst="rect">
            <a:avLst/>
          </a:prstGeom>
        </p:spPr>
        <p:txBody>
          <a:bodyPr wrap="square">
            <a:spAutoFit/>
          </a:bodyPr>
          <a:lstStyle/>
          <a:p>
            <a:r>
              <a:rPr lang="en-US" sz="2000" dirty="0"/>
              <a:t>Se </a:t>
            </a:r>
            <a:r>
              <a:rPr lang="en-US" sz="2000" dirty="0" err="1"/>
              <a:t>puede</a:t>
            </a:r>
            <a:r>
              <a:rPr lang="en-US" sz="2000" dirty="0"/>
              <a:t> </a:t>
            </a:r>
            <a:r>
              <a:rPr lang="en-US" sz="2000" dirty="0" err="1"/>
              <a:t>agregar</a:t>
            </a:r>
            <a:r>
              <a:rPr lang="en-US" sz="2000" dirty="0"/>
              <a:t>/</a:t>
            </a:r>
            <a:r>
              <a:rPr lang="en-US" sz="2000" dirty="0" err="1"/>
              <a:t>actualizar</a:t>
            </a:r>
            <a:r>
              <a:rPr lang="en-US" sz="2000" dirty="0"/>
              <a:t>/remover </a:t>
            </a:r>
            <a:r>
              <a:rPr lang="en-US" sz="2000" dirty="0" err="1"/>
              <a:t>entidades</a:t>
            </a:r>
            <a:r>
              <a:rPr lang="en-US" sz="2000" dirty="0"/>
              <a:t> sin la </a:t>
            </a:r>
            <a:r>
              <a:rPr lang="en-US" sz="2000" dirty="0" err="1"/>
              <a:t>necesidad</a:t>
            </a:r>
            <a:r>
              <a:rPr lang="en-US" sz="2000" dirty="0"/>
              <a:t> de definer la </a:t>
            </a:r>
            <a:r>
              <a:rPr lang="en-US" sz="2000" dirty="0" err="1"/>
              <a:t>propiedad</a:t>
            </a:r>
            <a:r>
              <a:rPr lang="en-US" sz="2000" dirty="0"/>
              <a:t> con el </a:t>
            </a:r>
            <a:r>
              <a:rPr lang="en-US" sz="2000" dirty="0" err="1"/>
              <a:t>DbSet</a:t>
            </a:r>
            <a:r>
              <a:rPr lang="en-US" sz="2000" dirty="0"/>
              <a:t>&lt;&gt; </a:t>
            </a:r>
            <a:r>
              <a:rPr lang="en-US" sz="2000" dirty="0" err="1"/>
              <a:t>en</a:t>
            </a:r>
            <a:r>
              <a:rPr lang="en-US" sz="2000" dirty="0"/>
              <a:t> el context</a:t>
            </a:r>
          </a:p>
        </p:txBody>
      </p:sp>
      <p:sp>
        <p:nvSpPr>
          <p:cNvPr id="4" name="Rectangle 3">
            <a:extLst>
              <a:ext uri="{FF2B5EF4-FFF2-40B4-BE49-F238E27FC236}">
                <a16:creationId xmlns:a16="http://schemas.microsoft.com/office/drawing/2014/main" id="{15073CF3-0005-400B-AF4F-7264DC936A6D}"/>
              </a:ext>
            </a:extLst>
          </p:cNvPr>
          <p:cNvSpPr/>
          <p:nvPr/>
        </p:nvSpPr>
        <p:spPr>
          <a:xfrm>
            <a:off x="671513" y="2815112"/>
            <a:ext cx="6216650" cy="1908215"/>
          </a:xfrm>
          <a:prstGeom prst="rect">
            <a:avLst/>
          </a:prstGeom>
        </p:spPr>
        <p:txBody>
          <a:bodyPr>
            <a:spAutoFit/>
          </a:bodyPr>
          <a:lstStyle/>
          <a:p>
            <a:r>
              <a:rPr lang="en-US" sz="2000" dirty="0"/>
              <a:t>_</a:t>
            </a:r>
            <a:r>
              <a:rPr lang="en-US" sz="2000" dirty="0" err="1"/>
              <a:t>context.Instructors.Add</a:t>
            </a:r>
            <a:r>
              <a:rPr lang="en-US" sz="2000" dirty="0"/>
              <a:t>(entity);</a:t>
            </a:r>
          </a:p>
          <a:p>
            <a:r>
              <a:rPr lang="en-US" sz="2000" dirty="0"/>
              <a:t>_</a:t>
            </a:r>
            <a:r>
              <a:rPr lang="en-US" sz="2000" dirty="0" err="1"/>
              <a:t>context.Instructors.AddRange</a:t>
            </a:r>
            <a:r>
              <a:rPr lang="en-US" sz="2000" dirty="0"/>
              <a:t>(</a:t>
            </a:r>
            <a:r>
              <a:rPr lang="en-US" sz="2000" dirty="0" err="1"/>
              <a:t>entityList</a:t>
            </a:r>
            <a:r>
              <a:rPr lang="en-US" sz="2000" dirty="0"/>
              <a:t>);</a:t>
            </a:r>
          </a:p>
          <a:p>
            <a:endParaRPr lang="en-US" sz="2000" dirty="0"/>
          </a:p>
          <a:p>
            <a:r>
              <a:rPr lang="en-US" sz="2000" dirty="0"/>
              <a:t>_</a:t>
            </a:r>
            <a:r>
              <a:rPr lang="en-US" sz="2000" dirty="0" err="1"/>
              <a:t>context.Add</a:t>
            </a:r>
            <a:r>
              <a:rPr lang="en-US" sz="2000" dirty="0"/>
              <a:t>(entity);</a:t>
            </a:r>
          </a:p>
          <a:p>
            <a:r>
              <a:rPr lang="en-US" sz="2000" dirty="0"/>
              <a:t>_</a:t>
            </a:r>
            <a:r>
              <a:rPr lang="en-US" sz="2000" dirty="0" err="1"/>
              <a:t>context.AddRange</a:t>
            </a:r>
            <a:r>
              <a:rPr lang="en-US" sz="2000" dirty="0"/>
              <a:t>(entity);</a:t>
            </a:r>
          </a:p>
          <a:p>
            <a:endParaRPr lang="en-US" dirty="0"/>
          </a:p>
        </p:txBody>
      </p:sp>
    </p:spTree>
    <p:extLst>
      <p:ext uri="{BB962C8B-B14F-4D97-AF65-F5344CB8AC3E}">
        <p14:creationId xmlns:p14="http://schemas.microsoft.com/office/powerpoint/2010/main" val="414812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Lazy load</a:t>
            </a:r>
          </a:p>
        </p:txBody>
      </p:sp>
      <p:sp>
        <p:nvSpPr>
          <p:cNvPr id="3" name="Rectangle 2">
            <a:extLst>
              <a:ext uri="{FF2B5EF4-FFF2-40B4-BE49-F238E27FC236}">
                <a16:creationId xmlns:a16="http://schemas.microsoft.com/office/drawing/2014/main" id="{0316FC31-99E6-4315-9F4B-8A65620B7748}"/>
              </a:ext>
            </a:extLst>
          </p:cNvPr>
          <p:cNvSpPr/>
          <p:nvPr/>
        </p:nvSpPr>
        <p:spPr>
          <a:xfrm>
            <a:off x="671513" y="1569526"/>
            <a:ext cx="11229234" cy="369332"/>
          </a:xfrm>
          <a:prstGeom prst="rect">
            <a:avLst/>
          </a:prstGeom>
        </p:spPr>
        <p:txBody>
          <a:bodyPr wrap="square">
            <a:spAutoFit/>
          </a:bodyPr>
          <a:lstStyle/>
          <a:p>
            <a:r>
              <a:rPr lang="en-US" dirty="0"/>
              <a:t>https://docs.microsoft.com/en-us/ef/core/querying/related-data#lazy-loading</a:t>
            </a:r>
          </a:p>
        </p:txBody>
      </p:sp>
      <p:pic>
        <p:nvPicPr>
          <p:cNvPr id="4" name="Picture 3">
            <a:extLst>
              <a:ext uri="{FF2B5EF4-FFF2-40B4-BE49-F238E27FC236}">
                <a16:creationId xmlns:a16="http://schemas.microsoft.com/office/drawing/2014/main" id="{EFB24823-0EDF-47FC-B319-12D9F31962AD}"/>
              </a:ext>
            </a:extLst>
          </p:cNvPr>
          <p:cNvPicPr>
            <a:picLocks noChangeAspect="1"/>
          </p:cNvPicPr>
          <p:nvPr/>
        </p:nvPicPr>
        <p:blipFill>
          <a:blip r:embed="rId3"/>
          <a:stretch>
            <a:fillRect/>
          </a:stretch>
        </p:blipFill>
        <p:spPr>
          <a:xfrm>
            <a:off x="689783" y="2390986"/>
            <a:ext cx="6760884" cy="4157314"/>
          </a:xfrm>
          <a:prstGeom prst="rect">
            <a:avLst/>
          </a:prstGeom>
        </p:spPr>
      </p:pic>
    </p:spTree>
    <p:extLst>
      <p:ext uri="{BB962C8B-B14F-4D97-AF65-F5344CB8AC3E}">
        <p14:creationId xmlns:p14="http://schemas.microsoft.com/office/powerpoint/2010/main" val="313912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Uno a Uno</a:t>
            </a:r>
          </a:p>
        </p:txBody>
      </p:sp>
      <p:pic>
        <p:nvPicPr>
          <p:cNvPr id="4" name="Picture 3">
            <a:extLst>
              <a:ext uri="{FF2B5EF4-FFF2-40B4-BE49-F238E27FC236}">
                <a16:creationId xmlns:a16="http://schemas.microsoft.com/office/drawing/2014/main" id="{76085648-91D8-4562-86CF-F5C4E17BFA4E}"/>
              </a:ext>
            </a:extLst>
          </p:cNvPr>
          <p:cNvPicPr>
            <a:picLocks noChangeAspect="1"/>
          </p:cNvPicPr>
          <p:nvPr/>
        </p:nvPicPr>
        <p:blipFill>
          <a:blip r:embed="rId3"/>
          <a:stretch>
            <a:fillRect/>
          </a:stretch>
        </p:blipFill>
        <p:spPr>
          <a:xfrm>
            <a:off x="440267" y="1822026"/>
            <a:ext cx="5825066" cy="3971470"/>
          </a:xfrm>
          <a:prstGeom prst="rect">
            <a:avLst/>
          </a:prstGeom>
        </p:spPr>
      </p:pic>
      <p:sp>
        <p:nvSpPr>
          <p:cNvPr id="5" name="TextBox 4">
            <a:extLst>
              <a:ext uri="{FF2B5EF4-FFF2-40B4-BE49-F238E27FC236}">
                <a16:creationId xmlns:a16="http://schemas.microsoft.com/office/drawing/2014/main" id="{DEAFA357-13B5-4C57-A1D9-674EE4610D9E}"/>
              </a:ext>
            </a:extLst>
          </p:cNvPr>
          <p:cNvSpPr txBox="1"/>
          <p:nvPr/>
        </p:nvSpPr>
        <p:spPr>
          <a:xfrm>
            <a:off x="6700095" y="3773172"/>
            <a:ext cx="2115772" cy="627864"/>
          </a:xfrm>
          <a:prstGeom prst="rect">
            <a:avLst/>
          </a:prstGeom>
          <a:noFill/>
        </p:spPr>
        <p:txBody>
          <a:bodyPr wrap="none" lIns="182880" tIns="146304" rIns="182880" bIns="146304" rtlCol="0">
            <a:spAutoFit/>
          </a:bodyPr>
          <a:lstStyle/>
          <a:p>
            <a:pPr>
              <a:lnSpc>
                <a:spcPct val="90000"/>
              </a:lnSpc>
            </a:pPr>
            <a:r>
              <a:rPr lang="en-US" sz="2400" dirty="0" err="1">
                <a:gradFill>
                  <a:gsLst>
                    <a:gs pos="2917">
                      <a:schemeClr val="tx1"/>
                    </a:gs>
                    <a:gs pos="30000">
                      <a:schemeClr val="tx1"/>
                    </a:gs>
                  </a:gsLst>
                  <a:lin ang="5400000" scaled="0"/>
                </a:gradFill>
              </a:rPr>
              <a:t>Dependiente</a:t>
            </a:r>
            <a:endParaRPr lang="es-AR" sz="2400" dirty="0">
              <a:gradFill>
                <a:gsLst>
                  <a:gs pos="2917">
                    <a:schemeClr val="tx1"/>
                  </a:gs>
                  <a:gs pos="30000">
                    <a:schemeClr val="tx1"/>
                  </a:gs>
                </a:gsLst>
                <a:lin ang="5400000" scaled="0"/>
              </a:gradFill>
            </a:endParaRPr>
          </a:p>
        </p:txBody>
      </p:sp>
      <p:pic>
        <p:nvPicPr>
          <p:cNvPr id="6" name="Picture 5">
            <a:extLst>
              <a:ext uri="{FF2B5EF4-FFF2-40B4-BE49-F238E27FC236}">
                <a16:creationId xmlns:a16="http://schemas.microsoft.com/office/drawing/2014/main" id="{A6DBA72A-BD3C-46BD-B58C-7DF5685E584C}"/>
              </a:ext>
            </a:extLst>
          </p:cNvPr>
          <p:cNvPicPr>
            <a:picLocks noChangeAspect="1"/>
          </p:cNvPicPr>
          <p:nvPr/>
        </p:nvPicPr>
        <p:blipFill>
          <a:blip r:embed="rId4"/>
          <a:stretch>
            <a:fillRect/>
          </a:stretch>
        </p:blipFill>
        <p:spPr>
          <a:xfrm>
            <a:off x="6700095" y="4493895"/>
            <a:ext cx="3913717" cy="2062243"/>
          </a:xfrm>
          <a:prstGeom prst="rect">
            <a:avLst/>
          </a:prstGeom>
        </p:spPr>
      </p:pic>
      <p:sp>
        <p:nvSpPr>
          <p:cNvPr id="7" name="TextBox 6">
            <a:extLst>
              <a:ext uri="{FF2B5EF4-FFF2-40B4-BE49-F238E27FC236}">
                <a16:creationId xmlns:a16="http://schemas.microsoft.com/office/drawing/2014/main" id="{19CCB034-0A7F-4B17-AFF6-2E3F197C4820}"/>
              </a:ext>
            </a:extLst>
          </p:cNvPr>
          <p:cNvSpPr txBox="1"/>
          <p:nvPr/>
        </p:nvSpPr>
        <p:spPr>
          <a:xfrm>
            <a:off x="440267" y="1203507"/>
            <a:ext cx="1527469" cy="627864"/>
          </a:xfrm>
          <a:prstGeom prst="rect">
            <a:avLst/>
          </a:prstGeom>
          <a:noFill/>
        </p:spPr>
        <p:txBody>
          <a:bodyPr wrap="none" lIns="182880" tIns="146304" rIns="182880" bIns="146304" rtlCol="0">
            <a:spAutoFit/>
          </a:bodyPr>
          <a:lstStyle/>
          <a:p>
            <a:pPr>
              <a:lnSpc>
                <a:spcPct val="90000"/>
              </a:lnSpc>
            </a:pPr>
            <a:r>
              <a:rPr lang="en-US" sz="2400" dirty="0">
                <a:gradFill>
                  <a:gsLst>
                    <a:gs pos="2917">
                      <a:schemeClr val="tx1"/>
                    </a:gs>
                    <a:gs pos="30000">
                      <a:schemeClr val="tx1"/>
                    </a:gs>
                  </a:gsLst>
                  <a:lin ang="5400000" scaled="0"/>
                </a:gradFill>
              </a:rPr>
              <a:t>Principal</a:t>
            </a:r>
            <a:endParaRPr lang="es-AR" sz="2400" dirty="0">
              <a:gradFill>
                <a:gsLst>
                  <a:gs pos="2917">
                    <a:schemeClr val="tx1"/>
                  </a:gs>
                  <a:gs pos="30000">
                    <a:schemeClr val="tx1"/>
                  </a:gs>
                </a:gsLst>
                <a:lin ang="5400000" scaled="0"/>
              </a:gradFill>
            </a:endParaRPr>
          </a:p>
        </p:txBody>
      </p:sp>
      <p:pic>
        <p:nvPicPr>
          <p:cNvPr id="9" name="Picture 8">
            <a:extLst>
              <a:ext uri="{FF2B5EF4-FFF2-40B4-BE49-F238E27FC236}">
                <a16:creationId xmlns:a16="http://schemas.microsoft.com/office/drawing/2014/main" id="{AE5DC6AB-E717-413A-ADD6-9F342AD81EB9}"/>
              </a:ext>
            </a:extLst>
          </p:cNvPr>
          <p:cNvPicPr>
            <a:picLocks noChangeAspect="1"/>
          </p:cNvPicPr>
          <p:nvPr/>
        </p:nvPicPr>
        <p:blipFill>
          <a:blip r:embed="rId5"/>
          <a:stretch>
            <a:fillRect/>
          </a:stretch>
        </p:blipFill>
        <p:spPr>
          <a:xfrm>
            <a:off x="6915573" y="1212852"/>
            <a:ext cx="4118187" cy="1808502"/>
          </a:xfrm>
          <a:prstGeom prst="rect">
            <a:avLst/>
          </a:prstGeom>
        </p:spPr>
      </p:pic>
    </p:spTree>
    <p:extLst>
      <p:ext uri="{BB962C8B-B14F-4D97-AF65-F5344CB8AC3E}">
        <p14:creationId xmlns:p14="http://schemas.microsoft.com/office/powerpoint/2010/main" val="2981665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Uno a Uno</a:t>
            </a:r>
          </a:p>
        </p:txBody>
      </p:sp>
      <p:pic>
        <p:nvPicPr>
          <p:cNvPr id="3" name="Picture 2">
            <a:extLst>
              <a:ext uri="{FF2B5EF4-FFF2-40B4-BE49-F238E27FC236}">
                <a16:creationId xmlns:a16="http://schemas.microsoft.com/office/drawing/2014/main" id="{B8C168E2-48B2-4EEA-939D-982986A301BA}"/>
              </a:ext>
            </a:extLst>
          </p:cNvPr>
          <p:cNvPicPr>
            <a:picLocks noChangeAspect="1"/>
          </p:cNvPicPr>
          <p:nvPr/>
        </p:nvPicPr>
        <p:blipFill>
          <a:blip r:embed="rId3"/>
          <a:stretch>
            <a:fillRect/>
          </a:stretch>
        </p:blipFill>
        <p:spPr>
          <a:xfrm>
            <a:off x="819996" y="1638829"/>
            <a:ext cx="4661089" cy="2221971"/>
          </a:xfrm>
          <a:prstGeom prst="rect">
            <a:avLst/>
          </a:prstGeom>
        </p:spPr>
      </p:pic>
      <p:pic>
        <p:nvPicPr>
          <p:cNvPr id="8" name="Picture 7">
            <a:extLst>
              <a:ext uri="{FF2B5EF4-FFF2-40B4-BE49-F238E27FC236}">
                <a16:creationId xmlns:a16="http://schemas.microsoft.com/office/drawing/2014/main" id="{825DD7EF-355F-4A30-990F-7EFB9AA3CE22}"/>
              </a:ext>
            </a:extLst>
          </p:cNvPr>
          <p:cNvPicPr>
            <a:picLocks noChangeAspect="1"/>
          </p:cNvPicPr>
          <p:nvPr/>
        </p:nvPicPr>
        <p:blipFill>
          <a:blip r:embed="rId4"/>
          <a:stretch>
            <a:fillRect/>
          </a:stretch>
        </p:blipFill>
        <p:spPr>
          <a:xfrm>
            <a:off x="5344160" y="4046557"/>
            <a:ext cx="6626122" cy="2164590"/>
          </a:xfrm>
          <a:prstGeom prst="rect">
            <a:avLst/>
          </a:prstGeom>
        </p:spPr>
      </p:pic>
    </p:spTree>
    <p:extLst>
      <p:ext uri="{BB962C8B-B14F-4D97-AF65-F5344CB8AC3E}">
        <p14:creationId xmlns:p14="http://schemas.microsoft.com/office/powerpoint/2010/main" val="3464814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2295e2e7-0eeb-498e-8716-217bb2ee6ee3"/>
    <ds:schemaRef ds:uri="http://purl.org/dc/elements/1.1/"/>
    <ds:schemaRef ds:uri="http://schemas.microsoft.com/office/2006/metadata/properties"/>
    <ds:schemaRef ds:uri="http://schemas.microsoft.com/office/infopath/2007/PartnerControls"/>
    <ds:schemaRef ds:uri="8b529f77-48ab-4581-b468-93f09345b8aa"/>
    <ds:schemaRef ds:uri="http://www.w3.org/XML/1998/namespace"/>
    <ds:schemaRef ds:uri="http://purl.org/dc/dcmitype/"/>
  </ds:schemaRefs>
</ds:datastoreItem>
</file>

<file path=customXml/itemProps3.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34349</TotalTime>
  <Words>2401</Words>
  <Application>Microsoft Office PowerPoint</Application>
  <PresentationFormat>Custom</PresentationFormat>
  <Paragraphs>118</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Segoe UI</vt:lpstr>
      <vt:lpstr>Segoe UI Light</vt:lpstr>
      <vt:lpstr>Wingdings</vt:lpstr>
      <vt:lpstr>MSVID_White_16x9_2012-08-18</vt:lpstr>
      <vt:lpstr>Entity Framework Core - Mappings</vt:lpstr>
      <vt:lpstr>EF Core Reference</vt:lpstr>
      <vt:lpstr>Console Logging</vt:lpstr>
      <vt:lpstr>Migrations</vt:lpstr>
      <vt:lpstr>Muchos a Muchos</vt:lpstr>
      <vt:lpstr>Agregar sin definer entidad context</vt:lpstr>
      <vt:lpstr>Lazy load</vt:lpstr>
      <vt:lpstr>Uno a Uno</vt:lpstr>
      <vt:lpstr>Uno a Uno</vt:lpstr>
      <vt:lpstr>Uno a Uno</vt:lpstr>
      <vt:lpstr>Uno a Uno</vt:lpstr>
      <vt:lpstr>Shadow Properties</vt:lpstr>
      <vt:lpstr>Value Object (Owned Entity Types)</vt:lpstr>
      <vt:lpstr>Scalar Functions</vt:lpstr>
      <vt:lpstr>View</vt:lpstr>
      <vt:lpstr>View (EF Core 2.1)</vt:lpstr>
      <vt:lpstr>Preguntas?</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Identity PowerPoint Guidelines</dc:title>
  <dc:subject>Microsoft Visual Identity PowerPoint Guidelines for Product Brands</dc:subject>
  <dc:creator>Mary Feil-Jacobs, Saku Uchikawa</dc:creator>
  <cp:keywords>MSVID, Brand Guidelines, Branding, Visual Identity, grid</cp:keywords>
  <dc:description>Template: Maryfj_x000d_
Formatting: Maryfj, Sakuu_x000d_
Audience Type: Internal</dc:description>
  <cp:lastModifiedBy>Leandro Tuttini</cp:lastModifiedBy>
  <cp:revision>1272</cp:revision>
  <dcterms:created xsi:type="dcterms:W3CDTF">2012-05-22T07:38:31Z</dcterms:created>
  <dcterms:modified xsi:type="dcterms:W3CDTF">2018-07-12T21:09:43Z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