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16.jp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31"/>
  </p:notesMasterIdLst>
  <p:handoutMasterIdLst>
    <p:handoutMasterId r:id="rId32"/>
  </p:handoutMasterIdLst>
  <p:sldIdLst>
    <p:sldId id="1130" r:id="rId5"/>
    <p:sldId id="1093" r:id="rId6"/>
    <p:sldId id="1142" r:id="rId7"/>
    <p:sldId id="1144" r:id="rId8"/>
    <p:sldId id="1140" r:id="rId9"/>
    <p:sldId id="1138" r:id="rId10"/>
    <p:sldId id="1145" r:id="rId11"/>
    <p:sldId id="1164" r:id="rId12"/>
    <p:sldId id="1165" r:id="rId13"/>
    <p:sldId id="1166" r:id="rId14"/>
    <p:sldId id="1167" r:id="rId15"/>
    <p:sldId id="1159" r:id="rId16"/>
    <p:sldId id="1162" r:id="rId17"/>
    <p:sldId id="1163" r:id="rId18"/>
    <p:sldId id="1161" r:id="rId19"/>
    <p:sldId id="1160" r:id="rId20"/>
    <p:sldId id="1153" r:id="rId21"/>
    <p:sldId id="1149" r:id="rId22"/>
    <p:sldId id="1150" r:id="rId23"/>
    <p:sldId id="1151" r:id="rId24"/>
    <p:sldId id="1154" r:id="rId25"/>
    <p:sldId id="1168" r:id="rId26"/>
    <p:sldId id="1157" r:id="rId27"/>
    <p:sldId id="1170" r:id="rId28"/>
    <p:sldId id="1169" r:id="rId29"/>
    <p:sldId id="1158" r:id="rId30"/>
  </p:sldIdLst>
  <p:sldSz cx="12436475" cy="6994525"/>
  <p:notesSz cx="6858000" cy="9144000"/>
  <p:defaultTextStyle>
    <a:defPPr>
      <a:defRPr lang="en-US"/>
    </a:defPPr>
    <a:lvl1pPr marL="0" algn="l" defTabSz="932468" rtl="0" eaLnBrk="1" latinLnBrk="0" hangingPunct="1">
      <a:defRPr sz="1800" kern="1200">
        <a:solidFill>
          <a:schemeClr val="tx1"/>
        </a:solidFill>
        <a:latin typeface="+mn-lt"/>
        <a:ea typeface="+mn-ea"/>
        <a:cs typeface="+mn-cs"/>
      </a:defRPr>
    </a:lvl1pPr>
    <a:lvl2pPr marL="466235" algn="l" defTabSz="932468" rtl="0" eaLnBrk="1" latinLnBrk="0" hangingPunct="1">
      <a:defRPr sz="1800" kern="1200">
        <a:solidFill>
          <a:schemeClr val="tx1"/>
        </a:solidFill>
        <a:latin typeface="+mn-lt"/>
        <a:ea typeface="+mn-ea"/>
        <a:cs typeface="+mn-cs"/>
      </a:defRPr>
    </a:lvl2pPr>
    <a:lvl3pPr marL="932468" algn="l" defTabSz="932468" rtl="0" eaLnBrk="1" latinLnBrk="0" hangingPunct="1">
      <a:defRPr sz="1800" kern="1200">
        <a:solidFill>
          <a:schemeClr val="tx1"/>
        </a:solidFill>
        <a:latin typeface="+mn-lt"/>
        <a:ea typeface="+mn-ea"/>
        <a:cs typeface="+mn-cs"/>
      </a:defRPr>
    </a:lvl3pPr>
    <a:lvl4pPr marL="1398702" algn="l" defTabSz="932468" rtl="0" eaLnBrk="1" latinLnBrk="0" hangingPunct="1">
      <a:defRPr sz="1800" kern="1200">
        <a:solidFill>
          <a:schemeClr val="tx1"/>
        </a:solidFill>
        <a:latin typeface="+mn-lt"/>
        <a:ea typeface="+mn-ea"/>
        <a:cs typeface="+mn-cs"/>
      </a:defRPr>
    </a:lvl4pPr>
    <a:lvl5pPr marL="1864936" algn="l" defTabSz="932468" rtl="0" eaLnBrk="1" latinLnBrk="0" hangingPunct="1">
      <a:defRPr sz="1800" kern="1200">
        <a:solidFill>
          <a:schemeClr val="tx1"/>
        </a:solidFill>
        <a:latin typeface="+mn-lt"/>
        <a:ea typeface="+mn-ea"/>
        <a:cs typeface="+mn-cs"/>
      </a:defRPr>
    </a:lvl5pPr>
    <a:lvl6pPr marL="2331170" algn="l" defTabSz="932468" rtl="0" eaLnBrk="1" latinLnBrk="0" hangingPunct="1">
      <a:defRPr sz="1800" kern="1200">
        <a:solidFill>
          <a:schemeClr val="tx1"/>
        </a:solidFill>
        <a:latin typeface="+mn-lt"/>
        <a:ea typeface="+mn-ea"/>
        <a:cs typeface="+mn-cs"/>
      </a:defRPr>
    </a:lvl6pPr>
    <a:lvl7pPr marL="2797404" algn="l" defTabSz="932468" rtl="0" eaLnBrk="1" latinLnBrk="0" hangingPunct="1">
      <a:defRPr sz="1800" kern="1200">
        <a:solidFill>
          <a:schemeClr val="tx1"/>
        </a:solidFill>
        <a:latin typeface="+mn-lt"/>
        <a:ea typeface="+mn-ea"/>
        <a:cs typeface="+mn-cs"/>
      </a:defRPr>
    </a:lvl7pPr>
    <a:lvl8pPr marL="3263638" algn="l" defTabSz="932468" rtl="0" eaLnBrk="1" latinLnBrk="0" hangingPunct="1">
      <a:defRPr sz="1800" kern="1200">
        <a:solidFill>
          <a:schemeClr val="tx1"/>
        </a:solidFill>
        <a:latin typeface="+mn-lt"/>
        <a:ea typeface="+mn-ea"/>
        <a:cs typeface="+mn-cs"/>
      </a:defRPr>
    </a:lvl8pPr>
    <a:lvl9pPr marL="3729872" algn="l" defTabSz="93246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dern App Development" id="{33190A15-43F5-4CC9-8701-15A70A24A2E5}">
          <p14:sldIdLst>
            <p14:sldId id="1130"/>
            <p14:sldId id="1093"/>
            <p14:sldId id="1142"/>
            <p14:sldId id="1144"/>
            <p14:sldId id="1140"/>
            <p14:sldId id="1138"/>
            <p14:sldId id="1145"/>
            <p14:sldId id="1164"/>
            <p14:sldId id="1165"/>
            <p14:sldId id="1166"/>
            <p14:sldId id="1167"/>
            <p14:sldId id="1159"/>
            <p14:sldId id="1162"/>
            <p14:sldId id="1163"/>
            <p14:sldId id="1161"/>
            <p14:sldId id="1160"/>
            <p14:sldId id="1153"/>
            <p14:sldId id="1149"/>
            <p14:sldId id="1150"/>
            <p14:sldId id="1151"/>
            <p14:sldId id="1154"/>
            <p14:sldId id="1168"/>
            <p14:sldId id="1157"/>
            <p14:sldId id="1170"/>
            <p14:sldId id="1169"/>
            <p14:sldId id="1158"/>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8">
          <p15:clr>
            <a:srgbClr val="A4A3A4"/>
          </p15:clr>
        </p15:guide>
        <p15:guide id="4" orient="horz" pos="2484">
          <p15:clr>
            <a:srgbClr val="A4A3A4"/>
          </p15:clr>
        </p15:guide>
        <p15:guide id="5" orient="horz" pos="4219">
          <p15:clr>
            <a:srgbClr val="A4A3A4"/>
          </p15:clr>
        </p15:guide>
        <p15:guide id="6" orient="horz" pos="3067">
          <p15:clr>
            <a:srgbClr val="A4A3A4"/>
          </p15:clr>
        </p15:guide>
        <p15:guide id="7" orient="horz" pos="3644">
          <p15:clr>
            <a:srgbClr val="A4A3A4"/>
          </p15:clr>
        </p15:guide>
        <p15:guide id="8" orient="horz" pos="302">
          <p15:clr>
            <a:srgbClr val="A4A3A4"/>
          </p15:clr>
        </p15:guide>
        <p15:guide id="9" orient="horz" pos="4104">
          <p15:clr>
            <a:srgbClr val="A4A3A4"/>
          </p15:clr>
        </p15:guide>
        <p15:guide id="10" orient="horz" pos="1912">
          <p15:clr>
            <a:srgbClr val="A4A3A4"/>
          </p15:clr>
        </p15:guide>
        <p15:guide id="11" pos="1325">
          <p15:clr>
            <a:srgbClr val="A4A3A4"/>
          </p15:clr>
        </p15:guide>
        <p15:guide id="12" pos="749">
          <p15:clr>
            <a:srgbClr val="A4A3A4"/>
          </p15:clr>
        </p15:guide>
        <p15:guide id="13" pos="4203">
          <p15:clr>
            <a:srgbClr val="A4A3A4"/>
          </p15:clr>
        </p15:guide>
        <p15:guide id="14" pos="3629">
          <p15:clr>
            <a:srgbClr val="A4A3A4"/>
          </p15:clr>
        </p15:guide>
        <p15:guide id="15" pos="1901">
          <p15:clr>
            <a:srgbClr val="A4A3A4"/>
          </p15:clr>
        </p15:guide>
        <p15:guide id="16" pos="3053">
          <p15:clr>
            <a:srgbClr val="A4A3A4"/>
          </p15:clr>
        </p15:guide>
        <p15:guide id="17" pos="7083">
          <p15:clr>
            <a:srgbClr val="A4A3A4"/>
          </p15:clr>
        </p15:guide>
        <p15:guide id="18" pos="4781">
          <p15:clr>
            <a:srgbClr val="A4A3A4"/>
          </p15:clr>
        </p15:guide>
        <p15:guide id="19" pos="5358">
          <p15:clr>
            <a:srgbClr val="A4A3A4"/>
          </p15:clr>
        </p15:guide>
        <p15:guide id="20" pos="5936">
          <p15:clr>
            <a:srgbClr val="A4A3A4"/>
          </p15:clr>
        </p15:guide>
        <p15:guide id="21" pos="2477">
          <p15:clr>
            <a:srgbClr val="A4A3A4"/>
          </p15:clr>
        </p15:guide>
        <p15:guide id="22" pos="6510">
          <p15:clr>
            <a:srgbClr val="A4A3A4"/>
          </p15:clr>
        </p15:guide>
        <p15:guide id="23" pos="171">
          <p15:clr>
            <a:srgbClr val="A4A3A4"/>
          </p15:clr>
        </p15:guide>
        <p15:guide id="24" pos="7663">
          <p15:clr>
            <a:srgbClr val="A4A3A4"/>
          </p15:clr>
        </p15:guide>
        <p15:guide id="25" pos="288">
          <p15:clr>
            <a:srgbClr val="A4A3A4"/>
          </p15:clr>
        </p15:guide>
        <p15:guide id="26" pos="754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5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3B75"/>
    <a:srgbClr val="A49DCA"/>
    <a:srgbClr val="76CBE0"/>
    <a:srgbClr val="AAD563"/>
    <a:srgbClr val="AD3C15"/>
    <a:srgbClr val="F69C7E"/>
    <a:srgbClr val="EBF4DC"/>
    <a:srgbClr val="505050"/>
    <a:srgbClr val="68217A"/>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72" autoAdjust="0"/>
    <p:restoredTop sz="61980" autoAdjust="0"/>
  </p:normalViewPr>
  <p:slideViewPr>
    <p:cSldViewPr snapToGrid="0">
      <p:cViewPr varScale="1">
        <p:scale>
          <a:sx n="42" d="100"/>
          <a:sy n="42" d="100"/>
        </p:scale>
        <p:origin x="1243" y="29"/>
      </p:cViewPr>
      <p:guideLst>
        <p:guide orient="horz" pos="187"/>
        <p:guide orient="horz" pos="763"/>
        <p:guide orient="horz" pos="1338"/>
        <p:guide orient="horz" pos="2484"/>
        <p:guide orient="horz" pos="4219"/>
        <p:guide orient="horz" pos="3067"/>
        <p:guide orient="horz" pos="3644"/>
        <p:guide orient="horz" pos="302"/>
        <p:guide orient="horz" pos="4104"/>
        <p:guide orient="horz" pos="1912"/>
        <p:guide pos="1325"/>
        <p:guide pos="749"/>
        <p:guide pos="4203"/>
        <p:guide pos="3629"/>
        <p:guide pos="1901"/>
        <p:guide pos="3053"/>
        <p:guide pos="7083"/>
        <p:guide pos="4781"/>
        <p:guide pos="5358"/>
        <p:guide pos="5936"/>
        <p:guide pos="2477"/>
        <p:guide pos="6510"/>
        <p:guide pos="171"/>
        <p:guide pos="7663"/>
        <p:guide pos="288"/>
        <p:guide pos="7546"/>
      </p:guideLst>
    </p:cSldViewPr>
  </p:slideViewPr>
  <p:notesTextViewPr>
    <p:cViewPr>
      <p:scale>
        <a:sx n="100" d="100"/>
        <a:sy n="100" d="100"/>
      </p:scale>
      <p:origin x="0" y="0"/>
    </p:cViewPr>
  </p:notesTextViewPr>
  <p:sorterViewPr>
    <p:cViewPr varScale="1">
      <p:scale>
        <a:sx n="1" d="1"/>
        <a:sy n="1" d="1"/>
      </p:scale>
      <p:origin x="0" y="56"/>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9/27/2017</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9/27/2017</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468"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198" indent="-107925" algn="l" defTabSz="93246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566" indent="-117369" algn="l" defTabSz="93246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404" indent="-149745" algn="l" defTabSz="93246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313" indent="-117369" algn="l" defTabSz="93246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170" algn="l" defTabSz="932468" rtl="0" eaLnBrk="1" latinLnBrk="0" hangingPunct="1">
      <a:defRPr sz="1200" kern="1200">
        <a:solidFill>
          <a:schemeClr val="tx1"/>
        </a:solidFill>
        <a:latin typeface="+mn-lt"/>
        <a:ea typeface="+mn-ea"/>
        <a:cs typeface="+mn-cs"/>
      </a:defRPr>
    </a:lvl6pPr>
    <a:lvl7pPr marL="2797404" algn="l" defTabSz="932468" rtl="0" eaLnBrk="1" latinLnBrk="0" hangingPunct="1">
      <a:defRPr sz="1200" kern="1200">
        <a:solidFill>
          <a:schemeClr val="tx1"/>
        </a:solidFill>
        <a:latin typeface="+mn-lt"/>
        <a:ea typeface="+mn-ea"/>
        <a:cs typeface="+mn-cs"/>
      </a:defRPr>
    </a:lvl7pPr>
    <a:lvl8pPr marL="3263638" algn="l" defTabSz="932468" rtl="0" eaLnBrk="1" latinLnBrk="0" hangingPunct="1">
      <a:defRPr sz="1200" kern="1200">
        <a:solidFill>
          <a:schemeClr val="tx1"/>
        </a:solidFill>
        <a:latin typeface="+mn-lt"/>
        <a:ea typeface="+mn-ea"/>
        <a:cs typeface="+mn-cs"/>
      </a:defRPr>
    </a:lvl8pPr>
    <a:lvl9pPr marL="3729872" algn="l" defTabSz="93246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ED584C3-41A6-4B6F-91D0-0DF3477E1061}" type="datetime1">
              <a:rPr lang="en-US" smtClean="0"/>
              <a:t>9/27/2017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933411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CB8296B-8E3A-4B2C-9983-2A2FCC44FCAD}" type="datetime1">
              <a:rPr lang="en-US" smtClean="0"/>
              <a:t>9/27/2017</a:t>
            </a:fld>
            <a:endParaRPr lang="en-US" dirty="0"/>
          </a:p>
        </p:txBody>
      </p:sp>
      <p:sp>
        <p:nvSpPr>
          <p:cNvPr id="5" name="Footer Placeholder 4"/>
          <p:cNvSpPr>
            <a:spLocks noGrp="1"/>
          </p:cNvSpPr>
          <p:nvPr>
            <p:ph type="ftr" sz="quarter" idx="11"/>
          </p:nvPr>
        </p:nvSpPr>
        <p:spPr>
          <a:xfrm>
            <a:off x="0" y="8685213"/>
            <a:ext cx="6172200" cy="457200"/>
          </a:xfrm>
          <a:prstGeom prst="rect">
            <a:avLst/>
          </a:prstGeom>
        </p:spPr>
        <p:txBody>
          <a:bodyPr/>
          <a:lstStyle/>
          <a:p>
            <a:r>
              <a:rPr lang="en-US" dirty="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Light" pitchFamily="34" charset="0"/>
              </a:rPr>
            </a:br>
            <a:r>
              <a:rPr lang="en-US" dirty="0">
                <a:solidFill>
                  <a:srgbClr val="000000"/>
                </a:solidFill>
                <a:latin typeface="Segoe UI Light"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10</a:t>
            </a:fld>
            <a:endParaRPr lang="en-US" dirty="0"/>
          </a:p>
        </p:txBody>
      </p:sp>
      <p:sp>
        <p:nvSpPr>
          <p:cNvPr id="8" name="Header Placeholder 7"/>
          <p:cNvSpPr>
            <a:spLocks noGrp="1"/>
          </p:cNvSpPr>
          <p:nvPr>
            <p:ph type="hdr" sz="quarter" idx="13"/>
          </p:nvPr>
        </p:nvSpPr>
        <p:spPr>
          <a:xfrm>
            <a:off x="0" y="0"/>
            <a:ext cx="2971800" cy="457200"/>
          </a:xfrm>
          <a:prstGeom prst="rect">
            <a:avLst/>
          </a:prstGeom>
        </p:spPr>
        <p:txBody>
          <a:bodyPr/>
          <a:lstStyle/>
          <a:p>
            <a:r>
              <a:rPr lang="en-US" dirty="0"/>
              <a:t>Microsoft Consumer Channels and Central Marketing Group</a:t>
            </a:r>
          </a:p>
        </p:txBody>
      </p:sp>
    </p:spTree>
    <p:extLst>
      <p:ext uri="{BB962C8B-B14F-4D97-AF65-F5344CB8AC3E}">
        <p14:creationId xmlns:p14="http://schemas.microsoft.com/office/powerpoint/2010/main" val="660150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CB8296B-8E3A-4B2C-9983-2A2FCC44FCAD}" type="datetime1">
              <a:rPr lang="en-US" smtClean="0"/>
              <a:t>9/27/2017</a:t>
            </a:fld>
            <a:endParaRPr lang="en-US" dirty="0"/>
          </a:p>
        </p:txBody>
      </p:sp>
      <p:sp>
        <p:nvSpPr>
          <p:cNvPr id="5" name="Footer Placeholder 4"/>
          <p:cNvSpPr>
            <a:spLocks noGrp="1"/>
          </p:cNvSpPr>
          <p:nvPr>
            <p:ph type="ftr" sz="quarter" idx="11"/>
          </p:nvPr>
        </p:nvSpPr>
        <p:spPr>
          <a:xfrm>
            <a:off x="0" y="8685213"/>
            <a:ext cx="6172200" cy="457200"/>
          </a:xfrm>
          <a:prstGeom prst="rect">
            <a:avLst/>
          </a:prstGeom>
        </p:spPr>
        <p:txBody>
          <a:bodyPr/>
          <a:lstStyle/>
          <a:p>
            <a:r>
              <a:rPr lang="en-US" dirty="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Light" pitchFamily="34" charset="0"/>
              </a:rPr>
            </a:br>
            <a:r>
              <a:rPr lang="en-US" dirty="0">
                <a:solidFill>
                  <a:srgbClr val="000000"/>
                </a:solidFill>
                <a:latin typeface="Segoe UI Light"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11</a:t>
            </a:fld>
            <a:endParaRPr lang="en-US" dirty="0"/>
          </a:p>
        </p:txBody>
      </p:sp>
      <p:sp>
        <p:nvSpPr>
          <p:cNvPr id="8" name="Header Placeholder 7"/>
          <p:cNvSpPr>
            <a:spLocks noGrp="1"/>
          </p:cNvSpPr>
          <p:nvPr>
            <p:ph type="hdr" sz="quarter" idx="13"/>
          </p:nvPr>
        </p:nvSpPr>
        <p:spPr>
          <a:xfrm>
            <a:off x="0" y="0"/>
            <a:ext cx="2971800" cy="457200"/>
          </a:xfrm>
          <a:prstGeom prst="rect">
            <a:avLst/>
          </a:prstGeom>
        </p:spPr>
        <p:txBody>
          <a:bodyPr/>
          <a:lstStyle/>
          <a:p>
            <a:r>
              <a:rPr lang="en-US" dirty="0"/>
              <a:t>Microsoft Consumer Channels and Central Marketing Group</a:t>
            </a:r>
          </a:p>
        </p:txBody>
      </p:sp>
    </p:spTree>
    <p:extLst>
      <p:ext uri="{BB962C8B-B14F-4D97-AF65-F5344CB8AC3E}">
        <p14:creationId xmlns:p14="http://schemas.microsoft.com/office/powerpoint/2010/main" val="4237940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3884613" y="0"/>
            <a:ext cx="2971800" cy="457200"/>
          </a:xfrm>
          <a:prstGeom prst="rect">
            <a:avLst/>
          </a:prstGeom>
        </p:spPr>
        <p:txBody>
          <a:bodyPr/>
          <a:lstStyle/>
          <a:p>
            <a:fld id="{81331B57-0BE5-4F82-AA58-76F53EFF3ADA}" type="datetime8">
              <a:rPr lang="en-US" smtClean="0"/>
              <a:pPr/>
              <a:t>9/27/2017 7:47 PM</a:t>
            </a:fld>
            <a:endParaRPr lang="en-US"/>
          </a:p>
        </p:txBody>
      </p:sp>
      <p:sp>
        <p:nvSpPr>
          <p:cNvPr id="6" name="Footer Placeholder 5"/>
          <p:cNvSpPr>
            <a:spLocks noGrp="1"/>
          </p:cNvSpPr>
          <p:nvPr>
            <p:ph type="ftr" sz="quarter" idx="12"/>
          </p:nvPr>
        </p:nvSpPr>
        <p:spPr>
          <a:xfrm>
            <a:off x="0" y="8685213"/>
            <a:ext cx="6172200" cy="457200"/>
          </a:xfrm>
          <a:prstGeom prst="rect">
            <a:avLst/>
          </a:prstGeom>
        </p:spPr>
        <p:txBody>
          <a:bodyPr/>
          <a:lstStyle/>
          <a:p>
            <a:r>
              <a:rPr lang="en-US" dirty="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12</a:t>
            </a:fld>
            <a:endParaRPr lang="en-US" dirty="0"/>
          </a:p>
        </p:txBody>
      </p:sp>
    </p:spTree>
    <p:extLst>
      <p:ext uri="{BB962C8B-B14F-4D97-AF65-F5344CB8AC3E}">
        <p14:creationId xmlns:p14="http://schemas.microsoft.com/office/powerpoint/2010/main" val="1311439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Una de las </a:t>
            </a:r>
            <a:r>
              <a:rPr lang="en-US" dirty="0" err="1"/>
              <a:t>ventajas</a:t>
            </a:r>
            <a:r>
              <a:rPr lang="en-US" dirty="0"/>
              <a:t> de Cordoba App </a:t>
            </a:r>
            <a:r>
              <a:rPr lang="en-US" dirty="0" err="1"/>
              <a:t>sobre</a:t>
            </a:r>
            <a:r>
              <a:rPr lang="en-US" dirty="0"/>
              <a:t> </a:t>
            </a:r>
            <a:r>
              <a:rPr lang="en-US" dirty="0" err="1"/>
              <a:t>aplicaciones</a:t>
            </a:r>
            <a:r>
              <a:rPr lang="en-US" dirty="0"/>
              <a:t> </a:t>
            </a:r>
            <a:r>
              <a:rPr lang="en-US" dirty="0" err="1"/>
              <a:t>nativas</a:t>
            </a:r>
            <a:r>
              <a:rPr lang="en-US" dirty="0"/>
              <a:t> </a:t>
            </a:r>
            <a:r>
              <a:rPr lang="en-US" dirty="0" err="1"/>
              <a:t>es</a:t>
            </a:r>
            <a:r>
              <a:rPr lang="en-US" dirty="0"/>
              <a:t> que solo se </a:t>
            </a:r>
            <a:r>
              <a:rPr lang="en-US" dirty="0" err="1"/>
              <a:t>necesita</a:t>
            </a:r>
            <a:r>
              <a:rPr lang="en-US" dirty="0"/>
              <a:t> </a:t>
            </a:r>
            <a:r>
              <a:rPr lang="en-US" dirty="0" err="1"/>
              <a:t>una</a:t>
            </a:r>
            <a:r>
              <a:rPr lang="en-US" dirty="0"/>
              <a:t> base</a:t>
            </a:r>
            <a:r>
              <a:rPr lang="en-US" baseline="0" dirty="0"/>
              <a:t> de </a:t>
            </a:r>
            <a:r>
              <a:rPr lang="en-US" baseline="0" dirty="0" err="1"/>
              <a:t>codigo</a:t>
            </a:r>
            <a:r>
              <a:rPr lang="en-US" baseline="0" dirty="0"/>
              <a:t>. Se escribe html, </a:t>
            </a:r>
            <a:r>
              <a:rPr lang="en-US" baseline="0" dirty="0" err="1"/>
              <a:t>javascript</a:t>
            </a:r>
            <a:r>
              <a:rPr lang="en-US" baseline="0" dirty="0"/>
              <a:t> y </a:t>
            </a:r>
            <a:r>
              <a:rPr lang="en-US" baseline="0" dirty="0" err="1"/>
              <a:t>css</a:t>
            </a:r>
            <a:r>
              <a:rPr lang="en-US" baseline="0" dirty="0"/>
              <a:t> y se </a:t>
            </a:r>
            <a:r>
              <a:rPr lang="en-US" baseline="0" dirty="0" err="1"/>
              <a:t>deja</a:t>
            </a:r>
            <a:r>
              <a:rPr lang="en-US" baseline="0" dirty="0"/>
              <a:t> que Cordoba </a:t>
            </a:r>
            <a:r>
              <a:rPr lang="en-US" baseline="0" dirty="0" err="1"/>
              <a:t>costruya</a:t>
            </a:r>
            <a:r>
              <a:rPr lang="en-US" baseline="0" dirty="0"/>
              <a:t> para </a:t>
            </a:r>
            <a:r>
              <a:rPr lang="en-US" baseline="0" dirty="0" err="1"/>
              <a:t>cada</a:t>
            </a:r>
            <a:r>
              <a:rPr lang="en-US" baseline="0" dirty="0"/>
              <a:t> </a:t>
            </a:r>
            <a:r>
              <a:rPr lang="en-US" baseline="0" dirty="0" err="1"/>
              <a:t>plataforma</a:t>
            </a:r>
            <a:endParaRPr lang="en-US" baseline="0" dirty="0"/>
          </a:p>
          <a:p>
            <a:endParaRPr lang="en-US" baseline="0" dirty="0"/>
          </a:p>
          <a:p>
            <a:r>
              <a:rPr lang="en-US" baseline="0" dirty="0"/>
              <a:t>Pero hay </a:t>
            </a:r>
            <a:r>
              <a:rPr lang="en-US" baseline="0" dirty="0" err="1"/>
              <a:t>momentos</a:t>
            </a:r>
            <a:r>
              <a:rPr lang="en-US" baseline="0" dirty="0"/>
              <a:t> </a:t>
            </a:r>
            <a:r>
              <a:rPr lang="en-US" baseline="0" dirty="0" err="1"/>
              <a:t>en</a:t>
            </a:r>
            <a:r>
              <a:rPr lang="en-US" baseline="0" dirty="0"/>
              <a:t> </a:t>
            </a:r>
            <a:r>
              <a:rPr lang="en-US" baseline="0" dirty="0" err="1"/>
              <a:t>donde</a:t>
            </a:r>
            <a:r>
              <a:rPr lang="en-US" baseline="0" dirty="0"/>
              <a:t> </a:t>
            </a:r>
            <a:r>
              <a:rPr lang="en-US" baseline="0" dirty="0" err="1"/>
              <a:t>queremos</a:t>
            </a:r>
            <a:r>
              <a:rPr lang="en-US" baseline="0" dirty="0"/>
              <a:t> que se </a:t>
            </a:r>
            <a:r>
              <a:rPr lang="en-US" baseline="0" dirty="0" err="1"/>
              <a:t>comporten</a:t>
            </a:r>
            <a:r>
              <a:rPr lang="en-US" baseline="0" dirty="0"/>
              <a:t> </a:t>
            </a:r>
            <a:r>
              <a:rPr lang="en-US" baseline="0" dirty="0" err="1"/>
              <a:t>diferentes</a:t>
            </a:r>
            <a:r>
              <a:rPr lang="en-US" baseline="0" dirty="0"/>
              <a:t> </a:t>
            </a:r>
            <a:r>
              <a:rPr lang="en-US" baseline="0" dirty="0" err="1"/>
              <a:t>dependiendo</a:t>
            </a:r>
            <a:r>
              <a:rPr lang="en-US" baseline="0" dirty="0"/>
              <a:t> de la </a:t>
            </a:r>
            <a:r>
              <a:rPr lang="en-US" baseline="0" dirty="0" err="1"/>
              <a:t>plataforma</a:t>
            </a:r>
            <a:r>
              <a:rPr lang="en-US" baseline="0" dirty="0"/>
              <a:t>, </a:t>
            </a:r>
            <a:r>
              <a:rPr lang="en-US" baseline="0" dirty="0" err="1"/>
              <a:t>por</a:t>
            </a:r>
            <a:r>
              <a:rPr lang="en-US" baseline="0" dirty="0"/>
              <a:t> </a:t>
            </a:r>
            <a:r>
              <a:rPr lang="en-US" baseline="0" dirty="0" err="1"/>
              <a:t>ejemplo</a:t>
            </a:r>
            <a:r>
              <a:rPr lang="en-US" baseline="0" dirty="0"/>
              <a:t> </a:t>
            </a:r>
            <a:r>
              <a:rPr lang="en-US" baseline="0" dirty="0" err="1"/>
              <a:t>adaptar</a:t>
            </a:r>
            <a:r>
              <a:rPr lang="en-US" baseline="0" dirty="0"/>
              <a:t> las </a:t>
            </a:r>
            <a:r>
              <a:rPr lang="en-US" baseline="0" dirty="0" err="1"/>
              <a:t>lineas</a:t>
            </a:r>
            <a:r>
              <a:rPr lang="en-US" baseline="0" dirty="0"/>
              <a:t> de </a:t>
            </a:r>
            <a:r>
              <a:rPr lang="en-US" baseline="0" dirty="0" err="1"/>
              <a:t>estilo</a:t>
            </a:r>
            <a:r>
              <a:rPr lang="en-US" baseline="0" dirty="0"/>
              <a:t> o </a:t>
            </a:r>
            <a:r>
              <a:rPr lang="en-US" baseline="0" dirty="0" err="1"/>
              <a:t>utilizar</a:t>
            </a:r>
            <a:r>
              <a:rPr lang="en-US" baseline="0" dirty="0"/>
              <a:t> </a:t>
            </a:r>
            <a:r>
              <a:rPr lang="en-US" baseline="0" dirty="0" err="1"/>
              <a:t>caracteristicas</a:t>
            </a:r>
            <a:r>
              <a:rPr lang="en-US" baseline="0" dirty="0"/>
              <a:t> que solo </a:t>
            </a:r>
            <a:r>
              <a:rPr lang="en-US" baseline="0" dirty="0" err="1"/>
              <a:t>funcionan</a:t>
            </a:r>
            <a:r>
              <a:rPr lang="en-US" baseline="0" dirty="0"/>
              <a:t> </a:t>
            </a:r>
            <a:r>
              <a:rPr lang="en-US" baseline="0" dirty="0" err="1"/>
              <a:t>en</a:t>
            </a:r>
            <a:r>
              <a:rPr lang="en-US" baseline="0" dirty="0"/>
              <a:t> </a:t>
            </a:r>
            <a:r>
              <a:rPr lang="en-US" baseline="0" dirty="0" err="1"/>
              <a:t>esa</a:t>
            </a:r>
            <a:r>
              <a:rPr lang="en-US" baseline="0" dirty="0"/>
              <a:t> </a:t>
            </a:r>
            <a:r>
              <a:rPr lang="en-US" baseline="0" dirty="0" err="1"/>
              <a:t>plataforma</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CB8296B-8E3A-4B2C-9983-2A2FCC44FCAD}" type="datetime1">
              <a:rPr lang="en-US" smtClean="0"/>
              <a:t>9/27/2017</a:t>
            </a:fld>
            <a:endParaRPr lang="en-US" dirty="0"/>
          </a:p>
        </p:txBody>
      </p:sp>
      <p:sp>
        <p:nvSpPr>
          <p:cNvPr id="5" name="Footer Placeholder 4"/>
          <p:cNvSpPr>
            <a:spLocks noGrp="1"/>
          </p:cNvSpPr>
          <p:nvPr>
            <p:ph type="ftr" sz="quarter" idx="11"/>
          </p:nvPr>
        </p:nvSpPr>
        <p:spPr>
          <a:xfrm>
            <a:off x="0" y="8685213"/>
            <a:ext cx="6172200" cy="457200"/>
          </a:xfrm>
          <a:prstGeom prst="rect">
            <a:avLst/>
          </a:prstGeom>
        </p:spPr>
        <p:txBody>
          <a:bodyPr/>
          <a:lstStyle/>
          <a:p>
            <a:r>
              <a:rPr lang="en-US" dirty="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Light" pitchFamily="34" charset="0"/>
              </a:rPr>
            </a:br>
            <a:r>
              <a:rPr lang="en-US" dirty="0">
                <a:solidFill>
                  <a:srgbClr val="000000"/>
                </a:solidFill>
                <a:latin typeface="Segoe UI Light"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13</a:t>
            </a:fld>
            <a:endParaRPr lang="en-US" dirty="0"/>
          </a:p>
        </p:txBody>
      </p:sp>
      <p:sp>
        <p:nvSpPr>
          <p:cNvPr id="8" name="Header Placeholder 7"/>
          <p:cNvSpPr>
            <a:spLocks noGrp="1"/>
          </p:cNvSpPr>
          <p:nvPr>
            <p:ph type="hdr" sz="quarter" idx="13"/>
          </p:nvPr>
        </p:nvSpPr>
        <p:spPr>
          <a:xfrm>
            <a:off x="0" y="0"/>
            <a:ext cx="2971800" cy="457200"/>
          </a:xfrm>
          <a:prstGeom prst="rect">
            <a:avLst/>
          </a:prstGeom>
        </p:spPr>
        <p:txBody>
          <a:bodyPr/>
          <a:lstStyle/>
          <a:p>
            <a:r>
              <a:rPr lang="en-US" dirty="0"/>
              <a:t>Microsoft Consumer Channels and Central Marketing Group</a:t>
            </a:r>
          </a:p>
        </p:txBody>
      </p:sp>
    </p:spTree>
    <p:extLst>
      <p:ext uri="{BB962C8B-B14F-4D97-AF65-F5344CB8AC3E}">
        <p14:creationId xmlns:p14="http://schemas.microsoft.com/office/powerpoint/2010/main" val="2547233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Los </a:t>
            </a:r>
            <a:r>
              <a:rPr lang="en-US" dirty="0" err="1"/>
              <a:t>archivos</a:t>
            </a:r>
            <a:r>
              <a:rPr lang="en-US" dirty="0"/>
              <a:t> finales de </a:t>
            </a:r>
            <a:r>
              <a:rPr lang="en-US" dirty="0" err="1"/>
              <a:t>compilacion</a:t>
            </a:r>
            <a:r>
              <a:rPr lang="en-US" dirty="0"/>
              <a:t> se </a:t>
            </a:r>
            <a:r>
              <a:rPr lang="en-US" dirty="0" err="1"/>
              <a:t>tiran</a:t>
            </a:r>
            <a:r>
              <a:rPr lang="en-US" dirty="0"/>
              <a:t> </a:t>
            </a:r>
            <a:r>
              <a:rPr lang="en-US" dirty="0" err="1"/>
              <a:t>juntos</a:t>
            </a:r>
            <a:r>
              <a:rPr lang="en-US" dirty="0"/>
              <a:t> a la </a:t>
            </a:r>
            <a:r>
              <a:rPr lang="en-US" dirty="0" err="1"/>
              <a:t>subcarpeta</a:t>
            </a:r>
            <a:r>
              <a:rPr lang="en-US" dirty="0"/>
              <a:t> </a:t>
            </a:r>
            <a:r>
              <a:rPr lang="en-US" dirty="0" err="1"/>
              <a:t>correspondiente</a:t>
            </a:r>
            <a:r>
              <a:rPr lang="en-US" baseline="0" dirty="0"/>
              <a:t> de </a:t>
            </a:r>
            <a:r>
              <a:rPr lang="en-US" baseline="0" dirty="0" err="1"/>
              <a:t>plataforma</a:t>
            </a:r>
            <a:r>
              <a:rPr lang="en-US" baseline="0" dirty="0"/>
              <a:t> de </a:t>
            </a:r>
            <a:r>
              <a:rPr lang="en-US" baseline="0" dirty="0" err="1"/>
              <a:t>nuestro</a:t>
            </a:r>
            <a:r>
              <a:rPr lang="en-US" baseline="0" dirty="0"/>
              <a:t> Proyecto</a:t>
            </a:r>
          </a:p>
          <a:p>
            <a:endParaRPr lang="en-US" baseline="0" dirty="0"/>
          </a:p>
          <a:p>
            <a:r>
              <a:rPr lang="en-US" baseline="0" dirty="0" err="1"/>
              <a:t>Estos</a:t>
            </a:r>
            <a:r>
              <a:rPr lang="en-US" baseline="0" dirty="0"/>
              <a:t> son </a:t>
            </a:r>
            <a:r>
              <a:rPr lang="en-US" baseline="0" dirty="0" err="1"/>
              <a:t>archivos</a:t>
            </a:r>
            <a:r>
              <a:rPr lang="en-US" baseline="0" dirty="0"/>
              <a:t> </a:t>
            </a:r>
            <a:r>
              <a:rPr lang="en-US" baseline="0" dirty="0" err="1"/>
              <a:t>extraidos</a:t>
            </a:r>
            <a:r>
              <a:rPr lang="en-US" baseline="0" dirty="0"/>
              <a:t> de multiples </a:t>
            </a:r>
            <a:r>
              <a:rPr lang="en-US" baseline="0" dirty="0" err="1"/>
              <a:t>lugares</a:t>
            </a:r>
            <a:r>
              <a:rPr lang="en-US" baseline="0" dirty="0"/>
              <a:t>, el mas </a:t>
            </a:r>
            <a:r>
              <a:rPr lang="en-US" baseline="0" dirty="0" err="1"/>
              <a:t>importante</a:t>
            </a:r>
            <a:r>
              <a:rPr lang="en-US" baseline="0" dirty="0"/>
              <a:t> </a:t>
            </a:r>
            <a:r>
              <a:rPr lang="en-US" baseline="0" dirty="0" err="1"/>
              <a:t>es</a:t>
            </a:r>
            <a:r>
              <a:rPr lang="en-US" baseline="0" dirty="0"/>
              <a:t> la </a:t>
            </a:r>
            <a:r>
              <a:rPr lang="en-US" baseline="0" dirty="0" err="1"/>
              <a:t>carpeta</a:t>
            </a:r>
            <a:r>
              <a:rPr lang="en-US" baseline="0" dirty="0"/>
              <a:t> www, </a:t>
            </a:r>
            <a:r>
              <a:rPr lang="en-US" baseline="0" dirty="0" err="1"/>
              <a:t>pero</a:t>
            </a:r>
            <a:r>
              <a:rPr lang="en-US" baseline="0" dirty="0"/>
              <a:t> hay </a:t>
            </a:r>
            <a:r>
              <a:rPr lang="en-US" baseline="0" dirty="0" err="1"/>
              <a:t>otra</a:t>
            </a:r>
            <a:r>
              <a:rPr lang="en-US" baseline="0" dirty="0"/>
              <a:t> </a:t>
            </a:r>
            <a:r>
              <a:rPr lang="en-US" baseline="0" dirty="0" err="1"/>
              <a:t>fuente</a:t>
            </a:r>
            <a:r>
              <a:rPr lang="en-US" baseline="0" dirty="0"/>
              <a:t> </a:t>
            </a:r>
            <a:r>
              <a:rPr lang="en-US" baseline="0" dirty="0" err="1"/>
              <a:t>importante</a:t>
            </a:r>
            <a:r>
              <a:rPr lang="en-US" baseline="0" dirty="0"/>
              <a:t> que se </a:t>
            </a:r>
            <a:r>
              <a:rPr lang="en-US" baseline="0" dirty="0" err="1"/>
              <a:t>fusiona</a:t>
            </a:r>
            <a:r>
              <a:rPr lang="en-US" baseline="0" dirty="0"/>
              <a:t> </a:t>
            </a:r>
            <a:r>
              <a:rPr lang="en-US" baseline="0" dirty="0" err="1"/>
              <a:t>en</a:t>
            </a:r>
            <a:r>
              <a:rPr lang="en-US" baseline="0" dirty="0"/>
              <a:t> la </a:t>
            </a:r>
            <a:r>
              <a:rPr lang="en-US" baseline="0" dirty="0" err="1"/>
              <a:t>carpeta</a:t>
            </a:r>
            <a:r>
              <a:rPr lang="en-US" baseline="0" dirty="0"/>
              <a:t> de </a:t>
            </a:r>
            <a:r>
              <a:rPr lang="en-US" baseline="0" dirty="0" err="1"/>
              <a:t>plataforma</a:t>
            </a:r>
            <a:r>
              <a:rPr lang="en-US" baseline="0" dirty="0"/>
              <a:t>, </a:t>
            </a:r>
            <a:r>
              <a:rPr lang="en-US" baseline="0" dirty="0" err="1"/>
              <a:t>es</a:t>
            </a:r>
            <a:r>
              <a:rPr lang="en-US" baseline="0" dirty="0"/>
              <a:t> </a:t>
            </a:r>
            <a:r>
              <a:rPr lang="en-US" baseline="0" dirty="0" err="1"/>
              <a:t>donde</a:t>
            </a:r>
            <a:r>
              <a:rPr lang="en-US" baseline="0" dirty="0"/>
              <a:t> </a:t>
            </a:r>
            <a:r>
              <a:rPr lang="en-US" baseline="0" dirty="0" err="1"/>
              <a:t>podemos</a:t>
            </a:r>
            <a:r>
              <a:rPr lang="en-US" baseline="0" dirty="0"/>
              <a:t> </a:t>
            </a:r>
            <a:r>
              <a:rPr lang="en-US" baseline="0" dirty="0" err="1"/>
              <a:t>colocar</a:t>
            </a:r>
            <a:r>
              <a:rPr lang="en-US" baseline="0" dirty="0"/>
              <a:t> las </a:t>
            </a:r>
            <a:r>
              <a:rPr lang="en-US" baseline="0" dirty="0" err="1"/>
              <a:t>sobreescrituras</a:t>
            </a:r>
            <a:r>
              <a:rPr lang="en-US" baseline="0" dirty="0"/>
              <a:t> de la </a:t>
            </a:r>
            <a:r>
              <a:rPr lang="en-US" baseline="0" dirty="0" err="1"/>
              <a:t>plataforma</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CB8296B-8E3A-4B2C-9983-2A2FCC44FCAD}" type="datetime1">
              <a:rPr lang="en-US" smtClean="0"/>
              <a:t>9/27/2017</a:t>
            </a:fld>
            <a:endParaRPr lang="en-US" dirty="0"/>
          </a:p>
        </p:txBody>
      </p:sp>
      <p:sp>
        <p:nvSpPr>
          <p:cNvPr id="5" name="Footer Placeholder 4"/>
          <p:cNvSpPr>
            <a:spLocks noGrp="1"/>
          </p:cNvSpPr>
          <p:nvPr>
            <p:ph type="ftr" sz="quarter" idx="11"/>
          </p:nvPr>
        </p:nvSpPr>
        <p:spPr>
          <a:xfrm>
            <a:off x="0" y="8685213"/>
            <a:ext cx="6172200" cy="457200"/>
          </a:xfrm>
          <a:prstGeom prst="rect">
            <a:avLst/>
          </a:prstGeom>
        </p:spPr>
        <p:txBody>
          <a:bodyPr/>
          <a:lstStyle/>
          <a:p>
            <a:r>
              <a:rPr lang="en-US" dirty="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Light" pitchFamily="34" charset="0"/>
              </a:rPr>
            </a:br>
            <a:r>
              <a:rPr lang="en-US" dirty="0">
                <a:solidFill>
                  <a:srgbClr val="000000"/>
                </a:solidFill>
                <a:latin typeface="Segoe UI Light"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14</a:t>
            </a:fld>
            <a:endParaRPr lang="en-US" dirty="0"/>
          </a:p>
        </p:txBody>
      </p:sp>
      <p:sp>
        <p:nvSpPr>
          <p:cNvPr id="8" name="Header Placeholder 7"/>
          <p:cNvSpPr>
            <a:spLocks noGrp="1"/>
          </p:cNvSpPr>
          <p:nvPr>
            <p:ph type="hdr" sz="quarter" idx="13"/>
          </p:nvPr>
        </p:nvSpPr>
        <p:spPr>
          <a:xfrm>
            <a:off x="0" y="0"/>
            <a:ext cx="2971800" cy="457200"/>
          </a:xfrm>
          <a:prstGeom prst="rect">
            <a:avLst/>
          </a:prstGeom>
        </p:spPr>
        <p:txBody>
          <a:bodyPr/>
          <a:lstStyle/>
          <a:p>
            <a:r>
              <a:rPr lang="en-US" dirty="0"/>
              <a:t>Microsoft Consumer Channels and Central Marketing Group</a:t>
            </a:r>
          </a:p>
        </p:txBody>
      </p:sp>
    </p:spTree>
    <p:extLst>
      <p:ext uri="{BB962C8B-B14F-4D97-AF65-F5344CB8AC3E}">
        <p14:creationId xmlns:p14="http://schemas.microsoft.com/office/powerpoint/2010/main" val="1873981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3884613" y="0"/>
            <a:ext cx="2971800" cy="457200"/>
          </a:xfrm>
          <a:prstGeom prst="rect">
            <a:avLst/>
          </a:prstGeom>
        </p:spPr>
        <p:txBody>
          <a:bodyPr/>
          <a:lstStyle/>
          <a:p>
            <a:fld id="{81331B57-0BE5-4F82-AA58-76F53EFF3ADA}" type="datetime8">
              <a:rPr lang="en-US" smtClean="0"/>
              <a:pPr/>
              <a:t>9/27/2017 7:47 PM</a:t>
            </a:fld>
            <a:endParaRPr lang="en-US"/>
          </a:p>
        </p:txBody>
      </p:sp>
      <p:sp>
        <p:nvSpPr>
          <p:cNvPr id="6" name="Footer Placeholder 5"/>
          <p:cNvSpPr>
            <a:spLocks noGrp="1"/>
          </p:cNvSpPr>
          <p:nvPr>
            <p:ph type="ftr" sz="quarter" idx="12"/>
          </p:nvPr>
        </p:nvSpPr>
        <p:spPr>
          <a:xfrm>
            <a:off x="0" y="8685213"/>
            <a:ext cx="6172200" cy="457200"/>
          </a:xfrm>
          <a:prstGeom prst="rect">
            <a:avLst/>
          </a:prstGeom>
        </p:spPr>
        <p:txBody>
          <a:bodyPr/>
          <a:lstStyle/>
          <a:p>
            <a:r>
              <a:rPr lang="en-US" dirty="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15</a:t>
            </a:fld>
            <a:endParaRPr lang="en-US" dirty="0"/>
          </a:p>
        </p:txBody>
      </p:sp>
    </p:spTree>
    <p:extLst>
      <p:ext uri="{BB962C8B-B14F-4D97-AF65-F5344CB8AC3E}">
        <p14:creationId xmlns:p14="http://schemas.microsoft.com/office/powerpoint/2010/main" val="853924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3884613" y="0"/>
            <a:ext cx="2971800" cy="457200"/>
          </a:xfrm>
          <a:prstGeom prst="rect">
            <a:avLst/>
          </a:prstGeom>
        </p:spPr>
        <p:txBody>
          <a:bodyPr/>
          <a:lstStyle/>
          <a:p>
            <a:fld id="{81331B57-0BE5-4F82-AA58-76F53EFF3ADA}" type="datetime8">
              <a:rPr lang="en-US" smtClean="0"/>
              <a:pPr/>
              <a:t>9/27/2017 7:47 PM</a:t>
            </a:fld>
            <a:endParaRPr lang="en-US"/>
          </a:p>
        </p:txBody>
      </p:sp>
      <p:sp>
        <p:nvSpPr>
          <p:cNvPr id="6" name="Footer Placeholder 5"/>
          <p:cNvSpPr>
            <a:spLocks noGrp="1"/>
          </p:cNvSpPr>
          <p:nvPr>
            <p:ph type="ftr" sz="quarter" idx="12"/>
          </p:nvPr>
        </p:nvSpPr>
        <p:spPr>
          <a:xfrm>
            <a:off x="0" y="8685213"/>
            <a:ext cx="6172200" cy="457200"/>
          </a:xfrm>
          <a:prstGeom prst="rect">
            <a:avLst/>
          </a:prstGeom>
        </p:spPr>
        <p:txBody>
          <a:bodyPr/>
          <a:lstStyle/>
          <a:p>
            <a:r>
              <a:rPr lang="en-US" dirty="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16</a:t>
            </a:fld>
            <a:endParaRPr lang="en-US" dirty="0"/>
          </a:p>
        </p:txBody>
      </p:sp>
    </p:spTree>
    <p:extLst>
      <p:ext uri="{BB962C8B-B14F-4D97-AF65-F5344CB8AC3E}">
        <p14:creationId xmlns:p14="http://schemas.microsoft.com/office/powerpoint/2010/main" val="2374287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err="1"/>
              <a:t>Whitelist</a:t>
            </a:r>
            <a:r>
              <a:rPr lang="es-AR" dirty="0"/>
              <a:t>:</a:t>
            </a:r>
            <a:r>
              <a:rPr lang="es-AR" baseline="0" dirty="0"/>
              <a:t> nos permite acceder a </a:t>
            </a:r>
            <a:r>
              <a:rPr lang="es-AR" baseline="0" dirty="0" err="1"/>
              <a:t>url</a:t>
            </a:r>
            <a:r>
              <a:rPr lang="es-AR" baseline="0" dirty="0"/>
              <a:t> externas desde dentro de nuestra aplicación</a:t>
            </a:r>
          </a:p>
          <a:p>
            <a:endParaRPr lang="es-AR" baseline="0" dirty="0"/>
          </a:p>
          <a:p>
            <a:r>
              <a:rPr lang="es-AR" baseline="0" dirty="0" err="1"/>
              <a:t>Splashscreen</a:t>
            </a:r>
            <a:r>
              <a:rPr lang="es-AR" baseline="0" dirty="0"/>
              <a:t>: añadir una imagen a pantalla completa para nuestra aplicación</a:t>
            </a:r>
          </a:p>
          <a:p>
            <a:endParaRPr lang="es-AR"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0DDD570-73C6-48B9-902B-0357C4A0B5CB}" type="datetime1">
              <a:rPr lang="en-US" smtClean="0"/>
              <a:t>9/27/2017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722196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baseline="0" dirty="0"/>
          </a:p>
          <a:p>
            <a:r>
              <a:rPr lang="es-AR" baseline="0" dirty="0"/>
              <a:t>A alto nivel la mayoría de los </a:t>
            </a:r>
            <a:r>
              <a:rPr lang="es-AR" baseline="0" dirty="0" err="1"/>
              <a:t>plugins</a:t>
            </a:r>
            <a:r>
              <a:rPr lang="es-AR" baseline="0" dirty="0"/>
              <a:t> son una interfaz en </a:t>
            </a:r>
            <a:r>
              <a:rPr lang="es-AR" baseline="0" dirty="0" err="1"/>
              <a:t>javascript</a:t>
            </a:r>
            <a:r>
              <a:rPr lang="es-AR" baseline="0" dirty="0"/>
              <a:t> que nos da acceso a las capacidades de la plataforma</a:t>
            </a:r>
          </a:p>
          <a:p>
            <a:r>
              <a:rPr lang="es-AR" baseline="0" dirty="0"/>
              <a:t>La interface abstrae las diferencias entre las plataformas para que podamos usarla con una sola interfaz común </a:t>
            </a:r>
            <a:r>
              <a:rPr lang="es-AR" baseline="0" dirty="0" err="1"/>
              <a:t>independente</a:t>
            </a:r>
            <a:r>
              <a:rPr lang="es-AR" baseline="0" dirty="0"/>
              <a:t> plataforma</a:t>
            </a:r>
          </a:p>
          <a:p>
            <a:endParaRPr lang="es-AR" baseline="0" dirty="0"/>
          </a:p>
          <a:p>
            <a:r>
              <a:rPr lang="es-AR" baseline="0" dirty="0"/>
              <a:t>En Android el acceso a la cámara esta implementado en java, como lo haría una aplicación Android escrita en java</a:t>
            </a:r>
          </a:p>
          <a:p>
            <a:r>
              <a:rPr lang="es-AR" baseline="0" dirty="0"/>
              <a:t>En iOS el complemento de la cámara se implementa usando </a:t>
            </a:r>
            <a:r>
              <a:rPr lang="es-AR" baseline="0" dirty="0" err="1"/>
              <a:t>Objective</a:t>
            </a:r>
            <a:r>
              <a:rPr lang="es-AR" baseline="0" dirty="0"/>
              <a:t>-C </a:t>
            </a:r>
            <a:endParaRPr lang="es-A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0DDD570-73C6-48B9-902B-0357C4A0B5CB}" type="datetime1">
              <a:rPr lang="en-US" smtClean="0"/>
              <a:t>9/27/2017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926285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a:t>En las aplicaciones </a:t>
            </a:r>
            <a:r>
              <a:rPr lang="es-AR" dirty="0" err="1"/>
              <a:t>cordova</a:t>
            </a:r>
            <a:r>
              <a:rPr lang="es-AR" dirty="0"/>
              <a:t> no se tiene que preocupar por nada de eso,</a:t>
            </a:r>
            <a:r>
              <a:rPr lang="es-AR" baseline="0" dirty="0"/>
              <a:t> solo se tiene que utilizar el </a:t>
            </a:r>
            <a:r>
              <a:rPr lang="es-AR" baseline="0" dirty="0" err="1"/>
              <a:t>plugin</a:t>
            </a:r>
            <a:r>
              <a:rPr lang="es-AR" baseline="0" dirty="0"/>
              <a:t> de la cámara</a:t>
            </a:r>
          </a:p>
          <a:p>
            <a:endParaRPr lang="es-AR" baseline="0" dirty="0"/>
          </a:p>
          <a:p>
            <a:r>
              <a:rPr lang="es-AR" baseline="0" dirty="0"/>
              <a:t>El código que se escribe es exactamente el mismo independiente de la plataforma.</a:t>
            </a:r>
            <a:endParaRPr lang="es-A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0DDD570-73C6-48B9-902B-0357C4A0B5CB}" type="datetime1">
              <a:rPr lang="en-US" smtClean="0"/>
              <a:t>9/27/2017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269537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Soy un </a:t>
            </a:r>
            <a:r>
              <a:rPr lang="en-US" dirty="0" err="1"/>
              <a:t>desarrollador</a:t>
            </a:r>
            <a:r>
              <a:rPr lang="en-US" baseline="0" dirty="0"/>
              <a:t> web y me </a:t>
            </a:r>
            <a:r>
              <a:rPr lang="en-US" baseline="0" dirty="0" err="1"/>
              <a:t>encanta</a:t>
            </a:r>
            <a:r>
              <a:rPr lang="en-US" baseline="0" dirty="0"/>
              <a:t> que </a:t>
            </a:r>
            <a:r>
              <a:rPr lang="en-US" baseline="0" dirty="0" err="1"/>
              <a:t>pueda</a:t>
            </a:r>
            <a:r>
              <a:rPr lang="en-US" baseline="0" dirty="0"/>
              <a:t> </a:t>
            </a:r>
            <a:r>
              <a:rPr lang="en-US" baseline="0" dirty="0" err="1"/>
              <a:t>usar</a:t>
            </a:r>
            <a:r>
              <a:rPr lang="en-US" baseline="0" dirty="0"/>
              <a:t> </a:t>
            </a:r>
            <a:r>
              <a:rPr lang="en-US" baseline="0" dirty="0" err="1"/>
              <a:t>mis</a:t>
            </a:r>
            <a:r>
              <a:rPr lang="en-US" baseline="0" dirty="0"/>
              <a:t> </a:t>
            </a:r>
            <a:r>
              <a:rPr lang="en-US" baseline="0" dirty="0" err="1"/>
              <a:t>herramientas</a:t>
            </a:r>
            <a:r>
              <a:rPr lang="en-US" baseline="0" dirty="0"/>
              <a:t> </a:t>
            </a:r>
            <a:r>
              <a:rPr lang="en-US" baseline="0" dirty="0" err="1"/>
              <a:t>favoritas</a:t>
            </a:r>
            <a:r>
              <a:rPr lang="en-US" baseline="0" dirty="0"/>
              <a:t>, frameworks, </a:t>
            </a:r>
            <a:r>
              <a:rPr lang="en-US" baseline="0" dirty="0" err="1"/>
              <a:t>bibliotecas</a:t>
            </a:r>
            <a:r>
              <a:rPr lang="en-US" baseline="0" dirty="0"/>
              <a:t> y </a:t>
            </a:r>
            <a:r>
              <a:rPr lang="en-US" baseline="0" dirty="0" err="1"/>
              <a:t>lenguajes</a:t>
            </a:r>
            <a:r>
              <a:rPr lang="en-US" baseline="0" dirty="0"/>
              <a:t> para </a:t>
            </a:r>
            <a:r>
              <a:rPr lang="en-US" baseline="0" dirty="0" err="1"/>
              <a:t>contruir</a:t>
            </a:r>
            <a:r>
              <a:rPr lang="en-US" baseline="0" dirty="0"/>
              <a:t> </a:t>
            </a:r>
            <a:r>
              <a:rPr lang="en-US" baseline="0" dirty="0" err="1"/>
              <a:t>aplicaciones</a:t>
            </a:r>
            <a:r>
              <a:rPr lang="en-US" baseline="0" dirty="0"/>
              <a:t> </a:t>
            </a:r>
            <a:r>
              <a:rPr lang="en-US" baseline="0" dirty="0" err="1"/>
              <a:t>movile</a:t>
            </a:r>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3884613" y="0"/>
            <a:ext cx="2971800" cy="457200"/>
          </a:xfrm>
          <a:prstGeom prst="rect">
            <a:avLst/>
          </a:prstGeom>
        </p:spPr>
        <p:txBody>
          <a:bodyPr/>
          <a:lstStyle/>
          <a:p>
            <a:fld id="{81331B57-0BE5-4F82-AA58-76F53EFF3ADA}" type="datetime8">
              <a:rPr lang="en-US" smtClean="0"/>
              <a:pPr/>
              <a:t>9/27/2017 7:47 PM</a:t>
            </a:fld>
            <a:endParaRPr lang="en-US"/>
          </a:p>
        </p:txBody>
      </p:sp>
      <p:sp>
        <p:nvSpPr>
          <p:cNvPr id="6" name="Footer Placeholder 5"/>
          <p:cNvSpPr>
            <a:spLocks noGrp="1"/>
          </p:cNvSpPr>
          <p:nvPr>
            <p:ph type="ftr" sz="quarter" idx="12"/>
          </p:nvPr>
        </p:nvSpPr>
        <p:spPr>
          <a:xfrm>
            <a:off x="0" y="8685213"/>
            <a:ext cx="6172200" cy="457200"/>
          </a:xfrm>
          <a:prstGeom prst="rect">
            <a:avLst/>
          </a:prstGeom>
        </p:spPr>
        <p:txBody>
          <a:bodyPr/>
          <a:lstStyle/>
          <a:p>
            <a:r>
              <a:rPr lang="en-US" dirty="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23600530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0DDD570-73C6-48B9-902B-0357C4A0B5CB}" type="datetime1">
              <a:rPr lang="en-US" smtClean="0"/>
              <a:t>9/27/2017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7892210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0DDD570-73C6-48B9-902B-0357C4A0B5CB}" type="datetime1">
              <a:rPr lang="en-US" smtClean="0"/>
              <a:t>9/27/2017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1559810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0DDD570-73C6-48B9-902B-0357C4A0B5CB}" type="datetime1">
              <a:rPr lang="en-US" smtClean="0"/>
              <a:t>9/27/2017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245215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a:t>2- Un proyecto TACO puede vivir dentro de la solución</a:t>
            </a:r>
            <a:r>
              <a:rPr lang="es-AR" baseline="0" dirty="0"/>
              <a:t> junto a otras aplicaciones asp.net o cualquier otro tipo de proyecto.</a:t>
            </a:r>
          </a:p>
          <a:p>
            <a:endParaRPr lang="es-AR" baseline="0" dirty="0"/>
          </a:p>
          <a:p>
            <a:r>
              <a:rPr lang="es-AR" baseline="0" dirty="0"/>
              <a:t>3- VS TACO se sitúa en al parte superior de </a:t>
            </a:r>
            <a:r>
              <a:rPr lang="es-AR" baseline="0" dirty="0" err="1"/>
              <a:t>Cordova</a:t>
            </a:r>
            <a:r>
              <a:rPr lang="es-AR" baseline="0" dirty="0"/>
              <a:t> y abstrae alguna de su complejidad, para que no tengamos que tratar con el</a:t>
            </a:r>
          </a:p>
          <a:p>
            <a:endParaRPr lang="es-AR"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3D1AA18-A438-4BF9-ABBC-F50023A081A5}" type="datetime1">
              <a:rPr lang="en-US" smtClean="0"/>
              <a:t>9/27/2017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418661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marR="0" lvl="0" indent="0" algn="l" defTabSz="932468" rtl="0" eaLnBrk="1" fontAlgn="auto" latinLnBrk="0" hangingPunct="1">
              <a:lnSpc>
                <a:spcPct val="90000"/>
              </a:lnSpc>
              <a:spcBef>
                <a:spcPts val="0"/>
              </a:spcBef>
              <a:spcAft>
                <a:spcPts val="340"/>
              </a:spcAft>
              <a:buClrTx/>
              <a:buSzTx/>
              <a:buFontTx/>
              <a:buNone/>
              <a:tabLst/>
              <a:defRPr/>
            </a:pPr>
            <a:r>
              <a:rPr lang="es-AR" dirty="0"/>
              <a:t>Porque deberíamos usar VS TACO en lugar directamente de </a:t>
            </a:r>
            <a:r>
              <a:rPr lang="es-AR" dirty="0" err="1"/>
              <a:t>Cordova</a:t>
            </a:r>
            <a:r>
              <a:rPr lang="es-AR" dirty="0"/>
              <a:t>,</a:t>
            </a:r>
            <a:r>
              <a:rPr lang="es-AR" baseline="0" dirty="0"/>
              <a:t> además del hecho que nos guste el Visual Studio</a:t>
            </a:r>
          </a:p>
          <a:p>
            <a:pPr marL="0" marR="0" lvl="0" indent="0" algn="l" defTabSz="932468" rtl="0" eaLnBrk="1" fontAlgn="auto" latinLnBrk="0" hangingPunct="1">
              <a:lnSpc>
                <a:spcPct val="90000"/>
              </a:lnSpc>
              <a:spcBef>
                <a:spcPts val="0"/>
              </a:spcBef>
              <a:spcAft>
                <a:spcPts val="340"/>
              </a:spcAft>
              <a:buClrTx/>
              <a:buSzTx/>
              <a:buFontTx/>
              <a:buNone/>
              <a:tabLst/>
              <a:defRPr/>
            </a:pPr>
            <a:endParaRPr lang="es-AR" baseline="0" dirty="0"/>
          </a:p>
          <a:p>
            <a:pPr marL="0" marR="0" lvl="0" indent="0" algn="l" defTabSz="932468" rtl="0" eaLnBrk="1" fontAlgn="auto" latinLnBrk="0" hangingPunct="1">
              <a:lnSpc>
                <a:spcPct val="90000"/>
              </a:lnSpc>
              <a:spcBef>
                <a:spcPts val="0"/>
              </a:spcBef>
              <a:spcAft>
                <a:spcPts val="340"/>
              </a:spcAft>
              <a:buClrTx/>
              <a:buSzTx/>
              <a:buFontTx/>
              <a:buNone/>
              <a:tabLst/>
              <a:defRPr/>
            </a:pPr>
            <a:r>
              <a:rPr lang="es-AR" baseline="0" dirty="0"/>
              <a:t>1- Conseguir todo lo que se necesita instalado y configurado para la creación de aplicación </a:t>
            </a:r>
            <a:r>
              <a:rPr lang="es-AR" baseline="0" dirty="0" err="1"/>
              <a:t>cordova</a:t>
            </a:r>
            <a:r>
              <a:rPr lang="es-AR" baseline="0" dirty="0"/>
              <a:t> puede ser un desafío, pero VS TACO se encarga de eso para nosotros. Solo hay que instalar la característica como parte del VS y dejar además que se encargue de las descarga de los SDK de Android</a:t>
            </a:r>
          </a:p>
          <a:p>
            <a:pPr marL="0" marR="0" lvl="0" indent="0" algn="l" defTabSz="932468" rtl="0" eaLnBrk="1" fontAlgn="auto" latinLnBrk="0" hangingPunct="1">
              <a:lnSpc>
                <a:spcPct val="90000"/>
              </a:lnSpc>
              <a:spcBef>
                <a:spcPts val="0"/>
              </a:spcBef>
              <a:spcAft>
                <a:spcPts val="340"/>
              </a:spcAft>
              <a:buClrTx/>
              <a:buSzTx/>
              <a:buFontTx/>
              <a:buNone/>
              <a:tabLst/>
              <a:defRPr/>
            </a:pPr>
            <a:r>
              <a:rPr lang="es-AR" baseline="0" dirty="0"/>
              <a:t>2- También se integra muy bien con las capacidad de </a:t>
            </a:r>
            <a:r>
              <a:rPr lang="es-AR" baseline="0" dirty="0" err="1"/>
              <a:t>debug</a:t>
            </a:r>
            <a:r>
              <a:rPr lang="es-AR" baseline="0" dirty="0"/>
              <a:t> del VS, se podrá depurar mientras se esta ejecutando</a:t>
            </a:r>
          </a:p>
          <a:p>
            <a:pPr marL="0" marR="0" lvl="0" indent="0" algn="l" defTabSz="932468" rtl="0" eaLnBrk="1" fontAlgn="auto" latinLnBrk="0" hangingPunct="1">
              <a:lnSpc>
                <a:spcPct val="90000"/>
              </a:lnSpc>
              <a:spcBef>
                <a:spcPts val="0"/>
              </a:spcBef>
              <a:spcAft>
                <a:spcPts val="340"/>
              </a:spcAft>
              <a:buClrTx/>
              <a:buSzTx/>
              <a:buFontTx/>
              <a:buNone/>
              <a:tabLst/>
              <a:defRPr/>
            </a:pPr>
            <a:r>
              <a:rPr lang="es-AR" baseline="0" dirty="0"/>
              <a:t>3- Funciona en el emulador de VS para Android, pudiendo realizar pruebas en diferentes tipos de dispositivos y ver como la aplicación se comporta en ellos</a:t>
            </a:r>
          </a:p>
          <a:p>
            <a:pPr marL="0" marR="0" lvl="0" indent="0" algn="l" defTabSz="932468" rtl="0" eaLnBrk="1" fontAlgn="auto" latinLnBrk="0" hangingPunct="1">
              <a:lnSpc>
                <a:spcPct val="90000"/>
              </a:lnSpc>
              <a:spcBef>
                <a:spcPts val="0"/>
              </a:spcBef>
              <a:spcAft>
                <a:spcPts val="340"/>
              </a:spcAft>
              <a:buClrTx/>
              <a:buSzTx/>
              <a:buFontTx/>
              <a:buNone/>
              <a:tabLst/>
              <a:defRPr/>
            </a:pPr>
            <a:r>
              <a:rPr lang="es-AR" baseline="0" dirty="0"/>
              <a:t>4- Capacidad de construir y depurar aplicación iOS desde una maquina Windows, ese es un gran problema porque tradicionalmente se requiere de una Mac si se quiere hacer eso</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CB8296B-8E3A-4B2C-9983-2A2FCC44FCAD}" type="datetime1">
              <a:rPr lang="en-US" smtClean="0"/>
              <a:t>9/27/2017</a:t>
            </a:fld>
            <a:endParaRPr lang="en-US" dirty="0"/>
          </a:p>
        </p:txBody>
      </p:sp>
      <p:sp>
        <p:nvSpPr>
          <p:cNvPr id="5" name="Footer Placeholder 4"/>
          <p:cNvSpPr>
            <a:spLocks noGrp="1"/>
          </p:cNvSpPr>
          <p:nvPr>
            <p:ph type="ftr" sz="quarter" idx="11"/>
          </p:nvPr>
        </p:nvSpPr>
        <p:spPr>
          <a:xfrm>
            <a:off x="0" y="8685213"/>
            <a:ext cx="6172200" cy="457200"/>
          </a:xfrm>
          <a:prstGeom prst="rect">
            <a:avLst/>
          </a:prstGeom>
        </p:spPr>
        <p:txBody>
          <a:bodyPr/>
          <a:lstStyle/>
          <a:p>
            <a:r>
              <a:rPr lang="en-US" dirty="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Light" pitchFamily="34" charset="0"/>
              </a:rPr>
            </a:br>
            <a:r>
              <a:rPr lang="en-US" dirty="0">
                <a:solidFill>
                  <a:srgbClr val="000000"/>
                </a:solidFill>
                <a:latin typeface="Segoe UI Light"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4</a:t>
            </a:fld>
            <a:endParaRPr lang="en-US" dirty="0"/>
          </a:p>
        </p:txBody>
      </p:sp>
      <p:sp>
        <p:nvSpPr>
          <p:cNvPr id="8" name="Header Placeholder 7"/>
          <p:cNvSpPr>
            <a:spLocks noGrp="1"/>
          </p:cNvSpPr>
          <p:nvPr>
            <p:ph type="hdr" sz="quarter" idx="13"/>
          </p:nvPr>
        </p:nvSpPr>
        <p:spPr>
          <a:xfrm>
            <a:off x="0" y="0"/>
            <a:ext cx="2971800" cy="457200"/>
          </a:xfrm>
          <a:prstGeom prst="rect">
            <a:avLst/>
          </a:prstGeom>
        </p:spPr>
        <p:txBody>
          <a:bodyPr/>
          <a:lstStyle/>
          <a:p>
            <a:r>
              <a:rPr lang="en-US" dirty="0"/>
              <a:t>Microsoft Consumer Channels and Central Marketing Group</a:t>
            </a:r>
          </a:p>
        </p:txBody>
      </p:sp>
    </p:spTree>
    <p:extLst>
      <p:ext uri="{BB962C8B-B14F-4D97-AF65-F5344CB8AC3E}">
        <p14:creationId xmlns:p14="http://schemas.microsoft.com/office/powerpoint/2010/main" val="1507080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a:t>Si estas interesado</a:t>
            </a:r>
            <a:r>
              <a:rPr lang="es-AR" baseline="0" dirty="0"/>
              <a:t> en construcciones de alto rendimiento, aplicaciones multimedia o juegos, es probable que no quieras ir a VS TACO. Dicho esto si es bueno para una gran variedad de aplicaciones de negocio para la cual se ajusta. Además el rendimiento de las aplicaciones </a:t>
            </a:r>
            <a:r>
              <a:rPr lang="es-AR" baseline="0" dirty="0" err="1"/>
              <a:t>cordova</a:t>
            </a:r>
            <a:r>
              <a:rPr lang="es-AR" baseline="0" dirty="0"/>
              <a:t> va mejorando a medida que los dispositivos se vuelven mas poderosos y los sistemas operativo Mobile mejoran el rendimiento del componente de vista web.</a:t>
            </a:r>
          </a:p>
          <a:p>
            <a:endParaRPr lang="es-AR" baseline="0" dirty="0"/>
          </a:p>
          <a:p>
            <a:r>
              <a:rPr lang="es-AR" baseline="0" dirty="0"/>
              <a:t>Esto significa que la diferencia de rendimiento entre las aplicaciones nativas y las </a:t>
            </a:r>
            <a:r>
              <a:rPr lang="es-AR" baseline="0" dirty="0" err="1"/>
              <a:t>cordova</a:t>
            </a:r>
            <a:r>
              <a:rPr lang="es-AR" baseline="0" dirty="0"/>
              <a:t> seguirán disminuyendo en el futuro.</a:t>
            </a:r>
          </a:p>
          <a:p>
            <a:endParaRPr lang="en-US" baseline="0" dirty="0"/>
          </a:p>
          <a:p>
            <a:pPr marL="0" marR="0" lvl="0" indent="0" algn="l" defTabSz="932468" rtl="0" eaLnBrk="1" fontAlgn="auto" latinLnBrk="0" hangingPunct="1">
              <a:lnSpc>
                <a:spcPct val="90000"/>
              </a:lnSpc>
              <a:spcBef>
                <a:spcPts val="0"/>
              </a:spcBef>
              <a:spcAft>
                <a:spcPts val="340"/>
              </a:spcAft>
              <a:buClrTx/>
              <a:buSzTx/>
              <a:buFontTx/>
              <a:buNone/>
              <a:tabLst/>
              <a:defRPr/>
            </a:pPr>
            <a:r>
              <a:rPr lang="en-US" dirty="0"/>
              <a:t>VS TACO</a:t>
            </a:r>
            <a:r>
              <a:rPr lang="en-US" baseline="0" dirty="0"/>
              <a:t> no </a:t>
            </a:r>
            <a:r>
              <a:rPr lang="en-US" baseline="0" dirty="0" err="1"/>
              <a:t>es</a:t>
            </a:r>
            <a:r>
              <a:rPr lang="en-US" baseline="0" dirty="0"/>
              <a:t> la </a:t>
            </a:r>
            <a:r>
              <a:rPr lang="en-US" baseline="0" dirty="0" err="1"/>
              <a:t>respuesta</a:t>
            </a:r>
            <a:r>
              <a:rPr lang="en-US" baseline="0" dirty="0"/>
              <a:t> a </a:t>
            </a:r>
            <a:r>
              <a:rPr lang="en-US" baseline="0" dirty="0" err="1"/>
              <a:t>todas</a:t>
            </a:r>
            <a:r>
              <a:rPr lang="en-US" baseline="0" dirty="0"/>
              <a:t> las </a:t>
            </a:r>
            <a:r>
              <a:rPr lang="en-US" baseline="0" dirty="0" err="1"/>
              <a:t>situaciones</a:t>
            </a:r>
            <a:r>
              <a:rPr lang="en-US" baseline="0" dirty="0"/>
              <a:t>, hay </a:t>
            </a:r>
            <a:r>
              <a:rPr lang="en-US" baseline="0" dirty="0" err="1"/>
              <a:t>muchos</a:t>
            </a:r>
            <a:r>
              <a:rPr lang="en-US" baseline="0" dirty="0"/>
              <a:t> </a:t>
            </a:r>
            <a:r>
              <a:rPr lang="en-US" baseline="0" dirty="0" err="1"/>
              <a:t>tipos</a:t>
            </a:r>
            <a:r>
              <a:rPr lang="en-US" baseline="0" dirty="0"/>
              <a:t> de </a:t>
            </a:r>
            <a:r>
              <a:rPr lang="en-US" baseline="0" dirty="0" err="1"/>
              <a:t>aplicaciones</a:t>
            </a:r>
            <a:r>
              <a:rPr lang="en-US" baseline="0" dirty="0"/>
              <a:t> que no </a:t>
            </a:r>
            <a:r>
              <a:rPr lang="en-US" baseline="0" dirty="0" err="1"/>
              <a:t>podran</a:t>
            </a:r>
            <a:r>
              <a:rPr lang="en-US" baseline="0" dirty="0"/>
              <a:t> </a:t>
            </a:r>
            <a:r>
              <a:rPr lang="en-US" baseline="0" dirty="0" err="1"/>
              <a:t>realizarse</a:t>
            </a:r>
            <a:r>
              <a:rPr lang="en-US" baseline="0" dirty="0"/>
              <a:t> con </a:t>
            </a:r>
            <a:r>
              <a:rPr lang="en-US" baseline="0" dirty="0" err="1"/>
              <a:t>tecnologia</a:t>
            </a:r>
            <a:r>
              <a:rPr lang="en-US" baseline="0" dirty="0"/>
              <a:t> web</a:t>
            </a:r>
            <a:endParaRPr lang="en-US" dirty="0"/>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3D1AA18-A438-4BF9-ABBC-F50023A081A5}" type="datetime1">
              <a:rPr lang="en-US" smtClean="0"/>
              <a:t>9/27/2017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232723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A </a:t>
            </a:r>
            <a:r>
              <a:rPr lang="en-US" dirty="0" err="1"/>
              <a:t>nivel</a:t>
            </a:r>
            <a:r>
              <a:rPr lang="en-US" dirty="0"/>
              <a:t> mas </a:t>
            </a:r>
            <a:r>
              <a:rPr lang="en-US" dirty="0" err="1"/>
              <a:t>bajo</a:t>
            </a:r>
            <a:r>
              <a:rPr lang="en-US" dirty="0"/>
              <a:t> </a:t>
            </a:r>
            <a:r>
              <a:rPr lang="en-US" dirty="0" err="1"/>
              <a:t>tenemos</a:t>
            </a:r>
            <a:r>
              <a:rPr lang="en-US" dirty="0"/>
              <a:t> el Sistema </a:t>
            </a:r>
            <a:r>
              <a:rPr lang="en-US" dirty="0" err="1"/>
              <a:t>operativo</a:t>
            </a:r>
            <a:r>
              <a:rPr lang="en-US" dirty="0"/>
              <a:t> del </a:t>
            </a:r>
            <a:r>
              <a:rPr lang="en-US" dirty="0" err="1"/>
              <a:t>dispositivo</a:t>
            </a:r>
            <a:r>
              <a:rPr lang="en-US" dirty="0"/>
              <a:t> y lo que se </a:t>
            </a:r>
            <a:r>
              <a:rPr lang="en-US" dirty="0" err="1"/>
              <a:t>puede</a:t>
            </a:r>
            <a:r>
              <a:rPr lang="en-US" dirty="0"/>
              <a:t> </a:t>
            </a:r>
            <a:r>
              <a:rPr lang="en-US" dirty="0" err="1"/>
              <a:t>esperar</a:t>
            </a:r>
            <a:r>
              <a:rPr lang="en-US" dirty="0"/>
              <a:t> de </a:t>
            </a:r>
            <a:r>
              <a:rPr lang="en-US" dirty="0" err="1"/>
              <a:t>este</a:t>
            </a:r>
            <a:r>
              <a:rPr lang="en-US" dirty="0"/>
              <a:t>.</a:t>
            </a:r>
          </a:p>
          <a:p>
            <a:r>
              <a:rPr lang="en-US" dirty="0" err="1"/>
              <a:t>Aplicacion</a:t>
            </a:r>
            <a:r>
              <a:rPr lang="en-US" dirty="0"/>
              <a:t> Cordova </a:t>
            </a:r>
            <a:r>
              <a:rPr lang="en-US" dirty="0" err="1"/>
              <a:t>en</a:t>
            </a:r>
            <a:r>
              <a:rPr lang="en-US" dirty="0"/>
              <a:t> </a:t>
            </a:r>
            <a:r>
              <a:rPr lang="en-US" dirty="0" err="1"/>
              <a:t>donde</a:t>
            </a:r>
            <a:r>
              <a:rPr lang="en-US" dirty="0"/>
              <a:t> se </a:t>
            </a:r>
            <a:r>
              <a:rPr lang="en-US" dirty="0" err="1"/>
              <a:t>observan</a:t>
            </a:r>
            <a:r>
              <a:rPr lang="en-US" dirty="0"/>
              <a:t> 3 </a:t>
            </a:r>
            <a:r>
              <a:rPr lang="en-US" dirty="0" err="1"/>
              <a:t>grandes</a:t>
            </a:r>
            <a:r>
              <a:rPr lang="en-US" dirty="0"/>
              <a:t> </a:t>
            </a:r>
            <a:r>
              <a:rPr lang="en-US" dirty="0" err="1"/>
              <a:t>piezas</a:t>
            </a:r>
            <a:r>
              <a:rPr lang="en-US" dirty="0"/>
              <a:t>:</a:t>
            </a:r>
          </a:p>
          <a:p>
            <a:pPr marL="171450" indent="-171450">
              <a:buFontTx/>
              <a:buChar char="-"/>
            </a:pPr>
            <a:r>
              <a:rPr lang="en-US" dirty="0"/>
              <a:t>El </a:t>
            </a:r>
            <a:r>
              <a:rPr lang="en-US" dirty="0" err="1"/>
              <a:t>codigo</a:t>
            </a:r>
            <a:r>
              <a:rPr lang="en-US" dirty="0"/>
              <a:t> que </a:t>
            </a:r>
            <a:r>
              <a:rPr lang="en-US" dirty="0" err="1"/>
              <a:t>escribimos</a:t>
            </a:r>
            <a:r>
              <a:rPr lang="en-US" dirty="0"/>
              <a:t>,</a:t>
            </a:r>
            <a:r>
              <a:rPr lang="en-US" baseline="0" dirty="0"/>
              <a:t> que </a:t>
            </a:r>
            <a:r>
              <a:rPr lang="en-US" baseline="0" dirty="0" err="1"/>
              <a:t>es</a:t>
            </a:r>
            <a:r>
              <a:rPr lang="en-US" baseline="0" dirty="0"/>
              <a:t> </a:t>
            </a:r>
            <a:r>
              <a:rPr lang="en-US" baseline="0" dirty="0" err="1"/>
              <a:t>en</a:t>
            </a:r>
            <a:r>
              <a:rPr lang="en-US" baseline="0" dirty="0"/>
              <a:t> </a:t>
            </a:r>
            <a:r>
              <a:rPr lang="en-US" baseline="0" dirty="0" err="1"/>
              <a:t>realidad</a:t>
            </a:r>
            <a:r>
              <a:rPr lang="en-US" baseline="0" dirty="0"/>
              <a:t> la </a:t>
            </a:r>
            <a:r>
              <a:rPr lang="en-US" baseline="0" dirty="0" err="1"/>
              <a:t>aplicacion</a:t>
            </a:r>
            <a:r>
              <a:rPr lang="en-US" baseline="0" dirty="0"/>
              <a:t> web, que </a:t>
            </a:r>
            <a:r>
              <a:rPr lang="en-US" baseline="0" dirty="0" err="1"/>
              <a:t>contiene</a:t>
            </a:r>
            <a:r>
              <a:rPr lang="en-US" baseline="0" dirty="0"/>
              <a:t> </a:t>
            </a:r>
            <a:r>
              <a:rPr lang="en-US" baseline="0" dirty="0" err="1"/>
              <a:t>todo</a:t>
            </a:r>
            <a:r>
              <a:rPr lang="en-US" baseline="0" dirty="0"/>
              <a:t> lo que hay que </a:t>
            </a:r>
            <a:r>
              <a:rPr lang="en-US" baseline="0" dirty="0" err="1"/>
              <a:t>esperar</a:t>
            </a:r>
            <a:r>
              <a:rPr lang="en-US" baseline="0" dirty="0"/>
              <a:t>, </a:t>
            </a:r>
            <a:r>
              <a:rPr lang="en-US" baseline="0" dirty="0" err="1"/>
              <a:t>como</a:t>
            </a:r>
            <a:r>
              <a:rPr lang="en-US" baseline="0" dirty="0"/>
              <a:t> html, </a:t>
            </a:r>
            <a:r>
              <a:rPr lang="en-US" baseline="0" dirty="0" err="1"/>
              <a:t>csss</a:t>
            </a:r>
            <a:r>
              <a:rPr lang="en-US" baseline="0" dirty="0"/>
              <a:t>, </a:t>
            </a:r>
            <a:r>
              <a:rPr lang="en-US" baseline="0" dirty="0" err="1"/>
              <a:t>javascript</a:t>
            </a:r>
            <a:endParaRPr lang="en-US" baseline="0" dirty="0"/>
          </a:p>
          <a:p>
            <a:pPr marL="171450" indent="-171450">
              <a:buFontTx/>
              <a:buChar char="-"/>
            </a:pPr>
            <a:r>
              <a:rPr lang="en-US" baseline="0" dirty="0" err="1"/>
              <a:t>Esta</a:t>
            </a:r>
            <a:r>
              <a:rPr lang="en-US" baseline="0" dirty="0"/>
              <a:t> </a:t>
            </a:r>
            <a:r>
              <a:rPr lang="en-US" baseline="0" dirty="0" err="1"/>
              <a:t>aplicacion</a:t>
            </a:r>
            <a:r>
              <a:rPr lang="en-US" baseline="0" dirty="0"/>
              <a:t> se </a:t>
            </a:r>
            <a:r>
              <a:rPr lang="en-US" baseline="0" dirty="0" err="1"/>
              <a:t>ejecutan</a:t>
            </a:r>
            <a:r>
              <a:rPr lang="en-US" baseline="0" dirty="0"/>
              <a:t> </a:t>
            </a:r>
            <a:r>
              <a:rPr lang="en-US" baseline="0" dirty="0" err="1"/>
              <a:t>dentro</a:t>
            </a:r>
            <a:r>
              <a:rPr lang="en-US" baseline="0" dirty="0"/>
              <a:t> de </a:t>
            </a:r>
            <a:r>
              <a:rPr lang="en-US" baseline="0" dirty="0" err="1"/>
              <a:t>una</a:t>
            </a:r>
            <a:r>
              <a:rPr lang="en-US" baseline="0" dirty="0"/>
              <a:t> web view </a:t>
            </a:r>
            <a:r>
              <a:rPr lang="en-US" baseline="0" dirty="0" err="1"/>
              <a:t>contenida</a:t>
            </a:r>
            <a:r>
              <a:rPr lang="en-US" baseline="0" dirty="0"/>
              <a:t> </a:t>
            </a:r>
            <a:r>
              <a:rPr lang="en-US" baseline="0" dirty="0" err="1"/>
              <a:t>dentro</a:t>
            </a:r>
            <a:r>
              <a:rPr lang="en-US" baseline="0" dirty="0"/>
              <a:t> de la </a:t>
            </a:r>
            <a:r>
              <a:rPr lang="en-US" baseline="0" dirty="0" err="1"/>
              <a:t>aplicacion</a:t>
            </a:r>
            <a:r>
              <a:rPr lang="en-US" baseline="0" dirty="0"/>
              <a:t> </a:t>
            </a:r>
            <a:r>
              <a:rPr lang="en-US" baseline="0" dirty="0" err="1"/>
              <a:t>cordova</a:t>
            </a:r>
            <a:r>
              <a:rPr lang="en-US" baseline="0" dirty="0"/>
              <a:t>. </a:t>
            </a:r>
            <a:r>
              <a:rPr lang="en-US" baseline="0" dirty="0" err="1"/>
              <a:t>Esta</a:t>
            </a:r>
            <a:r>
              <a:rPr lang="en-US" baseline="0" dirty="0"/>
              <a:t> web view </a:t>
            </a:r>
            <a:r>
              <a:rPr lang="en-US" baseline="0" dirty="0" err="1"/>
              <a:t>ofrece</a:t>
            </a:r>
            <a:r>
              <a:rPr lang="en-US" baseline="0" dirty="0"/>
              <a:t> a </a:t>
            </a:r>
            <a:r>
              <a:rPr lang="en-US" baseline="0" dirty="0" err="1"/>
              <a:t>nuestra</a:t>
            </a:r>
            <a:r>
              <a:rPr lang="en-US" baseline="0" dirty="0"/>
              <a:t> </a:t>
            </a:r>
            <a:r>
              <a:rPr lang="en-US" baseline="0" dirty="0" err="1"/>
              <a:t>aplicacion</a:t>
            </a:r>
            <a:r>
              <a:rPr lang="en-US" baseline="0" dirty="0"/>
              <a:t> </a:t>
            </a:r>
            <a:r>
              <a:rPr lang="en-US" baseline="0" dirty="0" err="1"/>
              <a:t>acceso</a:t>
            </a:r>
            <a:r>
              <a:rPr lang="en-US" baseline="0" dirty="0"/>
              <a:t> a las </a:t>
            </a:r>
            <a:r>
              <a:rPr lang="en-US" baseline="0" dirty="0" err="1"/>
              <a:t>api</a:t>
            </a:r>
            <a:r>
              <a:rPr lang="en-US" baseline="0" dirty="0"/>
              <a:t> html </a:t>
            </a:r>
            <a:r>
              <a:rPr lang="en-US" baseline="0" dirty="0" err="1"/>
              <a:t>ademas</a:t>
            </a:r>
            <a:r>
              <a:rPr lang="en-US" baseline="0" dirty="0"/>
              <a:t> de </a:t>
            </a:r>
            <a:r>
              <a:rPr lang="en-US" baseline="0" dirty="0" err="1"/>
              <a:t>algunas</a:t>
            </a:r>
            <a:r>
              <a:rPr lang="en-US" baseline="0" dirty="0"/>
              <a:t> </a:t>
            </a:r>
            <a:r>
              <a:rPr lang="en-US" baseline="0" dirty="0" err="1"/>
              <a:t>definidas</a:t>
            </a:r>
            <a:r>
              <a:rPr lang="en-US" baseline="0" dirty="0"/>
              <a:t> </a:t>
            </a:r>
            <a:r>
              <a:rPr lang="en-US" baseline="0" dirty="0" err="1"/>
              <a:t>por</a:t>
            </a:r>
            <a:r>
              <a:rPr lang="en-US" baseline="0" dirty="0"/>
              <a:t> la </a:t>
            </a:r>
            <a:r>
              <a:rPr lang="en-US" baseline="0" dirty="0" err="1"/>
              <a:t>api</a:t>
            </a:r>
            <a:r>
              <a:rPr lang="en-US" baseline="0" dirty="0"/>
              <a:t> de </a:t>
            </a:r>
            <a:r>
              <a:rPr lang="en-US" baseline="0" dirty="0" err="1"/>
              <a:t>cordova</a:t>
            </a:r>
            <a:endParaRPr lang="en-US" baseline="0" dirty="0"/>
          </a:p>
          <a:p>
            <a:pPr marL="171450" indent="-171450">
              <a:buFontTx/>
              <a:buChar char="-"/>
            </a:pPr>
            <a:r>
              <a:rPr lang="en-US" baseline="0" dirty="0"/>
              <a:t>Los plugins </a:t>
            </a:r>
            <a:r>
              <a:rPr lang="en-US" baseline="0" dirty="0" err="1"/>
              <a:t>reciben</a:t>
            </a:r>
            <a:r>
              <a:rPr lang="en-US" baseline="0" dirty="0"/>
              <a:t> </a:t>
            </a:r>
            <a:r>
              <a:rPr lang="en-US" baseline="0" dirty="0" err="1"/>
              <a:t>llamadas</a:t>
            </a:r>
            <a:r>
              <a:rPr lang="en-US" baseline="0" dirty="0"/>
              <a:t> </a:t>
            </a:r>
            <a:r>
              <a:rPr lang="en-US" baseline="0" dirty="0" err="1"/>
              <a:t>indirectamente</a:t>
            </a:r>
            <a:r>
              <a:rPr lang="en-US" baseline="0" dirty="0"/>
              <a:t> </a:t>
            </a:r>
            <a:r>
              <a:rPr lang="en-US" baseline="0" dirty="0" err="1"/>
              <a:t>desde</a:t>
            </a:r>
            <a:r>
              <a:rPr lang="en-US" baseline="0" dirty="0"/>
              <a:t> </a:t>
            </a:r>
            <a:r>
              <a:rPr lang="en-US" baseline="0" dirty="0" err="1"/>
              <a:t>nuestra</a:t>
            </a:r>
            <a:r>
              <a:rPr lang="en-US" baseline="0" dirty="0"/>
              <a:t> </a:t>
            </a:r>
            <a:r>
              <a:rPr lang="en-US" baseline="0" dirty="0" err="1"/>
              <a:t>aplicacion</a:t>
            </a:r>
            <a:r>
              <a:rPr lang="en-US" baseline="0" dirty="0"/>
              <a:t> y la </a:t>
            </a:r>
            <a:r>
              <a:rPr lang="en-US" baseline="0" dirty="0" err="1"/>
              <a:t>rutea</a:t>
            </a:r>
            <a:r>
              <a:rPr lang="en-US" baseline="0" dirty="0"/>
              <a:t> a </a:t>
            </a:r>
            <a:r>
              <a:rPr lang="en-US" baseline="0" dirty="0" err="1"/>
              <a:t>traves</a:t>
            </a:r>
            <a:r>
              <a:rPr lang="en-US" baseline="0" dirty="0"/>
              <a:t> de las </a:t>
            </a:r>
            <a:r>
              <a:rPr lang="en-US" baseline="0" dirty="0" err="1"/>
              <a:t>api</a:t>
            </a:r>
            <a:r>
              <a:rPr lang="en-US" baseline="0" dirty="0"/>
              <a:t> del </a:t>
            </a:r>
            <a:r>
              <a:rPr lang="en-US" baseline="0" dirty="0" err="1"/>
              <a:t>dispositivo</a:t>
            </a:r>
            <a:r>
              <a:rPr lang="en-US" baseline="0" dirty="0"/>
              <a:t> </a:t>
            </a:r>
            <a:r>
              <a:rPr lang="en-US" baseline="0" dirty="0" err="1"/>
              <a:t>nativo</a:t>
            </a:r>
            <a:endParaRPr lang="en-US" baseline="0" dirty="0"/>
          </a:p>
          <a:p>
            <a:pPr marL="171450" indent="-171450">
              <a:buFontTx/>
              <a:buChar char="-"/>
            </a:pPr>
            <a:endParaRPr lang="en-US" baseline="0"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3884613" y="0"/>
            <a:ext cx="2971800" cy="457200"/>
          </a:xfrm>
          <a:prstGeom prst="rect">
            <a:avLst/>
          </a:prstGeom>
        </p:spPr>
        <p:txBody>
          <a:bodyPr/>
          <a:lstStyle/>
          <a:p>
            <a:fld id="{81331B57-0BE5-4F82-AA58-76F53EFF3ADA}" type="datetime8">
              <a:rPr lang="en-US" smtClean="0"/>
              <a:pPr/>
              <a:t>9/27/2017 7:47 PM</a:t>
            </a:fld>
            <a:endParaRPr lang="en-US"/>
          </a:p>
        </p:txBody>
      </p:sp>
      <p:sp>
        <p:nvSpPr>
          <p:cNvPr id="6" name="Footer Placeholder 5"/>
          <p:cNvSpPr>
            <a:spLocks noGrp="1"/>
          </p:cNvSpPr>
          <p:nvPr>
            <p:ph type="ftr" sz="quarter" idx="12"/>
          </p:nvPr>
        </p:nvSpPr>
        <p:spPr>
          <a:xfrm>
            <a:off x="0" y="8685213"/>
            <a:ext cx="6172200" cy="457200"/>
          </a:xfrm>
          <a:prstGeom prst="rect">
            <a:avLst/>
          </a:prstGeom>
        </p:spPr>
        <p:txBody>
          <a:bodyPr/>
          <a:lstStyle/>
          <a:p>
            <a:r>
              <a:rPr lang="en-US" dirty="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6</a:t>
            </a:fld>
            <a:endParaRPr lang="en-US" dirty="0"/>
          </a:p>
        </p:txBody>
      </p:sp>
    </p:spTree>
    <p:extLst>
      <p:ext uri="{BB962C8B-B14F-4D97-AF65-F5344CB8AC3E}">
        <p14:creationId xmlns:p14="http://schemas.microsoft.com/office/powerpoint/2010/main" val="3862938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CB8296B-8E3A-4B2C-9983-2A2FCC44FCAD}" type="datetime1">
              <a:rPr lang="en-US" smtClean="0"/>
              <a:t>9/27/2017</a:t>
            </a:fld>
            <a:endParaRPr lang="en-US" dirty="0"/>
          </a:p>
        </p:txBody>
      </p:sp>
      <p:sp>
        <p:nvSpPr>
          <p:cNvPr id="5" name="Footer Placeholder 4"/>
          <p:cNvSpPr>
            <a:spLocks noGrp="1"/>
          </p:cNvSpPr>
          <p:nvPr>
            <p:ph type="ftr" sz="quarter" idx="11"/>
          </p:nvPr>
        </p:nvSpPr>
        <p:spPr>
          <a:xfrm>
            <a:off x="0" y="8685213"/>
            <a:ext cx="6172200" cy="457200"/>
          </a:xfrm>
          <a:prstGeom prst="rect">
            <a:avLst/>
          </a:prstGeom>
        </p:spPr>
        <p:txBody>
          <a:bodyPr/>
          <a:lstStyle/>
          <a:p>
            <a:r>
              <a:rPr lang="en-US" dirty="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Light" pitchFamily="34" charset="0"/>
              </a:rPr>
            </a:br>
            <a:r>
              <a:rPr lang="en-US" dirty="0">
                <a:solidFill>
                  <a:srgbClr val="000000"/>
                </a:solidFill>
                <a:latin typeface="Segoe UI Light"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7</a:t>
            </a:fld>
            <a:endParaRPr lang="en-US" dirty="0"/>
          </a:p>
        </p:txBody>
      </p:sp>
      <p:sp>
        <p:nvSpPr>
          <p:cNvPr id="8" name="Header Placeholder 7"/>
          <p:cNvSpPr>
            <a:spLocks noGrp="1"/>
          </p:cNvSpPr>
          <p:nvPr>
            <p:ph type="hdr" sz="quarter" idx="13"/>
          </p:nvPr>
        </p:nvSpPr>
        <p:spPr>
          <a:xfrm>
            <a:off x="0" y="0"/>
            <a:ext cx="2971800" cy="457200"/>
          </a:xfrm>
          <a:prstGeom prst="rect">
            <a:avLst/>
          </a:prstGeom>
        </p:spPr>
        <p:txBody>
          <a:bodyPr/>
          <a:lstStyle/>
          <a:p>
            <a:r>
              <a:rPr lang="en-US" dirty="0"/>
              <a:t>Microsoft Consumer Channels and Central Marketing Group</a:t>
            </a:r>
          </a:p>
        </p:txBody>
      </p:sp>
    </p:spTree>
    <p:extLst>
      <p:ext uri="{BB962C8B-B14F-4D97-AF65-F5344CB8AC3E}">
        <p14:creationId xmlns:p14="http://schemas.microsoft.com/office/powerpoint/2010/main" val="107714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CB8296B-8E3A-4B2C-9983-2A2FCC44FCAD}" type="datetime1">
              <a:rPr lang="en-US" smtClean="0"/>
              <a:t>9/27/2017</a:t>
            </a:fld>
            <a:endParaRPr lang="en-US" dirty="0"/>
          </a:p>
        </p:txBody>
      </p:sp>
      <p:sp>
        <p:nvSpPr>
          <p:cNvPr id="5" name="Footer Placeholder 4"/>
          <p:cNvSpPr>
            <a:spLocks noGrp="1"/>
          </p:cNvSpPr>
          <p:nvPr>
            <p:ph type="ftr" sz="quarter" idx="11"/>
          </p:nvPr>
        </p:nvSpPr>
        <p:spPr>
          <a:xfrm>
            <a:off x="0" y="8685213"/>
            <a:ext cx="6172200" cy="457200"/>
          </a:xfrm>
          <a:prstGeom prst="rect">
            <a:avLst/>
          </a:prstGeom>
        </p:spPr>
        <p:txBody>
          <a:bodyPr/>
          <a:lstStyle/>
          <a:p>
            <a:r>
              <a:rPr lang="en-US" dirty="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Light" pitchFamily="34" charset="0"/>
              </a:rPr>
            </a:br>
            <a:r>
              <a:rPr lang="en-US" dirty="0">
                <a:solidFill>
                  <a:srgbClr val="000000"/>
                </a:solidFill>
                <a:latin typeface="Segoe UI Light"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8</a:t>
            </a:fld>
            <a:endParaRPr lang="en-US" dirty="0"/>
          </a:p>
        </p:txBody>
      </p:sp>
      <p:sp>
        <p:nvSpPr>
          <p:cNvPr id="8" name="Header Placeholder 7"/>
          <p:cNvSpPr>
            <a:spLocks noGrp="1"/>
          </p:cNvSpPr>
          <p:nvPr>
            <p:ph type="hdr" sz="quarter" idx="13"/>
          </p:nvPr>
        </p:nvSpPr>
        <p:spPr>
          <a:xfrm>
            <a:off x="0" y="0"/>
            <a:ext cx="2971800" cy="457200"/>
          </a:xfrm>
          <a:prstGeom prst="rect">
            <a:avLst/>
          </a:prstGeom>
        </p:spPr>
        <p:txBody>
          <a:bodyPr/>
          <a:lstStyle/>
          <a:p>
            <a:r>
              <a:rPr lang="en-US" dirty="0"/>
              <a:t>Microsoft Consumer Channels and Central Marketing Group</a:t>
            </a:r>
          </a:p>
        </p:txBody>
      </p:sp>
    </p:spTree>
    <p:extLst>
      <p:ext uri="{BB962C8B-B14F-4D97-AF65-F5344CB8AC3E}">
        <p14:creationId xmlns:p14="http://schemas.microsoft.com/office/powerpoint/2010/main" val="2280786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CB8296B-8E3A-4B2C-9983-2A2FCC44FCAD}" type="datetime1">
              <a:rPr lang="en-US" smtClean="0"/>
              <a:t>9/27/2017</a:t>
            </a:fld>
            <a:endParaRPr lang="en-US" dirty="0"/>
          </a:p>
        </p:txBody>
      </p:sp>
      <p:sp>
        <p:nvSpPr>
          <p:cNvPr id="5" name="Footer Placeholder 4"/>
          <p:cNvSpPr>
            <a:spLocks noGrp="1"/>
          </p:cNvSpPr>
          <p:nvPr>
            <p:ph type="ftr" sz="quarter" idx="11"/>
          </p:nvPr>
        </p:nvSpPr>
        <p:spPr>
          <a:xfrm>
            <a:off x="0" y="8685213"/>
            <a:ext cx="6172200" cy="457200"/>
          </a:xfrm>
          <a:prstGeom prst="rect">
            <a:avLst/>
          </a:prstGeom>
        </p:spPr>
        <p:txBody>
          <a:bodyPr/>
          <a:lstStyle/>
          <a:p>
            <a:r>
              <a:rPr lang="en-US" dirty="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Light" pitchFamily="34" charset="0"/>
              </a:rPr>
            </a:br>
            <a:r>
              <a:rPr lang="en-US" dirty="0">
                <a:solidFill>
                  <a:srgbClr val="000000"/>
                </a:solidFill>
                <a:latin typeface="Segoe UI Light"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9</a:t>
            </a:fld>
            <a:endParaRPr lang="en-US" dirty="0"/>
          </a:p>
        </p:txBody>
      </p:sp>
      <p:sp>
        <p:nvSpPr>
          <p:cNvPr id="8" name="Header Placeholder 7"/>
          <p:cNvSpPr>
            <a:spLocks noGrp="1"/>
          </p:cNvSpPr>
          <p:nvPr>
            <p:ph type="hdr" sz="quarter" idx="13"/>
          </p:nvPr>
        </p:nvSpPr>
        <p:spPr>
          <a:xfrm>
            <a:off x="0" y="0"/>
            <a:ext cx="2971800" cy="457200"/>
          </a:xfrm>
          <a:prstGeom prst="rect">
            <a:avLst/>
          </a:prstGeom>
        </p:spPr>
        <p:txBody>
          <a:bodyPr/>
          <a:lstStyle/>
          <a:p>
            <a:r>
              <a:rPr lang="en-US" dirty="0"/>
              <a:t>Microsoft Consumer Channels and Central Marketing Group</a:t>
            </a:r>
          </a:p>
        </p:txBody>
      </p:sp>
    </p:spTree>
    <p:extLst>
      <p:ext uri="{BB962C8B-B14F-4D97-AF65-F5344CB8AC3E}">
        <p14:creationId xmlns:p14="http://schemas.microsoft.com/office/powerpoint/2010/main" val="41795895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2" y="5600698"/>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3763403"/>
            <a:ext cx="7315200" cy="1837298"/>
          </a:xfrm>
          <a:noFill/>
        </p:spPr>
        <p:txBody>
          <a:bodyPr lIns="146260" tIns="91413" rIns="146260" bIns="91413" anchor="t" anchorCtr="0"/>
          <a:lstStyle>
            <a:lvl1pPr>
              <a:defRPr sz="5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7" y="6507950"/>
            <a:ext cx="1005841" cy="195077"/>
          </a:xfrm>
          <a:prstGeom prst="rect">
            <a:avLst/>
          </a:prstGeom>
          <a:noFill/>
        </p:spPr>
      </p:pic>
      <p:pic>
        <p:nvPicPr>
          <p:cNvPr id="8" name="Picture 7" descr="VS_Wht_rgb.wmf"/>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580" y="2125663"/>
            <a:ext cx="2743550" cy="484156"/>
          </a:xfrm>
          <a:prstGeom prst="rect">
            <a:avLst/>
          </a:prstGeom>
        </p:spPr>
      </p:pic>
    </p:spTree>
    <p:extLst>
      <p:ext uri="{BB962C8B-B14F-4D97-AF65-F5344CB8AC3E}">
        <p14:creationId xmlns:p14="http://schemas.microsoft.com/office/powerpoint/2010/main" val="30641423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27659" cy="6994525"/>
          </a:xfrm>
          <a:prstGeom prst="rect">
            <a:avLst/>
          </a:prstGeom>
        </p:spPr>
      </p:pic>
      <p:sp>
        <p:nvSpPr>
          <p:cNvPr id="2" name="Title 1"/>
          <p:cNvSpPr>
            <a:spLocks noGrp="1"/>
          </p:cNvSpPr>
          <p:nvPr>
            <p:ph type="title" hasCustomPrompt="1"/>
          </p:nvPr>
        </p:nvSpPr>
        <p:spPr>
          <a:xfrm>
            <a:off x="274638" y="274320"/>
            <a:ext cx="7315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30023077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1"/>
            <a:ext cx="11887200" cy="2052338"/>
          </a:xfrm>
        </p:spPr>
        <p:txBody>
          <a:bodyPr/>
          <a:lstStyle>
            <a:lvl1pPr marL="0" indent="0">
              <a:buNone/>
              <a:defRPr>
                <a:solidFill>
                  <a:schemeClr val="accent2"/>
                </a:solidFill>
              </a:defRPr>
            </a:lvl1pPr>
            <a:lvl2pPr marL="0" indent="0">
              <a:buFontTx/>
              <a:buNone/>
              <a:defRPr sz="2000"/>
            </a:lvl2pPr>
            <a:lvl3pPr marL="228533" indent="0">
              <a:buNone/>
              <a:defRPr/>
            </a:lvl3pPr>
            <a:lvl4pPr marL="457065" indent="0">
              <a:buNone/>
              <a:defRPr/>
            </a:lvl4pPr>
            <a:lvl5pPr marL="685598"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1"/>
            <a:ext cx="11887200" cy="2052338"/>
          </a:xfrm>
        </p:spPr>
        <p:txBody>
          <a:bodyPr/>
          <a:lstStyle>
            <a:lvl1pPr marL="0" indent="0">
              <a:buNone/>
              <a:defRPr>
                <a:solidFill>
                  <a:schemeClr val="tx2"/>
                </a:solidFill>
              </a:defRPr>
            </a:lvl1pPr>
            <a:lvl2pPr marL="0" indent="0">
              <a:buFontTx/>
              <a:buNone/>
              <a:defRPr sz="2000"/>
            </a:lvl2pPr>
            <a:lvl3pPr marL="228533" indent="0">
              <a:buNone/>
              <a:defRPr/>
            </a:lvl3pPr>
            <a:lvl4pPr marL="457065" indent="0">
              <a:buNone/>
              <a:defRPr/>
            </a:lvl4pPr>
            <a:lvl5pPr marL="685598"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3"/>
            <a:ext cx="11887200" cy="2121397"/>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3"/>
            <a:ext cx="11887200" cy="2121397"/>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2" y="1212849"/>
            <a:ext cx="5486399" cy="2468368"/>
          </a:xfrm>
        </p:spPr>
        <p:txBody>
          <a:bodyPr wrap="square">
            <a:spAutoFit/>
          </a:bodyPr>
          <a:lstStyle>
            <a:lvl1pPr marL="0" indent="0">
              <a:spcBef>
                <a:spcPts val="1224"/>
              </a:spcBef>
              <a:buClr>
                <a:schemeClr val="tx1"/>
              </a:buClr>
              <a:buFont typeface="Wingdings" pitchFamily="2" charset="2"/>
              <a:buNone/>
              <a:defRPr sz="3600">
                <a:solidFill>
                  <a:schemeClr val="accent2"/>
                </a:solidFill>
              </a:defRPr>
            </a:lvl1pPr>
            <a:lvl2pPr marL="0" indent="0">
              <a:buNone/>
              <a:defRPr sz="2000"/>
            </a:lvl2pPr>
            <a:lvl3pPr marL="231707" indent="0">
              <a:buNone/>
              <a:tabLst/>
              <a:defRPr sz="2000"/>
            </a:lvl3pPr>
            <a:lvl4pPr marL="460239" indent="0">
              <a:buNone/>
              <a:defRPr/>
            </a:lvl4pPr>
            <a:lvl5pPr marL="685598"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2" y="1212849"/>
            <a:ext cx="5486399" cy="2468368"/>
          </a:xfrm>
        </p:spPr>
        <p:txBody>
          <a:bodyPr wrap="square">
            <a:spAutoFit/>
          </a:bodyPr>
          <a:lstStyle>
            <a:lvl1pPr marL="0" indent="0">
              <a:spcBef>
                <a:spcPts val="1224"/>
              </a:spcBef>
              <a:buClr>
                <a:schemeClr val="tx1"/>
              </a:buClr>
              <a:buFont typeface="Wingdings" pitchFamily="2" charset="2"/>
              <a:buNone/>
              <a:defRPr sz="3600">
                <a:solidFill>
                  <a:srgbClr val="68217A"/>
                </a:solidFill>
              </a:defRPr>
            </a:lvl1pPr>
            <a:lvl2pPr marL="0" indent="0">
              <a:buNone/>
              <a:defRPr sz="2000"/>
            </a:lvl2pPr>
            <a:lvl3pPr marL="231707" indent="0">
              <a:buNone/>
              <a:tabLst/>
              <a:defRPr sz="2000"/>
            </a:lvl3pPr>
            <a:lvl4pPr marL="460239" indent="0">
              <a:buNone/>
              <a:defRPr/>
            </a:lvl4pPr>
            <a:lvl5pPr marL="685598"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2" y="1212849"/>
            <a:ext cx="5486399" cy="2468368"/>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707" indent="0">
              <a:buNone/>
              <a:tabLst/>
              <a:defRPr sz="2000"/>
            </a:lvl3pPr>
            <a:lvl4pPr marL="460239" indent="0">
              <a:buNone/>
              <a:defRPr/>
            </a:lvl4pPr>
            <a:lvl5pPr marL="685598"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2" y="1212849"/>
            <a:ext cx="5486399" cy="2468368"/>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707" indent="0">
              <a:buNone/>
              <a:tabLst/>
              <a:defRPr sz="2000"/>
            </a:lvl3pPr>
            <a:lvl4pPr marL="460239" indent="0">
              <a:buNone/>
              <a:defRPr/>
            </a:lvl4pPr>
            <a:lvl5pPr marL="685598"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2" y="1212852"/>
            <a:ext cx="5486399" cy="2536079"/>
          </a:xfrm>
        </p:spPr>
        <p:txBody>
          <a:bodyPr wrap="square">
            <a:spAutoFit/>
          </a:bodyPr>
          <a:lstStyle>
            <a:lvl1pPr marL="287254" indent="-287254">
              <a:spcBef>
                <a:spcPts val="1224"/>
              </a:spcBef>
              <a:buClr>
                <a:schemeClr val="tx1"/>
              </a:buClr>
              <a:buFont typeface="Arial" pitchFamily="34" charset="0"/>
              <a:buChar char="•"/>
              <a:defRPr sz="3600">
                <a:solidFill>
                  <a:srgbClr val="68217A"/>
                </a:solidFill>
              </a:defRPr>
            </a:lvl1pPr>
            <a:lvl2pPr marL="531010" indent="-233127">
              <a:defRPr sz="2400"/>
            </a:lvl2pPr>
            <a:lvl3pPr marL="699380" indent="-168370">
              <a:tabLst/>
              <a:defRPr sz="2000"/>
            </a:lvl3pPr>
            <a:lvl4pPr marL="880699" indent="-181321">
              <a:defRPr/>
            </a:lvl4pPr>
            <a:lvl5pPr marL="1049068" indent="-16837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2" y="1212852"/>
            <a:ext cx="5486399" cy="2536079"/>
          </a:xfrm>
        </p:spPr>
        <p:txBody>
          <a:bodyPr wrap="square">
            <a:spAutoFit/>
          </a:bodyPr>
          <a:lstStyle>
            <a:lvl1pPr marL="287254" indent="-287254">
              <a:spcBef>
                <a:spcPts val="1224"/>
              </a:spcBef>
              <a:buClr>
                <a:schemeClr val="tx1"/>
              </a:buClr>
              <a:buFont typeface="Arial" pitchFamily="34" charset="0"/>
              <a:buChar char="•"/>
              <a:defRPr sz="3600">
                <a:solidFill>
                  <a:srgbClr val="68217A"/>
                </a:solidFill>
              </a:defRPr>
            </a:lvl1pPr>
            <a:lvl2pPr marL="531010" indent="-233127">
              <a:defRPr sz="2400"/>
            </a:lvl2pPr>
            <a:lvl3pPr marL="699380" indent="-168370">
              <a:tabLst/>
              <a:defRPr sz="2000"/>
            </a:lvl3pPr>
            <a:lvl4pPr marL="880699" indent="-181321">
              <a:defRPr/>
            </a:lvl4pPr>
            <a:lvl5pPr marL="1049068" indent="-16837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2" y="1212852"/>
            <a:ext cx="5486399" cy="2536079"/>
          </a:xfrm>
        </p:spPr>
        <p:txBody>
          <a:bodyPr wrap="square">
            <a:spAutoFit/>
          </a:bodyPr>
          <a:lstStyle>
            <a:lvl1pPr marL="287254" indent="-287254">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010" indent="-233127">
              <a:defRPr sz="2400"/>
            </a:lvl2pPr>
            <a:lvl3pPr marL="699380" indent="-168370">
              <a:tabLst/>
              <a:defRPr sz="2000"/>
            </a:lvl3pPr>
            <a:lvl4pPr marL="880699" indent="-181321">
              <a:defRPr/>
            </a:lvl4pPr>
            <a:lvl5pPr marL="1049068" indent="-16837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2" y="1212852"/>
            <a:ext cx="5486399" cy="2536079"/>
          </a:xfrm>
        </p:spPr>
        <p:txBody>
          <a:bodyPr wrap="square">
            <a:spAutoFit/>
          </a:bodyPr>
          <a:lstStyle>
            <a:lvl1pPr marL="287254" indent="-287254">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010" indent="-233127">
              <a:defRPr sz="2400"/>
            </a:lvl2pPr>
            <a:lvl3pPr marL="699380" indent="-168370">
              <a:tabLst/>
              <a:defRPr sz="2000"/>
            </a:lvl3pPr>
            <a:lvl4pPr marL="880699" indent="-181321">
              <a:defRPr/>
            </a:lvl4pPr>
            <a:lvl5pPr marL="1049068" indent="-16837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1" y="2124075"/>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4000">
                <a:solidFill>
                  <a:srgbClr val="FFFFFF"/>
                </a:solidFill>
              </a:defRPr>
            </a:lvl1pPr>
            <a:lvl2pPr marL="0" indent="0">
              <a:spcBef>
                <a:spcPts val="1080"/>
              </a:spcBef>
              <a:buNone/>
              <a:defRPr sz="2000">
                <a:solidFill>
                  <a:srgbClr val="FFFFFF"/>
                </a:solidFill>
              </a:defRPr>
            </a:lvl2pPr>
            <a:lvl3pPr marL="231707" indent="0">
              <a:buNone/>
              <a:tabLst/>
              <a:defRPr sz="2000">
                <a:solidFill>
                  <a:srgbClr val="FFFFFF"/>
                </a:solidFill>
              </a:defRPr>
            </a:lvl3pPr>
            <a:lvl4pPr marL="460239" indent="0">
              <a:buNone/>
              <a:defRPr>
                <a:solidFill>
                  <a:srgbClr val="FFFFFF"/>
                </a:solidFill>
              </a:defRPr>
            </a:lvl4pPr>
            <a:lvl5pPr marL="685598"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644430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1" cy="6994525"/>
          </a:xfrm>
          <a:prstGeom prst="rect">
            <a:avLst/>
          </a:prstGeom>
        </p:spPr>
      </p:pic>
      <p:sp>
        <p:nvSpPr>
          <p:cNvPr id="5" name="Text Placeholder 4"/>
          <p:cNvSpPr>
            <a:spLocks noGrp="1"/>
          </p:cNvSpPr>
          <p:nvPr>
            <p:ph type="body" sz="quarter" idx="12" hasCustomPrompt="1"/>
          </p:nvPr>
        </p:nvSpPr>
        <p:spPr>
          <a:xfrm>
            <a:off x="276542" y="5600698"/>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3763403"/>
            <a:ext cx="7315200" cy="1837298"/>
          </a:xfrm>
          <a:noFill/>
        </p:spPr>
        <p:txBody>
          <a:bodyPr lIns="146260" tIns="91413" rIns="146260" bIns="91413" anchor="t" anchorCtr="0"/>
          <a:lstStyle>
            <a:lvl1pPr>
              <a:defRPr sz="5000" spc="-100"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580" y="2125663"/>
            <a:ext cx="2743550" cy="48415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7" y="6507950"/>
            <a:ext cx="1005841" cy="195077"/>
          </a:xfrm>
          <a:prstGeom prst="rect">
            <a:avLst/>
          </a:prstGeom>
          <a:noFill/>
        </p:spPr>
      </p:pic>
    </p:spTree>
    <p:extLst>
      <p:ext uri="{BB962C8B-B14F-4D97-AF65-F5344CB8AC3E}">
        <p14:creationId xmlns:p14="http://schemas.microsoft.com/office/powerpoint/2010/main" val="7282983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5"/>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40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5"/>
            <a:ext cx="3959352"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7976280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1" cy="3657600"/>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6063172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1" y="2124075"/>
            <a:ext cx="11887200" cy="1353136"/>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1" y="2124075"/>
            <a:ext cx="3959352"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1" y="2124075"/>
            <a:ext cx="7315200" cy="304847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417899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2" y="1212849"/>
            <a:ext cx="5486399" cy="3048472"/>
          </a:xfrm>
        </p:spPr>
        <p:txBody>
          <a:bodyPr wrap="square">
            <a:spAutoFit/>
          </a:bodyPr>
          <a:lstStyle>
            <a:lvl1pPr marL="0" indent="0">
              <a:spcBef>
                <a:spcPts val="1224"/>
              </a:spcBef>
              <a:buClr>
                <a:schemeClr val="tx1"/>
              </a:buClr>
              <a:buFont typeface="Wingdings" pitchFamily="2" charset="2"/>
              <a:buNone/>
              <a:defRPr sz="5400">
                <a:solidFill>
                  <a:schemeClr val="accent2"/>
                </a:solidFill>
              </a:defRPr>
            </a:lvl1pPr>
            <a:lvl2pPr marL="0" indent="0">
              <a:spcBef>
                <a:spcPts val="1080"/>
              </a:spcBef>
              <a:buNone/>
              <a:defRPr sz="2000"/>
            </a:lvl2pPr>
            <a:lvl3pPr marL="231707" indent="0">
              <a:buNone/>
              <a:tabLst/>
              <a:defRPr sz="2000"/>
            </a:lvl3pPr>
            <a:lvl4pPr marL="460239" indent="0">
              <a:buNone/>
              <a:defRPr/>
            </a:lvl4pPr>
            <a:lvl5pPr marL="685598"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0"/>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4000">
                <a:solidFill>
                  <a:schemeClr val="tx1"/>
                </a:solidFill>
              </a:defRPr>
            </a:lvl1pPr>
            <a:lvl2pPr marL="0" indent="0">
              <a:spcBef>
                <a:spcPts val="1080"/>
              </a:spcBef>
              <a:buNone/>
              <a:defRPr sz="2000">
                <a:solidFill>
                  <a:schemeClr val="tx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0"/>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2881797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5"/>
            <a:ext cx="11887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99397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5"/>
            <a:ext cx="11887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5"/>
            <a:ext cx="11887200" cy="1831975"/>
          </a:xfrm>
          <a:noFill/>
        </p:spPr>
        <p:txBody>
          <a:bodyPr tIns="91413" bIns="91413" anchor="t" anchorCtr="0"/>
          <a:lstStyle>
            <a:lvl1pPr>
              <a:defRPr sz="8800" spc="-100" baseline="0">
                <a:solidFill>
                  <a:schemeClr val="bg1"/>
                </a:soli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1" cy="6994524"/>
          </a:xfrm>
          <a:prstGeom prst="rect">
            <a:avLst/>
          </a:prstGeom>
        </p:spPr>
      </p:pic>
      <p:pic>
        <p:nvPicPr>
          <p:cNvPr id="7" name="Picture 6" descr="VS_Purp526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0907" y="1924372"/>
            <a:ext cx="3217432" cy="901047"/>
          </a:xfrm>
          <a:prstGeom prst="rect">
            <a:avLst/>
          </a:prstGeom>
        </p:spPr>
      </p:pic>
      <p:pic>
        <p:nvPicPr>
          <p:cNvPr id="10" name="Picture 9" descr="MSFT_logo_rgb_C-Gray.png"/>
          <p:cNvPicPr>
            <a:picLocks noChangeAspect="1"/>
          </p:cNvPicPr>
          <p:nvPr userDrawn="1"/>
        </p:nvPicPr>
        <p:blipFill rotWithShape="1">
          <a:blip r:embed="rId4">
            <a:extLst>
              <a:ext uri="{28A0092B-C50C-407E-A947-70E740481C1C}">
                <a14:useLocalDpi xmlns:a14="http://schemas.microsoft.com/office/drawing/2010/main" val="0"/>
              </a:ext>
            </a:extLst>
          </a:blip>
          <a:srcRect l="30316" t="23386" b="23386"/>
          <a:stretch/>
        </p:blipFill>
        <p:spPr>
          <a:xfrm>
            <a:off x="10126763" y="6434577"/>
            <a:ext cx="1254513" cy="352486"/>
          </a:xfrm>
          <a:prstGeom prst="rect">
            <a:avLst/>
          </a:prstGeom>
        </p:spPr>
      </p:pic>
      <p:sp>
        <p:nvSpPr>
          <p:cNvPr id="5" name="Text Placeholder 4"/>
          <p:cNvSpPr>
            <a:spLocks noGrp="1"/>
          </p:cNvSpPr>
          <p:nvPr>
            <p:ph type="body" sz="quarter" idx="12" hasCustomPrompt="1"/>
          </p:nvPr>
        </p:nvSpPr>
        <p:spPr>
          <a:xfrm>
            <a:off x="276542" y="5600698"/>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3" y="3763403"/>
            <a:ext cx="7315200" cy="1837298"/>
          </a:xfrm>
          <a:noFill/>
        </p:spPr>
        <p:txBody>
          <a:bodyPr lIns="146260" tIns="91413" rIns="146260" bIns="91413" anchor="t" anchorCtr="0"/>
          <a:lstStyle>
            <a:lvl1pPr>
              <a:defRPr sz="5000" spc="-100"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16218558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7" tIns="46627" rIns="46627" bIns="46627" numCol="1" spcCol="0" rtlCol="0" fromWordArt="0" anchor="ctr" anchorCtr="0" forceAA="0" compatLnSpc="1">
            <a:prstTxWarp prst="textNoShape">
              <a:avLst/>
            </a:prstTxWarp>
            <a:noAutofit/>
          </a:bodyPr>
          <a:lstStyle/>
          <a:p>
            <a:pPr algn="ctr" defTabSz="93219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41" y="1221160"/>
            <a:ext cx="11887199" cy="2022517"/>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451" indent="0">
              <a:buNone/>
              <a:defRPr>
                <a:gradFill>
                  <a:gsLst>
                    <a:gs pos="1250">
                      <a:srgbClr val="000000"/>
                    </a:gs>
                    <a:gs pos="100000">
                      <a:srgbClr val="000000"/>
                    </a:gs>
                  </a:gsLst>
                  <a:lin ang="5400000" scaled="0"/>
                </a:gradFill>
                <a:latin typeface="Segoe UI" pitchFamily="34" charset="0"/>
                <a:cs typeface="Segoe UI" pitchFamily="34" charset="0"/>
              </a:defRPr>
            </a:lvl2pPr>
            <a:lvl3pPr marL="584436" indent="0">
              <a:buNone/>
              <a:defRPr>
                <a:gradFill>
                  <a:gsLst>
                    <a:gs pos="1250">
                      <a:srgbClr val="000000"/>
                    </a:gs>
                    <a:gs pos="100000">
                      <a:srgbClr val="000000"/>
                    </a:gs>
                  </a:gsLst>
                  <a:lin ang="5400000" scaled="0"/>
                </a:gradFill>
                <a:latin typeface="Segoe UI" pitchFamily="34" charset="0"/>
                <a:cs typeface="Segoe UI" pitchFamily="34" charset="0"/>
              </a:defRPr>
            </a:lvl3pPr>
            <a:lvl4pPr marL="814324"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688"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2"/>
            <a:ext cx="11887200" cy="2443746"/>
          </a:xfrm>
          <a:prstGeom prst="rect">
            <a:avLst/>
          </a:prstGeom>
        </p:spPr>
        <p:txBody>
          <a:bodyPr/>
          <a:lstStyle>
            <a:lvl1pPr marL="290428" indent="-290428">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33" indent="-280905">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759" indent="-290428">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292" indent="-228533">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826" indent="-2285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0" cy="6994524"/>
          </a:xfrm>
          <a:prstGeom prst="rect">
            <a:avLst/>
          </a:prstGeom>
        </p:spPr>
      </p:pic>
      <p:pic>
        <p:nvPicPr>
          <p:cNvPr id="7" name="Picture 6" descr="VS_Purp526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0907" y="1924372"/>
            <a:ext cx="3217432" cy="901047"/>
          </a:xfrm>
          <a:prstGeom prst="rect">
            <a:avLst/>
          </a:prstGeom>
        </p:spPr>
      </p:pic>
      <p:sp>
        <p:nvSpPr>
          <p:cNvPr id="5" name="Text Placeholder 4"/>
          <p:cNvSpPr>
            <a:spLocks noGrp="1"/>
          </p:cNvSpPr>
          <p:nvPr>
            <p:ph type="body" sz="quarter" idx="12" hasCustomPrompt="1"/>
          </p:nvPr>
        </p:nvSpPr>
        <p:spPr>
          <a:xfrm>
            <a:off x="276542" y="5600698"/>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3" y="3763403"/>
            <a:ext cx="7315200" cy="1837298"/>
          </a:xfrm>
          <a:noFill/>
        </p:spPr>
        <p:txBody>
          <a:bodyPr lIns="146260" tIns="91413" rIns="146260" bIns="91413" anchor="t" anchorCtr="0"/>
          <a:lstStyle>
            <a:lvl1pPr>
              <a:defRPr sz="5000" spc="-100"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a:extLst>
              <a:ext uri="{28A0092B-C50C-407E-A947-70E740481C1C}">
                <a14:useLocalDpi xmlns:a14="http://schemas.microsoft.com/office/drawing/2010/main" val="0"/>
              </a:ext>
            </a:extLst>
          </a:blip>
          <a:srcRect l="30316" t="23386" b="23386"/>
          <a:stretch/>
        </p:blipFill>
        <p:spPr>
          <a:xfrm>
            <a:off x="10126763" y="6434577"/>
            <a:ext cx="1254513" cy="352486"/>
          </a:xfrm>
          <a:prstGeom prst="rect">
            <a:avLst/>
          </a:prstGeom>
        </p:spPr>
      </p:pic>
    </p:spTree>
    <p:extLst>
      <p:ext uri="{BB962C8B-B14F-4D97-AF65-F5344CB8AC3E}">
        <p14:creationId xmlns:p14="http://schemas.microsoft.com/office/powerpoint/2010/main" val="30699365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1" cy="6994525"/>
          </a:xfrm>
          <a:prstGeom prst="rect">
            <a:avLst/>
          </a:prstGeom>
        </p:spPr>
      </p:pic>
      <p:sp>
        <p:nvSpPr>
          <p:cNvPr id="2" name="Title 1"/>
          <p:cNvSpPr>
            <a:spLocks noGrp="1"/>
          </p:cNvSpPr>
          <p:nvPr>
            <p:ph type="title" hasCustomPrompt="1"/>
          </p:nvPr>
        </p:nvSpPr>
        <p:spPr>
          <a:xfrm>
            <a:off x="274638" y="274320"/>
            <a:ext cx="7315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0162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1" cy="6994524"/>
          </a:xfrm>
          <a:prstGeom prst="rect">
            <a:avLst/>
          </a:prstGeom>
        </p:spPr>
      </p:pic>
      <p:sp>
        <p:nvSpPr>
          <p:cNvPr id="2" name="Title 1"/>
          <p:cNvSpPr>
            <a:spLocks noGrp="1"/>
          </p:cNvSpPr>
          <p:nvPr>
            <p:ph type="title" hasCustomPrompt="1"/>
          </p:nvPr>
        </p:nvSpPr>
        <p:spPr>
          <a:xfrm>
            <a:off x="274638" y="274320"/>
            <a:ext cx="7315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181087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1" cy="6994524"/>
          </a:xfrm>
          <a:prstGeom prst="rect">
            <a:avLst/>
          </a:prstGeom>
        </p:spPr>
      </p:pic>
      <p:sp>
        <p:nvSpPr>
          <p:cNvPr id="2" name="Title 1"/>
          <p:cNvSpPr>
            <a:spLocks noGrp="1"/>
          </p:cNvSpPr>
          <p:nvPr>
            <p:ph type="title" hasCustomPrompt="1"/>
          </p:nvPr>
        </p:nvSpPr>
        <p:spPr>
          <a:xfrm>
            <a:off x="274638" y="274320"/>
            <a:ext cx="7315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715979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4418979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6475" cy="6992345"/>
          </a:xfrm>
          <a:prstGeom prst="rect">
            <a:avLst/>
          </a:prstGeom>
        </p:spPr>
      </p:pic>
      <p:sp>
        <p:nvSpPr>
          <p:cNvPr id="2" name="Title 1"/>
          <p:cNvSpPr>
            <a:spLocks noGrp="1"/>
          </p:cNvSpPr>
          <p:nvPr>
            <p:ph type="title" hasCustomPrompt="1"/>
          </p:nvPr>
        </p:nvSpPr>
        <p:spPr>
          <a:xfrm>
            <a:off x="274638" y="274320"/>
            <a:ext cx="7315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3025111044"/>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2" y="295277"/>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0" y="1212854"/>
            <a:ext cx="11887198" cy="2121397"/>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3" r:id="rId1"/>
    <p:sldLayoutId id="2147484195" r:id="rId2"/>
    <p:sldLayoutId id="2147484196" r:id="rId3"/>
    <p:sldLayoutId id="2147484197" r:id="rId4"/>
    <p:sldLayoutId id="2147484186" r:id="rId5"/>
    <p:sldLayoutId id="2147484187" r:id="rId6"/>
    <p:sldLayoutId id="2147484188" r:id="rId7"/>
    <p:sldLayoutId id="2147484201" r:id="rId8"/>
    <p:sldLayoutId id="2147484199" r:id="rId9"/>
    <p:sldLayoutId id="2147484200" r:id="rId10"/>
    <p:sldLayoutId id="2147484087" r:id="rId11"/>
    <p:sldLayoutId id="2147484098" r:id="rId12"/>
    <p:sldLayoutId id="2147484086" r:id="rId13"/>
    <p:sldLayoutId id="2147484107" r:id="rId14"/>
    <p:sldLayoutId id="2147484099" r:id="rId15"/>
    <p:sldLayoutId id="2147484100" r:id="rId16"/>
    <p:sldLayoutId id="2147484089" r:id="rId17"/>
    <p:sldLayoutId id="2147484106" r:id="rId18"/>
    <p:sldLayoutId id="2147484189" r:id="rId19"/>
    <p:sldLayoutId id="2147484190" r:id="rId20"/>
    <p:sldLayoutId id="2147484191" r:id="rId21"/>
    <p:sldLayoutId id="2147484092" r:id="rId22"/>
    <p:sldLayoutId id="2147484130" r:id="rId23"/>
    <p:sldLayoutId id="2147484192" r:id="rId24"/>
    <p:sldLayoutId id="2147484194" r:id="rId25"/>
    <p:sldLayoutId id="2147484193" r:id="rId26"/>
    <p:sldLayoutId id="2147484101" r:id="rId27"/>
    <p:sldLayoutId id="2147484102" r:id="rId28"/>
    <p:sldLayoutId id="2147484127" r:id="rId29"/>
    <p:sldLayoutId id="2147484128" r:id="rId30"/>
    <p:sldLayoutId id="2147484129" r:id="rId31"/>
    <p:sldLayoutId id="2147484093" r:id="rId32"/>
    <p:sldLayoutId id="2147484094" r:id="rId33"/>
    <p:sldLayoutId id="2147484096" r:id="rId34"/>
  </p:sldLayoutIdLst>
  <p:transition>
    <p:fade/>
  </p:transition>
  <p:txStyles>
    <p:titleStyle>
      <a:lvl1pPr algn="l" defTabSz="932468"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00" marR="0" indent="-342800" algn="l" defTabSz="932468"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029" marR="0" indent="-241229" algn="l" defTabSz="93246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866"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397"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929"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286"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21"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755"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990"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468" rtl="0" eaLnBrk="1" latinLnBrk="0" hangingPunct="1">
        <a:defRPr sz="1800" kern="1200">
          <a:solidFill>
            <a:schemeClr val="tx1"/>
          </a:solidFill>
          <a:latin typeface="+mn-lt"/>
          <a:ea typeface="+mn-ea"/>
          <a:cs typeface="+mn-cs"/>
        </a:defRPr>
      </a:lvl1pPr>
      <a:lvl2pPr marL="466235" algn="l" defTabSz="932468" rtl="0" eaLnBrk="1" latinLnBrk="0" hangingPunct="1">
        <a:defRPr sz="1800" kern="1200">
          <a:solidFill>
            <a:schemeClr val="tx1"/>
          </a:solidFill>
          <a:latin typeface="+mn-lt"/>
          <a:ea typeface="+mn-ea"/>
          <a:cs typeface="+mn-cs"/>
        </a:defRPr>
      </a:lvl2pPr>
      <a:lvl3pPr marL="932468" algn="l" defTabSz="932468" rtl="0" eaLnBrk="1" latinLnBrk="0" hangingPunct="1">
        <a:defRPr sz="1800" kern="1200">
          <a:solidFill>
            <a:schemeClr val="tx1"/>
          </a:solidFill>
          <a:latin typeface="+mn-lt"/>
          <a:ea typeface="+mn-ea"/>
          <a:cs typeface="+mn-cs"/>
        </a:defRPr>
      </a:lvl3pPr>
      <a:lvl4pPr marL="1398702" algn="l" defTabSz="932468" rtl="0" eaLnBrk="1" latinLnBrk="0" hangingPunct="1">
        <a:defRPr sz="1800" kern="1200">
          <a:solidFill>
            <a:schemeClr val="tx1"/>
          </a:solidFill>
          <a:latin typeface="+mn-lt"/>
          <a:ea typeface="+mn-ea"/>
          <a:cs typeface="+mn-cs"/>
        </a:defRPr>
      </a:lvl4pPr>
      <a:lvl5pPr marL="1864936" algn="l" defTabSz="932468" rtl="0" eaLnBrk="1" latinLnBrk="0" hangingPunct="1">
        <a:defRPr sz="1800" kern="1200">
          <a:solidFill>
            <a:schemeClr val="tx1"/>
          </a:solidFill>
          <a:latin typeface="+mn-lt"/>
          <a:ea typeface="+mn-ea"/>
          <a:cs typeface="+mn-cs"/>
        </a:defRPr>
      </a:lvl5pPr>
      <a:lvl6pPr marL="2331170" algn="l" defTabSz="932468" rtl="0" eaLnBrk="1" latinLnBrk="0" hangingPunct="1">
        <a:defRPr sz="1800" kern="1200">
          <a:solidFill>
            <a:schemeClr val="tx1"/>
          </a:solidFill>
          <a:latin typeface="+mn-lt"/>
          <a:ea typeface="+mn-ea"/>
          <a:cs typeface="+mn-cs"/>
        </a:defRPr>
      </a:lvl6pPr>
      <a:lvl7pPr marL="2797404" algn="l" defTabSz="932468" rtl="0" eaLnBrk="1" latinLnBrk="0" hangingPunct="1">
        <a:defRPr sz="1800" kern="1200">
          <a:solidFill>
            <a:schemeClr val="tx1"/>
          </a:solidFill>
          <a:latin typeface="+mn-lt"/>
          <a:ea typeface="+mn-ea"/>
          <a:cs typeface="+mn-cs"/>
        </a:defRPr>
      </a:lvl7pPr>
      <a:lvl8pPr marL="3263638" algn="l" defTabSz="932468" rtl="0" eaLnBrk="1" latinLnBrk="0" hangingPunct="1">
        <a:defRPr sz="1800" kern="1200">
          <a:solidFill>
            <a:schemeClr val="tx1"/>
          </a:solidFill>
          <a:latin typeface="+mn-lt"/>
          <a:ea typeface="+mn-ea"/>
          <a:cs typeface="+mn-cs"/>
        </a:defRPr>
      </a:lvl8pPr>
      <a:lvl9pPr marL="3729872" algn="l" defTabSz="93246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Microsoft/cordova-samples" TargetMode="Externa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423101" y="5527992"/>
            <a:ext cx="6166802" cy="1304606"/>
          </a:xfrm>
        </p:spPr>
        <p:txBody>
          <a:bodyPr/>
          <a:lstStyle/>
          <a:p>
            <a:r>
              <a:rPr lang="en-US" dirty="0"/>
              <a:t>Leandro Tuttini</a:t>
            </a:r>
          </a:p>
          <a:p>
            <a:r>
              <a:rPr lang="en-US" sz="1800" dirty="0"/>
              <a:t>MVP Visual Studio and Development Technologies</a:t>
            </a:r>
          </a:p>
        </p:txBody>
      </p:sp>
      <p:sp>
        <p:nvSpPr>
          <p:cNvPr id="3" name="Title 2"/>
          <p:cNvSpPr>
            <a:spLocks noGrp="1"/>
          </p:cNvSpPr>
          <p:nvPr>
            <p:ph type="title"/>
          </p:nvPr>
        </p:nvSpPr>
        <p:spPr/>
        <p:txBody>
          <a:bodyPr/>
          <a:lstStyle/>
          <a:p>
            <a:r>
              <a:rPr lang="es-AR" b="1" dirty="0"/>
              <a:t>Visual Studio 2017: Mobile </a:t>
            </a:r>
            <a:r>
              <a:rPr lang="es-AR" b="1" dirty="0" err="1"/>
              <a:t>Hybrid</a:t>
            </a:r>
            <a:r>
              <a:rPr lang="es-AR" b="1" dirty="0"/>
              <a:t> </a:t>
            </a:r>
            <a:r>
              <a:rPr lang="es-AR" b="1" dirty="0" err="1"/>
              <a:t>Application</a:t>
            </a:r>
            <a:endParaRPr lang="es-AR" b="1" dirty="0"/>
          </a:p>
        </p:txBody>
      </p:sp>
      <p:pic>
        <p:nvPicPr>
          <p:cNvPr id="5" name="Picture 4"/>
          <p:cNvPicPr>
            <a:picLocks noChangeAspect="1"/>
          </p:cNvPicPr>
          <p:nvPr/>
        </p:nvPicPr>
        <p:blipFill>
          <a:blip r:embed="rId3"/>
          <a:stretch>
            <a:fillRect/>
          </a:stretch>
        </p:blipFill>
        <p:spPr>
          <a:xfrm>
            <a:off x="528638" y="5527992"/>
            <a:ext cx="834908" cy="788988"/>
          </a:xfrm>
          <a:prstGeom prst="rect">
            <a:avLst/>
          </a:prstGeom>
        </p:spPr>
      </p:pic>
      <p:pic>
        <p:nvPicPr>
          <p:cNvPr id="6" name="Picture 5"/>
          <p:cNvPicPr>
            <a:picLocks noChangeAspect="1"/>
          </p:cNvPicPr>
          <p:nvPr/>
        </p:nvPicPr>
        <p:blipFill>
          <a:blip r:embed="rId4"/>
          <a:stretch>
            <a:fillRect/>
          </a:stretch>
        </p:blipFill>
        <p:spPr>
          <a:xfrm>
            <a:off x="11107525" y="204405"/>
            <a:ext cx="1164358" cy="737427"/>
          </a:xfrm>
          <a:prstGeom prst="rect">
            <a:avLst/>
          </a:prstGeom>
        </p:spPr>
      </p:pic>
    </p:spTree>
    <p:extLst>
      <p:ext uri="{BB962C8B-B14F-4D97-AF65-F5344CB8AC3E}">
        <p14:creationId xmlns:p14="http://schemas.microsoft.com/office/powerpoint/2010/main" val="1535451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Estructura</a:t>
            </a:r>
            <a:r>
              <a:rPr lang="en-US" dirty="0"/>
              <a:t> del </a:t>
            </a:r>
            <a:r>
              <a:rPr lang="en-US" dirty="0" err="1"/>
              <a:t>proyecto</a:t>
            </a:r>
            <a:endParaRPr lang="en-US" sz="4000" dirty="0">
              <a:gradFill>
                <a:gsLst>
                  <a:gs pos="1250">
                    <a:schemeClr val="tx2"/>
                  </a:gs>
                  <a:gs pos="99000">
                    <a:schemeClr val="tx2"/>
                  </a:gs>
                </a:gsLst>
                <a:lin ang="5400000" scaled="0"/>
              </a:gradFill>
            </a:endParaRPr>
          </a:p>
        </p:txBody>
      </p:sp>
      <p:sp>
        <p:nvSpPr>
          <p:cNvPr id="6" name="Text Placeholder 2"/>
          <p:cNvSpPr>
            <a:spLocks noGrp="1"/>
          </p:cNvSpPr>
          <p:nvPr>
            <p:ph type="body" sz="quarter" idx="10"/>
          </p:nvPr>
        </p:nvSpPr>
        <p:spPr>
          <a:xfrm>
            <a:off x="4870767" y="1775342"/>
            <a:ext cx="5243514" cy="683209"/>
          </a:xfrm>
        </p:spPr>
        <p:txBody>
          <a:bodyPr/>
          <a:lstStyle/>
          <a:p>
            <a:pPr marL="0" indent="0">
              <a:buNone/>
            </a:pPr>
            <a:r>
              <a:rPr lang="en-US" sz="3600" b="1" dirty="0"/>
              <a:t> </a:t>
            </a:r>
            <a:endParaRPr lang="es-AR" sz="3600" b="1" dirty="0"/>
          </a:p>
        </p:txBody>
      </p:sp>
      <p:sp>
        <p:nvSpPr>
          <p:cNvPr id="8" name="Text Placeholder 2"/>
          <p:cNvSpPr txBox="1">
            <a:spLocks/>
          </p:cNvSpPr>
          <p:nvPr/>
        </p:nvSpPr>
        <p:spPr>
          <a:xfrm>
            <a:off x="4812685" y="1775343"/>
            <a:ext cx="7351521" cy="1834294"/>
          </a:xfrm>
          <a:prstGeom prst="rect">
            <a:avLst/>
          </a:prstGeom>
        </p:spPr>
        <p:txBody>
          <a:bodyPr vert="horz" wrap="square" lIns="146260" tIns="91413" rIns="146260" bIns="91413" rtlCol="0">
            <a:spAutoFit/>
          </a:bodyPr>
          <a:lstStyle>
            <a:lvl1pPr marL="342800" marR="0" indent="-342800" algn="l" defTabSz="932468"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2"/>
                    </a:gs>
                    <a:gs pos="99000">
                      <a:schemeClr val="tx2"/>
                    </a:gs>
                  </a:gsLst>
                  <a:lin ang="5400000" scaled="0"/>
                </a:gradFill>
                <a:latin typeface="+mj-lt"/>
                <a:ea typeface="+mn-ea"/>
                <a:cs typeface="+mn-cs"/>
              </a:defRPr>
            </a:lvl1pPr>
            <a:lvl2pPr marL="584029" marR="0" indent="-241229" algn="l" defTabSz="93246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866"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397"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929"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286"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21"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755"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990"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AR" sz="1600" dirty="0"/>
              <a:t>Proporcionar a los desarrolladores la capacidad de entregar contenido diferente basado en la plataforma móvil de destino.</a:t>
            </a:r>
          </a:p>
          <a:p>
            <a:pPr marL="0" indent="0">
              <a:buNone/>
            </a:pPr>
            <a:endParaRPr lang="en-US" sz="1600" b="1" dirty="0"/>
          </a:p>
          <a:p>
            <a:pPr marL="0" indent="0">
              <a:buNone/>
            </a:pPr>
            <a:r>
              <a:rPr lang="es-AR" sz="1600" dirty="0"/>
              <a:t>El contenido de estas carpetas se copiará en el proyecto de aplicación nativo durante el proceso de pre-compilación de </a:t>
            </a:r>
            <a:r>
              <a:rPr lang="es-AR" sz="1600" dirty="0" err="1"/>
              <a:t>Cordova</a:t>
            </a:r>
            <a:r>
              <a:rPr lang="es-AR" sz="1600" dirty="0"/>
              <a:t> (preparación), agregando o reemplazando el contenido de la carpeta de la aplicación web según sea necesario.</a:t>
            </a:r>
            <a:endParaRPr lang="es-AR" sz="1600" b="1" dirty="0"/>
          </a:p>
        </p:txBody>
      </p:sp>
      <p:pic>
        <p:nvPicPr>
          <p:cNvPr id="4" name="Picture 3"/>
          <p:cNvPicPr>
            <a:picLocks noChangeAspect="1"/>
          </p:cNvPicPr>
          <p:nvPr/>
        </p:nvPicPr>
        <p:blipFill>
          <a:blip r:embed="rId3"/>
          <a:stretch>
            <a:fillRect/>
          </a:stretch>
        </p:blipFill>
        <p:spPr>
          <a:xfrm>
            <a:off x="657005" y="1775342"/>
            <a:ext cx="3885714" cy="4733333"/>
          </a:xfrm>
          <a:prstGeom prst="rect">
            <a:avLst/>
          </a:prstGeom>
        </p:spPr>
      </p:pic>
    </p:spTree>
    <p:extLst>
      <p:ext uri="{BB962C8B-B14F-4D97-AF65-F5344CB8AC3E}">
        <p14:creationId xmlns:p14="http://schemas.microsoft.com/office/powerpoint/2010/main" val="842769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Estructura</a:t>
            </a:r>
            <a:r>
              <a:rPr lang="en-US" dirty="0"/>
              <a:t> del </a:t>
            </a:r>
            <a:r>
              <a:rPr lang="en-US" dirty="0" err="1"/>
              <a:t>proyecto</a:t>
            </a:r>
            <a:endParaRPr lang="en-US" sz="4000" dirty="0">
              <a:gradFill>
                <a:gsLst>
                  <a:gs pos="1250">
                    <a:schemeClr val="tx2"/>
                  </a:gs>
                  <a:gs pos="99000">
                    <a:schemeClr val="tx2"/>
                  </a:gs>
                </a:gsLst>
                <a:lin ang="5400000" scaled="0"/>
              </a:gradFill>
            </a:endParaRPr>
          </a:p>
        </p:txBody>
      </p:sp>
      <p:sp>
        <p:nvSpPr>
          <p:cNvPr id="6" name="Text Placeholder 2"/>
          <p:cNvSpPr>
            <a:spLocks noGrp="1"/>
          </p:cNvSpPr>
          <p:nvPr>
            <p:ph type="body" sz="quarter" idx="10"/>
          </p:nvPr>
        </p:nvSpPr>
        <p:spPr>
          <a:xfrm>
            <a:off x="4870767" y="1775342"/>
            <a:ext cx="5243514" cy="683209"/>
          </a:xfrm>
        </p:spPr>
        <p:txBody>
          <a:bodyPr/>
          <a:lstStyle/>
          <a:p>
            <a:pPr marL="0" indent="0">
              <a:buNone/>
            </a:pPr>
            <a:r>
              <a:rPr lang="en-US" sz="3600" b="1" dirty="0"/>
              <a:t> </a:t>
            </a:r>
            <a:endParaRPr lang="es-AR" sz="3600" b="1" dirty="0"/>
          </a:p>
        </p:txBody>
      </p:sp>
      <p:sp>
        <p:nvSpPr>
          <p:cNvPr id="8" name="Text Placeholder 2"/>
          <p:cNvSpPr txBox="1">
            <a:spLocks/>
          </p:cNvSpPr>
          <p:nvPr/>
        </p:nvSpPr>
        <p:spPr>
          <a:xfrm>
            <a:off x="4713625" y="1775342"/>
            <a:ext cx="7351521" cy="849409"/>
          </a:xfrm>
          <a:prstGeom prst="rect">
            <a:avLst/>
          </a:prstGeom>
        </p:spPr>
        <p:txBody>
          <a:bodyPr vert="horz" wrap="square" lIns="146260" tIns="91413" rIns="146260" bIns="91413" rtlCol="0">
            <a:spAutoFit/>
          </a:bodyPr>
          <a:lstStyle>
            <a:lvl1pPr marL="342800" marR="0" indent="-342800" algn="l" defTabSz="932468"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2"/>
                    </a:gs>
                    <a:gs pos="99000">
                      <a:schemeClr val="tx2"/>
                    </a:gs>
                  </a:gsLst>
                  <a:lin ang="5400000" scaled="0"/>
                </a:gradFill>
                <a:latin typeface="+mj-lt"/>
                <a:ea typeface="+mn-ea"/>
                <a:cs typeface="+mn-cs"/>
              </a:defRPr>
            </a:lvl1pPr>
            <a:lvl2pPr marL="584029" marR="0" indent="-241229" algn="l" defTabSz="93246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866"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397"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929"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286"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21"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755"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990"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AR" sz="1600" dirty="0"/>
              <a:t>El contenido de la carpeta res se utiliza para almacenar los recursos de aplicaciones no web utilizados por una aplicación móvil nativa, como los iconos de las aplicaciones, las imágenes de la pantalla de bienvenida, </a:t>
            </a:r>
            <a:r>
              <a:rPr lang="es-AR" sz="1600" dirty="0" err="1"/>
              <a:t>etc</a:t>
            </a:r>
            <a:endParaRPr lang="es-AR" sz="1600" dirty="0"/>
          </a:p>
        </p:txBody>
      </p:sp>
      <p:pic>
        <p:nvPicPr>
          <p:cNvPr id="5" name="Picture 4"/>
          <p:cNvPicPr>
            <a:picLocks noChangeAspect="1"/>
          </p:cNvPicPr>
          <p:nvPr/>
        </p:nvPicPr>
        <p:blipFill>
          <a:blip r:embed="rId3"/>
          <a:stretch>
            <a:fillRect/>
          </a:stretch>
        </p:blipFill>
        <p:spPr>
          <a:xfrm>
            <a:off x="784061" y="1446875"/>
            <a:ext cx="3489853" cy="5174905"/>
          </a:xfrm>
          <a:prstGeom prst="rect">
            <a:avLst/>
          </a:prstGeom>
        </p:spPr>
      </p:pic>
    </p:spTree>
    <p:extLst>
      <p:ext uri="{BB962C8B-B14F-4D97-AF65-F5344CB8AC3E}">
        <p14:creationId xmlns:p14="http://schemas.microsoft.com/office/powerpoint/2010/main" val="1876124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b="1" dirty="0"/>
              <a:t>Crear código</a:t>
            </a:r>
          </a:p>
        </p:txBody>
      </p:sp>
      <p:sp>
        <p:nvSpPr>
          <p:cNvPr id="7" name="Text Placeholder 2"/>
          <p:cNvSpPr>
            <a:spLocks noGrp="1"/>
          </p:cNvSpPr>
          <p:nvPr>
            <p:ph type="body" sz="quarter" idx="10"/>
          </p:nvPr>
        </p:nvSpPr>
        <p:spPr>
          <a:xfrm>
            <a:off x="344487" y="1284267"/>
            <a:ext cx="5243514" cy="5328199"/>
          </a:xfrm>
        </p:spPr>
        <p:txBody>
          <a:bodyPr/>
          <a:lstStyle/>
          <a:p>
            <a:r>
              <a:rPr lang="es-AR" sz="3600" dirty="0"/>
              <a:t>A medida que las aplicaciones se vuelven más complejas, necesita algo más que un editor de texto. Necesita un editor de código optimizado para refactorización, autocompletado y comprensión de código.</a:t>
            </a:r>
            <a:endParaRPr lang="es-AR" sz="3600" b="1" dirty="0"/>
          </a:p>
        </p:txBody>
      </p:sp>
      <p:pic>
        <p:nvPicPr>
          <p:cNvPr id="5" name="Picture 4"/>
          <p:cNvPicPr>
            <a:picLocks noChangeAspect="1"/>
          </p:cNvPicPr>
          <p:nvPr/>
        </p:nvPicPr>
        <p:blipFill>
          <a:blip r:embed="rId3"/>
          <a:stretch>
            <a:fillRect/>
          </a:stretch>
        </p:blipFill>
        <p:spPr>
          <a:xfrm>
            <a:off x="5890154" y="2503467"/>
            <a:ext cx="6057900" cy="2305050"/>
          </a:xfrm>
          <a:prstGeom prst="rect">
            <a:avLst/>
          </a:prstGeom>
        </p:spPr>
      </p:pic>
    </p:spTree>
    <p:extLst>
      <p:ext uri="{BB962C8B-B14F-4D97-AF65-F5344CB8AC3E}">
        <p14:creationId xmlns:p14="http://schemas.microsoft.com/office/powerpoint/2010/main" val="167916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Personalizaci</a:t>
            </a:r>
            <a:r>
              <a:rPr lang="es-AR" dirty="0" err="1"/>
              <a:t>ó</a:t>
            </a:r>
            <a:r>
              <a:rPr lang="en-US" dirty="0"/>
              <a:t>n para </a:t>
            </a:r>
            <a:r>
              <a:rPr lang="en-US" dirty="0" err="1"/>
              <a:t>una</a:t>
            </a:r>
            <a:r>
              <a:rPr lang="en-US" dirty="0"/>
              <a:t> </a:t>
            </a:r>
            <a:r>
              <a:rPr lang="en-US" dirty="0" err="1"/>
              <a:t>plataforma</a:t>
            </a:r>
            <a:endParaRPr lang="en-US" sz="4000" dirty="0">
              <a:gradFill>
                <a:gsLst>
                  <a:gs pos="1250">
                    <a:schemeClr val="tx2"/>
                  </a:gs>
                  <a:gs pos="99000">
                    <a:schemeClr val="tx2"/>
                  </a:gs>
                </a:gsLst>
                <a:lin ang="5400000" scaled="0"/>
              </a:gradFill>
            </a:endParaRPr>
          </a:p>
        </p:txBody>
      </p:sp>
      <p:pic>
        <p:nvPicPr>
          <p:cNvPr id="4" name="Picture 3"/>
          <p:cNvPicPr>
            <a:picLocks noChangeAspect="1"/>
          </p:cNvPicPr>
          <p:nvPr/>
        </p:nvPicPr>
        <p:blipFill>
          <a:blip r:embed="rId3"/>
          <a:stretch>
            <a:fillRect/>
          </a:stretch>
        </p:blipFill>
        <p:spPr>
          <a:xfrm>
            <a:off x="1542649" y="1981199"/>
            <a:ext cx="9505950" cy="4238625"/>
          </a:xfrm>
          <a:prstGeom prst="rect">
            <a:avLst/>
          </a:prstGeom>
        </p:spPr>
      </p:pic>
    </p:spTree>
    <p:extLst>
      <p:ext uri="{BB962C8B-B14F-4D97-AF65-F5344CB8AC3E}">
        <p14:creationId xmlns:p14="http://schemas.microsoft.com/office/powerpoint/2010/main" val="374365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Personalizaci</a:t>
            </a:r>
            <a:r>
              <a:rPr lang="es-AR" dirty="0" err="1"/>
              <a:t>ó</a:t>
            </a:r>
            <a:r>
              <a:rPr lang="en-US" dirty="0"/>
              <a:t>n para </a:t>
            </a:r>
            <a:r>
              <a:rPr lang="en-US" dirty="0" err="1"/>
              <a:t>una</a:t>
            </a:r>
            <a:r>
              <a:rPr lang="en-US" dirty="0"/>
              <a:t> </a:t>
            </a:r>
            <a:r>
              <a:rPr lang="en-US" dirty="0" err="1"/>
              <a:t>plataforma</a:t>
            </a:r>
            <a:endParaRPr lang="en-US" sz="4000" dirty="0">
              <a:gradFill>
                <a:gsLst>
                  <a:gs pos="1250">
                    <a:schemeClr val="tx2"/>
                  </a:gs>
                  <a:gs pos="99000">
                    <a:schemeClr val="tx2"/>
                  </a:gs>
                </a:gsLst>
                <a:lin ang="5400000" scaled="0"/>
              </a:gradFill>
            </a:endParaRPr>
          </a:p>
        </p:txBody>
      </p:sp>
      <p:pic>
        <p:nvPicPr>
          <p:cNvPr id="7" name="Picture 6"/>
          <p:cNvPicPr>
            <a:picLocks noChangeAspect="1"/>
          </p:cNvPicPr>
          <p:nvPr/>
        </p:nvPicPr>
        <p:blipFill>
          <a:blip r:embed="rId3"/>
          <a:stretch>
            <a:fillRect/>
          </a:stretch>
        </p:blipFill>
        <p:spPr>
          <a:xfrm>
            <a:off x="471086" y="1425574"/>
            <a:ext cx="11496675" cy="5295900"/>
          </a:xfrm>
          <a:prstGeom prst="rect">
            <a:avLst/>
          </a:prstGeom>
        </p:spPr>
      </p:pic>
    </p:spTree>
    <p:extLst>
      <p:ext uri="{BB962C8B-B14F-4D97-AF65-F5344CB8AC3E}">
        <p14:creationId xmlns:p14="http://schemas.microsoft.com/office/powerpoint/2010/main" val="4014507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b="1" dirty="0"/>
              <a:t>Depurar y analizar</a:t>
            </a:r>
            <a:br>
              <a:rPr lang="es-AR" b="1" dirty="0"/>
            </a:br>
            <a:endParaRPr lang="en-US" dirty="0"/>
          </a:p>
        </p:txBody>
      </p:sp>
      <p:pic>
        <p:nvPicPr>
          <p:cNvPr id="6" name="Picture 5"/>
          <p:cNvPicPr>
            <a:picLocks noChangeAspect="1"/>
          </p:cNvPicPr>
          <p:nvPr/>
        </p:nvPicPr>
        <p:blipFill>
          <a:blip r:embed="rId3"/>
          <a:stretch>
            <a:fillRect/>
          </a:stretch>
        </p:blipFill>
        <p:spPr>
          <a:xfrm>
            <a:off x="558769" y="3636905"/>
            <a:ext cx="6923953" cy="2634586"/>
          </a:xfrm>
          <a:prstGeom prst="rect">
            <a:avLst/>
          </a:prstGeom>
        </p:spPr>
      </p:pic>
      <p:pic>
        <p:nvPicPr>
          <p:cNvPr id="8" name="Picture 7"/>
          <p:cNvPicPr>
            <a:picLocks noChangeAspect="1"/>
          </p:cNvPicPr>
          <p:nvPr/>
        </p:nvPicPr>
        <p:blipFill>
          <a:blip r:embed="rId4"/>
          <a:stretch>
            <a:fillRect/>
          </a:stretch>
        </p:blipFill>
        <p:spPr>
          <a:xfrm>
            <a:off x="59267" y="1592527"/>
            <a:ext cx="3208078" cy="1619765"/>
          </a:xfrm>
          <a:prstGeom prst="rect">
            <a:avLst/>
          </a:prstGeom>
        </p:spPr>
      </p:pic>
      <p:sp>
        <p:nvSpPr>
          <p:cNvPr id="7" name="Text Placeholder 2"/>
          <p:cNvSpPr>
            <a:spLocks noGrp="1"/>
          </p:cNvSpPr>
          <p:nvPr>
            <p:ph type="body" sz="quarter" idx="10"/>
          </p:nvPr>
        </p:nvSpPr>
        <p:spPr>
          <a:xfrm>
            <a:off x="3021985" y="1772033"/>
            <a:ext cx="8921473" cy="1181807"/>
          </a:xfrm>
        </p:spPr>
        <p:txBody>
          <a:bodyPr/>
          <a:lstStyle/>
          <a:p>
            <a:r>
              <a:rPr lang="es-AR" sz="3600" b="1" dirty="0"/>
              <a:t>Más tiempo de codificación, menos tiempo encontrando bugs</a:t>
            </a:r>
          </a:p>
        </p:txBody>
      </p:sp>
    </p:spTree>
    <p:extLst>
      <p:ext uri="{BB962C8B-B14F-4D97-AF65-F5344CB8AC3E}">
        <p14:creationId xmlns:p14="http://schemas.microsoft.com/office/powerpoint/2010/main" val="1277510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b="1" dirty="0"/>
              <a:t>Vista previa y prueba</a:t>
            </a:r>
          </a:p>
        </p:txBody>
      </p:sp>
      <p:pic>
        <p:nvPicPr>
          <p:cNvPr id="4" name="Picture 3"/>
          <p:cNvPicPr>
            <a:picLocks noChangeAspect="1"/>
          </p:cNvPicPr>
          <p:nvPr/>
        </p:nvPicPr>
        <p:blipFill>
          <a:blip r:embed="rId3"/>
          <a:stretch>
            <a:fillRect/>
          </a:stretch>
        </p:blipFill>
        <p:spPr>
          <a:xfrm>
            <a:off x="7575188" y="4422514"/>
            <a:ext cx="4371842" cy="1643987"/>
          </a:xfrm>
          <a:prstGeom prst="rect">
            <a:avLst/>
          </a:prstGeom>
        </p:spPr>
      </p:pic>
      <p:pic>
        <p:nvPicPr>
          <p:cNvPr id="5" name="Picture 4"/>
          <p:cNvPicPr>
            <a:picLocks noChangeAspect="1"/>
          </p:cNvPicPr>
          <p:nvPr/>
        </p:nvPicPr>
        <p:blipFill>
          <a:blip r:embed="rId4"/>
          <a:stretch>
            <a:fillRect/>
          </a:stretch>
        </p:blipFill>
        <p:spPr>
          <a:xfrm>
            <a:off x="90486" y="1096281"/>
            <a:ext cx="6057900" cy="2857500"/>
          </a:xfrm>
          <a:prstGeom prst="rect">
            <a:avLst/>
          </a:prstGeom>
        </p:spPr>
      </p:pic>
      <p:sp>
        <p:nvSpPr>
          <p:cNvPr id="7" name="Text Placeholder 2"/>
          <p:cNvSpPr>
            <a:spLocks noGrp="1"/>
          </p:cNvSpPr>
          <p:nvPr>
            <p:ph type="body" sz="quarter" idx="10"/>
          </p:nvPr>
        </p:nvSpPr>
        <p:spPr>
          <a:xfrm>
            <a:off x="457201" y="4181349"/>
            <a:ext cx="6550806" cy="1514206"/>
          </a:xfrm>
        </p:spPr>
        <p:txBody>
          <a:bodyPr/>
          <a:lstStyle/>
          <a:p>
            <a:r>
              <a:rPr lang="es-AR" sz="3200" b="1" dirty="0"/>
              <a:t>Asegúrate de que tu aplicación se vea y funcione exactamente como deseabas</a:t>
            </a:r>
          </a:p>
        </p:txBody>
      </p:sp>
    </p:spTree>
    <p:extLst>
      <p:ext uri="{BB962C8B-B14F-4D97-AF65-F5344CB8AC3E}">
        <p14:creationId xmlns:p14="http://schemas.microsoft.com/office/powerpoint/2010/main" val="1728319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Cordova plugins</a:t>
            </a:r>
          </a:p>
        </p:txBody>
      </p:sp>
      <p:pic>
        <p:nvPicPr>
          <p:cNvPr id="5" name="Picture 4"/>
          <p:cNvPicPr>
            <a:picLocks noChangeAspect="1"/>
          </p:cNvPicPr>
          <p:nvPr/>
        </p:nvPicPr>
        <p:blipFill>
          <a:blip r:embed="rId3"/>
          <a:stretch>
            <a:fillRect/>
          </a:stretch>
        </p:blipFill>
        <p:spPr>
          <a:xfrm>
            <a:off x="620482" y="1522296"/>
            <a:ext cx="6191250" cy="3733800"/>
          </a:xfrm>
          <a:prstGeom prst="rect">
            <a:avLst/>
          </a:prstGeom>
        </p:spPr>
      </p:pic>
      <p:sp>
        <p:nvSpPr>
          <p:cNvPr id="6" name="Text Placeholder 2"/>
          <p:cNvSpPr>
            <a:spLocks noGrp="1"/>
          </p:cNvSpPr>
          <p:nvPr>
            <p:ph type="body" sz="quarter" idx="10"/>
          </p:nvPr>
        </p:nvSpPr>
        <p:spPr>
          <a:xfrm>
            <a:off x="6993372" y="1605136"/>
            <a:ext cx="5170834" cy="1181807"/>
          </a:xfrm>
        </p:spPr>
        <p:txBody>
          <a:bodyPr/>
          <a:lstStyle/>
          <a:p>
            <a:r>
              <a:rPr lang="en-US" sz="3600" dirty="0" err="1"/>
              <a:t>Acceso</a:t>
            </a:r>
            <a:r>
              <a:rPr lang="en-US" sz="3600" dirty="0"/>
              <a:t> a las </a:t>
            </a:r>
            <a:r>
              <a:rPr lang="en-US" sz="3600" dirty="0" err="1"/>
              <a:t>capacidades</a:t>
            </a:r>
            <a:r>
              <a:rPr lang="en-US" sz="3600" dirty="0"/>
              <a:t> </a:t>
            </a:r>
            <a:r>
              <a:rPr lang="en-US" sz="3600" dirty="0" err="1"/>
              <a:t>nativas</a:t>
            </a:r>
            <a:r>
              <a:rPr lang="en-US" sz="3600" dirty="0"/>
              <a:t> del </a:t>
            </a:r>
            <a:r>
              <a:rPr lang="en-US" sz="3600" dirty="0" err="1"/>
              <a:t>dispositivo</a:t>
            </a:r>
            <a:endParaRPr lang="en-US" sz="3600" dirty="0"/>
          </a:p>
        </p:txBody>
      </p:sp>
    </p:spTree>
    <p:extLst>
      <p:ext uri="{BB962C8B-B14F-4D97-AF65-F5344CB8AC3E}">
        <p14:creationId xmlns:p14="http://schemas.microsoft.com/office/powerpoint/2010/main" val="356446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Cordova plugins</a:t>
            </a:r>
          </a:p>
        </p:txBody>
      </p:sp>
      <p:sp>
        <p:nvSpPr>
          <p:cNvPr id="3" name="Rectangle 2"/>
          <p:cNvSpPr/>
          <p:nvPr/>
        </p:nvSpPr>
        <p:spPr bwMode="auto">
          <a:xfrm>
            <a:off x="2664707" y="1529541"/>
            <a:ext cx="7107060" cy="1421477"/>
          </a:xfrm>
          <a:prstGeom prst="rect">
            <a:avLst/>
          </a:prstGeom>
          <a:solidFill>
            <a:schemeClr val="accent3">
              <a:lumMod val="60000"/>
              <a:lumOff val="40000"/>
            </a:schemeClr>
          </a:solidFill>
          <a:ln w="19050">
            <a:solidFill>
              <a:srgbClr val="76CBE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JavaScript Interface</a:t>
            </a:r>
            <a:endParaRPr lang="es-AR"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2" name="Group 11"/>
          <p:cNvGrpSpPr/>
          <p:nvPr/>
        </p:nvGrpSpPr>
        <p:grpSpPr>
          <a:xfrm>
            <a:off x="2664706" y="5180455"/>
            <a:ext cx="7107060" cy="1421477"/>
            <a:chOff x="1116176" y="4232804"/>
            <a:chExt cx="7107060" cy="1421477"/>
          </a:xfrm>
        </p:grpSpPr>
        <p:sp>
          <p:nvSpPr>
            <p:cNvPr id="8" name="Rectangle 7"/>
            <p:cNvSpPr/>
            <p:nvPr/>
          </p:nvSpPr>
          <p:spPr bwMode="auto">
            <a:xfrm>
              <a:off x="1116176" y="4232804"/>
              <a:ext cx="7107060" cy="1421477"/>
            </a:xfrm>
            <a:prstGeom prst="rect">
              <a:avLst/>
            </a:prstGeom>
            <a:solidFill>
              <a:srgbClr val="EBF4DC"/>
            </a:solidFill>
            <a:ln w="28575">
              <a:solidFill>
                <a:srgbClr val="AAD56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Hardware</a:t>
              </a:r>
              <a:endParaRPr lang="es-AR" sz="2400" dirty="0" err="1">
                <a:solidFill>
                  <a:schemeClr val="tx1"/>
                </a:solidFill>
                <a:ea typeface="Segoe UI" pitchFamily="34" charset="0"/>
                <a:cs typeface="Segoe UI" pitchFamily="34" charset="0"/>
              </a:endParaRPr>
            </a:p>
          </p:txBody>
        </p:sp>
        <p:pic>
          <p:nvPicPr>
            <p:cNvPr id="11" name="Picture 10"/>
            <p:cNvPicPr>
              <a:picLocks noChangeAspect="1"/>
            </p:cNvPicPr>
            <p:nvPr/>
          </p:nvPicPr>
          <p:blipFill>
            <a:blip r:embed="rId3"/>
            <a:stretch>
              <a:fillRect/>
            </a:stretch>
          </p:blipFill>
          <p:spPr>
            <a:xfrm>
              <a:off x="1642059" y="4423816"/>
              <a:ext cx="997710" cy="997710"/>
            </a:xfrm>
            <a:prstGeom prst="rect">
              <a:avLst/>
            </a:prstGeom>
            <a:ln w="28575">
              <a:noFill/>
            </a:ln>
          </p:spPr>
        </p:pic>
      </p:grpSp>
      <p:sp>
        <p:nvSpPr>
          <p:cNvPr id="13" name="Rectangle 12"/>
          <p:cNvSpPr/>
          <p:nvPr/>
        </p:nvSpPr>
        <p:spPr bwMode="auto">
          <a:xfrm>
            <a:off x="2664706" y="3082298"/>
            <a:ext cx="3375875" cy="1880492"/>
          </a:xfrm>
          <a:prstGeom prst="rect">
            <a:avLst/>
          </a:prstGeom>
          <a:solidFill>
            <a:srgbClr val="F69C7E"/>
          </a:solidFill>
          <a:ln w="28575">
            <a:solidFill>
              <a:srgbClr val="AD3C1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Android </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Plugin.java</a:t>
            </a:r>
            <a:endParaRPr lang="es-A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6395891" y="3082298"/>
            <a:ext cx="3375875" cy="1880492"/>
          </a:xfrm>
          <a:prstGeom prst="rect">
            <a:avLst/>
          </a:prstGeom>
          <a:solidFill>
            <a:srgbClr val="A49DCA"/>
          </a:solidFill>
          <a:ln w="28575">
            <a:solidFill>
              <a:srgbClr val="443B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iOS </a:t>
            </a:r>
          </a:p>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Plugin.m</a:t>
            </a:r>
            <a:endParaRPr lang="es-AR"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7571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Camara</a:t>
            </a:r>
            <a:r>
              <a:rPr lang="en-US" dirty="0"/>
              <a:t> plugins</a:t>
            </a:r>
          </a:p>
        </p:txBody>
      </p:sp>
      <p:sp>
        <p:nvSpPr>
          <p:cNvPr id="5" name="Rectangle 4"/>
          <p:cNvSpPr/>
          <p:nvPr/>
        </p:nvSpPr>
        <p:spPr>
          <a:xfrm>
            <a:off x="7066775" y="2740636"/>
            <a:ext cx="5369700" cy="2308324"/>
          </a:xfrm>
          <a:prstGeom prst="rect">
            <a:avLst/>
          </a:prstGeom>
        </p:spPr>
        <p:txBody>
          <a:bodyPr wrap="square">
            <a:spAutoFit/>
          </a:bodyPr>
          <a:lstStyle/>
          <a:p>
            <a:r>
              <a:rPr lang="es-AR" dirty="0" err="1">
                <a:solidFill>
                  <a:srgbClr val="000000"/>
                </a:solidFill>
                <a:latin typeface="Consolas" panose="020B0609020204030204" pitchFamily="49" charset="0"/>
              </a:rPr>
              <a:t>navigator.camera.getPicture</a:t>
            </a:r>
            <a:r>
              <a:rPr lang="es-AR" dirty="0">
                <a:solidFill>
                  <a:srgbClr val="000000"/>
                </a:solidFill>
                <a:latin typeface="Consolas" panose="020B0609020204030204" pitchFamily="49" charset="0"/>
              </a:rPr>
              <a:t>(</a:t>
            </a:r>
            <a:r>
              <a:rPr lang="es-AR" dirty="0" err="1">
                <a:solidFill>
                  <a:srgbClr val="000000"/>
                </a:solidFill>
                <a:latin typeface="Consolas" panose="020B0609020204030204" pitchFamily="49" charset="0"/>
              </a:rPr>
              <a:t>imgData</a:t>
            </a:r>
            <a:r>
              <a:rPr lang="es-AR" dirty="0">
                <a:solidFill>
                  <a:srgbClr val="000000"/>
                </a:solidFill>
                <a:latin typeface="Consolas" panose="020B0609020204030204" pitchFamily="49" charset="0"/>
              </a:rPr>
              <a:t> =&gt;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//Do something with the image..</a:t>
            </a:r>
          </a:p>
          <a:p>
            <a:r>
              <a:rPr lang="es-AR"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message</a:t>
            </a:r>
            <a:r>
              <a:rPr lang="es-AR" dirty="0">
                <a:solidFill>
                  <a:srgbClr val="000000"/>
                </a:solidFill>
                <a:latin typeface="Consolas" panose="020B0609020204030204" pitchFamily="49" charset="0"/>
              </a:rPr>
              <a:t> =&gt; {</a:t>
            </a:r>
          </a:p>
          <a:p>
            <a:r>
              <a:rPr lang="es-AR"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console.error</a:t>
            </a:r>
            <a:r>
              <a:rPr lang="es-AR" dirty="0">
                <a:solidFill>
                  <a:srgbClr val="000000"/>
                </a:solidFill>
                <a:latin typeface="Consolas" panose="020B0609020204030204" pitchFamily="49" charset="0"/>
              </a:rPr>
              <a:t>(</a:t>
            </a:r>
            <a:r>
              <a:rPr lang="es-AR" dirty="0" err="1">
                <a:solidFill>
                  <a:srgbClr val="000000"/>
                </a:solidFill>
                <a:latin typeface="Consolas" panose="020B0609020204030204" pitchFamily="49" charset="0"/>
              </a:rPr>
              <a:t>message</a:t>
            </a:r>
            <a:r>
              <a:rPr lang="es-AR" dirty="0">
                <a:solidFill>
                  <a:srgbClr val="000000"/>
                </a:solidFill>
                <a:latin typeface="Consolas" panose="020B0609020204030204" pitchFamily="49" charset="0"/>
              </a:rPr>
              <a:t>);</a:t>
            </a:r>
          </a:p>
          <a:p>
            <a:r>
              <a:rPr lang="es-AR" dirty="0">
                <a:solidFill>
                  <a:srgbClr val="000000"/>
                </a:solidFill>
                <a:latin typeface="Consolas" panose="020B0609020204030204" pitchFamily="49" charset="0"/>
              </a:rPr>
              <a:t>}, {</a:t>
            </a:r>
          </a:p>
          <a:p>
            <a:r>
              <a:rPr lang="es-AR"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destinationType</a:t>
            </a:r>
            <a:r>
              <a:rPr lang="es-AR" dirty="0">
                <a:solidFill>
                  <a:srgbClr val="000000"/>
                </a:solidFill>
                <a:latin typeface="Consolas" panose="020B0609020204030204" pitchFamily="49" charset="0"/>
              </a:rPr>
              <a:t>:</a:t>
            </a:r>
          </a:p>
          <a:p>
            <a:r>
              <a:rPr lang="es-AR"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Camera.DestinationType.FILE_URI</a:t>
            </a:r>
            <a:endParaRPr lang="es-AR" dirty="0">
              <a:solidFill>
                <a:srgbClr val="000000"/>
              </a:solidFill>
              <a:latin typeface="Consolas" panose="020B0609020204030204" pitchFamily="49" charset="0"/>
            </a:endParaRPr>
          </a:p>
          <a:p>
            <a:r>
              <a:rPr lang="es-AR" dirty="0">
                <a:solidFill>
                  <a:srgbClr val="000000"/>
                </a:solidFill>
                <a:latin typeface="Consolas" panose="020B0609020204030204" pitchFamily="49" charset="0"/>
              </a:rPr>
              <a:t>});</a:t>
            </a:r>
            <a:endParaRPr lang="es-AR" dirty="0"/>
          </a:p>
        </p:txBody>
      </p:sp>
      <p:sp>
        <p:nvSpPr>
          <p:cNvPr id="6" name="TextBox 5"/>
          <p:cNvSpPr txBox="1"/>
          <p:nvPr/>
        </p:nvSpPr>
        <p:spPr>
          <a:xfrm>
            <a:off x="427042" y="1880312"/>
            <a:ext cx="5413237" cy="558079"/>
          </a:xfrm>
          <a:prstGeom prst="rect">
            <a:avLst/>
          </a:prstGeom>
          <a:noFill/>
        </p:spPr>
        <p:txBody>
          <a:bodyPr wrap="square" lIns="182880" tIns="146304" rIns="182880" bIns="146304" rtlCol="0">
            <a:noAutofit/>
          </a:bodyPr>
          <a:lstStyle/>
          <a:p>
            <a:pPr algn="ctr">
              <a:lnSpc>
                <a:spcPct val="90000"/>
              </a:lnSpc>
            </a:pPr>
            <a:r>
              <a:rPr lang="en-US" sz="2400" b="1" dirty="0">
                <a:gradFill>
                  <a:gsLst>
                    <a:gs pos="1250">
                      <a:schemeClr val="tx1"/>
                    </a:gs>
                    <a:gs pos="99000">
                      <a:schemeClr val="tx1"/>
                    </a:gs>
                  </a:gsLst>
                  <a:lin ang="5400000" scaled="0"/>
                </a:gradFill>
              </a:rPr>
              <a:t>Android</a:t>
            </a:r>
          </a:p>
        </p:txBody>
      </p:sp>
      <p:sp>
        <p:nvSpPr>
          <p:cNvPr id="7" name="Rectangle 6"/>
          <p:cNvSpPr/>
          <p:nvPr/>
        </p:nvSpPr>
        <p:spPr>
          <a:xfrm>
            <a:off x="231725" y="2740636"/>
            <a:ext cx="5413239" cy="2308324"/>
          </a:xfrm>
          <a:prstGeom prst="rect">
            <a:avLst/>
          </a:prstGeom>
        </p:spPr>
        <p:txBody>
          <a:bodyPr wrap="square">
            <a:spAutoFit/>
          </a:bodyPr>
          <a:lstStyle/>
          <a:p>
            <a:r>
              <a:rPr lang="es-AR" dirty="0" err="1">
                <a:solidFill>
                  <a:srgbClr val="000000"/>
                </a:solidFill>
                <a:latin typeface="Consolas" panose="020B0609020204030204" pitchFamily="49" charset="0"/>
              </a:rPr>
              <a:t>navigator.camera.getPicture</a:t>
            </a:r>
            <a:r>
              <a:rPr lang="es-AR" dirty="0">
                <a:solidFill>
                  <a:srgbClr val="000000"/>
                </a:solidFill>
                <a:latin typeface="Consolas" panose="020B0609020204030204" pitchFamily="49" charset="0"/>
              </a:rPr>
              <a:t>(</a:t>
            </a:r>
            <a:r>
              <a:rPr lang="es-AR" dirty="0" err="1">
                <a:solidFill>
                  <a:srgbClr val="000000"/>
                </a:solidFill>
                <a:latin typeface="Consolas" panose="020B0609020204030204" pitchFamily="49" charset="0"/>
              </a:rPr>
              <a:t>imgData</a:t>
            </a:r>
            <a:r>
              <a:rPr lang="es-AR" dirty="0">
                <a:solidFill>
                  <a:srgbClr val="000000"/>
                </a:solidFill>
                <a:latin typeface="Consolas" panose="020B0609020204030204" pitchFamily="49" charset="0"/>
              </a:rPr>
              <a:t> =&gt;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//Do something with the image..</a:t>
            </a:r>
          </a:p>
          <a:p>
            <a:r>
              <a:rPr lang="es-AR"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message</a:t>
            </a:r>
            <a:r>
              <a:rPr lang="es-AR" dirty="0">
                <a:solidFill>
                  <a:srgbClr val="000000"/>
                </a:solidFill>
                <a:latin typeface="Consolas" panose="020B0609020204030204" pitchFamily="49" charset="0"/>
              </a:rPr>
              <a:t> =&gt; {</a:t>
            </a:r>
          </a:p>
          <a:p>
            <a:r>
              <a:rPr lang="es-AR"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console.error</a:t>
            </a:r>
            <a:r>
              <a:rPr lang="es-AR" dirty="0">
                <a:solidFill>
                  <a:srgbClr val="000000"/>
                </a:solidFill>
                <a:latin typeface="Consolas" panose="020B0609020204030204" pitchFamily="49" charset="0"/>
              </a:rPr>
              <a:t>(</a:t>
            </a:r>
            <a:r>
              <a:rPr lang="es-AR" dirty="0" err="1">
                <a:solidFill>
                  <a:srgbClr val="000000"/>
                </a:solidFill>
                <a:latin typeface="Consolas" panose="020B0609020204030204" pitchFamily="49" charset="0"/>
              </a:rPr>
              <a:t>message</a:t>
            </a:r>
            <a:r>
              <a:rPr lang="es-AR" dirty="0">
                <a:solidFill>
                  <a:srgbClr val="000000"/>
                </a:solidFill>
                <a:latin typeface="Consolas" panose="020B0609020204030204" pitchFamily="49" charset="0"/>
              </a:rPr>
              <a:t>);</a:t>
            </a:r>
          </a:p>
          <a:p>
            <a:r>
              <a:rPr lang="es-AR" dirty="0">
                <a:solidFill>
                  <a:srgbClr val="000000"/>
                </a:solidFill>
                <a:latin typeface="Consolas" panose="020B0609020204030204" pitchFamily="49" charset="0"/>
              </a:rPr>
              <a:t>}, {</a:t>
            </a:r>
          </a:p>
          <a:p>
            <a:r>
              <a:rPr lang="es-AR"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destinationType</a:t>
            </a:r>
            <a:r>
              <a:rPr lang="es-AR" dirty="0">
                <a:solidFill>
                  <a:srgbClr val="000000"/>
                </a:solidFill>
                <a:latin typeface="Consolas" panose="020B0609020204030204" pitchFamily="49" charset="0"/>
              </a:rPr>
              <a:t>:</a:t>
            </a:r>
          </a:p>
          <a:p>
            <a:r>
              <a:rPr lang="es-AR"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Camera.DestinationType.FILE_URI</a:t>
            </a:r>
            <a:endParaRPr lang="es-AR" dirty="0">
              <a:solidFill>
                <a:srgbClr val="000000"/>
              </a:solidFill>
              <a:latin typeface="Consolas" panose="020B0609020204030204" pitchFamily="49" charset="0"/>
            </a:endParaRPr>
          </a:p>
          <a:p>
            <a:r>
              <a:rPr lang="es-AR" dirty="0">
                <a:solidFill>
                  <a:srgbClr val="000000"/>
                </a:solidFill>
                <a:latin typeface="Consolas" panose="020B0609020204030204" pitchFamily="49" charset="0"/>
              </a:rPr>
              <a:t>});</a:t>
            </a:r>
            <a:endParaRPr lang="es-AR" dirty="0"/>
          </a:p>
        </p:txBody>
      </p:sp>
      <p:sp>
        <p:nvSpPr>
          <p:cNvPr id="8" name="TextBox 7"/>
          <p:cNvSpPr txBox="1"/>
          <p:nvPr/>
        </p:nvSpPr>
        <p:spPr>
          <a:xfrm>
            <a:off x="6794506" y="1880312"/>
            <a:ext cx="5369700" cy="558079"/>
          </a:xfrm>
          <a:prstGeom prst="rect">
            <a:avLst/>
          </a:prstGeom>
          <a:noFill/>
        </p:spPr>
        <p:txBody>
          <a:bodyPr wrap="square" lIns="182880" tIns="146304" rIns="182880" bIns="146304" rtlCol="0">
            <a:noAutofit/>
          </a:bodyPr>
          <a:lstStyle/>
          <a:p>
            <a:pPr algn="ctr">
              <a:lnSpc>
                <a:spcPct val="90000"/>
              </a:lnSpc>
            </a:pPr>
            <a:r>
              <a:rPr lang="en-US" sz="2400" b="1" dirty="0">
                <a:gradFill>
                  <a:gsLst>
                    <a:gs pos="1250">
                      <a:schemeClr val="tx1"/>
                    </a:gs>
                    <a:gs pos="99000">
                      <a:schemeClr val="tx1"/>
                    </a:gs>
                  </a:gsLst>
                  <a:lin ang="5400000" scaled="0"/>
                </a:gradFill>
              </a:rPr>
              <a:t>iOS</a:t>
            </a:r>
          </a:p>
        </p:txBody>
      </p:sp>
      <p:pic>
        <p:nvPicPr>
          <p:cNvPr id="10" name="Picture 9"/>
          <p:cNvPicPr>
            <a:picLocks noChangeAspect="1"/>
          </p:cNvPicPr>
          <p:nvPr/>
        </p:nvPicPr>
        <p:blipFill>
          <a:blip r:embed="rId3"/>
          <a:stretch>
            <a:fillRect/>
          </a:stretch>
        </p:blipFill>
        <p:spPr>
          <a:xfrm>
            <a:off x="5538386" y="3085168"/>
            <a:ext cx="1362075" cy="1162050"/>
          </a:xfrm>
          <a:prstGeom prst="rect">
            <a:avLst/>
          </a:prstGeom>
        </p:spPr>
      </p:pic>
    </p:spTree>
    <p:extLst>
      <p:ext uri="{BB962C8B-B14F-4D97-AF65-F5344CB8AC3E}">
        <p14:creationId xmlns:p14="http://schemas.microsoft.com/office/powerpoint/2010/main" val="189252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www.visualstudio.com/es/wp-content/uploads/2017/02/TheCodeYouKnow_636x3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889" y="1803862"/>
            <a:ext cx="10804920" cy="509666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a:spLocks noGrp="1"/>
          </p:cNvSpPr>
          <p:nvPr>
            <p:ph type="title"/>
          </p:nvPr>
        </p:nvSpPr>
        <p:spPr>
          <a:xfrm>
            <a:off x="274642" y="295277"/>
            <a:ext cx="11889564" cy="1508585"/>
          </a:xfrm>
        </p:spPr>
        <p:txBody>
          <a:bodyPr/>
          <a:lstStyle/>
          <a:p>
            <a:r>
              <a:rPr lang="en-US" dirty="0"/>
              <a:t>Mobile Apps</a:t>
            </a:r>
            <a:br>
              <a:rPr lang="en-US" dirty="0"/>
            </a:br>
            <a:r>
              <a:rPr lang="en-US" sz="3600" dirty="0" err="1">
                <a:gradFill>
                  <a:gsLst>
                    <a:gs pos="1250">
                      <a:schemeClr val="tx2"/>
                    </a:gs>
                    <a:gs pos="99000">
                      <a:schemeClr val="tx2"/>
                    </a:gs>
                  </a:gsLst>
                  <a:lin ang="5400000" scaled="0"/>
                </a:gradFill>
              </a:rPr>
              <a:t>Construye</a:t>
            </a:r>
            <a:r>
              <a:rPr lang="en-US" sz="3600" dirty="0">
                <a:gradFill>
                  <a:gsLst>
                    <a:gs pos="1250">
                      <a:schemeClr val="tx2"/>
                    </a:gs>
                    <a:gs pos="99000">
                      <a:schemeClr val="tx2"/>
                    </a:gs>
                  </a:gsLst>
                  <a:lin ang="5400000" scaled="0"/>
                </a:gradFill>
              </a:rPr>
              <a:t> </a:t>
            </a:r>
            <a:r>
              <a:rPr lang="en-US" sz="3600" dirty="0" err="1">
                <a:gradFill>
                  <a:gsLst>
                    <a:gs pos="1250">
                      <a:schemeClr val="tx2"/>
                    </a:gs>
                    <a:gs pos="99000">
                      <a:schemeClr val="tx2"/>
                    </a:gs>
                  </a:gsLst>
                  <a:lin ang="5400000" scaled="0"/>
                </a:gradFill>
              </a:rPr>
              <a:t>aplicaciones</a:t>
            </a:r>
            <a:r>
              <a:rPr lang="en-US" sz="3600" dirty="0">
                <a:gradFill>
                  <a:gsLst>
                    <a:gs pos="1250">
                      <a:schemeClr val="tx2"/>
                    </a:gs>
                    <a:gs pos="99000">
                      <a:schemeClr val="tx2"/>
                    </a:gs>
                  </a:gsLst>
                  <a:lin ang="5400000" scaled="0"/>
                </a:gradFill>
              </a:rPr>
              <a:t> mobile </a:t>
            </a:r>
            <a:r>
              <a:rPr lang="en-US" sz="3600" dirty="0" err="1">
                <a:gradFill>
                  <a:gsLst>
                    <a:gs pos="1250">
                      <a:schemeClr val="tx2"/>
                    </a:gs>
                    <a:gs pos="99000">
                      <a:schemeClr val="tx2"/>
                    </a:gs>
                  </a:gsLst>
                  <a:lin ang="5400000" scaled="0"/>
                </a:gradFill>
              </a:rPr>
              <a:t>usando</a:t>
            </a:r>
            <a:r>
              <a:rPr lang="en-US" sz="3600" dirty="0">
                <a:gradFill>
                  <a:gsLst>
                    <a:gs pos="1250">
                      <a:schemeClr val="tx2"/>
                    </a:gs>
                    <a:gs pos="99000">
                      <a:schemeClr val="tx2"/>
                    </a:gs>
                  </a:gsLst>
                  <a:lin ang="5400000" scaled="0"/>
                </a:gradFill>
              </a:rPr>
              <a:t> Html, CSS y </a:t>
            </a:r>
            <a:r>
              <a:rPr lang="en-US" sz="3600" dirty="0" err="1">
                <a:gradFill>
                  <a:gsLst>
                    <a:gs pos="1250">
                      <a:schemeClr val="tx2"/>
                    </a:gs>
                    <a:gs pos="99000">
                      <a:schemeClr val="tx2"/>
                    </a:gs>
                  </a:gsLst>
                  <a:lin ang="5400000" scaled="0"/>
                </a:gradFill>
              </a:rPr>
              <a:t>Javascript</a:t>
            </a:r>
            <a:r>
              <a:rPr lang="en-US" sz="3600" dirty="0">
                <a:gradFill>
                  <a:gsLst>
                    <a:gs pos="1250">
                      <a:schemeClr val="tx2"/>
                    </a:gs>
                    <a:gs pos="99000">
                      <a:schemeClr val="tx2"/>
                    </a:gs>
                  </a:gsLst>
                  <a:lin ang="5400000" scaled="0"/>
                </a:gradFill>
              </a:rPr>
              <a:t> </a:t>
            </a:r>
          </a:p>
        </p:txBody>
      </p:sp>
    </p:spTree>
    <p:extLst>
      <p:ext uri="{BB962C8B-B14F-4D97-AF65-F5344CB8AC3E}">
        <p14:creationId xmlns:p14="http://schemas.microsoft.com/office/powerpoint/2010/main" val="3675901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Ionic</a:t>
            </a:r>
          </a:p>
        </p:txBody>
      </p:sp>
      <p:pic>
        <p:nvPicPr>
          <p:cNvPr id="5" name="Picture 4"/>
          <p:cNvPicPr>
            <a:picLocks noChangeAspect="1"/>
          </p:cNvPicPr>
          <p:nvPr/>
        </p:nvPicPr>
        <p:blipFill>
          <a:blip r:embed="rId3"/>
          <a:stretch>
            <a:fillRect/>
          </a:stretch>
        </p:blipFill>
        <p:spPr>
          <a:xfrm>
            <a:off x="465513" y="1325994"/>
            <a:ext cx="6084917" cy="2108609"/>
          </a:xfrm>
          <a:prstGeom prst="rect">
            <a:avLst/>
          </a:prstGeom>
        </p:spPr>
      </p:pic>
      <p:pic>
        <p:nvPicPr>
          <p:cNvPr id="6" name="Picture 5"/>
          <p:cNvPicPr>
            <a:picLocks noChangeAspect="1"/>
          </p:cNvPicPr>
          <p:nvPr/>
        </p:nvPicPr>
        <p:blipFill>
          <a:blip r:embed="rId4"/>
          <a:stretch>
            <a:fillRect/>
          </a:stretch>
        </p:blipFill>
        <p:spPr>
          <a:xfrm>
            <a:off x="5602779" y="3622394"/>
            <a:ext cx="6151418" cy="2839116"/>
          </a:xfrm>
          <a:prstGeom prst="rect">
            <a:avLst/>
          </a:prstGeom>
        </p:spPr>
      </p:pic>
    </p:spTree>
    <p:extLst>
      <p:ext uri="{BB962C8B-B14F-4D97-AF65-F5344CB8AC3E}">
        <p14:creationId xmlns:p14="http://schemas.microsoft.com/office/powerpoint/2010/main" val="1859530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Conectado</a:t>
            </a:r>
            <a:r>
              <a:rPr lang="en-US" dirty="0"/>
              <a:t> a </a:t>
            </a:r>
            <a:r>
              <a:rPr lang="en-US" dirty="0" err="1"/>
              <a:t>datos</a:t>
            </a:r>
            <a:endParaRPr lang="en-US" dirty="0"/>
          </a:p>
        </p:txBody>
      </p:sp>
      <p:pic>
        <p:nvPicPr>
          <p:cNvPr id="4" name="Picture 3"/>
          <p:cNvPicPr>
            <a:picLocks noChangeAspect="1"/>
          </p:cNvPicPr>
          <p:nvPr/>
        </p:nvPicPr>
        <p:blipFill>
          <a:blip r:embed="rId3"/>
          <a:stretch>
            <a:fillRect/>
          </a:stretch>
        </p:blipFill>
        <p:spPr>
          <a:xfrm>
            <a:off x="853409" y="1441074"/>
            <a:ext cx="4599739" cy="3109887"/>
          </a:xfrm>
          <a:prstGeom prst="rect">
            <a:avLst/>
          </a:prstGeom>
        </p:spPr>
      </p:pic>
      <p:pic>
        <p:nvPicPr>
          <p:cNvPr id="8" name="Picture 7"/>
          <p:cNvPicPr>
            <a:picLocks noChangeAspect="1"/>
          </p:cNvPicPr>
          <p:nvPr/>
        </p:nvPicPr>
        <p:blipFill>
          <a:blip r:embed="rId4"/>
          <a:stretch>
            <a:fillRect/>
          </a:stretch>
        </p:blipFill>
        <p:spPr>
          <a:xfrm>
            <a:off x="5785659" y="3650057"/>
            <a:ext cx="5990385" cy="2559549"/>
          </a:xfrm>
          <a:prstGeom prst="rect">
            <a:avLst/>
          </a:prstGeom>
        </p:spPr>
      </p:pic>
      <p:sp>
        <p:nvSpPr>
          <p:cNvPr id="7" name="Text Placeholder 2"/>
          <p:cNvSpPr>
            <a:spLocks noGrp="1"/>
          </p:cNvSpPr>
          <p:nvPr>
            <p:ph type="body" sz="quarter" idx="10"/>
          </p:nvPr>
        </p:nvSpPr>
        <p:spPr>
          <a:xfrm>
            <a:off x="5785660" y="1297632"/>
            <a:ext cx="6279340" cy="1520362"/>
          </a:xfrm>
        </p:spPr>
        <p:txBody>
          <a:bodyPr/>
          <a:lstStyle/>
          <a:p>
            <a:pPr marL="571500" indent="-571500">
              <a:buFont typeface="Arial" panose="020B0604020202020204" pitchFamily="34" charset="0"/>
              <a:buChar char="•"/>
            </a:pPr>
            <a:r>
              <a:rPr lang="es-AR" sz="2800" b="1" dirty="0"/>
              <a:t>Utilizar notificaciones </a:t>
            </a:r>
            <a:r>
              <a:rPr lang="es-AR" sz="2800" b="1" dirty="0" err="1"/>
              <a:t>push</a:t>
            </a:r>
            <a:r>
              <a:rPr lang="es-AR" sz="2800" b="1" dirty="0"/>
              <a:t> </a:t>
            </a:r>
          </a:p>
          <a:p>
            <a:pPr marL="571500" indent="-571500">
              <a:buFont typeface="Arial" panose="020B0604020202020204" pitchFamily="34" charset="0"/>
              <a:buChar char="•"/>
            </a:pPr>
            <a:r>
              <a:rPr lang="es-AR" sz="2800" b="1" dirty="0"/>
              <a:t>Habilitar mensajes en tiempo real </a:t>
            </a:r>
          </a:p>
          <a:p>
            <a:pPr marL="571500" indent="-571500">
              <a:buFont typeface="Arial" panose="020B0604020202020204" pitchFamily="34" charset="0"/>
              <a:buChar char="•"/>
            </a:pPr>
            <a:r>
              <a:rPr lang="es-AR" sz="2800" b="1" dirty="0"/>
              <a:t>Soporta capacidades sin conexión </a:t>
            </a:r>
          </a:p>
        </p:txBody>
      </p:sp>
    </p:spTree>
    <p:extLst>
      <p:ext uri="{BB962C8B-B14F-4D97-AF65-F5344CB8AC3E}">
        <p14:creationId xmlns:p14="http://schemas.microsoft.com/office/powerpoint/2010/main" val="364187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b="1" dirty="0" err="1"/>
              <a:t>HockeyApp</a:t>
            </a:r>
            <a:endParaRPr lang="es-AR" b="1" dirty="0"/>
          </a:p>
        </p:txBody>
      </p:sp>
      <p:pic>
        <p:nvPicPr>
          <p:cNvPr id="5" name="Picture 4"/>
          <p:cNvPicPr>
            <a:picLocks noChangeAspect="1"/>
          </p:cNvPicPr>
          <p:nvPr/>
        </p:nvPicPr>
        <p:blipFill>
          <a:blip r:embed="rId3"/>
          <a:stretch>
            <a:fillRect/>
          </a:stretch>
        </p:blipFill>
        <p:spPr>
          <a:xfrm>
            <a:off x="6219424" y="4080192"/>
            <a:ext cx="6057900" cy="2857500"/>
          </a:xfrm>
          <a:prstGeom prst="rect">
            <a:avLst/>
          </a:prstGeom>
        </p:spPr>
      </p:pic>
      <p:sp>
        <p:nvSpPr>
          <p:cNvPr id="9" name="Text Placeholder 8"/>
          <p:cNvSpPr>
            <a:spLocks noGrp="1"/>
          </p:cNvSpPr>
          <p:nvPr>
            <p:ph type="body" sz="quarter" idx="10"/>
          </p:nvPr>
        </p:nvSpPr>
        <p:spPr>
          <a:xfrm>
            <a:off x="274638" y="1212851"/>
            <a:ext cx="11887200" cy="738609"/>
          </a:xfrm>
        </p:spPr>
        <p:txBody>
          <a:bodyPr/>
          <a:lstStyle/>
          <a:p>
            <a:r>
              <a:rPr lang="es-AR" b="1" dirty="0"/>
              <a:t>La plataforma para sus aplicaciones móviles</a:t>
            </a:r>
          </a:p>
        </p:txBody>
      </p:sp>
      <p:sp>
        <p:nvSpPr>
          <p:cNvPr id="10" name="Text Placeholder 2"/>
          <p:cNvSpPr txBox="1">
            <a:spLocks/>
          </p:cNvSpPr>
          <p:nvPr/>
        </p:nvSpPr>
        <p:spPr>
          <a:xfrm>
            <a:off x="274638" y="2502219"/>
            <a:ext cx="4884102" cy="2929978"/>
          </a:xfrm>
          <a:prstGeom prst="rect">
            <a:avLst/>
          </a:prstGeom>
        </p:spPr>
        <p:txBody>
          <a:bodyPr vert="horz" wrap="square" lIns="146260" tIns="91413" rIns="146260" bIns="91413" rtlCol="0">
            <a:spAutoFit/>
          </a:bodyPr>
          <a:lstStyle>
            <a:lvl1pPr marL="0" marR="0" indent="0" algn="l" defTabSz="932468" rtl="0" eaLnBrk="1" fontAlgn="auto" latinLnBrk="0" hangingPunct="1">
              <a:lnSpc>
                <a:spcPct val="90000"/>
              </a:lnSpc>
              <a:spcBef>
                <a:spcPct val="20000"/>
              </a:spcBef>
              <a:spcAft>
                <a:spcPts val="0"/>
              </a:spcAft>
              <a:buClrTx/>
              <a:buSzPct val="90000"/>
              <a:buFont typeface="Arial" pitchFamily="34" charset="0"/>
              <a:buNone/>
              <a:tabLst/>
              <a:defRPr sz="4000" kern="1200" spc="0" baseline="0">
                <a:solidFill>
                  <a:schemeClr val="accent2"/>
                </a:solidFill>
                <a:latin typeface="+mj-lt"/>
                <a:ea typeface="+mn-ea"/>
                <a:cs typeface="+mn-cs"/>
              </a:defRPr>
            </a:lvl1pPr>
            <a:lvl2pPr marL="0" marR="0" indent="0" algn="l" defTabSz="932468"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533" marR="0" indent="0" algn="l" defTabSz="932468"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065" marR="0" indent="0" algn="l" defTabSz="932468"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598" marR="0" indent="0" algn="l" defTabSz="932468"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4286"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21"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755"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990"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Arial" panose="020B0604020202020204" pitchFamily="34" charset="0"/>
              <a:buChar char="•"/>
            </a:pPr>
            <a:r>
              <a:rPr lang="en-US" sz="3200" dirty="0" err="1"/>
              <a:t>Distribuci</a:t>
            </a:r>
            <a:r>
              <a:rPr lang="es-AR" sz="3200" dirty="0" err="1"/>
              <a:t>ó</a:t>
            </a:r>
            <a:r>
              <a:rPr lang="en-US" sz="3200" dirty="0"/>
              <a:t>n</a:t>
            </a:r>
          </a:p>
          <a:p>
            <a:pPr marL="571500" indent="-571500">
              <a:buFont typeface="Arial" panose="020B0604020202020204" pitchFamily="34" charset="0"/>
              <a:buChar char="•"/>
            </a:pPr>
            <a:r>
              <a:rPr lang="en-US" sz="3200" dirty="0" err="1"/>
              <a:t>Reporte</a:t>
            </a:r>
            <a:r>
              <a:rPr lang="en-US" sz="3200" dirty="0"/>
              <a:t> de </a:t>
            </a:r>
            <a:r>
              <a:rPr lang="en-US" sz="3200" dirty="0" err="1"/>
              <a:t>fallos</a:t>
            </a:r>
            <a:endParaRPr lang="en-US" sz="3200" dirty="0"/>
          </a:p>
          <a:p>
            <a:pPr marL="571500" indent="-571500">
              <a:buFont typeface="Arial" panose="020B0604020202020204" pitchFamily="34" charset="0"/>
              <a:buChar char="•"/>
            </a:pPr>
            <a:r>
              <a:rPr lang="en-US" sz="3200" dirty="0"/>
              <a:t>Feedback</a:t>
            </a:r>
          </a:p>
          <a:p>
            <a:pPr marL="571500" indent="-571500">
              <a:buFont typeface="Arial" panose="020B0604020202020204" pitchFamily="34" charset="0"/>
              <a:buChar char="•"/>
            </a:pPr>
            <a:r>
              <a:rPr lang="es-ES" sz="3200" dirty="0"/>
              <a:t>Métricas de usuario</a:t>
            </a:r>
            <a:endParaRPr lang="en-US" sz="3200" dirty="0"/>
          </a:p>
          <a:p>
            <a:endParaRPr lang="en-US" dirty="0"/>
          </a:p>
        </p:txBody>
      </p:sp>
    </p:spTree>
    <p:extLst>
      <p:ext uri="{BB962C8B-B14F-4D97-AF65-F5344CB8AC3E}">
        <p14:creationId xmlns:p14="http://schemas.microsoft.com/office/powerpoint/2010/main" val="2808825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15692522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41" y="2124075"/>
            <a:ext cx="11887200" cy="1975871"/>
          </a:xfrm>
        </p:spPr>
        <p:txBody>
          <a:bodyPr/>
          <a:lstStyle/>
          <a:p>
            <a:r>
              <a:rPr lang="en-US" sz="2400" dirty="0"/>
              <a:t>https://taco.visualstudio.com/</a:t>
            </a:r>
          </a:p>
          <a:p>
            <a:endParaRPr lang="en-US" sz="2400" dirty="0"/>
          </a:p>
          <a:p>
            <a:r>
              <a:rPr lang="en-US" sz="2400" dirty="0"/>
              <a:t>https://github.com/Microsoft/cordova-samples</a:t>
            </a:r>
            <a:endParaRPr lang="en-US" sz="2400" dirty="0">
              <a:hlinkClick r:id="rId2"/>
            </a:endParaRPr>
          </a:p>
          <a:p>
            <a:r>
              <a:rPr lang="en-US" sz="2400" dirty="0"/>
              <a:t>https://docs.microsoft.com/en-us/visualstudio/cross-platform/tools-for-cordova/</a:t>
            </a:r>
          </a:p>
        </p:txBody>
      </p:sp>
      <p:sp>
        <p:nvSpPr>
          <p:cNvPr id="3" name="Title 2"/>
          <p:cNvSpPr txBox="1">
            <a:spLocks/>
          </p:cNvSpPr>
          <p:nvPr/>
        </p:nvSpPr>
        <p:spPr>
          <a:xfrm>
            <a:off x="274638" y="274320"/>
            <a:ext cx="7315200" cy="1831975"/>
          </a:xfrm>
          <a:prstGeom prst="rect">
            <a:avLst/>
          </a:prstGeom>
        </p:spPr>
        <p:txBody>
          <a:bodyPr/>
          <a:lstStyle>
            <a:lvl1pPr algn="l" defTabSz="932468"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s-AR" dirty="0"/>
              <a:t>Recursos</a:t>
            </a:r>
          </a:p>
        </p:txBody>
      </p:sp>
    </p:spTree>
    <p:extLst>
      <p:ext uri="{BB962C8B-B14F-4D97-AF65-F5344CB8AC3E}">
        <p14:creationId xmlns:p14="http://schemas.microsoft.com/office/powerpoint/2010/main" val="24900047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Preguntas</a:t>
            </a:r>
            <a:r>
              <a:rPr lang="en-US" dirty="0"/>
              <a:t>?</a:t>
            </a:r>
          </a:p>
        </p:txBody>
      </p:sp>
    </p:spTree>
    <p:extLst>
      <p:ext uri="{BB962C8B-B14F-4D97-AF65-F5344CB8AC3E}">
        <p14:creationId xmlns:p14="http://schemas.microsoft.com/office/powerpoint/2010/main" val="274449488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Gracias</a:t>
            </a:r>
          </a:p>
        </p:txBody>
      </p:sp>
    </p:spTree>
    <p:extLst>
      <p:ext uri="{BB962C8B-B14F-4D97-AF65-F5344CB8AC3E}">
        <p14:creationId xmlns:p14="http://schemas.microsoft.com/office/powerpoint/2010/main" val="165937960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Visual Studio Tools para Apache Cordova</a:t>
            </a:r>
          </a:p>
        </p:txBody>
      </p:sp>
      <p:sp>
        <p:nvSpPr>
          <p:cNvPr id="6" name="Text Placeholder 5"/>
          <p:cNvSpPr>
            <a:spLocks noGrp="1"/>
          </p:cNvSpPr>
          <p:nvPr>
            <p:ph type="body" sz="quarter" idx="10"/>
          </p:nvPr>
        </p:nvSpPr>
        <p:spPr/>
        <p:txBody>
          <a:bodyPr/>
          <a:lstStyle/>
          <a:p>
            <a:r>
              <a:rPr lang="en-US" dirty="0" err="1"/>
              <a:t>Tambien</a:t>
            </a:r>
            <a:r>
              <a:rPr lang="en-US" dirty="0"/>
              <a:t> </a:t>
            </a:r>
            <a:r>
              <a:rPr lang="en-US" dirty="0" err="1"/>
              <a:t>conocido</a:t>
            </a:r>
            <a:r>
              <a:rPr lang="en-US" dirty="0"/>
              <a:t> </a:t>
            </a:r>
            <a:r>
              <a:rPr lang="en-US" dirty="0" err="1"/>
              <a:t>como</a:t>
            </a:r>
            <a:r>
              <a:rPr lang="en-US" dirty="0"/>
              <a:t> VS TACO</a:t>
            </a:r>
          </a:p>
          <a:p>
            <a:endParaRPr lang="en-US" dirty="0"/>
          </a:p>
        </p:txBody>
      </p:sp>
      <p:sp>
        <p:nvSpPr>
          <p:cNvPr id="7" name="Text Placeholder 6"/>
          <p:cNvSpPr>
            <a:spLocks noGrp="1"/>
          </p:cNvSpPr>
          <p:nvPr>
            <p:ph type="body" sz="quarter" idx="11"/>
          </p:nvPr>
        </p:nvSpPr>
        <p:spPr/>
        <p:txBody>
          <a:bodyPr/>
          <a:lstStyle/>
          <a:p>
            <a:r>
              <a:rPr lang="en-US" dirty="0" err="1"/>
              <a:t>Crear</a:t>
            </a:r>
            <a:r>
              <a:rPr lang="en-US" dirty="0"/>
              <a:t> </a:t>
            </a:r>
            <a:r>
              <a:rPr lang="en-US" dirty="0" err="1"/>
              <a:t>proyectos</a:t>
            </a:r>
            <a:r>
              <a:rPr lang="en-US" dirty="0"/>
              <a:t> Cordova </a:t>
            </a:r>
            <a:r>
              <a:rPr lang="en-US" dirty="0" err="1"/>
              <a:t>en</a:t>
            </a:r>
            <a:r>
              <a:rPr lang="en-US" dirty="0"/>
              <a:t> Visual Studio</a:t>
            </a:r>
          </a:p>
          <a:p>
            <a:endParaRPr lang="en-US" dirty="0"/>
          </a:p>
        </p:txBody>
      </p:sp>
      <p:sp>
        <p:nvSpPr>
          <p:cNvPr id="8" name="Text Placeholder 7"/>
          <p:cNvSpPr>
            <a:spLocks noGrp="1"/>
          </p:cNvSpPr>
          <p:nvPr>
            <p:ph type="body" sz="quarter" idx="12"/>
          </p:nvPr>
        </p:nvSpPr>
        <p:spPr/>
        <p:txBody>
          <a:bodyPr/>
          <a:lstStyle/>
          <a:p>
            <a:r>
              <a:rPr lang="en-US" dirty="0"/>
              <a:t>VS TACO se </a:t>
            </a:r>
            <a:r>
              <a:rPr lang="en-US" dirty="0" err="1"/>
              <a:t>situa</a:t>
            </a:r>
            <a:r>
              <a:rPr lang="en-US" dirty="0"/>
              <a:t> </a:t>
            </a:r>
            <a:r>
              <a:rPr lang="en-US" dirty="0" err="1"/>
              <a:t>en</a:t>
            </a:r>
            <a:r>
              <a:rPr lang="en-US" dirty="0"/>
              <a:t> la parte superior de Cordova</a:t>
            </a:r>
          </a:p>
          <a:p>
            <a:endParaRPr lang="en-US" dirty="0"/>
          </a:p>
        </p:txBody>
      </p:sp>
    </p:spTree>
    <p:extLst>
      <p:ext uri="{BB962C8B-B14F-4D97-AF65-F5344CB8AC3E}">
        <p14:creationId xmlns:p14="http://schemas.microsoft.com/office/powerpoint/2010/main" val="57533883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2128838"/>
            <a:ext cx="11887200" cy="4678149"/>
          </a:xfrm>
        </p:spPr>
        <p:txBody>
          <a:bodyPr/>
          <a:lstStyle/>
          <a:p>
            <a:r>
              <a:rPr lang="en-US" dirty="0" err="1"/>
              <a:t>Maneja</a:t>
            </a:r>
            <a:r>
              <a:rPr lang="en-US" dirty="0"/>
              <a:t> la </a:t>
            </a:r>
            <a:r>
              <a:rPr lang="en-US" dirty="0" err="1"/>
              <a:t>complejidad</a:t>
            </a:r>
            <a:r>
              <a:rPr lang="en-US" dirty="0"/>
              <a:t> del setup </a:t>
            </a:r>
            <a:r>
              <a:rPr lang="en-US" dirty="0" err="1"/>
              <a:t>por</a:t>
            </a:r>
            <a:r>
              <a:rPr lang="en-US" dirty="0"/>
              <a:t> </a:t>
            </a:r>
            <a:r>
              <a:rPr lang="en-US" dirty="0" err="1"/>
              <a:t>uno</a:t>
            </a:r>
            <a:endParaRPr lang="en-US" dirty="0"/>
          </a:p>
          <a:p>
            <a:pPr lvl="0"/>
            <a:r>
              <a:rPr lang="en-US" dirty="0" err="1"/>
              <a:t>Aprovecha</a:t>
            </a:r>
            <a:r>
              <a:rPr lang="en-US" dirty="0"/>
              <a:t> las </a:t>
            </a:r>
            <a:r>
              <a:rPr lang="en-US" dirty="0" err="1"/>
              <a:t>herramientas</a:t>
            </a:r>
            <a:r>
              <a:rPr lang="en-US" dirty="0"/>
              <a:t> de </a:t>
            </a:r>
            <a:r>
              <a:rPr lang="en-US" dirty="0" err="1"/>
              <a:t>depuracion</a:t>
            </a:r>
            <a:r>
              <a:rPr lang="en-US" dirty="0"/>
              <a:t> que </a:t>
            </a:r>
            <a:r>
              <a:rPr lang="en-US" dirty="0" err="1"/>
              <a:t>conocemos</a:t>
            </a:r>
            <a:endParaRPr lang="en-US" dirty="0"/>
          </a:p>
          <a:p>
            <a:pPr lvl="0"/>
            <a:r>
              <a:rPr lang="en-US" dirty="0" err="1"/>
              <a:t>Soporte</a:t>
            </a:r>
            <a:r>
              <a:rPr lang="en-US" dirty="0"/>
              <a:t> al </a:t>
            </a:r>
            <a:r>
              <a:rPr lang="en-US" dirty="0" err="1"/>
              <a:t>Emulador</a:t>
            </a:r>
            <a:r>
              <a:rPr lang="en-US" dirty="0"/>
              <a:t> Android del Visual Studio</a:t>
            </a:r>
          </a:p>
          <a:p>
            <a:pPr lvl="0"/>
            <a:r>
              <a:rPr lang="en-US" dirty="0" err="1"/>
              <a:t>Construir</a:t>
            </a:r>
            <a:r>
              <a:rPr lang="en-US" dirty="0"/>
              <a:t> y </a:t>
            </a:r>
            <a:r>
              <a:rPr lang="en-US" dirty="0" err="1"/>
              <a:t>depurar</a:t>
            </a:r>
            <a:r>
              <a:rPr lang="en-US" dirty="0"/>
              <a:t> para iOS </a:t>
            </a:r>
            <a:r>
              <a:rPr lang="en-US" dirty="0" err="1"/>
              <a:t>desde</a:t>
            </a:r>
            <a:r>
              <a:rPr lang="en-US" dirty="0"/>
              <a:t> Windows</a:t>
            </a:r>
          </a:p>
          <a:p>
            <a:pPr lvl="0"/>
            <a:endParaRPr lang="en-US" dirty="0"/>
          </a:p>
          <a:p>
            <a:pPr lvl="0"/>
            <a:endParaRPr lang="en-US" dirty="0"/>
          </a:p>
        </p:txBody>
      </p:sp>
      <p:sp>
        <p:nvSpPr>
          <p:cNvPr id="2" name="Title 1"/>
          <p:cNvSpPr>
            <a:spLocks noGrp="1"/>
          </p:cNvSpPr>
          <p:nvPr>
            <p:ph type="title"/>
          </p:nvPr>
        </p:nvSpPr>
        <p:spPr/>
        <p:txBody>
          <a:bodyPr/>
          <a:lstStyle/>
          <a:p>
            <a:r>
              <a:rPr lang="en-US" dirty="0" err="1"/>
              <a:t>Porque</a:t>
            </a:r>
            <a:r>
              <a:rPr lang="en-US" dirty="0"/>
              <a:t> VS TACO ?</a:t>
            </a:r>
            <a:endParaRPr lang="en-US" sz="4000" dirty="0">
              <a:gradFill>
                <a:gsLst>
                  <a:gs pos="1250">
                    <a:schemeClr val="tx2"/>
                  </a:gs>
                  <a:gs pos="99000">
                    <a:schemeClr val="tx2"/>
                  </a:gs>
                </a:gsLst>
                <a:lin ang="5400000" scaled="0"/>
              </a:gradFill>
            </a:endParaRPr>
          </a:p>
        </p:txBody>
      </p:sp>
    </p:spTree>
    <p:extLst>
      <p:ext uri="{BB962C8B-B14F-4D97-AF65-F5344CB8AC3E}">
        <p14:creationId xmlns:p14="http://schemas.microsoft.com/office/powerpoint/2010/main" val="912535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Native vs Mobile</a:t>
            </a:r>
          </a:p>
        </p:txBody>
      </p:sp>
      <p:sp>
        <p:nvSpPr>
          <p:cNvPr id="6" name="Text Placeholder 5"/>
          <p:cNvSpPr>
            <a:spLocks noGrp="1"/>
          </p:cNvSpPr>
          <p:nvPr>
            <p:ph type="body" sz="quarter" idx="10"/>
          </p:nvPr>
        </p:nvSpPr>
        <p:spPr/>
        <p:txBody>
          <a:bodyPr/>
          <a:lstStyle/>
          <a:p>
            <a:r>
              <a:rPr lang="en-US" dirty="0"/>
              <a:t>Cordova </a:t>
            </a:r>
            <a:r>
              <a:rPr lang="en-US" u="sng" dirty="0"/>
              <a:t>no</a:t>
            </a:r>
            <a:r>
              <a:rPr lang="en-US" dirty="0"/>
              <a:t> </a:t>
            </a:r>
            <a:r>
              <a:rPr lang="en-US" dirty="0" err="1"/>
              <a:t>es</a:t>
            </a:r>
            <a:r>
              <a:rPr lang="en-US" dirty="0"/>
              <a:t> </a:t>
            </a:r>
            <a:r>
              <a:rPr lang="en-US" dirty="0" err="1"/>
              <a:t>bueno</a:t>
            </a:r>
            <a:r>
              <a:rPr lang="en-US" dirty="0"/>
              <a:t> </a:t>
            </a:r>
            <a:r>
              <a:rPr lang="en-US" dirty="0" err="1"/>
              <a:t>cuando</a:t>
            </a:r>
            <a:r>
              <a:rPr lang="en-US" dirty="0"/>
              <a:t> la performance </a:t>
            </a:r>
            <a:r>
              <a:rPr lang="en-US" dirty="0" err="1"/>
              <a:t>es</a:t>
            </a:r>
            <a:r>
              <a:rPr lang="en-US" dirty="0"/>
              <a:t> </a:t>
            </a:r>
            <a:r>
              <a:rPr lang="en-US" dirty="0" err="1"/>
              <a:t>critica</a:t>
            </a:r>
            <a:endParaRPr lang="en-US" dirty="0"/>
          </a:p>
          <a:p>
            <a:endParaRPr lang="en-US" dirty="0"/>
          </a:p>
        </p:txBody>
      </p:sp>
      <p:sp>
        <p:nvSpPr>
          <p:cNvPr id="7" name="Text Placeholder 6"/>
          <p:cNvSpPr>
            <a:spLocks noGrp="1"/>
          </p:cNvSpPr>
          <p:nvPr>
            <p:ph type="body" sz="quarter" idx="11"/>
          </p:nvPr>
        </p:nvSpPr>
        <p:spPr/>
        <p:txBody>
          <a:bodyPr/>
          <a:lstStyle/>
          <a:p>
            <a:r>
              <a:rPr lang="en-US" dirty="0"/>
              <a:t>Cordova </a:t>
            </a:r>
            <a:r>
              <a:rPr lang="en-US" dirty="0" err="1"/>
              <a:t>es</a:t>
            </a:r>
            <a:r>
              <a:rPr lang="en-US" dirty="0"/>
              <a:t> </a:t>
            </a:r>
            <a:r>
              <a:rPr lang="en-US" dirty="0" err="1"/>
              <a:t>bueno</a:t>
            </a:r>
            <a:r>
              <a:rPr lang="en-US" dirty="0"/>
              <a:t> para </a:t>
            </a:r>
            <a:r>
              <a:rPr lang="en-US" dirty="0" err="1"/>
              <a:t>muchos</a:t>
            </a:r>
            <a:r>
              <a:rPr lang="en-US" dirty="0"/>
              <a:t> </a:t>
            </a:r>
            <a:r>
              <a:rPr lang="en-US" dirty="0" err="1"/>
              <a:t>otros</a:t>
            </a:r>
            <a:r>
              <a:rPr lang="en-US" dirty="0"/>
              <a:t> </a:t>
            </a:r>
            <a:r>
              <a:rPr lang="en-US" dirty="0" err="1"/>
              <a:t>tipos</a:t>
            </a:r>
            <a:r>
              <a:rPr lang="en-US" dirty="0"/>
              <a:t> de </a:t>
            </a:r>
            <a:r>
              <a:rPr lang="en-US" dirty="0" err="1"/>
              <a:t>aplicaciones</a:t>
            </a:r>
            <a:endParaRPr lang="en-US" dirty="0"/>
          </a:p>
          <a:p>
            <a:endParaRPr lang="en-US" dirty="0"/>
          </a:p>
        </p:txBody>
      </p:sp>
      <p:sp>
        <p:nvSpPr>
          <p:cNvPr id="8" name="Text Placeholder 7"/>
          <p:cNvSpPr>
            <a:spLocks noGrp="1"/>
          </p:cNvSpPr>
          <p:nvPr>
            <p:ph type="body" sz="quarter" idx="12"/>
          </p:nvPr>
        </p:nvSpPr>
        <p:spPr/>
        <p:txBody>
          <a:bodyPr/>
          <a:lstStyle/>
          <a:p>
            <a:r>
              <a:rPr lang="en-US" dirty="0"/>
              <a:t>Las performance de las </a:t>
            </a:r>
            <a:r>
              <a:rPr lang="en-US" dirty="0" err="1"/>
              <a:t>aplicaciones</a:t>
            </a:r>
            <a:r>
              <a:rPr lang="en-US" dirty="0"/>
              <a:t> Cordova </a:t>
            </a:r>
            <a:r>
              <a:rPr lang="en-US" dirty="0" err="1"/>
              <a:t>sigue</a:t>
            </a:r>
            <a:r>
              <a:rPr lang="en-US" dirty="0"/>
              <a:t> </a:t>
            </a:r>
            <a:r>
              <a:rPr lang="en-US" dirty="0" err="1"/>
              <a:t>mejorando</a:t>
            </a:r>
            <a:r>
              <a:rPr lang="en-US" dirty="0"/>
              <a:t>.</a:t>
            </a:r>
          </a:p>
          <a:p>
            <a:endParaRPr lang="en-US" dirty="0"/>
          </a:p>
        </p:txBody>
      </p:sp>
    </p:spTree>
    <p:extLst>
      <p:ext uri="{BB962C8B-B14F-4D97-AF65-F5344CB8AC3E}">
        <p14:creationId xmlns:p14="http://schemas.microsoft.com/office/powerpoint/2010/main" val="267294291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Arquitectura</a:t>
            </a:r>
            <a:r>
              <a:rPr lang="en-US" dirty="0"/>
              <a:t> Cordova</a:t>
            </a:r>
          </a:p>
        </p:txBody>
      </p:sp>
      <p:pic>
        <p:nvPicPr>
          <p:cNvPr id="2050" name="Picture 2" descr="https://cordova.apache.org/static/img/guide/cordovaapp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6487" y="1447421"/>
            <a:ext cx="6281801" cy="4970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925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Instalación</a:t>
            </a:r>
            <a:endParaRPr lang="en-US" sz="4000" dirty="0">
              <a:gradFill>
                <a:gsLst>
                  <a:gs pos="1250">
                    <a:schemeClr val="tx2"/>
                  </a:gs>
                  <a:gs pos="99000">
                    <a:schemeClr val="tx2"/>
                  </a:gs>
                </a:gsLst>
                <a:lin ang="5400000" scaled="0"/>
              </a:gradFill>
            </a:endParaRPr>
          </a:p>
        </p:txBody>
      </p:sp>
      <p:pic>
        <p:nvPicPr>
          <p:cNvPr id="6" name="Picture 5"/>
          <p:cNvPicPr>
            <a:picLocks noChangeAspect="1"/>
          </p:cNvPicPr>
          <p:nvPr/>
        </p:nvPicPr>
        <p:blipFill>
          <a:blip r:embed="rId3"/>
          <a:stretch>
            <a:fillRect/>
          </a:stretch>
        </p:blipFill>
        <p:spPr>
          <a:xfrm>
            <a:off x="5479592" y="3524597"/>
            <a:ext cx="6205239" cy="3043265"/>
          </a:xfrm>
          <a:prstGeom prst="rect">
            <a:avLst/>
          </a:prstGeom>
        </p:spPr>
      </p:pic>
      <p:pic>
        <p:nvPicPr>
          <p:cNvPr id="7" name="Picture 6"/>
          <p:cNvPicPr>
            <a:picLocks noChangeAspect="1"/>
          </p:cNvPicPr>
          <p:nvPr/>
        </p:nvPicPr>
        <p:blipFill>
          <a:blip r:embed="rId4"/>
          <a:stretch>
            <a:fillRect/>
          </a:stretch>
        </p:blipFill>
        <p:spPr>
          <a:xfrm>
            <a:off x="821839" y="1496291"/>
            <a:ext cx="4310987" cy="2759826"/>
          </a:xfrm>
          <a:prstGeom prst="rect">
            <a:avLst/>
          </a:prstGeom>
        </p:spPr>
      </p:pic>
    </p:spTree>
    <p:extLst>
      <p:ext uri="{BB962C8B-B14F-4D97-AF65-F5344CB8AC3E}">
        <p14:creationId xmlns:p14="http://schemas.microsoft.com/office/powerpoint/2010/main" val="2718039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Estructura</a:t>
            </a:r>
            <a:r>
              <a:rPr lang="en-US" dirty="0"/>
              <a:t> del </a:t>
            </a:r>
            <a:r>
              <a:rPr lang="en-US" dirty="0" err="1"/>
              <a:t>proyecto</a:t>
            </a:r>
            <a:endParaRPr lang="en-US" sz="4000" dirty="0">
              <a:gradFill>
                <a:gsLst>
                  <a:gs pos="1250">
                    <a:schemeClr val="tx2"/>
                  </a:gs>
                  <a:gs pos="99000">
                    <a:schemeClr val="tx2"/>
                  </a:gs>
                </a:gsLst>
                <a:lin ang="5400000" scaled="0"/>
              </a:gradFill>
            </a:endParaRPr>
          </a:p>
        </p:txBody>
      </p:sp>
      <p:sp>
        <p:nvSpPr>
          <p:cNvPr id="6" name="Text Placeholder 2"/>
          <p:cNvSpPr>
            <a:spLocks noGrp="1"/>
          </p:cNvSpPr>
          <p:nvPr>
            <p:ph type="body" sz="quarter" idx="10"/>
          </p:nvPr>
        </p:nvSpPr>
        <p:spPr>
          <a:xfrm>
            <a:off x="4870767" y="1775342"/>
            <a:ext cx="5243514" cy="683209"/>
          </a:xfrm>
        </p:spPr>
        <p:txBody>
          <a:bodyPr/>
          <a:lstStyle/>
          <a:p>
            <a:pPr marL="0" indent="0">
              <a:buNone/>
            </a:pPr>
            <a:r>
              <a:rPr lang="en-US" sz="3600" b="1" dirty="0"/>
              <a:t> </a:t>
            </a:r>
            <a:endParaRPr lang="es-AR" sz="3600" b="1" dirty="0"/>
          </a:p>
        </p:txBody>
      </p:sp>
      <p:pic>
        <p:nvPicPr>
          <p:cNvPr id="4" name="Picture 3"/>
          <p:cNvPicPr>
            <a:picLocks noChangeAspect="1"/>
          </p:cNvPicPr>
          <p:nvPr/>
        </p:nvPicPr>
        <p:blipFill>
          <a:blip r:embed="rId3"/>
          <a:stretch>
            <a:fillRect/>
          </a:stretch>
        </p:blipFill>
        <p:spPr>
          <a:xfrm>
            <a:off x="625400" y="1775342"/>
            <a:ext cx="3885714" cy="3200000"/>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48382984"/>
              </p:ext>
            </p:extLst>
          </p:nvPr>
        </p:nvGraphicFramePr>
        <p:xfrm>
          <a:off x="5042218" y="1775342"/>
          <a:ext cx="6662102" cy="2644575"/>
        </p:xfrm>
        <a:graphic>
          <a:graphicData uri="http://schemas.openxmlformats.org/drawingml/2006/table">
            <a:tbl>
              <a:tblPr/>
              <a:tblGrid>
                <a:gridCol w="1223596">
                  <a:extLst>
                    <a:ext uri="{9D8B030D-6E8A-4147-A177-3AD203B41FA5}">
                      <a16:colId xmlns:a16="http://schemas.microsoft.com/office/drawing/2014/main" val="3253290964"/>
                    </a:ext>
                  </a:extLst>
                </a:gridCol>
                <a:gridCol w="5438506">
                  <a:extLst>
                    <a:ext uri="{9D8B030D-6E8A-4147-A177-3AD203B41FA5}">
                      <a16:colId xmlns:a16="http://schemas.microsoft.com/office/drawing/2014/main" val="4179663227"/>
                    </a:ext>
                  </a:extLst>
                </a:gridCol>
              </a:tblGrid>
              <a:tr h="420933">
                <a:tc>
                  <a:txBody>
                    <a:bodyPr/>
                    <a:lstStyle/>
                    <a:p>
                      <a:r>
                        <a:rPr lang="es-AR" sz="1400" b="1" kern="1200" spc="0" baseline="0" dirty="0" err="1">
                          <a:gradFill>
                            <a:gsLst>
                              <a:gs pos="1250">
                                <a:schemeClr val="tx2"/>
                              </a:gs>
                              <a:gs pos="99000">
                                <a:schemeClr val="tx2"/>
                              </a:gs>
                            </a:gsLst>
                            <a:lin ang="5400000" scaled="0"/>
                          </a:gradFill>
                          <a:latin typeface="+mj-lt"/>
                          <a:ea typeface="+mn-ea"/>
                          <a:cs typeface="+mn-cs"/>
                        </a:rPr>
                        <a:t>bower.json</a:t>
                      </a:r>
                      <a:r>
                        <a:rPr lang="es-AR" sz="1400" b="1" kern="1200" spc="0" baseline="0" dirty="0">
                          <a:gradFill>
                            <a:gsLst>
                              <a:gs pos="1250">
                                <a:schemeClr val="tx2"/>
                              </a:gs>
                              <a:gs pos="99000">
                                <a:schemeClr val="tx2"/>
                              </a:gs>
                            </a:gsLst>
                            <a:lin ang="5400000" scaled="0"/>
                          </a:gradFill>
                          <a:latin typeface="+mj-lt"/>
                          <a:ea typeface="+mn-ea"/>
                          <a:cs typeface="+mn-cs"/>
                        </a:rPr>
                        <a:t> </a:t>
                      </a:r>
                    </a:p>
                  </a:txBody>
                  <a:tcPr marL="32629" marR="32629" marT="16315" marB="163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AR" sz="1400" b="1" kern="1200" spc="0" baseline="0" dirty="0">
                          <a:gradFill>
                            <a:gsLst>
                              <a:gs pos="1250">
                                <a:schemeClr val="tx2"/>
                              </a:gs>
                              <a:gs pos="99000">
                                <a:schemeClr val="tx2"/>
                              </a:gs>
                            </a:gsLst>
                            <a:lin ang="5400000" scaled="0"/>
                          </a:gradFill>
                          <a:latin typeface="+mj-lt"/>
                          <a:ea typeface="+mn-ea"/>
                          <a:cs typeface="+mn-cs"/>
                        </a:rPr>
                        <a:t>Este archivo gestiona las dependencias de los paquetes de </a:t>
                      </a:r>
                      <a:r>
                        <a:rPr lang="es-AR" sz="1400" b="1" kern="1200" spc="0" baseline="0" dirty="0" err="1">
                          <a:gradFill>
                            <a:gsLst>
                              <a:gs pos="1250">
                                <a:schemeClr val="tx2"/>
                              </a:gs>
                              <a:gs pos="99000">
                                <a:schemeClr val="tx2"/>
                              </a:gs>
                            </a:gsLst>
                            <a:lin ang="5400000" scaled="0"/>
                          </a:gradFill>
                          <a:latin typeface="+mj-lt"/>
                          <a:ea typeface="+mn-ea"/>
                          <a:cs typeface="+mn-cs"/>
                        </a:rPr>
                        <a:t>Bower</a:t>
                      </a:r>
                      <a:r>
                        <a:rPr lang="es-AR" sz="1400" b="1" kern="1200" spc="0" baseline="0" dirty="0">
                          <a:gradFill>
                            <a:gsLst>
                              <a:gs pos="1250">
                                <a:schemeClr val="tx2"/>
                              </a:gs>
                              <a:gs pos="99000">
                                <a:schemeClr val="tx2"/>
                              </a:gs>
                            </a:gsLst>
                            <a:lin ang="5400000" scaled="0"/>
                          </a:gradFill>
                          <a:latin typeface="+mj-lt"/>
                          <a:ea typeface="+mn-ea"/>
                          <a:cs typeface="+mn-cs"/>
                        </a:rPr>
                        <a:t> de tu aplicación. </a:t>
                      </a:r>
                    </a:p>
                  </a:txBody>
                  <a:tcPr marL="32629" marR="32629" marT="16315" marB="163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6788727"/>
                  </a:ext>
                </a:extLst>
              </a:tr>
              <a:tr h="482599">
                <a:tc>
                  <a:txBody>
                    <a:bodyPr/>
                    <a:lstStyle/>
                    <a:p>
                      <a:r>
                        <a:rPr lang="es-AR" sz="1400" b="1" kern="1200" spc="0" baseline="0" dirty="0" err="1">
                          <a:gradFill>
                            <a:gsLst>
                              <a:gs pos="1250">
                                <a:schemeClr val="tx2"/>
                              </a:gs>
                              <a:gs pos="99000">
                                <a:schemeClr val="tx2"/>
                              </a:gs>
                            </a:gsLst>
                            <a:lin ang="5400000" scaled="0"/>
                          </a:gradFill>
                          <a:latin typeface="+mj-lt"/>
                          <a:ea typeface="+mn-ea"/>
                          <a:cs typeface="+mn-cs"/>
                        </a:rPr>
                        <a:t>build.json</a:t>
                      </a:r>
                      <a:endParaRPr lang="es-AR" sz="1400" b="1" kern="1200" spc="0" baseline="0" dirty="0">
                        <a:gradFill>
                          <a:gsLst>
                            <a:gs pos="1250">
                              <a:schemeClr val="tx2"/>
                            </a:gs>
                            <a:gs pos="99000">
                              <a:schemeClr val="tx2"/>
                            </a:gs>
                          </a:gsLst>
                          <a:lin ang="5400000" scaled="0"/>
                        </a:gradFill>
                        <a:latin typeface="+mj-lt"/>
                        <a:ea typeface="+mn-ea"/>
                        <a:cs typeface="+mn-cs"/>
                      </a:endParaRPr>
                    </a:p>
                  </a:txBody>
                  <a:tcPr marL="32629" marR="32629" marT="16315" marB="163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AR" sz="1400" b="1" kern="1200" spc="0" baseline="0" dirty="0">
                          <a:gradFill>
                            <a:gsLst>
                              <a:gs pos="1250">
                                <a:schemeClr val="tx2"/>
                              </a:gs>
                              <a:gs pos="99000">
                                <a:schemeClr val="tx2"/>
                              </a:gs>
                            </a:gsLst>
                            <a:lin ang="5400000" scaled="0"/>
                          </a:gradFill>
                          <a:latin typeface="+mj-lt"/>
                          <a:ea typeface="+mn-ea"/>
                          <a:cs typeface="+mn-cs"/>
                        </a:rPr>
                        <a:t>Este archivo contiene parámetros que Visual Studio utiliza para crear un paquete de Android firmado. </a:t>
                      </a:r>
                    </a:p>
                  </a:txBody>
                  <a:tcPr marL="32629" marR="32629" marT="16315" marB="163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3278189"/>
                  </a:ext>
                </a:extLst>
              </a:tr>
              <a:tr h="657675">
                <a:tc>
                  <a:txBody>
                    <a:bodyPr/>
                    <a:lstStyle/>
                    <a:p>
                      <a:r>
                        <a:rPr lang="es-AR" sz="1400" b="1" kern="1200" spc="0" baseline="0">
                          <a:gradFill>
                            <a:gsLst>
                              <a:gs pos="1250">
                                <a:schemeClr val="tx2"/>
                              </a:gs>
                              <a:gs pos="99000">
                                <a:schemeClr val="tx2"/>
                              </a:gs>
                            </a:gsLst>
                            <a:lin ang="5400000" scaled="0"/>
                          </a:gradFill>
                          <a:latin typeface="+mj-lt"/>
                          <a:ea typeface="+mn-ea"/>
                          <a:cs typeface="+mn-cs"/>
                        </a:rPr>
                        <a:t>config.xml </a:t>
                      </a:r>
                    </a:p>
                  </a:txBody>
                  <a:tcPr marL="32629" marR="32629" marT="16315" marB="163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AR" sz="1400" b="1" kern="1200" spc="0" baseline="0" dirty="0">
                          <a:gradFill>
                            <a:gsLst>
                              <a:gs pos="1250">
                                <a:schemeClr val="tx2"/>
                              </a:gs>
                              <a:gs pos="99000">
                                <a:schemeClr val="tx2"/>
                              </a:gs>
                            </a:gsLst>
                            <a:lin ang="5400000" scaled="0"/>
                          </a:gradFill>
                          <a:latin typeface="+mj-lt"/>
                          <a:ea typeface="+mn-ea"/>
                          <a:cs typeface="+mn-cs"/>
                        </a:rPr>
                        <a:t>Contiene la configuración de tu aplicación. </a:t>
                      </a:r>
                    </a:p>
                  </a:txBody>
                  <a:tcPr marL="32629" marR="32629" marT="16315" marB="163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1743713"/>
                  </a:ext>
                </a:extLst>
              </a:tr>
              <a:tr h="505903">
                <a:tc>
                  <a:txBody>
                    <a:bodyPr/>
                    <a:lstStyle/>
                    <a:p>
                      <a:r>
                        <a:rPr lang="es-AR" sz="1400" b="1" kern="1200" spc="0" baseline="0" dirty="0" err="1">
                          <a:gradFill>
                            <a:gsLst>
                              <a:gs pos="1250">
                                <a:schemeClr val="tx2"/>
                              </a:gs>
                              <a:gs pos="99000">
                                <a:schemeClr val="tx2"/>
                              </a:gs>
                            </a:gsLst>
                            <a:lin ang="5400000" scaled="0"/>
                          </a:gradFill>
                          <a:latin typeface="+mj-lt"/>
                          <a:ea typeface="+mn-ea"/>
                          <a:cs typeface="+mn-cs"/>
                        </a:rPr>
                        <a:t>package.json</a:t>
                      </a:r>
                      <a:endParaRPr lang="es-AR" sz="1400" b="1" kern="1200" spc="0" baseline="0" dirty="0">
                        <a:gradFill>
                          <a:gsLst>
                            <a:gs pos="1250">
                              <a:schemeClr val="tx2"/>
                            </a:gs>
                            <a:gs pos="99000">
                              <a:schemeClr val="tx2"/>
                            </a:gs>
                          </a:gsLst>
                          <a:lin ang="5400000" scaled="0"/>
                        </a:gradFill>
                        <a:latin typeface="+mj-lt"/>
                        <a:ea typeface="+mn-ea"/>
                        <a:cs typeface="+mn-cs"/>
                      </a:endParaRPr>
                    </a:p>
                  </a:txBody>
                  <a:tcPr marL="32629" marR="32629" marT="16315" marB="163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AR" sz="1400" b="1" kern="1200" spc="0" baseline="0" dirty="0">
                          <a:gradFill>
                            <a:gsLst>
                              <a:gs pos="1250">
                                <a:schemeClr val="tx2"/>
                              </a:gs>
                              <a:gs pos="99000">
                                <a:schemeClr val="tx2"/>
                              </a:gs>
                            </a:gsLst>
                            <a:lin ang="5400000" scaled="0"/>
                          </a:gradFill>
                          <a:latin typeface="+mj-lt"/>
                          <a:ea typeface="+mn-ea"/>
                          <a:cs typeface="+mn-cs"/>
                        </a:rPr>
                        <a:t>Contiene la configuración utilizada por el administrador de paquetes de </a:t>
                      </a:r>
                      <a:r>
                        <a:rPr lang="es-AR" sz="1400" b="1" kern="1200" spc="0" baseline="0" dirty="0" err="1">
                          <a:gradFill>
                            <a:gsLst>
                              <a:gs pos="1250">
                                <a:schemeClr val="tx2"/>
                              </a:gs>
                              <a:gs pos="99000">
                                <a:schemeClr val="tx2"/>
                              </a:gs>
                            </a:gsLst>
                            <a:lin ang="5400000" scaled="0"/>
                          </a:gradFill>
                          <a:latin typeface="+mj-lt"/>
                          <a:ea typeface="+mn-ea"/>
                          <a:cs typeface="+mn-cs"/>
                        </a:rPr>
                        <a:t>node</a:t>
                      </a:r>
                      <a:r>
                        <a:rPr lang="es-AR" sz="1400" b="1" kern="1200" spc="0" baseline="0" dirty="0">
                          <a:gradFill>
                            <a:gsLst>
                              <a:gs pos="1250">
                                <a:schemeClr val="tx2"/>
                              </a:gs>
                              <a:gs pos="99000">
                                <a:schemeClr val="tx2"/>
                              </a:gs>
                            </a:gsLst>
                            <a:lin ang="5400000" scaled="0"/>
                          </a:gradFill>
                          <a:latin typeface="+mj-lt"/>
                          <a:ea typeface="+mn-ea"/>
                          <a:cs typeface="+mn-cs"/>
                        </a:rPr>
                        <a:t> (</a:t>
                      </a:r>
                      <a:r>
                        <a:rPr lang="es-AR" sz="1400" b="1" kern="1200" spc="0" baseline="0" dirty="0" err="1">
                          <a:gradFill>
                            <a:gsLst>
                              <a:gs pos="1250">
                                <a:schemeClr val="tx2"/>
                              </a:gs>
                              <a:gs pos="99000">
                                <a:schemeClr val="tx2"/>
                              </a:gs>
                            </a:gsLst>
                            <a:lin ang="5400000" scaled="0"/>
                          </a:gradFill>
                          <a:latin typeface="+mj-lt"/>
                          <a:ea typeface="+mn-ea"/>
                          <a:cs typeface="+mn-cs"/>
                        </a:rPr>
                        <a:t>npm</a:t>
                      </a:r>
                      <a:r>
                        <a:rPr lang="es-AR" sz="1400" b="1" kern="1200" spc="0" baseline="0" dirty="0">
                          <a:gradFill>
                            <a:gsLst>
                              <a:gs pos="1250">
                                <a:schemeClr val="tx2"/>
                              </a:gs>
                              <a:gs pos="99000">
                                <a:schemeClr val="tx2"/>
                              </a:gs>
                            </a:gsLst>
                            <a:lin ang="5400000" scaled="0"/>
                          </a:gradFill>
                          <a:latin typeface="+mj-lt"/>
                          <a:ea typeface="+mn-ea"/>
                          <a:cs typeface="+mn-cs"/>
                        </a:rPr>
                        <a:t>) para instalar las dependencias de la aplicación. </a:t>
                      </a:r>
                    </a:p>
                  </a:txBody>
                  <a:tcPr marL="32629" marR="32629" marT="16315" marB="163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696961"/>
                  </a:ext>
                </a:extLst>
              </a:tr>
              <a:tr h="539048">
                <a:tc>
                  <a:txBody>
                    <a:bodyPr/>
                    <a:lstStyle/>
                    <a:p>
                      <a:r>
                        <a:rPr lang="es-AR" sz="1400" b="1" kern="1200" spc="0" baseline="0" dirty="0" err="1">
                          <a:gradFill>
                            <a:gsLst>
                              <a:gs pos="1250">
                                <a:schemeClr val="tx2"/>
                              </a:gs>
                              <a:gs pos="99000">
                                <a:schemeClr val="tx2"/>
                              </a:gs>
                            </a:gsLst>
                            <a:lin ang="5400000" scaled="0"/>
                          </a:gradFill>
                          <a:latin typeface="+mj-lt"/>
                          <a:ea typeface="+mn-ea"/>
                          <a:cs typeface="+mn-cs"/>
                        </a:rPr>
                        <a:t>taco.json</a:t>
                      </a:r>
                      <a:r>
                        <a:rPr lang="es-AR" sz="1400" b="1" kern="1200" spc="0" baseline="0" dirty="0">
                          <a:gradFill>
                            <a:gsLst>
                              <a:gs pos="1250">
                                <a:schemeClr val="tx2"/>
                              </a:gs>
                              <a:gs pos="99000">
                                <a:schemeClr val="tx2"/>
                              </a:gs>
                            </a:gsLst>
                            <a:lin ang="5400000" scaled="0"/>
                          </a:gradFill>
                          <a:latin typeface="+mj-lt"/>
                          <a:ea typeface="+mn-ea"/>
                          <a:cs typeface="+mn-cs"/>
                        </a:rPr>
                        <a:t> </a:t>
                      </a:r>
                    </a:p>
                  </a:txBody>
                  <a:tcPr marL="32629" marR="32629" marT="16315" marB="163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AR" sz="1400" b="1" kern="1200" spc="0" baseline="0" dirty="0">
                          <a:gradFill>
                            <a:gsLst>
                              <a:gs pos="1250">
                                <a:schemeClr val="tx2"/>
                              </a:gs>
                              <a:gs pos="99000">
                                <a:schemeClr val="tx2"/>
                              </a:gs>
                            </a:gsLst>
                            <a:lin ang="5400000" scaled="0"/>
                          </a:gradFill>
                          <a:latin typeface="+mj-lt"/>
                          <a:ea typeface="+mn-ea"/>
                          <a:cs typeface="+mn-cs"/>
                        </a:rPr>
                        <a:t>Define la versión de la CLI de </a:t>
                      </a:r>
                      <a:r>
                        <a:rPr lang="es-AR" sz="1400" b="1" kern="1200" spc="0" baseline="0" dirty="0" err="1">
                          <a:gradFill>
                            <a:gsLst>
                              <a:gs pos="1250">
                                <a:schemeClr val="tx2"/>
                              </a:gs>
                              <a:gs pos="99000">
                                <a:schemeClr val="tx2"/>
                              </a:gs>
                            </a:gsLst>
                            <a:lin ang="5400000" scaled="0"/>
                          </a:gradFill>
                          <a:latin typeface="+mj-lt"/>
                          <a:ea typeface="+mn-ea"/>
                          <a:cs typeface="+mn-cs"/>
                        </a:rPr>
                        <a:t>Cordova</a:t>
                      </a:r>
                      <a:r>
                        <a:rPr lang="es-AR" sz="1400" b="1" kern="1200" spc="0" baseline="0" dirty="0">
                          <a:gradFill>
                            <a:gsLst>
                              <a:gs pos="1250">
                                <a:schemeClr val="tx2"/>
                              </a:gs>
                              <a:gs pos="99000">
                                <a:schemeClr val="tx2"/>
                              </a:gs>
                            </a:gsLst>
                            <a:lin ang="5400000" scaled="0"/>
                          </a:gradFill>
                          <a:latin typeface="+mj-lt"/>
                          <a:ea typeface="+mn-ea"/>
                          <a:cs typeface="+mn-cs"/>
                        </a:rPr>
                        <a:t> que Visual Studio utiliza para construir el proyecto.</a:t>
                      </a:r>
                    </a:p>
                  </a:txBody>
                  <a:tcPr marL="32629" marR="32629" marT="16315" marB="163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7931694"/>
                  </a:ext>
                </a:extLst>
              </a:tr>
            </a:tbl>
          </a:graphicData>
        </a:graphic>
      </p:graphicFrame>
    </p:spTree>
    <p:extLst>
      <p:ext uri="{BB962C8B-B14F-4D97-AF65-F5344CB8AC3E}">
        <p14:creationId xmlns:p14="http://schemas.microsoft.com/office/powerpoint/2010/main" val="3906716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Estructura</a:t>
            </a:r>
            <a:r>
              <a:rPr lang="en-US" dirty="0"/>
              <a:t> del </a:t>
            </a:r>
            <a:r>
              <a:rPr lang="en-US" dirty="0" err="1"/>
              <a:t>proyecto</a:t>
            </a:r>
            <a:endParaRPr lang="en-US" sz="4000" dirty="0">
              <a:gradFill>
                <a:gsLst>
                  <a:gs pos="1250">
                    <a:schemeClr val="tx2"/>
                  </a:gs>
                  <a:gs pos="99000">
                    <a:schemeClr val="tx2"/>
                  </a:gs>
                </a:gsLst>
                <a:lin ang="5400000" scaled="0"/>
              </a:gradFill>
            </a:endParaRPr>
          </a:p>
        </p:txBody>
      </p:sp>
      <p:sp>
        <p:nvSpPr>
          <p:cNvPr id="6" name="Text Placeholder 2"/>
          <p:cNvSpPr>
            <a:spLocks noGrp="1"/>
          </p:cNvSpPr>
          <p:nvPr>
            <p:ph type="body" sz="quarter" idx="10"/>
          </p:nvPr>
        </p:nvSpPr>
        <p:spPr>
          <a:xfrm>
            <a:off x="4870767" y="1775342"/>
            <a:ext cx="5243514" cy="683209"/>
          </a:xfrm>
        </p:spPr>
        <p:txBody>
          <a:bodyPr/>
          <a:lstStyle/>
          <a:p>
            <a:pPr marL="0" indent="0">
              <a:buNone/>
            </a:pPr>
            <a:r>
              <a:rPr lang="en-US" sz="3600" b="1" dirty="0"/>
              <a:t> </a:t>
            </a:r>
            <a:endParaRPr lang="es-AR" sz="3600" b="1" dirty="0"/>
          </a:p>
        </p:txBody>
      </p:sp>
      <p:pic>
        <p:nvPicPr>
          <p:cNvPr id="5" name="Picture 4"/>
          <p:cNvPicPr>
            <a:picLocks noChangeAspect="1"/>
          </p:cNvPicPr>
          <p:nvPr/>
        </p:nvPicPr>
        <p:blipFill>
          <a:blip r:embed="rId3"/>
          <a:stretch>
            <a:fillRect/>
          </a:stretch>
        </p:blipFill>
        <p:spPr>
          <a:xfrm>
            <a:off x="700452" y="1775342"/>
            <a:ext cx="3885714" cy="4438095"/>
          </a:xfrm>
          <a:prstGeom prst="rect">
            <a:avLst/>
          </a:prstGeom>
        </p:spPr>
      </p:pic>
      <p:sp>
        <p:nvSpPr>
          <p:cNvPr id="8" name="Text Placeholder 2"/>
          <p:cNvSpPr txBox="1">
            <a:spLocks/>
          </p:cNvSpPr>
          <p:nvPr/>
        </p:nvSpPr>
        <p:spPr>
          <a:xfrm>
            <a:off x="4812685" y="1775343"/>
            <a:ext cx="7351521" cy="1612695"/>
          </a:xfrm>
          <a:prstGeom prst="rect">
            <a:avLst/>
          </a:prstGeom>
        </p:spPr>
        <p:txBody>
          <a:bodyPr vert="horz" wrap="square" lIns="146260" tIns="91413" rIns="146260" bIns="91413" rtlCol="0">
            <a:spAutoFit/>
          </a:bodyPr>
          <a:lstStyle>
            <a:lvl1pPr marL="342800" marR="0" indent="-342800" algn="l" defTabSz="932468"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2"/>
                    </a:gs>
                    <a:gs pos="99000">
                      <a:schemeClr val="tx2"/>
                    </a:gs>
                  </a:gsLst>
                  <a:lin ang="5400000" scaled="0"/>
                </a:gradFill>
                <a:latin typeface="+mj-lt"/>
                <a:ea typeface="+mn-ea"/>
                <a:cs typeface="+mn-cs"/>
              </a:defRPr>
            </a:lvl1pPr>
            <a:lvl2pPr marL="584029" marR="0" indent="-241229" algn="l" defTabSz="93246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866"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397"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929"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286"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21"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755"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990"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AR" sz="1600" dirty="0"/>
              <a:t>Encontrará el contenido de la aplicación web que está empaquetado en una aplicación móvil.</a:t>
            </a:r>
          </a:p>
          <a:p>
            <a:pPr marL="0" indent="0">
              <a:buNone/>
            </a:pPr>
            <a:endParaRPr lang="es-AR" sz="1600" dirty="0"/>
          </a:p>
          <a:p>
            <a:pPr marL="0" indent="0">
              <a:buNone/>
            </a:pPr>
            <a:r>
              <a:rPr lang="es-AR" sz="1600" dirty="0"/>
              <a:t>Los desarrolladores de </a:t>
            </a:r>
            <a:r>
              <a:rPr lang="es-AR" sz="1600" dirty="0" err="1"/>
              <a:t>Cordova</a:t>
            </a:r>
            <a:r>
              <a:rPr lang="es-AR" sz="1600" dirty="0"/>
              <a:t> realizan la mayor parte de su trabajo en estas carpetas, creando y actualizando contenido de aplicaciones web diseñado para dispositivos móviles</a:t>
            </a:r>
            <a:endParaRPr lang="es-AR" sz="1600" b="1" dirty="0"/>
          </a:p>
        </p:txBody>
      </p:sp>
    </p:spTree>
    <p:extLst>
      <p:ext uri="{BB962C8B-B14F-4D97-AF65-F5344CB8AC3E}">
        <p14:creationId xmlns:p14="http://schemas.microsoft.com/office/powerpoint/2010/main" val="692720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purl.org/dc/terms/"/>
    <ds:schemaRef ds:uri="http://www.w3.org/XML/1998/namespace"/>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8b529f77-48ab-4581-b468-93f09345b8aa"/>
    <ds:schemaRef ds:uri="2295e2e7-0eeb-498e-8716-217bb2ee6ee3"/>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25191</TotalTime>
  <Words>3911</Words>
  <Application>Microsoft Office PowerPoint</Application>
  <PresentationFormat>Custom</PresentationFormat>
  <Paragraphs>233</Paragraphs>
  <Slides>26</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Consolas</vt:lpstr>
      <vt:lpstr>Segoe UI</vt:lpstr>
      <vt:lpstr>Segoe UI Light</vt:lpstr>
      <vt:lpstr>Wingdings</vt:lpstr>
      <vt:lpstr>MSVID_White_16x9_2012-08-18</vt:lpstr>
      <vt:lpstr>Visual Studio 2017: Mobile Hybrid Application</vt:lpstr>
      <vt:lpstr>Mobile Apps Construye aplicaciones mobile usando Html, CSS y Javascript </vt:lpstr>
      <vt:lpstr>Visual Studio Tools para Apache Cordova</vt:lpstr>
      <vt:lpstr>Porque VS TACO ?</vt:lpstr>
      <vt:lpstr>Native vs Mobile</vt:lpstr>
      <vt:lpstr>Arquitectura Cordova</vt:lpstr>
      <vt:lpstr>Instalación</vt:lpstr>
      <vt:lpstr>Estructura del proyecto</vt:lpstr>
      <vt:lpstr>Estructura del proyecto</vt:lpstr>
      <vt:lpstr>Estructura del proyecto</vt:lpstr>
      <vt:lpstr>Estructura del proyecto</vt:lpstr>
      <vt:lpstr>Crear código</vt:lpstr>
      <vt:lpstr>Personalización para una plataforma</vt:lpstr>
      <vt:lpstr>Personalización para una plataforma</vt:lpstr>
      <vt:lpstr>Depurar y analizar </vt:lpstr>
      <vt:lpstr>Vista previa y prueba</vt:lpstr>
      <vt:lpstr>Cordova plugins</vt:lpstr>
      <vt:lpstr>Cordova plugins</vt:lpstr>
      <vt:lpstr>Camara plugins</vt:lpstr>
      <vt:lpstr>Ionic</vt:lpstr>
      <vt:lpstr>Conectado a datos</vt:lpstr>
      <vt:lpstr>HockeyApp</vt:lpstr>
      <vt:lpstr>Conclusion</vt:lpstr>
      <vt:lpstr>PowerPoint Presentation</vt:lpstr>
      <vt:lpstr>Preguntas?</vt:lpstr>
      <vt:lpstr>Gracias</vt:lpstr>
    </vt:vector>
  </TitlesOfParts>
  <Manager>Ron Sasaki</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Visual Identity PowerPoint Guidelines</dc:title>
  <dc:subject>Microsoft Visual Identity PowerPoint Guidelines for Product Brands</dc:subject>
  <dc:creator>Mary Feil-Jacobs, Saku Uchikawa </dc:creator>
  <cp:keywords>MSVID, Brand Guidelines, Branding, Visual Identity, grid</cp:keywords>
  <dc:description>Template: Maryfj_x000d_
Formatting: Maryfj, Sakuu_x000d_
Audience Type: Internal</dc:description>
  <cp:lastModifiedBy>Leandro Tuttini</cp:lastModifiedBy>
  <cp:revision>1241</cp:revision>
  <dcterms:created xsi:type="dcterms:W3CDTF">2012-05-22T07:38:31Z</dcterms:created>
  <dcterms:modified xsi:type="dcterms:W3CDTF">2017-09-27T22:48:29Z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