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Default Extension="gif" ContentType="image/gif"/>
  <Default Extension="bmp" ContentType="image/bmp"/>
  <Default Extension="emf" ContentType="image/x-emf"/>
  <Default Extension="wmf" ContentType="image/x-wmf"/>
  <Default Extension="tiff" ContentType="image/tiff"/>
  <Default Extension="jpg" ContentType="application/octet-stream"/>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xmlns:a="http://schemas.openxmlformats.org/drawingml/2006/main" xmlns:r="http://schemas.openxmlformats.org/officeDocument/2006/relationships" xmlns:p="http://schemas.openxmlformats.org/presentationml/2006/main">
    <p:sldId id="266" r:id="rId2"/>
    <p:sldId id="293" r:id="rId3"/>
    <p:sldId id="258" r:id="rId4"/>
    <p:sldId id="263" r:id="rId5"/>
    <p:sldId id="421" r:id="rId6"/>
    <p:sldId id="426" r:id="rId7"/>
    <p:sldId id="422" r:id="rId8"/>
    <p:sldId id="423" r:id="rId9"/>
    <p:sldId id="424" r:id="rId10"/>
    <p:sldId id="425" r:id="rId11"/>
    <p:sldId id="429" r:id="rId25"/>
    <p:sldId id="430" r:id="rId26"/>
    <p:sldId id="431" r:id="rId27"/>
    <p:sldId id="432" r:id="rId28"/>
    <p:sldId id="433" r:id="rId29"/>
    <p:sldId id="434" r:id="rId30"/>
    <p:sldId id="435" r:id="rId31"/>
    <p:sldId id="436" r:id="rId32"/>
    <p:sldId id="437" r:id="rId33"/>
    <p:sldId id="438" r:id="rId34"/>
    <p:sldId id="439" r:id="rId35"/>
    <p:sldId id="440" r:id="rId36"/>
    <p:sldId id="441" r:id="rId37"/>
    <p:sldId id="442" r:id="rId38"/>
    <p:sldId id="443" r:id="rId39"/>
    <p:sldId id="444" r:id="rId40"/>
    <p:sldId id="445" r:id="rId41"/>
    <p:sldId id="427" r:id="rId12"/>
    <p:sldId id="419" r:id="rId13"/>
    <p:sldId id="259" r:id="rId14"/>
    <p:sldId id="267" r:id="rId15"/>
    <p:sldId id="268" r:id="rId16"/>
    <p:sldId id="329" r:id="rId17"/>
    <p:sldId id="428" r:id="rId18"/>
    <p:sldId id="420"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07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showGuides="1">
      <p:cViewPr varScale="1">
        <p:scale>
          <a:sx n="113" d="100"/>
          <a:sy n="113" d="100"/>
        </p:scale>
        <p:origin x="1398" y="84"/>
      </p:cViewPr>
      <p:guideLst>
        <p:guide orient="horz" pos="2160"/>
        <p:guide pos="3073"/>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
<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notesMaster" Target="notesMasters/notesMaster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viewProps" Target="viewProps.xml"/>
<Relationship Id="rId25" Type="http://schemas.openxmlformats.org/officeDocument/2006/relationships/slide" Target="slides/slide19.xml"/>
<Relationship Id="rId26" Type="http://schemas.openxmlformats.org/officeDocument/2006/relationships/slide" Target="slides/slide20.xml"/>
<Relationship Id="rId27" Type="http://schemas.openxmlformats.org/officeDocument/2006/relationships/slide" Target="slides/slide21.xml"/>
<Relationship Id="rId28" Type="http://schemas.openxmlformats.org/officeDocument/2006/relationships/slide" Target="slides/slide22.xml"/>
<Relationship Id="rId29" Type="http://schemas.openxmlformats.org/officeDocument/2006/relationships/slide" Target="slides/slide23.xml"/>
<Relationship Id="rId30" Type="http://schemas.openxmlformats.org/officeDocument/2006/relationships/slide" Target="slides/slide24.xml"/>
<Relationship Id="rId31" Type="http://schemas.openxmlformats.org/officeDocument/2006/relationships/slide" Target="slides/slide25.xml"/>
<Relationship Id="rId32" Type="http://schemas.openxmlformats.org/officeDocument/2006/relationships/slide" Target="slides/slide26.xml"/>
<Relationship Id="rId33" Type="http://schemas.openxmlformats.org/officeDocument/2006/relationships/slide" Target="slides/slide27.xml"/>
<Relationship Id="rId34" Type="http://schemas.openxmlformats.org/officeDocument/2006/relationships/slide" Target="slides/slide28.xml"/>
<Relationship Id="rId35" Type="http://schemas.openxmlformats.org/officeDocument/2006/relationships/slide" Target="slides/slide29.xml"/>
<Relationship Id="rId36" Type="http://schemas.openxmlformats.org/officeDocument/2006/relationships/slide" Target="slides/slide30.xml"/>
<Relationship Id="rId37" Type="http://schemas.openxmlformats.org/officeDocument/2006/relationships/slide" Target="slides/slide31.xml"/>
<Relationship Id="rId38" Type="http://schemas.openxmlformats.org/officeDocument/2006/relationships/slide" Target="slides/slide32.xml"/>
<Relationship Id="rId39" Type="http://schemas.openxmlformats.org/officeDocument/2006/relationships/slide" Target="slides/slide33.xml"/>
<Relationship Id="rId40" Type="http://schemas.openxmlformats.org/officeDocument/2006/relationships/slide" Target="slides/slide34.xml"/>
<Relationship Id="rId41" Type="http://schemas.openxmlformats.org/officeDocument/2006/relationships/slide" Target="slides/slide35.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6F62DA-8226-40BB-A178-84CAFB4DB1C7}" type="datetimeFigureOut">
              <a:rPr lang="en-US" smtClean="0"/>
              <a:t>11/12/2020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9BC8A2-D0F7-4029-AB53-A51B7EDA7996}" type="slidenum">
              <a:rPr lang="en-US" smtClean="0"/>
              <a:t>‹#›</a:t>
            </a:fld>
            <a:endParaRPr lang="en-US"/>
          </a:p>
        </p:txBody>
      </p:sp>
    </p:spTree>
    <p:extLst>
      <p:ext uri="{BB962C8B-B14F-4D97-AF65-F5344CB8AC3E}">
        <p14:creationId xmlns:p14="http://schemas.microsoft.com/office/powerpoint/2010/main" val="25555374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a:t>
            </a:r>
          </a:p>
        </p:txBody>
      </p:sp>
      <p:sp>
        <p:nvSpPr>
          <p:cNvPr id="4" name="Slide Number Placeholder 3"/>
          <p:cNvSpPr>
            <a:spLocks noGrp="1"/>
          </p:cNvSpPr>
          <p:nvPr>
            <p:ph type="sldNum" sz="quarter" idx="5"/>
          </p:nvPr>
        </p:nvSpPr>
        <p:spPr/>
        <p:txBody>
          <a:bodyPr/>
          <a:lstStyle/>
          <a:p>
            <a:fld id="{C47F8587-7F5F-F84F-A654-F93C7011A743}" type="slidenum">
              <a:rPr lang="en-US" smtClean="0"/>
              <a:t>2</a:t>
            </a:fld>
            <a:endParaRPr lang="en-US"/>
          </a:p>
        </p:txBody>
      </p:sp>
    </p:spTree>
    <p:extLst>
      <p:ext uri="{BB962C8B-B14F-4D97-AF65-F5344CB8AC3E}">
        <p14:creationId xmlns:p14="http://schemas.microsoft.com/office/powerpoint/2010/main" val="24310984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8" name="Picture 7"/>
          <p:cNvPicPr>
            <a:picLocks noChangeAspect="1"/>
          </p:cNvPicPr>
          <p:nvPr userDrawn="1"/>
        </p:nvPicPr>
        <p:blipFill>
          <a:blip r:embed="rId2"/>
          <a:stretch>
            <a:fillRect/>
          </a:stretch>
        </p:blipFill>
        <p:spPr>
          <a:xfrm>
            <a:off x="6888480" y="6165864"/>
            <a:ext cx="1965960" cy="692136"/>
          </a:xfrm>
          <a:prstGeom prst="rect">
            <a:avLst/>
          </a:prstGeom>
        </p:spPr>
      </p:pic>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Document 6"/>
          <p:cNvSpPr/>
          <p:nvPr userDrawn="1"/>
        </p:nvSpPr>
        <p:spPr>
          <a:xfrm rot="10800000">
            <a:off x="0" y="6045171"/>
            <a:ext cx="9152890" cy="80722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0 h 25422"/>
              <a:gd name="connsiteX1" fmla="*/ 21600 w 21600"/>
              <a:gd name="connsiteY1" fmla="*/ 0 h 25422"/>
              <a:gd name="connsiteX2" fmla="*/ 21600 w 21600"/>
              <a:gd name="connsiteY2" fmla="*/ 17322 h 25422"/>
              <a:gd name="connsiteX3" fmla="*/ 0 w 21600"/>
              <a:gd name="connsiteY3" fmla="*/ 20172 h 25422"/>
              <a:gd name="connsiteX4" fmla="*/ 0 w 21600"/>
              <a:gd name="connsiteY4" fmla="*/ 0 h 25422"/>
              <a:gd name="connsiteX0" fmla="*/ 0 w 21621"/>
              <a:gd name="connsiteY0" fmla="*/ 0 h 23606"/>
              <a:gd name="connsiteX1" fmla="*/ 21600 w 21621"/>
              <a:gd name="connsiteY1" fmla="*/ 0 h 23606"/>
              <a:gd name="connsiteX2" fmla="*/ 21621 w 21621"/>
              <a:gd name="connsiteY2" fmla="*/ 3885 h 23606"/>
              <a:gd name="connsiteX3" fmla="*/ 0 w 21621"/>
              <a:gd name="connsiteY3" fmla="*/ 20172 h 23606"/>
              <a:gd name="connsiteX4" fmla="*/ 0 w 21621"/>
              <a:gd name="connsiteY4" fmla="*/ 0 h 23606"/>
              <a:gd name="connsiteX0" fmla="*/ 0 w 21621"/>
              <a:gd name="connsiteY0" fmla="*/ 0 h 21716"/>
              <a:gd name="connsiteX1" fmla="*/ 21600 w 21621"/>
              <a:gd name="connsiteY1" fmla="*/ 0 h 21716"/>
              <a:gd name="connsiteX2" fmla="*/ 21621 w 21621"/>
              <a:gd name="connsiteY2" fmla="*/ 3885 h 21716"/>
              <a:gd name="connsiteX3" fmla="*/ 0 w 21621"/>
              <a:gd name="connsiteY3" fmla="*/ 20172 h 21716"/>
              <a:gd name="connsiteX4" fmla="*/ 0 w 21621"/>
              <a:gd name="connsiteY4" fmla="*/ 0 h 21716"/>
              <a:gd name="connsiteX0" fmla="*/ 0 w 21621"/>
              <a:gd name="connsiteY0" fmla="*/ 0 h 15056"/>
              <a:gd name="connsiteX1" fmla="*/ 21600 w 21621"/>
              <a:gd name="connsiteY1" fmla="*/ 0 h 15056"/>
              <a:gd name="connsiteX2" fmla="*/ 21621 w 21621"/>
              <a:gd name="connsiteY2" fmla="*/ 3885 h 15056"/>
              <a:gd name="connsiteX3" fmla="*/ 41 w 21621"/>
              <a:gd name="connsiteY3" fmla="*/ 13014 h 15056"/>
              <a:gd name="connsiteX4" fmla="*/ 0 w 21621"/>
              <a:gd name="connsiteY4" fmla="*/ 0 h 15056"/>
              <a:gd name="connsiteX0" fmla="*/ 0 w 21621"/>
              <a:gd name="connsiteY0" fmla="*/ 0 h 15869"/>
              <a:gd name="connsiteX1" fmla="*/ 21600 w 21621"/>
              <a:gd name="connsiteY1" fmla="*/ 0 h 15869"/>
              <a:gd name="connsiteX2" fmla="*/ 21621 w 21621"/>
              <a:gd name="connsiteY2" fmla="*/ 3885 h 15869"/>
              <a:gd name="connsiteX3" fmla="*/ 41 w 21621"/>
              <a:gd name="connsiteY3" fmla="*/ 13014 h 15869"/>
              <a:gd name="connsiteX4" fmla="*/ 0 w 21621"/>
              <a:gd name="connsiteY4" fmla="*/ 0 h 15869"/>
              <a:gd name="connsiteX0" fmla="*/ 43 w 21664"/>
              <a:gd name="connsiteY0" fmla="*/ 0 h 15869"/>
              <a:gd name="connsiteX1" fmla="*/ 21643 w 21664"/>
              <a:gd name="connsiteY1" fmla="*/ 0 h 15869"/>
              <a:gd name="connsiteX2" fmla="*/ 21664 w 21664"/>
              <a:gd name="connsiteY2" fmla="*/ 3885 h 15869"/>
              <a:gd name="connsiteX3" fmla="*/ 1 w 21664"/>
              <a:gd name="connsiteY3" fmla="*/ 13014 h 15869"/>
              <a:gd name="connsiteX4" fmla="*/ 43 w 21664"/>
              <a:gd name="connsiteY4" fmla="*/ 0 h 15869"/>
              <a:gd name="connsiteX0" fmla="*/ 16 w 21637"/>
              <a:gd name="connsiteY0" fmla="*/ 0 h 15950"/>
              <a:gd name="connsiteX1" fmla="*/ 21616 w 21637"/>
              <a:gd name="connsiteY1" fmla="*/ 0 h 15950"/>
              <a:gd name="connsiteX2" fmla="*/ 21637 w 21637"/>
              <a:gd name="connsiteY2" fmla="*/ 3885 h 15950"/>
              <a:gd name="connsiteX3" fmla="*/ 4 w 21637"/>
              <a:gd name="connsiteY3" fmla="*/ 13105 h 15950"/>
              <a:gd name="connsiteX4" fmla="*/ 16 w 21637"/>
              <a:gd name="connsiteY4" fmla="*/ 0 h 15950"/>
              <a:gd name="connsiteX0" fmla="*/ 16 w 21637"/>
              <a:gd name="connsiteY0" fmla="*/ 0 h 15980"/>
              <a:gd name="connsiteX1" fmla="*/ 21616 w 21637"/>
              <a:gd name="connsiteY1" fmla="*/ 0 h 15980"/>
              <a:gd name="connsiteX2" fmla="*/ 21637 w 21637"/>
              <a:gd name="connsiteY2" fmla="*/ 3885 h 15980"/>
              <a:gd name="connsiteX3" fmla="*/ 4 w 21637"/>
              <a:gd name="connsiteY3" fmla="*/ 13105 h 15980"/>
              <a:gd name="connsiteX4" fmla="*/ 16 w 21637"/>
              <a:gd name="connsiteY4" fmla="*/ 0 h 15980"/>
              <a:gd name="connsiteX0" fmla="*/ 16 w 21637"/>
              <a:gd name="connsiteY0" fmla="*/ 0 h 14686"/>
              <a:gd name="connsiteX1" fmla="*/ 21616 w 21637"/>
              <a:gd name="connsiteY1" fmla="*/ 0 h 14686"/>
              <a:gd name="connsiteX2" fmla="*/ 21637 w 21637"/>
              <a:gd name="connsiteY2" fmla="*/ 3885 h 14686"/>
              <a:gd name="connsiteX3" fmla="*/ 4 w 21637"/>
              <a:gd name="connsiteY3" fmla="*/ 13105 h 14686"/>
              <a:gd name="connsiteX4" fmla="*/ 16 w 21637"/>
              <a:gd name="connsiteY4" fmla="*/ 0 h 14686"/>
              <a:gd name="connsiteX0" fmla="*/ 30 w 21651"/>
              <a:gd name="connsiteY0" fmla="*/ 0 h 11313"/>
              <a:gd name="connsiteX1" fmla="*/ 21630 w 21651"/>
              <a:gd name="connsiteY1" fmla="*/ 0 h 11313"/>
              <a:gd name="connsiteX2" fmla="*/ 21651 w 21651"/>
              <a:gd name="connsiteY2" fmla="*/ 3885 h 11313"/>
              <a:gd name="connsiteX3" fmla="*/ 2 w 21651"/>
              <a:gd name="connsiteY3" fmla="*/ 9365 h 11313"/>
              <a:gd name="connsiteX4" fmla="*/ 30 w 21651"/>
              <a:gd name="connsiteY4" fmla="*/ 0 h 11313"/>
              <a:gd name="connsiteX0" fmla="*/ 0 w 21670"/>
              <a:gd name="connsiteY0" fmla="*/ 0 h 11313"/>
              <a:gd name="connsiteX1" fmla="*/ 21649 w 21670"/>
              <a:gd name="connsiteY1" fmla="*/ 0 h 11313"/>
              <a:gd name="connsiteX2" fmla="*/ 21670 w 21670"/>
              <a:gd name="connsiteY2" fmla="*/ 3885 h 11313"/>
              <a:gd name="connsiteX3" fmla="*/ 21 w 21670"/>
              <a:gd name="connsiteY3" fmla="*/ 9365 h 11313"/>
              <a:gd name="connsiteX4" fmla="*/ 0 w 21670"/>
              <a:gd name="connsiteY4" fmla="*/ 0 h 11313"/>
              <a:gd name="connsiteX0" fmla="*/ 0 w 21670"/>
              <a:gd name="connsiteY0" fmla="*/ 0 h 11574"/>
              <a:gd name="connsiteX1" fmla="*/ 21649 w 21670"/>
              <a:gd name="connsiteY1" fmla="*/ 0 h 11574"/>
              <a:gd name="connsiteX2" fmla="*/ 21670 w 21670"/>
              <a:gd name="connsiteY2" fmla="*/ 3885 h 11574"/>
              <a:gd name="connsiteX3" fmla="*/ 21 w 21670"/>
              <a:gd name="connsiteY3" fmla="*/ 9365 h 11574"/>
              <a:gd name="connsiteX4" fmla="*/ 0 w 21670"/>
              <a:gd name="connsiteY4" fmla="*/ 0 h 11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0" h="11574">
                <a:moveTo>
                  <a:pt x="0" y="0"/>
                </a:moveTo>
                <a:lnTo>
                  <a:pt x="21649" y="0"/>
                </a:lnTo>
                <a:lnTo>
                  <a:pt x="21670" y="3885"/>
                </a:lnTo>
                <a:cubicBezTo>
                  <a:pt x="4351" y="4180"/>
                  <a:pt x="5527" y="16473"/>
                  <a:pt x="21" y="9365"/>
                </a:cubicBezTo>
                <a:cubicBezTo>
                  <a:pt x="7" y="5027"/>
                  <a:pt x="14" y="4338"/>
                  <a:pt x="0" y="0"/>
                </a:cubicBezTo>
                <a:close/>
              </a:path>
            </a:pathLst>
          </a:custGeom>
          <a:solidFill>
            <a:schemeClr val="bg2"/>
          </a:solidFill>
          <a:ln/>
          <a:effectLst>
            <a:outerShdw blurRad="40000" dist="23000" dir="5400000" rotWithShape="0">
              <a:srgbClr val="000000">
                <a:alpha val="35000"/>
              </a:srgbClr>
            </a:outerShdw>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b="0" cap="none" spc="0">
              <a:ln>
                <a:noFill/>
              </a:ln>
              <a:solidFill>
                <a:schemeClr val="tx1"/>
              </a:solidFill>
              <a:effectLst/>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457200" y="626622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B56013-B943-42BA-886F-6F9D4EB85E9D}" type="slidenum">
              <a:rPr lang="en-US" smtClean="0"/>
              <a:pPr/>
              <a:t>‹#›</a:t>
            </a:fld>
            <a:endParaRPr lang="en-US" dirty="0"/>
          </a:p>
        </p:txBody>
      </p:sp>
      <p:pic>
        <p:nvPicPr>
          <p:cNvPr id="9" name="Picture 8"/>
          <p:cNvPicPr>
            <a:picLocks noChangeAspect="1"/>
          </p:cNvPicPr>
          <p:nvPr userDrawn="1"/>
        </p:nvPicPr>
        <p:blipFill rotWithShape="1">
          <a:blip r:embed="rId13"/>
          <a:srcRect t="13318" r="3915" b="14087"/>
          <a:stretch/>
        </p:blipFill>
        <p:spPr>
          <a:xfrm>
            <a:off x="7369302" y="6366391"/>
            <a:ext cx="1755805" cy="467027"/>
          </a:xfrm>
          <a:prstGeom prst="rect">
            <a:avLst/>
          </a:prstGeom>
        </p:spPr>
      </p:pic>
      <p:sp>
        <p:nvSpPr>
          <p:cNvPr id="11" name="TextBox 10"/>
          <p:cNvSpPr txBox="1"/>
          <p:nvPr userDrawn="1"/>
        </p:nvSpPr>
        <p:spPr>
          <a:xfrm>
            <a:off x="0" y="6563620"/>
            <a:ext cx="8667907" cy="307777"/>
          </a:xfrm>
          <a:prstGeom prst="rect">
            <a:avLst/>
          </a:prstGeom>
          <a:noFill/>
        </p:spPr>
        <p:txBody>
          <a:bodyPr wrap="square" rtlCol="0">
            <a:spAutoFit/>
          </a:bodyPr>
          <a:lstStyle/>
          <a:p>
            <a:r>
              <a:rPr lang="en-US" sz="1400" b="1" dirty="0">
                <a:latin typeface="Myriad Pro Light" panose="020B0603030403020204" pitchFamily="34" charset="0"/>
              </a:rPr>
              <a:t>Operations Management Graduate Program         |         operations-management.uark.edu</a:t>
            </a:r>
            <a:endParaRPr lang="en-US" sz="1400" dirty="0">
              <a:latin typeface="Myriad Pro Light" panose="020B0603030403020204" pitchFamily="34" charset="0"/>
            </a:endParaRPr>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6.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6.xml"/>
</Relationships>

</file>

<file path=ppt/slides/_rels/slide11.xml.rels><?xml version="1.0" encoding="UTF-8" standalone="yes"?>

<Relationships  xmlns="http://schemas.openxmlformats.org/package/2006/relationships">
<Relationship Id="rId3" Type="http://schemas.openxmlformats.org/officeDocument/2006/relationships/hyperlink" Target="https://github.com/ltwalt/espnsports" TargetMode="External"/>
<Relationship Id="rId2" Type="http://schemas.openxmlformats.org/officeDocument/2006/relationships/image" Target="../media/image7.png"/>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
<Relationship Id="rId3" Type="http://schemas.openxmlformats.org/officeDocument/2006/relationships/hyperlink" Target="http://pngimg.com/download/38182" TargetMode="External"/>
<Relationship Id="rId2" Type="http://schemas.openxmlformats.org/officeDocument/2006/relationships/image" Target="../media/image8.png"/>
<Relationship Id="rId1" Type="http://schemas.openxmlformats.org/officeDocument/2006/relationships/slideLayout" Target="../slideLayouts/slideLayout6.xml"/>
<Relationship Id="rId4" Type="http://schemas.openxmlformats.org/officeDocument/2006/relationships/image" Target="../media/image9.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3" Type="http://schemas.openxmlformats.org/officeDocument/2006/relationships/image" Target="../media/image11.jpeg"/>
<Relationship Id="rId2" Type="http://schemas.openxmlformats.org/officeDocument/2006/relationships/image" Target="../media/image10.jpeg"/>
<Relationship Id="rId1" Type="http://schemas.openxmlformats.org/officeDocument/2006/relationships/slideLayout" Target="../slideLayouts/slideLayout6.xml"/>
<Relationship Id="rId4" Type="http://schemas.openxmlformats.org/officeDocument/2006/relationships/image" Target="../media/image12.jpeg"/>
</Relationships>

</file>

<file path=ppt/slides/_rels/slide15.xml.rels><?xml version="1.0" encoding="UTF-8" standalone="yes"?>

<Relationships  xmlns="http://schemas.openxmlformats.org/package/2006/relationships">
<Relationship Id="rId2" Type="http://schemas.openxmlformats.org/officeDocument/2006/relationships/image" Target="../media/image13.jpeg"/>
<Relationship Id="rId1" Type="http://schemas.openxmlformats.org/officeDocument/2006/relationships/slideLayout" Target="../slideLayouts/slideLayout6.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
<Relationship Id="rId3" Type="http://schemas.openxmlformats.org/officeDocument/2006/relationships/hyperlink" Target="http://pngimg.com/download/38182" TargetMode="External"/>
<Relationship Id="rId2" Type="http://schemas.openxmlformats.org/officeDocument/2006/relationships/image" Target="../media/image8.png"/>
<Relationship Id="rId1" Type="http://schemas.openxmlformats.org/officeDocument/2006/relationships/slideLayout" Target="../slideLayouts/slideLayout6.xml"/>
<Relationship Id="rId4" Type="http://schemas.openxmlformats.org/officeDocument/2006/relationships/image" Target="../media/image9.png"/>
</Relationships>

</file>

<file path=ppt/slides/_rels/slide18.xml.rels><?xml version="1.0" encoding="UTF-8" standalone="yes"?>

<Relationships  xmlns="http://schemas.openxmlformats.org/package/2006/relationships">
<Relationship Id="rId2" Type="http://schemas.openxmlformats.org/officeDocument/2006/relationships/hyperlink" Target="mailto:omgt@uark.edu" TargetMode="External"/>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2" Type="http://schemas.openxmlformats.org/officeDocument/2006/relationships/notesSlide" Target="../notesSlides/notesSlide1.xml"/>
<Relationship Id="rId1" Type="http://schemas.openxmlformats.org/officeDocument/2006/relationships/slideLayout" Target="../slideLayouts/slideLayout6.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2" Type="http://schemas.openxmlformats.org/officeDocument/2006/relationships/image" Target="../media/image2.jpeg"/>
<Relationship Id="rId1" Type="http://schemas.openxmlformats.org/officeDocument/2006/relationships/slideLayout" Target="../slideLayouts/slideLayout6.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359c3cc37894.jpg"/>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359c571c1e.png"/>
</Relationships>

</file>

<file path=ppt/slides/_rels/slide4.xml.rels><?xml version="1.0" encoding="UTF-8" standalone="yes"?>

<Relationships  xmlns="http://schemas.openxmlformats.org/package/2006/relationships">
<Relationship Id="rId2" Type="http://schemas.openxmlformats.org/officeDocument/2006/relationships/image" Target="../media/image3.jpeg"/>
<Relationship Id="rId1" Type="http://schemas.openxmlformats.org/officeDocument/2006/relationships/slideLayout" Target="../slideLayouts/slideLayout8.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
<Relationship Id="rId2" Type="http://schemas.openxmlformats.org/officeDocument/2006/relationships/image" Target="../media/image4.png"/>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
<Relationship Id="rId2" Type="http://schemas.openxmlformats.org/officeDocument/2006/relationships/image" Target="../media/image5.pn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
<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BAF99B7-4630-7441-A981-73FC4CEEEBFA}"/>
              </a:ext>
            </a:extLst>
          </p:cNvPr>
          <p:cNvSpPr txBox="1">
            <a:spLocks/>
          </p:cNvSpPr>
          <p:nvPr/>
        </p:nvSpPr>
        <p:spPr>
          <a:xfrm>
            <a:off x="60960" y="1920241"/>
            <a:ext cx="9022080" cy="1992630"/>
          </a:xfrm>
          <a:prstGeom prst="rect">
            <a:avLst/>
          </a:prstGeom>
        </p:spPr>
        <p:txBody>
          <a:bodyPr vert="horz" lIns="91440" tIns="45720" rIns="91440" bIns="45720" rtlCol="0" anchor="ct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cap="small"/>
              <a:t>Engineering and Operations Management </a:t>
            </a:r>
            <a:br>
              <a:rPr lang="en-US" b="1" cap="small"/>
            </a:br>
            <a:r>
              <a:rPr lang="en-US" b="1" cap="small"/>
              <a:t>Lunch &amp; Learn Webinar Series</a:t>
            </a:r>
            <a:br>
              <a:rPr lang="en-US" b="1" cap="small"/>
            </a:br>
            <a:endParaRPr lang="en-US" b="1" cap="small" dirty="0"/>
          </a:p>
        </p:txBody>
      </p:sp>
      <p:sp>
        <p:nvSpPr>
          <p:cNvPr id="6" name="Subtitle 2">
            <a:extLst>
              <a:ext uri="{FF2B5EF4-FFF2-40B4-BE49-F238E27FC236}">
                <a16:creationId xmlns:a16="http://schemas.microsoft.com/office/drawing/2014/main" id="{1CB5D8AB-4A20-434E-A41B-0A36C789246A}"/>
              </a:ext>
            </a:extLst>
          </p:cNvPr>
          <p:cNvSpPr txBox="1">
            <a:spLocks/>
          </p:cNvSpPr>
          <p:nvPr/>
        </p:nvSpPr>
        <p:spPr>
          <a:xfrm>
            <a:off x="1371600" y="3787140"/>
            <a:ext cx="6400800" cy="17526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a:t>November 11, 2020</a:t>
            </a:r>
          </a:p>
        </p:txBody>
      </p:sp>
    </p:spTree>
    <p:extLst>
      <p:ext uri="{BB962C8B-B14F-4D97-AF65-F5344CB8AC3E}">
        <p14:creationId xmlns:p14="http://schemas.microsoft.com/office/powerpoint/2010/main" val="14403155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B8084-FC73-46B2-B7FF-F38FA796504D}"/>
              </a:ext>
            </a:extLst>
          </p:cNvPr>
          <p:cNvSpPr>
            <a:spLocks noGrp="1"/>
          </p:cNvSpPr>
          <p:nvPr>
            <p:ph type="title"/>
          </p:nvPr>
        </p:nvSpPr>
        <p:spPr/>
        <p:txBody>
          <a:bodyPr/>
          <a:lstStyle/>
          <a:p>
            <a:r>
              <a:rPr lang="en-US" dirty="0"/>
              <a:t>Challenges</a:t>
            </a:r>
          </a:p>
        </p:txBody>
      </p:sp>
      <p:sp>
        <p:nvSpPr>
          <p:cNvPr id="4" name="TextBox 3">
            <a:extLst>
              <a:ext uri="{FF2B5EF4-FFF2-40B4-BE49-F238E27FC236}">
                <a16:creationId xmlns:a16="http://schemas.microsoft.com/office/drawing/2014/main" id="{05BE09D0-FA7C-4C1E-A624-E785F3E7D6D9}"/>
              </a:ext>
            </a:extLst>
          </p:cNvPr>
          <p:cNvSpPr txBox="1"/>
          <p:nvPr/>
        </p:nvSpPr>
        <p:spPr>
          <a:xfrm>
            <a:off x="883930" y="1169408"/>
            <a:ext cx="7533314" cy="6001643"/>
          </a:xfrm>
          <a:prstGeom prst="rect">
            <a:avLst/>
          </a:prstGeom>
          <a:noFill/>
        </p:spPr>
        <p:txBody>
          <a:bodyPr wrap="square" rtlCol="0">
            <a:spAutoFit/>
          </a:bodyPr>
          <a:lstStyle/>
          <a:p>
            <a:pPr marL="285750" indent="-285750">
              <a:buFont typeface="Arial" panose="020B0604020202020204" pitchFamily="34" charset="0"/>
              <a:buChar char="•"/>
            </a:pPr>
            <a:r>
              <a:rPr lang="en-US" sz="2400" dirty="0"/>
              <a:t>Team analytics have changed. 2015 ESPN ranking only performed once.</a:t>
            </a:r>
          </a:p>
          <a:p>
            <a:pPr marL="285750" indent="-285750">
              <a:buFont typeface="Arial" panose="020B0604020202020204" pitchFamily="34" charset="0"/>
              <a:buChar char="•"/>
            </a:pPr>
            <a:r>
              <a:rPr lang="en-US" sz="2400" dirty="0"/>
              <a:t>Salary data issues</a:t>
            </a:r>
          </a:p>
          <a:p>
            <a:pPr marL="742950" lvl="1" indent="-285750">
              <a:buFont typeface="Arial" panose="020B0604020202020204" pitchFamily="34" charset="0"/>
              <a:buChar char="•"/>
            </a:pPr>
            <a:r>
              <a:rPr lang="en-US" sz="2400" dirty="0"/>
              <a:t>Use available cap space for NHL, NFL, NBA</a:t>
            </a:r>
          </a:p>
          <a:p>
            <a:pPr marL="742950" lvl="1" indent="-285750">
              <a:buFont typeface="Arial" panose="020B0604020202020204" pitchFamily="34" charset="0"/>
              <a:buChar char="•"/>
            </a:pPr>
            <a:r>
              <a:rPr lang="en-US" sz="2400" dirty="0"/>
              <a:t>Use total team salary for MLB</a:t>
            </a:r>
          </a:p>
          <a:p>
            <a:pPr marL="285750" indent="-285750">
              <a:buFont typeface="Arial" panose="020B0604020202020204" pitchFamily="34" charset="0"/>
              <a:buChar char="•"/>
            </a:pPr>
            <a:r>
              <a:rPr lang="en-US" sz="2400" dirty="0"/>
              <a:t>Expansion</a:t>
            </a:r>
          </a:p>
          <a:p>
            <a:pPr marL="742950" lvl="1" indent="-285750">
              <a:buFont typeface="Arial" panose="020B0604020202020204" pitchFamily="34" charset="0"/>
              <a:buChar char="•"/>
            </a:pPr>
            <a:r>
              <a:rPr lang="en-US" sz="2400" dirty="0"/>
              <a:t>Las Vegas Golden Knights</a:t>
            </a:r>
          </a:p>
          <a:p>
            <a:pPr marL="285750" indent="-285750">
              <a:buFont typeface="Arial" panose="020B0604020202020204" pitchFamily="34" charset="0"/>
              <a:buChar char="•"/>
            </a:pPr>
            <a:r>
              <a:rPr lang="en-US" sz="2400" dirty="0"/>
              <a:t>Moving</a:t>
            </a:r>
          </a:p>
          <a:p>
            <a:pPr marL="742950" lvl="1" indent="-285750">
              <a:buFont typeface="Arial" panose="020B0604020202020204" pitchFamily="34" charset="0"/>
              <a:buChar char="•"/>
            </a:pPr>
            <a:r>
              <a:rPr lang="en-US" sz="2400" dirty="0"/>
              <a:t>2016 Rams - St. Louis to Los Angeles</a:t>
            </a:r>
          </a:p>
          <a:p>
            <a:pPr marL="742950" lvl="1" indent="-285750">
              <a:buFont typeface="Arial" panose="020B0604020202020204" pitchFamily="34" charset="0"/>
              <a:buChar char="•"/>
            </a:pPr>
            <a:r>
              <a:rPr lang="en-US" sz="2400" dirty="0"/>
              <a:t>2017 Chargers - San Diego to Los Angeles</a:t>
            </a:r>
          </a:p>
          <a:p>
            <a:pPr marL="742950" lvl="1" indent="-285750">
              <a:buFont typeface="Arial" panose="020B0604020202020204" pitchFamily="34" charset="0"/>
              <a:buChar char="•"/>
            </a:pPr>
            <a:r>
              <a:rPr lang="en-US" sz="2400" dirty="0"/>
              <a:t>2020 Raiders - Oakland to Las Vegas</a:t>
            </a:r>
          </a:p>
          <a:p>
            <a:pPr marL="285750" indent="-285750">
              <a:buFont typeface="Arial" panose="020B0604020202020204" pitchFamily="34" charset="0"/>
              <a:buChar char="•"/>
            </a:pPr>
            <a:r>
              <a:rPr lang="en-US" sz="2400" dirty="0"/>
              <a:t>Name Change</a:t>
            </a:r>
          </a:p>
          <a:p>
            <a:pPr marL="742950" lvl="1" indent="-285750">
              <a:buFont typeface="Arial" panose="020B0604020202020204" pitchFamily="34" charset="0"/>
              <a:buChar char="•"/>
            </a:pPr>
            <a:r>
              <a:rPr lang="en-US" sz="2400" dirty="0"/>
              <a:t>Washington Football Team</a:t>
            </a:r>
          </a:p>
          <a:p>
            <a:pPr marL="285750" indent="-285750">
              <a:buFont typeface="Arial" panose="020B0604020202020204" pitchFamily="34" charset="0"/>
              <a:buChar char="•"/>
            </a:pPr>
            <a:r>
              <a:rPr lang="en-US" sz="2400" dirty="0"/>
              <a:t>2020 US Census</a:t>
            </a:r>
          </a:p>
          <a:p>
            <a:pPr marL="742950" lvl="1"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3725537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black background&#10;&#10;Description automatically generated">
            <a:extLst>
              <a:ext uri="{FF2B5EF4-FFF2-40B4-BE49-F238E27FC236}">
                <a16:creationId xmlns:a16="http://schemas.microsoft.com/office/drawing/2014/main" id="{B1AA79B9-E01B-4D69-8460-2DC84079A876}"/>
              </a:ext>
            </a:extLst>
          </p:cNvPr>
          <p:cNvPicPr>
            <a:picLocks noChangeAspect="1"/>
          </p:cNvPicPr>
          <p:nvPr/>
        </p:nvPicPr>
        <p:blipFill>
          <a:blip r:embed="rId2"/>
          <a:stretch>
            <a:fillRect/>
          </a:stretch>
        </p:blipFill>
        <p:spPr>
          <a:xfrm>
            <a:off x="2556106" y="1869146"/>
            <a:ext cx="3734628" cy="3734628"/>
          </a:xfrm>
          <a:prstGeom prst="rect">
            <a:avLst/>
          </a:prstGeom>
        </p:spPr>
      </p:pic>
      <p:sp>
        <p:nvSpPr>
          <p:cNvPr id="6" name="TextBox 5">
            <a:extLst>
              <a:ext uri="{FF2B5EF4-FFF2-40B4-BE49-F238E27FC236}">
                <a16:creationId xmlns:a16="http://schemas.microsoft.com/office/drawing/2014/main" id="{627BBFDA-D05C-4994-8354-BC7C321617EF}"/>
              </a:ext>
            </a:extLst>
          </p:cNvPr>
          <p:cNvSpPr txBox="1"/>
          <p:nvPr/>
        </p:nvSpPr>
        <p:spPr>
          <a:xfrm>
            <a:off x="874569" y="1121944"/>
            <a:ext cx="7259541" cy="646331"/>
          </a:xfrm>
          <a:prstGeom prst="rect">
            <a:avLst/>
          </a:prstGeom>
          <a:noFill/>
        </p:spPr>
        <p:txBody>
          <a:bodyPr wrap="square" rtlCol="0">
            <a:spAutoFit/>
          </a:bodyPr>
          <a:lstStyle/>
          <a:p>
            <a:r>
              <a:rPr lang="en-US" sz="3600" dirty="0">
                <a:hlinkClick r:id="rId3">
                  <a:extLst>
                    <a:ext uri="{A12FA001-AC4F-418D-AE19-62706E023703}">
                      <ahyp:hlinkClr xmlns:ahyp="http://schemas.microsoft.com/office/drawing/2018/hyperlinkcolor" val="tx"/>
                    </a:ext>
                  </a:extLst>
                </a:hlinkClick>
              </a:rPr>
              <a:t>https://github.com/ltwalt/espnsports</a:t>
            </a:r>
            <a:endParaRPr lang="en-US" sz="3600" dirty="0"/>
          </a:p>
        </p:txBody>
      </p:sp>
    </p:spTree>
    <p:extLst>
      <p:ext uri="{BB962C8B-B14F-4D97-AF65-F5344CB8AC3E}">
        <p14:creationId xmlns:p14="http://schemas.microsoft.com/office/powerpoint/2010/main" val="33480674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9400" y="1358900"/>
            <a:ext cx="4696460" cy="1143000"/>
          </a:xfrm>
        </p:spPr>
        <p:txBody>
          <a:bodyPr>
            <a:normAutofit fontScale="90000"/>
          </a:bodyPr>
          <a:lstStyle/>
          <a:p>
            <a:br>
              <a:rPr lang="en-US" dirty="0">
                <a:latin typeface="Myriad Pro" panose="020B0703030403020204" pitchFamily="34" charset="0"/>
              </a:rPr>
            </a:br>
            <a:br>
              <a:rPr lang="en-US" dirty="0">
                <a:latin typeface="Myriad Pro" panose="020B0703030403020204" pitchFamily="34" charset="0"/>
              </a:rPr>
            </a:br>
            <a:br>
              <a:rPr lang="en-US" dirty="0">
                <a:latin typeface="Myriad Pro" panose="020B0703030403020204" pitchFamily="34" charset="0"/>
              </a:rPr>
            </a:br>
            <a:br>
              <a:rPr lang="en-US" dirty="0">
                <a:latin typeface="Myriad Pro" panose="020B0703030403020204" pitchFamily="34" charset="0"/>
              </a:rPr>
            </a:br>
            <a:br>
              <a:rPr lang="en-US" dirty="0">
                <a:latin typeface="Myriad Pro" panose="020B0703030403020204" pitchFamily="34" charset="0"/>
              </a:rPr>
            </a:br>
            <a:r>
              <a:rPr lang="en-US" dirty="0">
                <a:latin typeface="Myriad Pro" panose="020B0703030403020204" pitchFamily="34" charset="0"/>
              </a:rPr>
              <a:t>Question and Answer </a:t>
            </a:r>
            <a:br>
              <a:rPr lang="en-US" dirty="0">
                <a:latin typeface="Myriad Pro" panose="020B0703030403020204" pitchFamily="34" charset="0"/>
              </a:rPr>
            </a:br>
            <a:r>
              <a:rPr lang="en-US" dirty="0">
                <a:latin typeface="Myriad Pro" panose="020B0703030403020204" pitchFamily="34" charset="0"/>
              </a:rPr>
              <a:t>with Walt</a:t>
            </a:r>
            <a:br>
              <a:rPr lang="en-US" dirty="0">
                <a:latin typeface="Myriad Pro" panose="020B0703030403020204" pitchFamily="34" charset="0"/>
              </a:rPr>
            </a:br>
            <a:br>
              <a:rPr lang="en-US" dirty="0">
                <a:latin typeface="Myriad Pro" panose="020B0703030403020204" pitchFamily="34" charset="0"/>
              </a:rPr>
            </a:br>
            <a:r>
              <a:rPr lang="en-US" dirty="0">
                <a:latin typeface="Myriad Pro" panose="020B0703030403020204" pitchFamily="34" charset="0"/>
              </a:rPr>
              <a:t>Type your questions in the chat section of this session.</a:t>
            </a:r>
            <a:br>
              <a:rPr lang="en-US" dirty="0">
                <a:latin typeface="Myriad Pro" panose="020B0703030403020204" pitchFamily="34" charset="0"/>
              </a:rPr>
            </a:br>
            <a:br>
              <a:rPr lang="en-US" dirty="0">
                <a:latin typeface="Myriad Pro" panose="020B0703030403020204" pitchFamily="34" charset="0"/>
              </a:rPr>
            </a:br>
            <a:endParaRPr lang="en-US" sz="2200" i="1" dirty="0">
              <a:solidFill>
                <a:srgbClr val="FFFF00"/>
              </a:solidFill>
              <a:latin typeface="Myriad Pro" panose="020B0703030403020204" pitchFamily="34" charset="0"/>
            </a:endParaRPr>
          </a:p>
        </p:txBody>
      </p:sp>
      <p:pic>
        <p:nvPicPr>
          <p:cNvPr id="18" name="Picture 17">
            <a:extLst>
              <a:ext uri="{FF2B5EF4-FFF2-40B4-BE49-F238E27FC236}">
                <a16:creationId xmlns:a16="http://schemas.microsoft.com/office/drawing/2014/main" id="{677929AC-B14A-584F-BBDB-8D97E20344AA}"/>
              </a:ext>
            </a:extLst>
          </p:cNvPr>
          <p:cNvPicPr>
            <a:picLocks noChangeAspect="1"/>
          </p:cNvPicPr>
          <p:nvPr/>
        </p:nvPicPr>
        <p:blipFill>
          <a:blip r:embed="rId2" cstate="email">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77800" y="1586249"/>
            <a:ext cx="3911600" cy="2324517"/>
          </a:xfrm>
          <a:prstGeom prst="rect">
            <a:avLst/>
          </a:prstGeom>
        </p:spPr>
      </p:pic>
      <p:pic>
        <p:nvPicPr>
          <p:cNvPr id="21" name="Picture 20">
            <a:extLst>
              <a:ext uri="{FF2B5EF4-FFF2-40B4-BE49-F238E27FC236}">
                <a16:creationId xmlns:a16="http://schemas.microsoft.com/office/drawing/2014/main" id="{6BCE5B58-8603-E841-B6A3-3EE1D7AC5DCA}"/>
              </a:ext>
            </a:extLst>
          </p:cNvPr>
          <p:cNvPicPr>
            <a:picLocks noChangeAspect="1"/>
          </p:cNvPicPr>
          <p:nvPr/>
        </p:nvPicPr>
        <p:blipFill rotWithShape="1">
          <a:blip r:embed="rId4">
            <a:extLst>
              <a:ext uri="{28A0092B-C50C-407E-A947-70E740481C1C}">
                <a14:useLocalDpi xmlns:a14="http://schemas.microsoft.com/office/drawing/2010/main" val="0"/>
              </a:ext>
            </a:extLst>
          </a:blip>
          <a:srcRect t="7058"/>
          <a:stretch/>
        </p:blipFill>
        <p:spPr>
          <a:xfrm>
            <a:off x="4572000" y="5073917"/>
            <a:ext cx="3911600" cy="602726"/>
          </a:xfrm>
          <a:prstGeom prst="rect">
            <a:avLst/>
          </a:prstGeom>
        </p:spPr>
      </p:pic>
      <p:sp>
        <p:nvSpPr>
          <p:cNvPr id="22" name="Oval 21">
            <a:extLst>
              <a:ext uri="{FF2B5EF4-FFF2-40B4-BE49-F238E27FC236}">
                <a16:creationId xmlns:a16="http://schemas.microsoft.com/office/drawing/2014/main" id="{B9D0887D-5843-4947-8F1D-8548A545824C}"/>
              </a:ext>
            </a:extLst>
          </p:cNvPr>
          <p:cNvSpPr/>
          <p:nvPr/>
        </p:nvSpPr>
        <p:spPr>
          <a:xfrm>
            <a:off x="4546600" y="4997588"/>
            <a:ext cx="838200" cy="742555"/>
          </a:xfrm>
          <a:prstGeom prst="ellipse">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158166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cap="small" dirty="0"/>
              <a:t>M.S. Operations Management </a:t>
            </a:r>
            <a:br>
              <a:rPr lang="en-US" cap="small" dirty="0"/>
            </a:br>
            <a:r>
              <a:rPr lang="en-US" cap="small" dirty="0"/>
              <a:t>at a glance:</a:t>
            </a:r>
          </a:p>
        </p:txBody>
      </p:sp>
      <p:sp>
        <p:nvSpPr>
          <p:cNvPr id="3" name="Content Placeholder 2"/>
          <p:cNvSpPr>
            <a:spLocks noGrp="1"/>
          </p:cNvSpPr>
          <p:nvPr>
            <p:ph idx="1"/>
          </p:nvPr>
        </p:nvSpPr>
        <p:spPr/>
        <p:txBody>
          <a:bodyPr>
            <a:normAutofit fontScale="92500" lnSpcReduction="20000"/>
          </a:bodyPr>
          <a:lstStyle/>
          <a:p>
            <a:r>
              <a:rPr lang="en-US" dirty="0"/>
              <a:t>100% Online (or live)</a:t>
            </a:r>
          </a:p>
          <a:p>
            <a:r>
              <a:rPr lang="en-US" dirty="0"/>
              <a:t>In-State Tuition for Everyone!</a:t>
            </a:r>
          </a:p>
          <a:p>
            <a:r>
              <a:rPr lang="en-US" dirty="0"/>
              <a:t>10 Graduate Course Program (30 hours)</a:t>
            </a:r>
          </a:p>
          <a:p>
            <a:pPr lvl="1"/>
            <a:r>
              <a:rPr lang="en-US" dirty="0"/>
              <a:t>Up to 4 prerequisite classes may be required</a:t>
            </a:r>
          </a:p>
          <a:p>
            <a:r>
              <a:rPr lang="en-US" dirty="0"/>
              <a:t>Five 8-week Sessions Per Year</a:t>
            </a:r>
          </a:p>
          <a:p>
            <a:r>
              <a:rPr lang="en-US" dirty="0"/>
              <a:t>Pair Master’s with Graduate Certificate with </a:t>
            </a:r>
            <a:br>
              <a:rPr lang="en-US" dirty="0"/>
            </a:br>
            <a:r>
              <a:rPr lang="en-US" dirty="0"/>
              <a:t>no extra hours required</a:t>
            </a:r>
          </a:p>
          <a:p>
            <a:r>
              <a:rPr lang="en-US" dirty="0"/>
              <a:t>No GRE/GMAT required with 3.0 Bachelor's GPA</a:t>
            </a:r>
          </a:p>
          <a:p>
            <a:r>
              <a:rPr lang="en-US" dirty="0"/>
              <a:t>Total Program Cost is $12,000 to $15,000 (depending on </a:t>
            </a:r>
            <a:r>
              <a:rPr lang="en-US" dirty="0" err="1"/>
              <a:t>prereqs</a:t>
            </a:r>
            <a:r>
              <a:rPr lang="en-US" dirty="0"/>
              <a:t> needed)</a:t>
            </a:r>
          </a:p>
          <a:p>
            <a:endParaRPr lang="en-US" dirty="0"/>
          </a:p>
        </p:txBody>
      </p:sp>
    </p:spTree>
    <p:extLst>
      <p:ext uri="{BB962C8B-B14F-4D97-AF65-F5344CB8AC3E}">
        <p14:creationId xmlns:p14="http://schemas.microsoft.com/office/powerpoint/2010/main" val="1263422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0ECDC0-2E8C-D34D-983C-2CE74E6E5E77}"/>
              </a:ext>
            </a:extLst>
          </p:cNvPr>
          <p:cNvSpPr>
            <a:spLocks noGrp="1"/>
          </p:cNvSpPr>
          <p:nvPr>
            <p:ph type="title"/>
          </p:nvPr>
        </p:nvSpPr>
        <p:spPr/>
        <p:txBody>
          <a:bodyPr>
            <a:normAutofit/>
          </a:bodyPr>
          <a:lstStyle/>
          <a:p>
            <a:r>
              <a:rPr lang="en-US" sz="3600" dirty="0"/>
              <a:t>Graduate Certificates</a:t>
            </a:r>
          </a:p>
        </p:txBody>
      </p:sp>
      <p:pic>
        <p:nvPicPr>
          <p:cNvPr id="4" name="Picture 3">
            <a:extLst>
              <a:ext uri="{FF2B5EF4-FFF2-40B4-BE49-F238E27FC236}">
                <a16:creationId xmlns:a16="http://schemas.microsoft.com/office/drawing/2014/main" id="{ECA982D1-7913-0744-8984-30927B847FDD}"/>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57200" y="2239960"/>
            <a:ext cx="2330970" cy="77699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a:extLst>
              <a:ext uri="{FF2B5EF4-FFF2-40B4-BE49-F238E27FC236}">
                <a16:creationId xmlns:a16="http://schemas.microsoft.com/office/drawing/2014/main" id="{BDFAFA4D-5912-974A-ABB6-F8C83CBFF310}"/>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57200" y="3256458"/>
            <a:ext cx="2329790" cy="77659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BB2CA383-074B-5840-A6CB-FAC63616BF22}"/>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457200" y="4272561"/>
            <a:ext cx="2330970" cy="77699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extBox 1">
            <a:extLst>
              <a:ext uri="{FF2B5EF4-FFF2-40B4-BE49-F238E27FC236}">
                <a16:creationId xmlns:a16="http://schemas.microsoft.com/office/drawing/2014/main" id="{7D6CC0DF-6CA3-4045-8D60-C44F1A5284D4}"/>
              </a:ext>
            </a:extLst>
          </p:cNvPr>
          <p:cNvSpPr txBox="1"/>
          <p:nvPr/>
        </p:nvSpPr>
        <p:spPr>
          <a:xfrm>
            <a:off x="3052722" y="2165883"/>
            <a:ext cx="5231567" cy="923330"/>
          </a:xfrm>
          <a:prstGeom prst="rect">
            <a:avLst/>
          </a:prstGeom>
          <a:noFill/>
        </p:spPr>
        <p:txBody>
          <a:bodyPr wrap="square" rtlCol="0">
            <a:spAutoFit/>
          </a:bodyPr>
          <a:lstStyle/>
          <a:p>
            <a:r>
              <a:rPr lang="en-US" u="sng" dirty="0"/>
              <a:t>Project Management</a:t>
            </a:r>
            <a:r>
              <a:rPr lang="en-US" dirty="0"/>
              <a:t> – Designed to provide skills to become better project managers and prepare for PMP Certification </a:t>
            </a:r>
          </a:p>
        </p:txBody>
      </p:sp>
      <p:sp>
        <p:nvSpPr>
          <p:cNvPr id="10" name="TextBox 9">
            <a:extLst>
              <a:ext uri="{FF2B5EF4-FFF2-40B4-BE49-F238E27FC236}">
                <a16:creationId xmlns:a16="http://schemas.microsoft.com/office/drawing/2014/main" id="{5F0E904A-9824-494F-97B6-C47B4C3BA67D}"/>
              </a:ext>
            </a:extLst>
          </p:cNvPr>
          <p:cNvSpPr txBox="1"/>
          <p:nvPr/>
        </p:nvSpPr>
        <p:spPr>
          <a:xfrm>
            <a:off x="3052720" y="4337891"/>
            <a:ext cx="5231567" cy="646331"/>
          </a:xfrm>
          <a:prstGeom prst="rect">
            <a:avLst/>
          </a:prstGeom>
          <a:noFill/>
        </p:spPr>
        <p:txBody>
          <a:bodyPr wrap="square" rtlCol="0">
            <a:spAutoFit/>
          </a:bodyPr>
          <a:lstStyle/>
          <a:p>
            <a:r>
              <a:rPr lang="en-US" u="sng" dirty="0"/>
              <a:t>Homeland Security</a:t>
            </a:r>
            <a:r>
              <a:rPr lang="en-US" dirty="0"/>
              <a:t> – Designed for industry and safety professionals to learn how to mitigate risk</a:t>
            </a:r>
          </a:p>
        </p:txBody>
      </p:sp>
      <p:sp>
        <p:nvSpPr>
          <p:cNvPr id="11" name="TextBox 10">
            <a:extLst>
              <a:ext uri="{FF2B5EF4-FFF2-40B4-BE49-F238E27FC236}">
                <a16:creationId xmlns:a16="http://schemas.microsoft.com/office/drawing/2014/main" id="{B5EFA1FD-CE7C-A749-9646-6E710D266CB7}"/>
              </a:ext>
            </a:extLst>
          </p:cNvPr>
          <p:cNvSpPr txBox="1"/>
          <p:nvPr/>
        </p:nvSpPr>
        <p:spPr>
          <a:xfrm>
            <a:off x="3052720" y="3183090"/>
            <a:ext cx="5231567" cy="923330"/>
          </a:xfrm>
          <a:prstGeom prst="rect">
            <a:avLst/>
          </a:prstGeom>
          <a:noFill/>
        </p:spPr>
        <p:txBody>
          <a:bodyPr wrap="square" rtlCol="0">
            <a:spAutoFit/>
          </a:bodyPr>
          <a:lstStyle/>
          <a:p>
            <a:r>
              <a:rPr lang="en-US" u="sng" dirty="0"/>
              <a:t>Lean Six Sigma</a:t>
            </a:r>
            <a:r>
              <a:rPr lang="en-US" dirty="0"/>
              <a:t> – Learn how to eliminate problems, remove waste and reduce variation to improve operations</a:t>
            </a:r>
          </a:p>
        </p:txBody>
      </p:sp>
    </p:spTree>
    <p:extLst>
      <p:ext uri="{BB962C8B-B14F-4D97-AF65-F5344CB8AC3E}">
        <p14:creationId xmlns:p14="http://schemas.microsoft.com/office/powerpoint/2010/main" val="1092238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0ECDC0-2E8C-D34D-983C-2CE74E6E5E77}"/>
              </a:ext>
            </a:extLst>
          </p:cNvPr>
          <p:cNvSpPr>
            <a:spLocks noGrp="1"/>
          </p:cNvSpPr>
          <p:nvPr>
            <p:ph type="title"/>
          </p:nvPr>
        </p:nvSpPr>
        <p:spPr/>
        <p:txBody>
          <a:bodyPr>
            <a:normAutofit/>
          </a:bodyPr>
          <a:lstStyle/>
          <a:p>
            <a:r>
              <a:rPr lang="en-US" sz="3600" dirty="0"/>
              <a:t>Graduate Certificates</a:t>
            </a:r>
          </a:p>
        </p:txBody>
      </p:sp>
      <p:sp>
        <p:nvSpPr>
          <p:cNvPr id="2" name="Rectangle 1">
            <a:extLst>
              <a:ext uri="{FF2B5EF4-FFF2-40B4-BE49-F238E27FC236}">
                <a16:creationId xmlns:a16="http://schemas.microsoft.com/office/drawing/2014/main" id="{809D9325-8FA8-5D4E-9AF6-7625D279A2AA}"/>
              </a:ext>
            </a:extLst>
          </p:cNvPr>
          <p:cNvSpPr/>
          <p:nvPr/>
        </p:nvSpPr>
        <p:spPr>
          <a:xfrm>
            <a:off x="457200" y="1417638"/>
            <a:ext cx="6783049" cy="3046988"/>
          </a:xfrm>
          <a:prstGeom prst="rect">
            <a:avLst/>
          </a:prstGeom>
        </p:spPr>
        <p:txBody>
          <a:bodyPr wrap="square">
            <a:spAutoFit/>
          </a:bodyPr>
          <a:lstStyle/>
          <a:p>
            <a:pPr marL="285750" indent="-285750">
              <a:buFont typeface="Arial" panose="020B0604020202020204" pitchFamily="34" charset="0"/>
              <a:buChar char="•"/>
            </a:pPr>
            <a:r>
              <a:rPr lang="en-US" sz="2400" dirty="0"/>
              <a:t>Only 4 Classes!</a:t>
            </a:r>
          </a:p>
          <a:p>
            <a:pPr marL="285750" indent="-285750">
              <a:buFont typeface="Arial" panose="020B0604020202020204" pitchFamily="34" charset="0"/>
              <a:buChar char="•"/>
            </a:pPr>
            <a:r>
              <a:rPr lang="en-US" sz="2400" dirty="0"/>
              <a:t>Obtain as part of your Master’s Degree without taking extra classes</a:t>
            </a:r>
          </a:p>
          <a:p>
            <a:pPr marL="285750" indent="-285750">
              <a:buFont typeface="Arial" panose="020B0604020202020204" pitchFamily="34" charset="0"/>
              <a:buChar char="•"/>
            </a:pPr>
            <a:r>
              <a:rPr lang="en-US" sz="2400" dirty="0"/>
              <a:t>2.5 Undergraduate GPA required for admission</a:t>
            </a:r>
          </a:p>
          <a:p>
            <a:pPr marL="285750" indent="-285750">
              <a:buFont typeface="Arial" panose="020B0604020202020204" pitchFamily="34" charset="0"/>
              <a:buChar char="•"/>
            </a:pPr>
            <a:r>
              <a:rPr lang="en-US" sz="2400" dirty="0"/>
              <a:t>No GRE/GMAT</a:t>
            </a:r>
          </a:p>
          <a:p>
            <a:pPr marL="285750" indent="-285750">
              <a:buFont typeface="Arial" panose="020B0604020202020204" pitchFamily="34" charset="0"/>
              <a:buChar char="•"/>
            </a:pPr>
            <a:r>
              <a:rPr lang="en-US" sz="2400" dirty="0"/>
              <a:t>Classes will double count!</a:t>
            </a:r>
          </a:p>
          <a:p>
            <a:pPr marL="285750" indent="-285750">
              <a:buFont typeface="Arial" panose="020B0604020202020204" pitchFamily="34" charset="0"/>
              <a:buChar char="•"/>
            </a:pPr>
            <a:r>
              <a:rPr lang="en-US" sz="2400" dirty="0"/>
              <a:t>Can also be completed as stand-alone program</a:t>
            </a:r>
          </a:p>
          <a:p>
            <a:pPr marL="285750" indent="-285750">
              <a:buFont typeface="Arial" panose="020B0604020202020204" pitchFamily="34" charset="0"/>
              <a:buChar char="•"/>
            </a:pPr>
            <a:r>
              <a:rPr lang="en-US" sz="2400" dirty="0"/>
              <a:t>Transition to MSOM option with no GRE</a:t>
            </a:r>
          </a:p>
        </p:txBody>
      </p:sp>
      <p:pic>
        <p:nvPicPr>
          <p:cNvPr id="5" name="Picture 4">
            <a:extLst>
              <a:ext uri="{FF2B5EF4-FFF2-40B4-BE49-F238E27FC236}">
                <a16:creationId xmlns:a16="http://schemas.microsoft.com/office/drawing/2014/main" id="{5754C2BC-D088-564F-9B46-844DF74E9E99}"/>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880224" y="4637862"/>
            <a:ext cx="3728021" cy="1242674"/>
          </a:xfrm>
          <a:prstGeom prst="rect">
            <a:avLst/>
          </a:prstGeom>
        </p:spPr>
      </p:pic>
    </p:spTree>
    <p:extLst>
      <p:ext uri="{BB962C8B-B14F-4D97-AF65-F5344CB8AC3E}">
        <p14:creationId xmlns:p14="http://schemas.microsoft.com/office/powerpoint/2010/main" val="36932641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B670B6-E007-9843-AC96-A2B2BCF8E42E}"/>
              </a:ext>
            </a:extLst>
          </p:cNvPr>
          <p:cNvSpPr txBox="1"/>
          <p:nvPr/>
        </p:nvSpPr>
        <p:spPr>
          <a:xfrm>
            <a:off x="711200" y="1054100"/>
            <a:ext cx="7721600" cy="4093428"/>
          </a:xfrm>
          <a:prstGeom prst="rect">
            <a:avLst/>
          </a:prstGeom>
          <a:noFill/>
        </p:spPr>
        <p:txBody>
          <a:bodyPr wrap="square" rtlCol="0">
            <a:spAutoFit/>
          </a:bodyPr>
          <a:lstStyle/>
          <a:p>
            <a:pPr algn="ctr"/>
            <a:r>
              <a:rPr lang="en-US" sz="2600" b="1" dirty="0"/>
              <a:t>Covid-19 Special Announcement:</a:t>
            </a:r>
          </a:p>
          <a:p>
            <a:endParaRPr lang="en-US" sz="2600" dirty="0"/>
          </a:p>
          <a:p>
            <a:r>
              <a:rPr lang="en-US" sz="2600" dirty="0"/>
              <a:t>Effective for Spring, Summer &amp; Fall 2021 terms, at this time we are waiving the GRE for applicants with a 2.5-2.99 undergraduate GPA. Applicants with above a 3.0 GPA is automatically waived for any term.</a:t>
            </a:r>
          </a:p>
          <a:p>
            <a:endParaRPr lang="en-US" sz="2600" dirty="0"/>
          </a:p>
          <a:p>
            <a:r>
              <a:rPr lang="en-US" sz="2600" dirty="0"/>
              <a:t>Once GRE testing centers resume operations, the standard admissions requirements will go back into full effect.</a:t>
            </a:r>
          </a:p>
        </p:txBody>
      </p:sp>
    </p:spTree>
    <p:extLst>
      <p:ext uri="{BB962C8B-B14F-4D97-AF65-F5344CB8AC3E}">
        <p14:creationId xmlns:p14="http://schemas.microsoft.com/office/powerpoint/2010/main" val="33262703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9400" y="1358900"/>
            <a:ext cx="4696460" cy="1143000"/>
          </a:xfrm>
        </p:spPr>
        <p:txBody>
          <a:bodyPr>
            <a:normAutofit fontScale="90000"/>
          </a:bodyPr>
          <a:lstStyle/>
          <a:p>
            <a:br>
              <a:rPr lang="en-US" dirty="0">
                <a:latin typeface="Myriad Pro" panose="020B0703030403020204" pitchFamily="34" charset="0"/>
              </a:rPr>
            </a:br>
            <a:br>
              <a:rPr lang="en-US" dirty="0">
                <a:latin typeface="Myriad Pro" panose="020B0703030403020204" pitchFamily="34" charset="0"/>
              </a:rPr>
            </a:br>
            <a:br>
              <a:rPr lang="en-US" dirty="0">
                <a:latin typeface="Myriad Pro" panose="020B0703030403020204" pitchFamily="34" charset="0"/>
              </a:rPr>
            </a:br>
            <a:br>
              <a:rPr lang="en-US" dirty="0">
                <a:latin typeface="Myriad Pro" panose="020B0703030403020204" pitchFamily="34" charset="0"/>
              </a:rPr>
            </a:br>
            <a:br>
              <a:rPr lang="en-US" dirty="0">
                <a:latin typeface="Myriad Pro" panose="020B0703030403020204" pitchFamily="34" charset="0"/>
              </a:rPr>
            </a:br>
            <a:r>
              <a:rPr lang="en-US" dirty="0">
                <a:latin typeface="Myriad Pro" panose="020B0703030403020204" pitchFamily="34" charset="0"/>
              </a:rPr>
              <a:t>Question and Answer </a:t>
            </a:r>
            <a:br>
              <a:rPr lang="en-US" dirty="0">
                <a:latin typeface="Myriad Pro" panose="020B0703030403020204" pitchFamily="34" charset="0"/>
              </a:rPr>
            </a:br>
            <a:r>
              <a:rPr lang="en-US" dirty="0">
                <a:latin typeface="Myriad Pro" panose="020B0703030403020204" pitchFamily="34" charset="0"/>
              </a:rPr>
              <a:t>with Walt</a:t>
            </a:r>
            <a:br>
              <a:rPr lang="en-US" dirty="0">
                <a:latin typeface="Myriad Pro" panose="020B0703030403020204" pitchFamily="34" charset="0"/>
              </a:rPr>
            </a:br>
            <a:br>
              <a:rPr lang="en-US" dirty="0">
                <a:latin typeface="Myriad Pro" panose="020B0703030403020204" pitchFamily="34" charset="0"/>
              </a:rPr>
            </a:br>
            <a:r>
              <a:rPr lang="en-US" dirty="0">
                <a:latin typeface="Myriad Pro" panose="020B0703030403020204" pitchFamily="34" charset="0"/>
              </a:rPr>
              <a:t>Type your questions in the chat section of this session.</a:t>
            </a:r>
            <a:br>
              <a:rPr lang="en-US" dirty="0">
                <a:latin typeface="Myriad Pro" panose="020B0703030403020204" pitchFamily="34" charset="0"/>
              </a:rPr>
            </a:br>
            <a:br>
              <a:rPr lang="en-US" dirty="0">
                <a:latin typeface="Myriad Pro" panose="020B0703030403020204" pitchFamily="34" charset="0"/>
              </a:rPr>
            </a:br>
            <a:endParaRPr lang="en-US" sz="2200" i="1" dirty="0">
              <a:solidFill>
                <a:srgbClr val="FFFF00"/>
              </a:solidFill>
              <a:latin typeface="Myriad Pro" panose="020B0703030403020204" pitchFamily="34" charset="0"/>
            </a:endParaRPr>
          </a:p>
        </p:txBody>
      </p:sp>
      <p:pic>
        <p:nvPicPr>
          <p:cNvPr id="18" name="Picture 17">
            <a:extLst>
              <a:ext uri="{FF2B5EF4-FFF2-40B4-BE49-F238E27FC236}">
                <a16:creationId xmlns:a16="http://schemas.microsoft.com/office/drawing/2014/main" id="{677929AC-B14A-584F-BBDB-8D97E20344AA}"/>
              </a:ext>
            </a:extLst>
          </p:cNvPr>
          <p:cNvPicPr>
            <a:picLocks noChangeAspect="1"/>
          </p:cNvPicPr>
          <p:nvPr/>
        </p:nvPicPr>
        <p:blipFill>
          <a:blip r:embed="rId2" cstate="email">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77800" y="1586249"/>
            <a:ext cx="3911600" cy="2324517"/>
          </a:xfrm>
          <a:prstGeom prst="rect">
            <a:avLst/>
          </a:prstGeom>
        </p:spPr>
      </p:pic>
      <p:pic>
        <p:nvPicPr>
          <p:cNvPr id="21" name="Picture 20">
            <a:extLst>
              <a:ext uri="{FF2B5EF4-FFF2-40B4-BE49-F238E27FC236}">
                <a16:creationId xmlns:a16="http://schemas.microsoft.com/office/drawing/2014/main" id="{6BCE5B58-8603-E841-B6A3-3EE1D7AC5DCA}"/>
              </a:ext>
            </a:extLst>
          </p:cNvPr>
          <p:cNvPicPr>
            <a:picLocks noChangeAspect="1"/>
          </p:cNvPicPr>
          <p:nvPr/>
        </p:nvPicPr>
        <p:blipFill rotWithShape="1">
          <a:blip r:embed="rId4">
            <a:extLst>
              <a:ext uri="{28A0092B-C50C-407E-A947-70E740481C1C}">
                <a14:useLocalDpi xmlns:a14="http://schemas.microsoft.com/office/drawing/2010/main" val="0"/>
              </a:ext>
            </a:extLst>
          </a:blip>
          <a:srcRect t="7058"/>
          <a:stretch/>
        </p:blipFill>
        <p:spPr>
          <a:xfrm>
            <a:off x="4572000" y="5073917"/>
            <a:ext cx="3911600" cy="602726"/>
          </a:xfrm>
          <a:prstGeom prst="rect">
            <a:avLst/>
          </a:prstGeom>
        </p:spPr>
      </p:pic>
      <p:sp>
        <p:nvSpPr>
          <p:cNvPr id="22" name="Oval 21">
            <a:extLst>
              <a:ext uri="{FF2B5EF4-FFF2-40B4-BE49-F238E27FC236}">
                <a16:creationId xmlns:a16="http://schemas.microsoft.com/office/drawing/2014/main" id="{B9D0887D-5843-4947-8F1D-8548A545824C}"/>
              </a:ext>
            </a:extLst>
          </p:cNvPr>
          <p:cNvSpPr/>
          <p:nvPr/>
        </p:nvSpPr>
        <p:spPr>
          <a:xfrm>
            <a:off x="4546600" y="4997588"/>
            <a:ext cx="838200" cy="742555"/>
          </a:xfrm>
          <a:prstGeom prst="ellipse">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14926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122238"/>
            <a:ext cx="8229600" cy="1143000"/>
          </a:xfrm>
        </p:spPr>
        <p:txBody>
          <a:bodyPr anchor="t" anchorCtr="0">
            <a:normAutofit fontScale="90000"/>
          </a:bodyPr>
          <a:lstStyle/>
          <a:p>
            <a:r>
              <a:rPr lang="en-US" b="1" cap="small" dirty="0"/>
              <a:t>Next Webinar:</a:t>
            </a:r>
            <a:br>
              <a:rPr lang="en-US" dirty="0"/>
            </a:br>
            <a:endParaRPr lang="en-US" b="1" cap="small" dirty="0"/>
          </a:p>
        </p:txBody>
      </p:sp>
      <p:sp>
        <p:nvSpPr>
          <p:cNvPr id="3" name="Content Placeholder 2"/>
          <p:cNvSpPr>
            <a:spLocks noGrp="1"/>
          </p:cNvSpPr>
          <p:nvPr>
            <p:ph idx="1"/>
          </p:nvPr>
        </p:nvSpPr>
        <p:spPr>
          <a:xfrm>
            <a:off x="179797" y="933797"/>
            <a:ext cx="8784404" cy="1844310"/>
          </a:xfrm>
        </p:spPr>
        <p:txBody>
          <a:bodyPr>
            <a:noAutofit/>
          </a:bodyPr>
          <a:lstStyle/>
          <a:p>
            <a:pPr marL="0" indent="0" algn="ctr">
              <a:buNone/>
            </a:pPr>
            <a:r>
              <a:rPr lang="en-US" sz="2400" b="1" u="sng" dirty="0"/>
              <a:t>Agile Project Management &amp; Innovative Technology Development</a:t>
            </a:r>
          </a:p>
          <a:p>
            <a:pPr marL="0" indent="0" algn="ctr">
              <a:buNone/>
            </a:pPr>
            <a:r>
              <a:rPr lang="en-US" sz="2400" dirty="0"/>
              <a:t>Presented by: Dr. Rocky Gay</a:t>
            </a:r>
          </a:p>
        </p:txBody>
      </p:sp>
      <p:sp>
        <p:nvSpPr>
          <p:cNvPr id="6" name="Content Placeholder 2">
            <a:extLst>
              <a:ext uri="{FF2B5EF4-FFF2-40B4-BE49-F238E27FC236}">
                <a16:creationId xmlns:a16="http://schemas.microsoft.com/office/drawing/2014/main" id="{D1ADBA88-3F2A-CF4F-B907-3EE6AC46668E}"/>
              </a:ext>
            </a:extLst>
          </p:cNvPr>
          <p:cNvSpPr txBox="1">
            <a:spLocks/>
          </p:cNvSpPr>
          <p:nvPr/>
        </p:nvSpPr>
        <p:spPr>
          <a:xfrm>
            <a:off x="760289" y="2678889"/>
            <a:ext cx="7926512" cy="338296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t>For information about our flexible degree program options, email Karin </a:t>
            </a:r>
            <a:r>
              <a:rPr lang="en-US" sz="2400" dirty="0" err="1"/>
              <a:t>Hickenbotham</a:t>
            </a:r>
            <a:r>
              <a:rPr lang="en-US" sz="2400" dirty="0"/>
              <a:t> </a:t>
            </a:r>
            <a:r>
              <a:rPr lang="en-US" sz="2400" dirty="0">
                <a:hlinkClick r:id="rId2"/>
              </a:rPr>
              <a:t>kahicken@uark.edu</a:t>
            </a:r>
            <a:br>
              <a:rPr lang="en-US" sz="2400" dirty="0"/>
            </a:br>
            <a:r>
              <a:rPr lang="en-US" sz="2400" dirty="0"/>
              <a:t>or visit operations-</a:t>
            </a:r>
            <a:r>
              <a:rPr lang="en-US" sz="2400" dirty="0" err="1"/>
              <a:t>management.uark.edu</a:t>
            </a:r>
            <a:br>
              <a:rPr lang="en-US" sz="2400" dirty="0">
                <a:solidFill>
                  <a:srgbClr val="FFFF00"/>
                </a:solidFill>
              </a:rPr>
            </a:br>
            <a:endParaRPr lang="en-US" sz="2400" dirty="0">
              <a:solidFill>
                <a:srgbClr val="FFFF00"/>
              </a:solidFill>
            </a:endParaRPr>
          </a:p>
          <a:p>
            <a:r>
              <a:rPr lang="en-US" sz="2400" i="1" u="sng" dirty="0"/>
              <a:t>Registered</a:t>
            </a:r>
            <a:r>
              <a:rPr lang="en-US" sz="2400" dirty="0"/>
              <a:t> participants will receive an email with the video link to this webinar.</a:t>
            </a:r>
          </a:p>
          <a:p>
            <a:pPr marL="0" indent="0">
              <a:buFont typeface="Arial" pitchFamily="34" charset="0"/>
              <a:buNone/>
            </a:pPr>
            <a:endParaRPr lang="en-US" sz="2400" dirty="0"/>
          </a:p>
          <a:p>
            <a:r>
              <a:rPr lang="en-US" sz="2400" dirty="0"/>
              <a:t>We hope to see you online next month!</a:t>
            </a:r>
          </a:p>
          <a:p>
            <a:pPr marL="0" indent="0">
              <a:buFont typeface="Arial" pitchFamily="34" charset="0"/>
              <a:buNone/>
            </a:pPr>
            <a:endParaRPr lang="en-US" sz="2400" dirty="0"/>
          </a:p>
        </p:txBody>
      </p:sp>
      <p:sp>
        <p:nvSpPr>
          <p:cNvPr id="7" name="Title 1">
            <a:extLst>
              <a:ext uri="{FF2B5EF4-FFF2-40B4-BE49-F238E27FC236}">
                <a16:creationId xmlns:a16="http://schemas.microsoft.com/office/drawing/2014/main" id="{8CA64514-7A8D-2041-9148-A329EC49F13C}"/>
              </a:ext>
            </a:extLst>
          </p:cNvPr>
          <p:cNvSpPr txBox="1">
            <a:spLocks/>
          </p:cNvSpPr>
          <p:nvPr/>
        </p:nvSpPr>
        <p:spPr>
          <a:xfrm>
            <a:off x="1718353" y="2311686"/>
            <a:ext cx="5707293" cy="36720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cap="small" dirty="0"/>
              <a:t>Thanks for attending!</a:t>
            </a:r>
          </a:p>
        </p:txBody>
      </p:sp>
      <p:cxnSp>
        <p:nvCxnSpPr>
          <p:cNvPr id="9" name="Straight Connector 8">
            <a:extLst>
              <a:ext uri="{FF2B5EF4-FFF2-40B4-BE49-F238E27FC236}">
                <a16:creationId xmlns:a16="http://schemas.microsoft.com/office/drawing/2014/main" id="{0BA8E8C0-6859-624C-BAD6-A2FAA1AC4380}"/>
              </a:ext>
            </a:extLst>
          </p:cNvPr>
          <p:cNvCxnSpPr/>
          <p:nvPr/>
        </p:nvCxnSpPr>
        <p:spPr>
          <a:xfrm>
            <a:off x="760289" y="2088174"/>
            <a:ext cx="751040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58546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Overview By Sport</a:t>
            </a:r>
          </a:p>
        </p:txBody>
      </p:sp>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2743200" y="1828800"/>
          <a:ext cx="3657600" cy="2743200"/>
        </p:xfrm>
        <a:graphic>
          <a:graphicData uri="http://schemas.openxmlformats.org/drawingml/2006/table">
            <a:tbl>
              <a:tblPr/>
              <a:tblGrid>
                <a:gridCol w="757760"/>
                <a:gridCol w="777802"/>
                <a:gridCol w="1285108"/>
                <a:gridCol w="1082602"/>
              </a:tblGrid>
              <a:tr h="346895">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Sport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count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MeanESPN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StdESPN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r>
              <a:tr h="307605">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30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3.5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07605">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30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3.1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07605">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NFL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32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07605">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NHL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31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3.4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859C8C49-37F5-4D41-915B-CF64C371F781}"/>
              </a:ext>
            </a:extLst>
          </p:cNvPr>
          <p:cNvSpPr txBox="1"/>
          <p:nvPr/>
        </p:nvSpPr>
        <p:spPr>
          <a:xfrm>
            <a:off x="989351" y="1872391"/>
            <a:ext cx="7277724" cy="2554545"/>
          </a:xfrm>
          <a:prstGeom prst="rect">
            <a:avLst/>
          </a:prstGeom>
          <a:noFill/>
        </p:spPr>
        <p:txBody>
          <a:bodyPr wrap="square" rtlCol="0">
            <a:spAutoFit/>
          </a:bodyPr>
          <a:lstStyle/>
          <a:p>
            <a:pPr algn="ctr"/>
            <a:r>
              <a:rPr lang="en-US" sz="1700" dirty="0"/>
              <a:t>Please save all questions until the end of the presentation. </a:t>
            </a:r>
          </a:p>
          <a:p>
            <a:pPr algn="ctr"/>
            <a:endParaRPr lang="en-US" sz="1700" dirty="0"/>
          </a:p>
          <a:p>
            <a:pPr algn="ctr"/>
            <a:r>
              <a:rPr lang="en-US" sz="1700" dirty="0"/>
              <a:t>Please do not use the “Raise Hand” feature in this session. </a:t>
            </a:r>
          </a:p>
          <a:p>
            <a:pPr algn="ctr"/>
            <a:endParaRPr lang="en-US" sz="1700" dirty="0"/>
          </a:p>
          <a:p>
            <a:pPr algn="ctr"/>
            <a:r>
              <a:rPr lang="en-US" sz="1700" dirty="0"/>
              <a:t>We ask all questions will be typed in the Chat Box at the end of the presentation. </a:t>
            </a:r>
          </a:p>
          <a:p>
            <a:pPr algn="ctr"/>
            <a:endParaRPr lang="en-US" sz="1700" dirty="0"/>
          </a:p>
          <a:p>
            <a:pPr algn="ctr"/>
            <a:r>
              <a:rPr lang="en-US" sz="1700" dirty="0"/>
              <a:t>THANK YOU!</a:t>
            </a:r>
          </a:p>
          <a:p>
            <a:pPr algn="ctr"/>
            <a:endParaRPr lang="en-US" sz="1700" dirty="0"/>
          </a:p>
          <a:p>
            <a:pPr algn="ctr"/>
            <a:r>
              <a:rPr lang="en-US" sz="2400" dirty="0"/>
              <a:t>LET’S GET STARTED!</a:t>
            </a:r>
          </a:p>
        </p:txBody>
      </p:sp>
    </p:spTree>
    <p:extLst>
      <p:ext uri="{BB962C8B-B14F-4D97-AF65-F5344CB8AC3E}">
        <p14:creationId xmlns:p14="http://schemas.microsoft.com/office/powerpoint/2010/main" val="11640151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Local Teams</a:t>
            </a:r>
          </a:p>
        </p:txBody>
      </p:sp>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2286000" y="1828800"/>
          <a:ext cx="3657600" cy="2743200"/>
        </p:xfrm>
        <a:graphic>
          <a:graphicData uri="http://schemas.openxmlformats.org/drawingml/2006/table">
            <a:tbl>
              <a:tblPr/>
              <a:tblGrid>
                <a:gridCol w="757760"/>
                <a:gridCol w="1325291"/>
                <a:gridCol w="1186980"/>
                <a:gridCol w="774528"/>
                <a:gridCol w="962944"/>
              </a:tblGrid>
              <a:tr h="352451">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Sport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City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Team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ESPN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HowFar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r>
              <a:tr h="345903">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Dallas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Rangers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1355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Dallas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Mavericks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54932">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NFL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Dallas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Cowboys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1355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NHL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Dallas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Stars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54932">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Kansas City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Royals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48979">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NFL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Kansas City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Chiefs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5284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Memphis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Grizzlies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Champions 2014</a:t>
            </a:r>
          </a:p>
        </p:txBody>
      </p:sp>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1371600" y="1828800"/>
          <a:ext cx="3657600" cy="2743200"/>
        </p:xfrm>
        <a:graphic>
          <a:graphicData uri="http://schemas.openxmlformats.org/drawingml/2006/table">
            <a:tbl>
              <a:tblPr/>
              <a:tblGrid>
                <a:gridCol w="757760"/>
                <a:gridCol w="1339380"/>
                <a:gridCol w="1540695"/>
                <a:gridCol w="1365475"/>
                <a:gridCol w="1534643"/>
              </a:tblGrid>
              <a:tr h="352848">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Sport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Team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City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ESPNRating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PopulationMil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r>
              <a:tr h="307605">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Giants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San Francisco</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1355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GSWarriors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Oakland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07605">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NFL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Patriots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Boston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53841">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NHL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Blackhawks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Chicago</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Champions 2015</a:t>
            </a:r>
          </a:p>
        </p:txBody>
      </p:sp>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1371600" y="1828800"/>
          <a:ext cx="3657600" cy="2743200"/>
        </p:xfrm>
        <a:graphic>
          <a:graphicData uri="http://schemas.openxmlformats.org/drawingml/2006/table">
            <a:tbl>
              <a:tblPr/>
              <a:tblGrid>
                <a:gridCol w="757760"/>
                <a:gridCol w="1100958"/>
                <a:gridCol w="1325291"/>
                <a:gridCol w="1365475"/>
                <a:gridCol w="1534643"/>
              </a:tblGrid>
              <a:tr h="352848">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Sport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Team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City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ESPNRating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PopulationMil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r>
              <a:tr h="354932">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Royals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Kansas City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1355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Cavaliers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Cleveland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07605">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NFL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Broncos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Denver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53841">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NHL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Penguins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Pittsburgh</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Champions 2016</a:t>
            </a:r>
          </a:p>
        </p:txBody>
      </p:sp>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1371600" y="1828800"/>
          <a:ext cx="3657600" cy="2743200"/>
        </p:xfrm>
        <a:graphic>
          <a:graphicData uri="http://schemas.openxmlformats.org/drawingml/2006/table">
            <a:tbl>
              <a:tblPr/>
              <a:tblGrid>
                <a:gridCol w="757760"/>
                <a:gridCol w="1286794"/>
                <a:gridCol w="1196505"/>
                <a:gridCol w="1365475"/>
                <a:gridCol w="1534643"/>
              </a:tblGrid>
              <a:tr h="352848">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Sport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Team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City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ESPNRating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PopulationMil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r>
              <a:tr h="353841">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Cubs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Chicago</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1355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GSWarriors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Oakland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07605">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NFL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Patriots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Boston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53841">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NHL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Penguins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Pittsburgh</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Champions 2017</a:t>
            </a:r>
          </a:p>
        </p:txBody>
      </p:sp>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1371600" y="1828800"/>
          <a:ext cx="3657600" cy="2743200"/>
        </p:xfrm>
        <a:graphic>
          <a:graphicData uri="http://schemas.openxmlformats.org/drawingml/2006/table">
            <a:tbl>
              <a:tblPr/>
              <a:tblGrid>
                <a:gridCol w="757760"/>
                <a:gridCol w="1286794"/>
                <a:gridCol w="1367360"/>
                <a:gridCol w="1365475"/>
                <a:gridCol w="1534643"/>
              </a:tblGrid>
              <a:tr h="352848">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Sport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Team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City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ESPNRating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PopulationMil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r>
              <a:tr h="306712">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Astros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Houston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1355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GSWarriors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Oakland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53841">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NFL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Eagles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Philadelphia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53841">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NHL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Capitals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Washington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6.1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Champions 2018</a:t>
            </a:r>
          </a:p>
        </p:txBody>
      </p:sp>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1371600" y="1828800"/>
          <a:ext cx="3657600" cy="2743200"/>
        </p:xfrm>
        <a:graphic>
          <a:graphicData uri="http://schemas.openxmlformats.org/drawingml/2006/table">
            <a:tbl>
              <a:tblPr/>
              <a:tblGrid>
                <a:gridCol w="757760"/>
                <a:gridCol w="970981"/>
                <a:gridCol w="989337"/>
                <a:gridCol w="1365475"/>
                <a:gridCol w="1534643"/>
              </a:tblGrid>
              <a:tr h="352848">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Sport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Team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City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ESPNRating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PopulationMil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r>
              <a:tr h="31355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RedSox</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Boston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44911">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Raptors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Toronto</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07605">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NFL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Patriots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Boston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1355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NHL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Blues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St Louis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Champions 2019</a:t>
            </a:r>
          </a:p>
        </p:txBody>
      </p:sp>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1371600" y="1828800"/>
          <a:ext cx="3657600" cy="2743200"/>
        </p:xfrm>
        <a:graphic>
          <a:graphicData uri="http://schemas.openxmlformats.org/drawingml/2006/table">
            <a:tbl>
              <a:tblPr/>
              <a:tblGrid>
                <a:gridCol w="757760"/>
                <a:gridCol w="1124473"/>
                <a:gridCol w="1369146"/>
                <a:gridCol w="1365475"/>
                <a:gridCol w="1534643"/>
              </a:tblGrid>
              <a:tr h="352848">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Sport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Team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City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ESPNRating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PopulationMil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r>
              <a:tr h="353841">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Nationals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Washington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6.1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53841">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Lakers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Los Angeles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48979">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NFL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Chiefs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Kansas City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53841">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NHL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Lightning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Tampa Bay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ESPN Rating</a:t>
            </a:r>
          </a:p>
        </p:txBody>
      </p:sp>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1828800" y="1828800"/>
          <a:ext cx="3657600" cy="2743200"/>
        </p:xfrm>
        <a:graphic>
          <a:graphicData uri="http://schemas.openxmlformats.org/drawingml/2006/table">
            <a:tbl>
              <a:tblPr/>
              <a:tblGrid>
                <a:gridCol w="1365475"/>
                <a:gridCol w="804790"/>
                <a:gridCol w="962944"/>
                <a:gridCol w="1131716"/>
                <a:gridCol w="1344143"/>
              </a:tblGrid>
              <a:tr h="354932">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ESPNRating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Count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HowFar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MeanPop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MeanSalary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r>
              <a:tr h="307605">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17.1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07605">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17.4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07605">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34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16.5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07605">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37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13.9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06712">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14.7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ESPN Ranking Best Performance</a:t>
            </a:r>
          </a:p>
        </p:txBody>
      </p:sp>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914400" y="1828800"/>
          <a:ext cx="3657600" cy="2743200"/>
        </p:xfrm>
        <a:graphic>
          <a:graphicData uri="http://schemas.openxmlformats.org/drawingml/2006/table">
            <a:tbl>
              <a:tblPr/>
              <a:tblGrid>
                <a:gridCol w="757760"/>
                <a:gridCol w="1634953"/>
                <a:gridCol w="1369146"/>
                <a:gridCol w="1365475"/>
                <a:gridCol w="1534643"/>
                <a:gridCol w="962944"/>
              </a:tblGrid>
              <a:tr h="352848">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Sport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Team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City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ESPNRating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PopulationMil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HowFar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r>
              <a:tr h="31355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GSWarriors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Oakland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07605">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NFL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Patriots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Boston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53841">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Dodgers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Los Angeles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1355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Cavaliers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Cleveland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53841">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NHL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Golden Knights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Las Vegas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53841">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NHL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Lightning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Tampa Bay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44911">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Raptors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Toronto</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53841">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NHL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Penguins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Pittsburgh</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07605">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Astros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Houston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48979">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NFL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Chiefs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Kansas City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ESPN Ranking Worst Performance</a:t>
            </a:r>
          </a:p>
        </p:txBody>
      </p:sp>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914400" y="1828800"/>
          <a:ext cx="3657600" cy="2743200"/>
        </p:xfrm>
        <a:graphic>
          <a:graphicData uri="http://schemas.openxmlformats.org/drawingml/2006/table">
            <a:tbl>
              <a:tblPr/>
              <a:tblGrid>
                <a:gridCol w="757760"/>
                <a:gridCol w="1339380"/>
                <a:gridCol w="1367360"/>
                <a:gridCol w="1365475"/>
                <a:gridCol w="1534643"/>
                <a:gridCol w="962944"/>
              </a:tblGrid>
              <a:tr h="352848">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Sport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Team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City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ESPNRating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PopulationMil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HowFar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r>
              <a:tr h="353841">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Pirates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Pittsburgh</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46994">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Rays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Tampa Bay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1355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Mavericks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Dallas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1355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As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Oakland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5284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76ers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Philadelphia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46895">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Spurs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San Antonio</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1355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Indians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Cleveland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53841">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NHL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Blackhawks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Chicago</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1355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Yankees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New York</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8.6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1355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RedSox</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Boston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0235B5E-B681-0248-B5DF-3480B2E1E748}"/>
              </a:ext>
            </a:extLst>
          </p:cNvPr>
          <p:cNvSpPr>
            <a:spLocks noGrp="1"/>
          </p:cNvSpPr>
          <p:nvPr>
            <p:ph type="title"/>
          </p:nvPr>
        </p:nvSpPr>
        <p:spPr/>
        <p:txBody>
          <a:bodyPr>
            <a:normAutofit fontScale="90000"/>
          </a:bodyPr>
          <a:lstStyle/>
          <a:p>
            <a:r>
              <a:rPr lang="en-US" sz="3600"/>
              <a:t>College of Engineering &amp; Industrial Engineering Programs</a:t>
            </a:r>
            <a:endParaRPr lang="en-US" sz="3600" dirty="0"/>
          </a:p>
        </p:txBody>
      </p:sp>
      <p:sp>
        <p:nvSpPr>
          <p:cNvPr id="5" name="Content Placeholder 2">
            <a:extLst>
              <a:ext uri="{FF2B5EF4-FFF2-40B4-BE49-F238E27FC236}">
                <a16:creationId xmlns:a16="http://schemas.microsoft.com/office/drawing/2014/main" id="{D0C2378F-F6C5-2541-9541-2C6035648AA5}"/>
              </a:ext>
            </a:extLst>
          </p:cNvPr>
          <p:cNvSpPr txBox="1">
            <a:spLocks/>
          </p:cNvSpPr>
          <p:nvPr/>
        </p:nvSpPr>
        <p:spPr>
          <a:xfrm>
            <a:off x="1348353" y="1987337"/>
            <a:ext cx="7467600" cy="3865531"/>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u="sng" dirty="0"/>
              <a:t>Master of Science</a:t>
            </a:r>
          </a:p>
          <a:p>
            <a:pPr lvl="1"/>
            <a:r>
              <a:rPr lang="en-US" sz="2000" dirty="0"/>
              <a:t>Operations Management</a:t>
            </a:r>
          </a:p>
          <a:p>
            <a:pPr lvl="1"/>
            <a:r>
              <a:rPr lang="en-US" sz="2000" dirty="0"/>
              <a:t>Engineering Management</a:t>
            </a:r>
          </a:p>
          <a:p>
            <a:pPr lvl="1"/>
            <a:r>
              <a:rPr lang="en-US" sz="2000" dirty="0"/>
              <a:t>Engineering</a:t>
            </a:r>
          </a:p>
          <a:p>
            <a:r>
              <a:rPr lang="en-US" sz="2000" u="sng" dirty="0"/>
              <a:t>Graduate Certificates</a:t>
            </a:r>
          </a:p>
          <a:p>
            <a:pPr lvl="1"/>
            <a:r>
              <a:rPr lang="en-US" sz="2000" dirty="0"/>
              <a:t>Project Management</a:t>
            </a:r>
          </a:p>
          <a:p>
            <a:pPr lvl="1"/>
            <a:r>
              <a:rPr lang="en-US" sz="2000" dirty="0"/>
              <a:t>Lean Six Sigma</a:t>
            </a:r>
          </a:p>
          <a:p>
            <a:pPr lvl="1"/>
            <a:r>
              <a:rPr lang="en-US" sz="2000" dirty="0"/>
              <a:t>Homeland Security</a:t>
            </a:r>
          </a:p>
        </p:txBody>
      </p:sp>
      <p:pic>
        <p:nvPicPr>
          <p:cNvPr id="6" name="Picture 5">
            <a:extLst>
              <a:ext uri="{FF2B5EF4-FFF2-40B4-BE49-F238E27FC236}">
                <a16:creationId xmlns:a16="http://schemas.microsoft.com/office/drawing/2014/main" id="{08F312E9-31C6-DE49-A5B8-2634C538B635}"/>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5957860" y="2084722"/>
            <a:ext cx="2089457" cy="278594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775341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Los Angeles Team Performance</a:t>
            </a:r>
          </a:p>
        </p:txBody>
      </p:sp>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2743200" y="1828800"/>
          <a:ext cx="3657600" cy="2743200"/>
        </p:xfrm>
        <a:graphic>
          <a:graphicData uri="http://schemas.openxmlformats.org/drawingml/2006/table">
            <a:tbl>
              <a:tblPr/>
              <a:tblGrid>
                <a:gridCol w="757760"/>
                <a:gridCol w="1079427"/>
                <a:gridCol w="774528"/>
                <a:gridCol w="962944"/>
              </a:tblGrid>
              <a:tr h="346895">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Sport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Team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ESPN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HowFar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r>
              <a:tr h="353841">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Angels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53841">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Dodgers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5284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Clippers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1355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Lakers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53841">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NFL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Chargers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07605">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NFL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Rams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1355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NHL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Ducks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47887">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NHL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Kings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New York Team Performance</a:t>
            </a:r>
          </a:p>
        </p:txBody>
      </p:sp>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2743200" y="1828800"/>
          <a:ext cx="3657600" cy="2743200"/>
        </p:xfrm>
        <a:graphic>
          <a:graphicData uri="http://schemas.openxmlformats.org/drawingml/2006/table">
            <a:tbl>
              <a:tblPr/>
              <a:tblGrid>
                <a:gridCol w="757760"/>
                <a:gridCol w="1088555"/>
                <a:gridCol w="774528"/>
                <a:gridCol w="962944"/>
              </a:tblGrid>
              <a:tr h="346895">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Sport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Team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ESPN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HowFar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r>
              <a:tr h="307605">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Mets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1355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Yankees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1355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Knicks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07605">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Nets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07605">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NFL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Giants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07605">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NFL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Jets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1355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NHL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Islanders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45903">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NHL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Rangers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Small City's Team Performance</a:t>
            </a:r>
          </a:p>
        </p:txBody>
      </p:sp>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1828800" y="1828800"/>
          <a:ext cx="3657600" cy="2743200"/>
        </p:xfrm>
        <a:graphic>
          <a:graphicData uri="http://schemas.openxmlformats.org/drawingml/2006/table">
            <a:tbl>
              <a:tblPr/>
              <a:tblGrid>
                <a:gridCol w="757760"/>
                <a:gridCol w="1071093"/>
                <a:gridCol w="774528"/>
                <a:gridCol w="962944"/>
                <a:gridCol w="1534643"/>
              </a:tblGrid>
              <a:tr h="352848">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Sport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Team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ESPN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HowFar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PopulationMil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r>
              <a:tr h="31355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NFL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Packers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1355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NHL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Panthers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2019 K-Means Clustering Plot</a:t>
            </a:r>
          </a:p>
        </p:txBody>
      </p:sp>
      <p:pic xmlns:a="http://schemas.openxmlformats.org/drawingml/2006/main" xmlns:r="http://schemas.openxmlformats.org/officeDocument/2006/relationships" xmlns:p="http://schemas.openxmlformats.org/presentationml/2006/main">
        <p:nvPicPr>
          <p:cNvPr id="3" name="Content Placeholder 2"/>
          <p:cNvPicPr>
            <a:picLocks noGrp="1"/>
          </p:cNvPicPr>
          <p:nvPr>
            <p:ph idx="1"/>
          </p:nvPr>
        </p:nvPicPr>
        <p:blipFill>
          <a:blip cstate="print" r:embed="rId2"/>
          <a:stretch>
            <a:fillRect/>
          </a:stretch>
        </p:blipFill>
        <p:spPr>
          <a:xfrm>
            <a:off x="457200" y="1600200"/>
            <a:ext cx="8229600" cy="4525963"/>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2019 K-Means Clustering Data</a:t>
            </a:r>
          </a:p>
        </p:txBody>
      </p:sp>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731520" y="2286000"/>
          <a:ext cx="3657600" cy="2743200"/>
        </p:xfrm>
        <a:graphic>
          <a:graphicData uri="http://schemas.openxmlformats.org/drawingml/2006/table">
            <a:tbl>
              <a:tblPr/>
              <a:tblGrid>
                <a:gridCol w="685800"/>
                <a:gridCol w="685800"/>
                <a:gridCol w="685800"/>
                <a:gridCol w="685800"/>
                <a:gridCol w="685800"/>
                <a:gridCol w="685800"/>
                <a:gridCol w="685800"/>
                <a:gridCol w="685800"/>
                <a:gridCol w="685800"/>
                <a:gridCol w="685800"/>
                <a:gridCol w="685800"/>
              </a:tblGrid>
              <a:tr h="1371600">
                <a:tc>
                  <a:txBody>
                    <a:bodyPr/>
                    <a:lstStyle/>
                    <a:p>
                      <a:pPr algn="r" marL="63500" marR="63500">
                        <a:lnSpc>
                          <a:spcPct val="100000"/>
                        </a:lnSpc>
                        <a:spcBef>
                          <a:spcPts val="200"/>
                        </a:spcBef>
                        <a:spcAft>
                          <a:spcPts val="200"/>
                        </a:spcAft>
                        <a:buNone/>
                      </a:pPr>
                      <a:r>
                        <a:rPr sz="1200" b="1">
                          <a:solidFill>
                            <a:srgbClr val="111111">
                              <a:alpha val="100000"/>
                            </a:srgbClr>
                          </a:solidFill>
                          <a:latin typeface="Roboto"/>
                          <a:cs typeface="Roboto"/>
                        </a:rPr>
                        <a:t>Cluster</a:t>
                      </a:r>
                    </a:p>
                  </a:txBody>
                  <a:tcPr vert="vert"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200" b="1">
                          <a:solidFill>
                            <a:srgbClr val="111111">
                              <a:alpha val="100000"/>
                            </a:srgbClr>
                          </a:solidFill>
                          <a:latin typeface="Roboto"/>
                          <a:cs typeface="Roboto"/>
                        </a:rPr>
                        <a:t>Teams</a:t>
                      </a:r>
                    </a:p>
                  </a:txBody>
                  <a:tcPr vert="vert"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200" b="1">
                          <a:solidFill>
                            <a:srgbClr val="111111">
                              <a:alpha val="100000"/>
                            </a:srgbClr>
                          </a:solidFill>
                          <a:latin typeface="Roboto"/>
                          <a:cs typeface="Roboto"/>
                        </a:rPr>
                        <a:t>MeanX2014HF</a:t>
                      </a:r>
                    </a:p>
                  </a:txBody>
                  <a:tcPr vert="vert"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200" b="1">
                          <a:solidFill>
                            <a:srgbClr val="111111">
                              <a:alpha val="100000"/>
                            </a:srgbClr>
                          </a:solidFill>
                          <a:latin typeface="Roboto"/>
                          <a:cs typeface="Roboto"/>
                        </a:rPr>
                        <a:t>MeanX2015HF</a:t>
                      </a:r>
                    </a:p>
                  </a:txBody>
                  <a:tcPr vert="vert"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200" b="1">
                          <a:solidFill>
                            <a:srgbClr val="111111">
                              <a:alpha val="100000"/>
                            </a:srgbClr>
                          </a:solidFill>
                          <a:latin typeface="Roboto"/>
                          <a:cs typeface="Roboto"/>
                        </a:rPr>
                        <a:t>MeanX2016HF</a:t>
                      </a:r>
                    </a:p>
                  </a:txBody>
                  <a:tcPr vert="vert"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200" b="1">
                          <a:solidFill>
                            <a:srgbClr val="111111">
                              <a:alpha val="100000"/>
                            </a:srgbClr>
                          </a:solidFill>
                          <a:latin typeface="Roboto"/>
                          <a:cs typeface="Roboto"/>
                        </a:rPr>
                        <a:t>MeanX2017HF</a:t>
                      </a:r>
                    </a:p>
                  </a:txBody>
                  <a:tcPr vert="vert"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200" b="1">
                          <a:solidFill>
                            <a:srgbClr val="111111">
                              <a:alpha val="100000"/>
                            </a:srgbClr>
                          </a:solidFill>
                          <a:latin typeface="Roboto"/>
                          <a:cs typeface="Roboto"/>
                        </a:rPr>
                        <a:t>MeanX2018HF</a:t>
                      </a:r>
                    </a:p>
                  </a:txBody>
                  <a:tcPr vert="vert"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200" b="1">
                          <a:solidFill>
                            <a:srgbClr val="111111">
                              <a:alpha val="100000"/>
                            </a:srgbClr>
                          </a:solidFill>
                          <a:latin typeface="Roboto"/>
                          <a:cs typeface="Roboto"/>
                        </a:rPr>
                        <a:t>MeanX2019HF</a:t>
                      </a:r>
                    </a:p>
                  </a:txBody>
                  <a:tcPr vert="vert"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200" b="1">
                          <a:solidFill>
                            <a:srgbClr val="111111">
                              <a:alpha val="100000"/>
                            </a:srgbClr>
                          </a:solidFill>
                          <a:latin typeface="Roboto"/>
                          <a:cs typeface="Roboto"/>
                        </a:rPr>
                        <a:t>MeanPopulation</a:t>
                      </a:r>
                    </a:p>
                  </a:txBody>
                  <a:tcPr vert="vert"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00FF00">
                        <a:alpha val="100000"/>
                      </a:srgbClr>
                    </a:solidFill>
                  </a:tcPr>
                </a:tc>
                <a:tc>
                  <a:txBody>
                    <a:bodyPr/>
                    <a:lstStyle/>
                    <a:p>
                      <a:pPr algn="r" marL="63500" marR="63500">
                        <a:lnSpc>
                          <a:spcPct val="100000"/>
                        </a:lnSpc>
                        <a:spcBef>
                          <a:spcPts val="200"/>
                        </a:spcBef>
                        <a:spcAft>
                          <a:spcPts val="200"/>
                        </a:spcAft>
                        <a:buNone/>
                      </a:pPr>
                      <a:r>
                        <a:rPr sz="1200" b="1">
                          <a:solidFill>
                            <a:srgbClr val="111111">
                              <a:alpha val="100000"/>
                            </a:srgbClr>
                          </a:solidFill>
                          <a:latin typeface="Roboto"/>
                          <a:cs typeface="Roboto"/>
                        </a:rPr>
                        <a:t>MeanSalary</a:t>
                      </a:r>
                    </a:p>
                  </a:txBody>
                  <a:tcPr vert="vert"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00FF00">
                        <a:alpha val="100000"/>
                      </a:srgbClr>
                    </a:solidFill>
                  </a:tcPr>
                </a:tc>
                <a:tc>
                  <a:txBody>
                    <a:bodyPr/>
                    <a:lstStyle/>
                    <a:p>
                      <a:pPr algn="r" marL="63500" marR="63500">
                        <a:lnSpc>
                          <a:spcPct val="100000"/>
                        </a:lnSpc>
                        <a:spcBef>
                          <a:spcPts val="200"/>
                        </a:spcBef>
                        <a:spcAft>
                          <a:spcPts val="200"/>
                        </a:spcAft>
                        <a:buNone/>
                      </a:pPr>
                      <a:r>
                        <a:rPr sz="1200" b="1">
                          <a:solidFill>
                            <a:srgbClr val="111111">
                              <a:alpha val="100000"/>
                            </a:srgbClr>
                          </a:solidFill>
                          <a:latin typeface="Roboto"/>
                          <a:cs typeface="Roboto"/>
                        </a:rPr>
                        <a:t>MeanESPNRating</a:t>
                      </a:r>
                    </a:p>
                  </a:txBody>
                  <a:tcPr vert="vert"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00">
                        <a:alpha val="100000"/>
                      </a:srgbClr>
                    </a:solidFill>
                  </a:tcPr>
                </a:tc>
              </a:tr>
              <a:tr h="228600">
                <a:tc>
                  <a:txBody>
                    <a:bodyPr/>
                    <a:lstStyle/>
                    <a:p>
                      <a:pPr algn="ctr" marL="63500" marR="63500">
                        <a:lnSpc>
                          <a:spcPct val="100000"/>
                        </a:lnSpc>
                        <a:spcBef>
                          <a:spcPts val="200"/>
                        </a:spcBef>
                        <a:spcAft>
                          <a:spcPts val="200"/>
                        </a:spcAft>
                        <a:buNone/>
                      </a:pPr>
                      <a:r>
                        <a:rPr sz="1200">
                          <a:solidFill>
                            <a:srgbClr val="111111">
                              <a:alpha val="100000"/>
                            </a:srgbClr>
                          </a:solidFill>
                          <a:latin typeface="Roboto"/>
                          <a:cs typeface="Roboto"/>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200">
                          <a:solidFill>
                            <a:srgbClr val="111111">
                              <a:alpha val="100000"/>
                            </a:srgbClr>
                          </a:solidFill>
                          <a:latin typeface="Roboto"/>
                          <a:cs typeface="Roboto"/>
                        </a:rPr>
                        <a:t>36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200">
                          <a:solidFill>
                            <a:srgbClr val="111111">
                              <a:alpha val="100000"/>
                            </a:srgbClr>
                          </a:solidFill>
                          <a:latin typeface="Roboto"/>
                          <a:cs typeface="Roboto"/>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200">
                          <a:solidFill>
                            <a:srgbClr val="111111">
                              <a:alpha val="100000"/>
                            </a:srgbClr>
                          </a:solidFill>
                          <a:latin typeface="Roboto"/>
                          <a:cs typeface="Roboto"/>
                        </a:rPr>
                        <a:t>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200">
                          <a:solidFill>
                            <a:srgbClr val="111111">
                              <a:alpha val="100000"/>
                            </a:srgbClr>
                          </a:solidFill>
                          <a:latin typeface="Roboto"/>
                          <a:cs typeface="Roboto"/>
                        </a:rPr>
                        <a:t>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200">
                          <a:solidFill>
                            <a:srgbClr val="111111">
                              <a:alpha val="100000"/>
                            </a:srgbClr>
                          </a:solidFill>
                          <a:latin typeface="Roboto"/>
                          <a:cs typeface="Roboto"/>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200">
                          <a:solidFill>
                            <a:srgbClr val="111111">
                              <a:alpha val="100000"/>
                            </a:srgbClr>
                          </a:solidFill>
                          <a:latin typeface="Roboto"/>
                          <a:cs typeface="Roboto"/>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200">
                          <a:solidFill>
                            <a:srgbClr val="111111">
                              <a:alpha val="100000"/>
                            </a:srgbClr>
                          </a:solidFill>
                          <a:latin typeface="Roboto"/>
                          <a:cs typeface="Roboto"/>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200">
                          <a:solidFill>
                            <a:srgbClr val="111111">
                              <a:alpha val="100000"/>
                            </a:srgbClr>
                          </a:solidFill>
                          <a:latin typeface="Roboto"/>
                          <a:cs typeface="Roboto"/>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00FF00">
                        <a:alpha val="100000"/>
                      </a:srgbClr>
                    </a:solidFill>
                  </a:tcPr>
                </a:tc>
                <a:tc>
                  <a:txBody>
                    <a:bodyPr/>
                    <a:lstStyle/>
                    <a:p>
                      <a:pPr algn="ctr" marL="63500" marR="63500">
                        <a:lnSpc>
                          <a:spcPct val="100000"/>
                        </a:lnSpc>
                        <a:spcBef>
                          <a:spcPts val="200"/>
                        </a:spcBef>
                        <a:spcAft>
                          <a:spcPts val="200"/>
                        </a:spcAft>
                        <a:buNone/>
                      </a:pPr>
                      <a:r>
                        <a:rPr sz="1200">
                          <a:solidFill>
                            <a:srgbClr val="111111">
                              <a:alpha val="100000"/>
                            </a:srgbClr>
                          </a:solidFill>
                          <a:latin typeface="Roboto"/>
                          <a:cs typeface="Roboto"/>
                        </a:rPr>
                        <a:t>14.0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00FF00">
                        <a:alpha val="100000"/>
                      </a:srgbClr>
                    </a:solidFill>
                  </a:tcPr>
                </a:tc>
                <a:tc>
                  <a:txBody>
                    <a:bodyPr/>
                    <a:lstStyle/>
                    <a:p>
                      <a:pPr algn="ctr" marL="63500" marR="63500">
                        <a:lnSpc>
                          <a:spcPct val="100000"/>
                        </a:lnSpc>
                        <a:spcBef>
                          <a:spcPts val="200"/>
                        </a:spcBef>
                        <a:spcAft>
                          <a:spcPts val="200"/>
                        </a:spcAft>
                        <a:buNone/>
                      </a:pPr>
                      <a:r>
                        <a:rPr sz="1200">
                          <a:solidFill>
                            <a:srgbClr val="111111">
                              <a:alpha val="100000"/>
                            </a:srgbClr>
                          </a:solidFill>
                          <a:latin typeface="Roboto"/>
                          <a:cs typeface="Roboto"/>
                        </a:rPr>
                        <a:t>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00">
                        <a:alpha val="100000"/>
                      </a:srgbClr>
                    </a:solidFill>
                  </a:tcPr>
                </a:tc>
              </a:tr>
              <a:tr h="228600">
                <a:tc>
                  <a:txBody>
                    <a:bodyPr/>
                    <a:lstStyle/>
                    <a:p>
                      <a:pPr algn="ctr" marL="63500" marR="63500">
                        <a:lnSpc>
                          <a:spcPct val="100000"/>
                        </a:lnSpc>
                        <a:spcBef>
                          <a:spcPts val="200"/>
                        </a:spcBef>
                        <a:spcAft>
                          <a:spcPts val="200"/>
                        </a:spcAft>
                        <a:buNone/>
                      </a:pPr>
                      <a:r>
                        <a:rPr sz="1200">
                          <a:solidFill>
                            <a:srgbClr val="111111">
                              <a:alpha val="100000"/>
                            </a:srgbClr>
                          </a:solidFill>
                          <a:latin typeface="Roboto"/>
                          <a:cs typeface="Roboto"/>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200">
                          <a:solidFill>
                            <a:srgbClr val="111111">
                              <a:alpha val="100000"/>
                            </a:srgbClr>
                          </a:solidFill>
                          <a:latin typeface="Roboto"/>
                          <a:cs typeface="Roboto"/>
                        </a:rPr>
                        <a:t>87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200">
                          <a:solidFill>
                            <a:srgbClr val="111111">
                              <a:alpha val="100000"/>
                            </a:srgbClr>
                          </a:solidFill>
                          <a:latin typeface="Roboto"/>
                          <a:cs typeface="Roboto"/>
                        </a:rPr>
                        <a:t>0.5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200">
                          <a:solidFill>
                            <a:srgbClr val="111111">
                              <a:alpha val="100000"/>
                            </a:srgbClr>
                          </a:solidFill>
                          <a:latin typeface="Roboto"/>
                          <a:cs typeface="Roboto"/>
                        </a:rPr>
                        <a:t>0.3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200">
                          <a:solidFill>
                            <a:srgbClr val="111111">
                              <a:alpha val="100000"/>
                            </a:srgbClr>
                          </a:solidFill>
                          <a:latin typeface="Roboto"/>
                          <a:cs typeface="Roboto"/>
                        </a:rPr>
                        <a:t>0.4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200">
                          <a:solidFill>
                            <a:srgbClr val="111111">
                              <a:alpha val="100000"/>
                            </a:srgbClr>
                          </a:solidFill>
                          <a:latin typeface="Roboto"/>
                          <a:cs typeface="Roboto"/>
                        </a:rPr>
                        <a:t>0.6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200">
                          <a:solidFill>
                            <a:srgbClr val="111111">
                              <a:alpha val="100000"/>
                            </a:srgbClr>
                          </a:solidFill>
                          <a:latin typeface="Roboto"/>
                          <a:cs typeface="Roboto"/>
                        </a:rPr>
                        <a:t>0.7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200">
                          <a:solidFill>
                            <a:srgbClr val="111111">
                              <a:alpha val="100000"/>
                            </a:srgbClr>
                          </a:solidFill>
                          <a:latin typeface="Roboto"/>
                          <a:cs typeface="Roboto"/>
                        </a:rPr>
                        <a:t>0.9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200">
                          <a:solidFill>
                            <a:srgbClr val="111111">
                              <a:alpha val="100000"/>
                            </a:srgbClr>
                          </a:solidFill>
                          <a:latin typeface="Roboto"/>
                          <a:cs typeface="Roboto"/>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00FF00">
                        <a:alpha val="100000"/>
                      </a:srgbClr>
                    </a:solidFill>
                  </a:tcPr>
                </a:tc>
                <a:tc>
                  <a:txBody>
                    <a:bodyPr/>
                    <a:lstStyle/>
                    <a:p>
                      <a:pPr algn="ctr" marL="63500" marR="63500">
                        <a:lnSpc>
                          <a:spcPct val="100000"/>
                        </a:lnSpc>
                        <a:spcBef>
                          <a:spcPts val="200"/>
                        </a:spcBef>
                        <a:spcAft>
                          <a:spcPts val="200"/>
                        </a:spcAft>
                        <a:buNone/>
                      </a:pPr>
                      <a:r>
                        <a:rPr sz="1200">
                          <a:solidFill>
                            <a:srgbClr val="111111">
                              <a:alpha val="100000"/>
                            </a:srgbClr>
                          </a:solidFill>
                          <a:latin typeface="Roboto"/>
                          <a:cs typeface="Roboto"/>
                        </a:rPr>
                        <a:t>16.7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00FF00">
                        <a:alpha val="100000"/>
                      </a:srgbClr>
                    </a:solidFill>
                  </a:tcPr>
                </a:tc>
                <a:tc>
                  <a:txBody>
                    <a:bodyPr/>
                    <a:lstStyle/>
                    <a:p>
                      <a:pPr algn="ctr" marL="63500" marR="63500">
                        <a:lnSpc>
                          <a:spcPct val="100000"/>
                        </a:lnSpc>
                        <a:spcBef>
                          <a:spcPts val="200"/>
                        </a:spcBef>
                        <a:spcAft>
                          <a:spcPts val="200"/>
                        </a:spcAft>
                        <a:buNone/>
                      </a:pPr>
                      <a:r>
                        <a:rPr sz="1200">
                          <a:solidFill>
                            <a:srgbClr val="111111">
                              <a:alpha val="100000"/>
                            </a:srgbClr>
                          </a:solidFill>
                          <a:latin typeface="Roboto"/>
                          <a:cs typeface="Roboto"/>
                        </a:rPr>
                        <a:t>2.9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00">
                        <a:alpha val="100000"/>
                      </a:srgbClr>
                    </a:solidFill>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
          <p:cNvPicPr>
            <a:picLocks noGrp="1"/>
          </p:cNvPicPr>
          <p:nvPr>
            <p:ph/>
          </p:nvPr>
        </p:nvPicPr>
        <p:blipFill>
          <a:blip cstate="print" r:embed="rId2"/>
          <a:stretch>
            <a:fillRect/>
          </a:stretch>
        </p:blipFill>
        <p:spPr>
          <a:xfrm>
            <a:off x="0" y="0"/>
            <a:ext cx="9144000" cy="6858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type="body" sz="half" idx="2"/>
          </p:nvPr>
        </p:nvSpPr>
        <p:spPr>
          <a:xfrm>
            <a:off x="457200" y="1290320"/>
            <a:ext cx="5577840" cy="4843780"/>
          </a:xfrm>
        </p:spPr>
        <p:txBody>
          <a:bodyPr>
            <a:normAutofit/>
          </a:bodyPr>
          <a:lstStyle/>
          <a:p>
            <a:pPr marL="0" indent="0">
              <a:spcAft>
                <a:spcPts val="600"/>
              </a:spcAft>
              <a:buNone/>
            </a:pPr>
            <a:r>
              <a:rPr lang="en-US" sz="2400" b="1" i="1" dirty="0">
                <a:latin typeface="Myriad Pro" panose="020B0703030403020204" pitchFamily="34" charset="0"/>
              </a:rPr>
              <a:t>Walt DeGrange</a:t>
            </a:r>
          </a:p>
          <a:p>
            <a:pPr marL="0" indent="0">
              <a:spcAft>
                <a:spcPts val="600"/>
              </a:spcAft>
              <a:buNone/>
            </a:pPr>
            <a:r>
              <a:rPr lang="en-US" sz="2400" b="1" i="1" dirty="0">
                <a:latin typeface="Myriad Pro Light" panose="020B0603030403020204" pitchFamily="34" charset="0"/>
              </a:rPr>
              <a:t>Sports Analytics: Putting the Fun Back Into Analytics</a:t>
            </a:r>
            <a:br>
              <a:rPr lang="en-US" i="1" dirty="0"/>
            </a:br>
            <a:endParaRPr lang="en-US" sz="1600" b="1" i="1" dirty="0"/>
          </a:p>
          <a:p>
            <a:pPr marL="0" indent="0">
              <a:spcAft>
                <a:spcPts val="600"/>
              </a:spcAft>
              <a:buNone/>
            </a:pPr>
            <a:r>
              <a:rPr lang="en-US" sz="1600" i="1" dirty="0"/>
              <a:t>Walt DeGrange is the Director for Analytics Capability for CANA Advisors where he helps organizations use analytics across federal and commercial domains. Prior to CANA Advisors, he had 21 years of Naval service as a Supply Corps Officer. The last 10 years in the Navy, his positions focused on supply chain analytics. He has taught courses in the MSOM program since 2014. Prior to that, he was an Assistant Military Professor at the Naval Postgraduate School in the Operations Research Department. Walt has also served on the Military Operations Research Society (MORS) Board of Directors and as the Chairperson for the INFORMS SpORts Section. </a:t>
            </a:r>
          </a:p>
        </p:txBody>
      </p:sp>
      <p:sp>
        <p:nvSpPr>
          <p:cNvPr id="5" name="Title 1"/>
          <p:cNvSpPr txBox="1">
            <a:spLocks/>
          </p:cNvSpPr>
          <p:nvPr/>
        </p:nvSpPr>
        <p:spPr>
          <a:xfrm>
            <a:off x="457200" y="208280"/>
            <a:ext cx="8229600" cy="1143000"/>
          </a:xfrm>
          <a:prstGeom prst="rect">
            <a:avLst/>
          </a:prstGeom>
        </p:spPr>
        <p:txBody>
          <a:bodyPr vert="horz" lIns="91440" tIns="45720" rIns="91440" bIns="45720" rtlCol="0" anchor="ctr" anchorCtr="0">
            <a:normAutofit fontScale="97500"/>
          </a:bodyPr>
          <a:lstStyle>
            <a:lvl1pPr algn="l" defTabSz="914400" rtl="0" eaLnBrk="1" latinLnBrk="0" hangingPunct="1">
              <a:spcBef>
                <a:spcPct val="0"/>
              </a:spcBef>
              <a:buNone/>
              <a:defRPr sz="2000" b="1" kern="1200">
                <a:solidFill>
                  <a:schemeClr val="tx1"/>
                </a:solidFill>
                <a:latin typeface="+mj-lt"/>
                <a:ea typeface="+mj-ea"/>
                <a:cs typeface="+mj-cs"/>
              </a:defRPr>
            </a:lvl1pPr>
          </a:lstStyle>
          <a:p>
            <a:pPr algn="ctr"/>
            <a:r>
              <a:rPr lang="en-US" sz="4000" cap="small" dirty="0">
                <a:latin typeface="Myriad Pro" panose="020B0703030403020204" pitchFamily="34" charset="0"/>
              </a:rPr>
              <a:t>Today’s Presenter</a:t>
            </a:r>
          </a:p>
        </p:txBody>
      </p:sp>
      <p:pic>
        <p:nvPicPr>
          <p:cNvPr id="7" name="Content Placeholder 6">
            <a:extLst>
              <a:ext uri="{FF2B5EF4-FFF2-40B4-BE49-F238E27FC236}">
                <a16:creationId xmlns:a16="http://schemas.microsoft.com/office/drawing/2014/main" id="{D36BF7E2-68C4-43C0-B1E7-6828DC7D2405}"/>
              </a:ext>
            </a:extLst>
          </p:cNvPr>
          <p:cNvPicPr>
            <a:picLocks noGrp="1" noChangeAspect="1"/>
          </p:cNvPicPr>
          <p:nvPr>
            <p:ph idx="1"/>
          </p:nvPr>
        </p:nvPicPr>
        <p:blipFill>
          <a:blip r:embed="rId2" cstate="email">
            <a:extLst>
              <a:ext uri="{28A0092B-C50C-407E-A947-70E740481C1C}">
                <a14:useLocalDpi xmlns:a14="http://schemas.microsoft.com/office/drawing/2010/main" val="0"/>
              </a:ext>
            </a:extLst>
          </a:blip>
          <a:stretch>
            <a:fillRect/>
          </a:stretch>
        </p:blipFill>
        <p:spPr>
          <a:xfrm>
            <a:off x="6304280" y="2021058"/>
            <a:ext cx="2459742" cy="3175196"/>
          </a:xfrm>
        </p:spPr>
      </p:pic>
    </p:spTree>
    <p:extLst>
      <p:ext uri="{BB962C8B-B14F-4D97-AF65-F5344CB8AC3E}">
        <p14:creationId xmlns:p14="http://schemas.microsoft.com/office/powerpoint/2010/main" val="1623551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2B825-6B4A-41D8-9FFF-385E257AF447}"/>
              </a:ext>
            </a:extLst>
          </p:cNvPr>
          <p:cNvSpPr>
            <a:spLocks noGrp="1"/>
          </p:cNvSpPr>
          <p:nvPr>
            <p:ph type="title"/>
          </p:nvPr>
        </p:nvSpPr>
        <p:spPr/>
        <p:txBody>
          <a:bodyPr/>
          <a:lstStyle/>
          <a:p>
            <a:r>
              <a:rPr lang="en-US" sz="4400" dirty="0"/>
              <a:t>Charles Barkley (2015)</a:t>
            </a:r>
            <a:endParaRPr lang="en-US" dirty="0"/>
          </a:p>
        </p:txBody>
      </p:sp>
      <p:sp>
        <p:nvSpPr>
          <p:cNvPr id="4" name="Content Placeholder 5">
            <a:extLst>
              <a:ext uri="{FF2B5EF4-FFF2-40B4-BE49-F238E27FC236}">
                <a16:creationId xmlns:a16="http://schemas.microsoft.com/office/drawing/2014/main" id="{A88B2693-3773-42C0-9914-A8FD9D221CAC}"/>
              </a:ext>
            </a:extLst>
          </p:cNvPr>
          <p:cNvSpPr txBox="1">
            <a:spLocks/>
          </p:cNvSpPr>
          <p:nvPr/>
        </p:nvSpPr>
        <p:spPr>
          <a:xfrm>
            <a:off x="423541" y="1245379"/>
            <a:ext cx="8630702" cy="5407862"/>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sz="2400" dirty="0"/>
          </a:p>
          <a:p>
            <a:pPr marL="0" indent="0">
              <a:spcBef>
                <a:spcPts val="1500"/>
              </a:spcBef>
              <a:spcAft>
                <a:spcPts val="600"/>
              </a:spcAft>
              <a:buFont typeface="Arial" pitchFamily="34" charset="0"/>
              <a:buNone/>
            </a:pPr>
            <a:r>
              <a:rPr lang="en-US" i="1" dirty="0"/>
              <a:t>"Analytics don't work at all. It's just some crap that people who were really smart made up to try to get in the game because they had no talent. Because they had no talent to be able to play, so smart guys wanted to fit in, so they made up a term called analytics. Analytics don't work.”</a:t>
            </a:r>
            <a:r>
              <a:rPr lang="en-US" altLang="en-US" sz="2400" dirty="0"/>
              <a:t> </a:t>
            </a:r>
          </a:p>
          <a:p>
            <a:endParaRPr lang="en-US" sz="2400" dirty="0"/>
          </a:p>
        </p:txBody>
      </p:sp>
    </p:spTree>
    <p:extLst>
      <p:ext uri="{BB962C8B-B14F-4D97-AF65-F5344CB8AC3E}">
        <p14:creationId xmlns:p14="http://schemas.microsoft.com/office/powerpoint/2010/main" val="348376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DEBFB-335E-4B01-8E48-2017049F4E3A}"/>
              </a:ext>
            </a:extLst>
          </p:cNvPr>
          <p:cNvSpPr>
            <a:spLocks noGrp="1"/>
          </p:cNvSpPr>
          <p:nvPr>
            <p:ph type="title"/>
          </p:nvPr>
        </p:nvSpPr>
        <p:spPr/>
        <p:txBody>
          <a:bodyPr/>
          <a:lstStyle/>
          <a:p>
            <a:r>
              <a:rPr lang="en-US" dirty="0"/>
              <a:t>Why do this project?</a:t>
            </a:r>
          </a:p>
        </p:txBody>
      </p:sp>
      <p:pic>
        <p:nvPicPr>
          <p:cNvPr id="3" name="Picture 2">
            <a:extLst>
              <a:ext uri="{FF2B5EF4-FFF2-40B4-BE49-F238E27FC236}">
                <a16:creationId xmlns:a16="http://schemas.microsoft.com/office/drawing/2014/main" id="{CFED3F3E-6350-4729-AF67-FB7CE310AB79}"/>
              </a:ext>
            </a:extLst>
          </p:cNvPr>
          <p:cNvPicPr>
            <a:picLocks noChangeAspect="1"/>
          </p:cNvPicPr>
          <p:nvPr/>
        </p:nvPicPr>
        <p:blipFill>
          <a:blip r:embed="rId2"/>
          <a:stretch>
            <a:fillRect/>
          </a:stretch>
        </p:blipFill>
        <p:spPr>
          <a:xfrm>
            <a:off x="1721967" y="1565563"/>
            <a:ext cx="5700066" cy="4190207"/>
          </a:xfrm>
          <a:prstGeom prst="rect">
            <a:avLst/>
          </a:prstGeom>
        </p:spPr>
      </p:pic>
    </p:spTree>
    <p:extLst>
      <p:ext uri="{BB962C8B-B14F-4D97-AF65-F5344CB8AC3E}">
        <p14:creationId xmlns:p14="http://schemas.microsoft.com/office/powerpoint/2010/main" val="3292421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9A73B-599A-4285-B599-A2524F4D19DD}"/>
              </a:ext>
            </a:extLst>
          </p:cNvPr>
          <p:cNvSpPr>
            <a:spLocks noGrp="1"/>
          </p:cNvSpPr>
          <p:nvPr>
            <p:ph type="title"/>
          </p:nvPr>
        </p:nvSpPr>
        <p:spPr/>
        <p:txBody>
          <a:bodyPr>
            <a:normAutofit fontScale="90000"/>
          </a:bodyPr>
          <a:lstStyle/>
          <a:p>
            <a:r>
              <a:rPr lang="en-US" dirty="0"/>
              <a:t>ESPN The Great Analytics Rankings (2015)</a:t>
            </a:r>
          </a:p>
        </p:txBody>
      </p:sp>
      <p:pic>
        <p:nvPicPr>
          <p:cNvPr id="4" name="Picture 3">
            <a:extLst>
              <a:ext uri="{FF2B5EF4-FFF2-40B4-BE49-F238E27FC236}">
                <a16:creationId xmlns:a16="http://schemas.microsoft.com/office/drawing/2014/main" id="{959BF9DC-F77D-46F8-80D0-7AF320FE445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107827" y="1490313"/>
            <a:ext cx="5019484" cy="3877374"/>
          </a:xfrm>
          <a:prstGeom prst="rect">
            <a:avLst/>
          </a:prstGeom>
        </p:spPr>
      </p:pic>
      <p:sp>
        <p:nvSpPr>
          <p:cNvPr id="6" name="TextBox 5">
            <a:extLst>
              <a:ext uri="{FF2B5EF4-FFF2-40B4-BE49-F238E27FC236}">
                <a16:creationId xmlns:a16="http://schemas.microsoft.com/office/drawing/2014/main" id="{D4EE6083-AA75-414A-BC15-C27193E44D63}"/>
              </a:ext>
            </a:extLst>
          </p:cNvPr>
          <p:cNvSpPr txBox="1"/>
          <p:nvPr/>
        </p:nvSpPr>
        <p:spPr>
          <a:xfrm>
            <a:off x="702605" y="5633395"/>
            <a:ext cx="8328690" cy="369332"/>
          </a:xfrm>
          <a:prstGeom prst="rect">
            <a:avLst/>
          </a:prstGeom>
          <a:noFill/>
        </p:spPr>
        <p:txBody>
          <a:bodyPr wrap="none" rtlCol="0">
            <a:spAutoFit/>
          </a:bodyPr>
          <a:lstStyle/>
          <a:p>
            <a:r>
              <a:rPr lang="en-US" dirty="0"/>
              <a:t>http://www.espn.com/espn/feature/story/_/id/12331388/the-great-analytics-rankings</a:t>
            </a:r>
          </a:p>
        </p:txBody>
      </p:sp>
    </p:spTree>
    <p:extLst>
      <p:ext uri="{BB962C8B-B14F-4D97-AF65-F5344CB8AC3E}">
        <p14:creationId xmlns:p14="http://schemas.microsoft.com/office/powerpoint/2010/main" val="1799366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9A73B-599A-4285-B599-A2524F4D19DD}"/>
              </a:ext>
            </a:extLst>
          </p:cNvPr>
          <p:cNvSpPr>
            <a:spLocks noGrp="1"/>
          </p:cNvSpPr>
          <p:nvPr>
            <p:ph type="title"/>
          </p:nvPr>
        </p:nvSpPr>
        <p:spPr/>
        <p:txBody>
          <a:bodyPr>
            <a:normAutofit fontScale="90000"/>
          </a:bodyPr>
          <a:lstStyle/>
          <a:p>
            <a:r>
              <a:rPr lang="en-US" dirty="0"/>
              <a:t>ESPN The Great Analytics Rankings (2015)</a:t>
            </a:r>
          </a:p>
        </p:txBody>
      </p:sp>
      <p:pic>
        <p:nvPicPr>
          <p:cNvPr id="4" name="Picture 3">
            <a:extLst>
              <a:ext uri="{FF2B5EF4-FFF2-40B4-BE49-F238E27FC236}">
                <a16:creationId xmlns:a16="http://schemas.microsoft.com/office/drawing/2014/main" id="{959BF9DC-F77D-46F8-80D0-7AF320FE445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107827" y="1490313"/>
            <a:ext cx="5019484" cy="3877374"/>
          </a:xfrm>
          <a:prstGeom prst="rect">
            <a:avLst/>
          </a:prstGeom>
        </p:spPr>
      </p:pic>
      <p:sp>
        <p:nvSpPr>
          <p:cNvPr id="6" name="TextBox 5">
            <a:extLst>
              <a:ext uri="{FF2B5EF4-FFF2-40B4-BE49-F238E27FC236}">
                <a16:creationId xmlns:a16="http://schemas.microsoft.com/office/drawing/2014/main" id="{D4EE6083-AA75-414A-BC15-C27193E44D63}"/>
              </a:ext>
            </a:extLst>
          </p:cNvPr>
          <p:cNvSpPr txBox="1"/>
          <p:nvPr/>
        </p:nvSpPr>
        <p:spPr>
          <a:xfrm>
            <a:off x="702605" y="5633395"/>
            <a:ext cx="8328690" cy="369332"/>
          </a:xfrm>
          <a:prstGeom prst="rect">
            <a:avLst/>
          </a:prstGeom>
          <a:noFill/>
        </p:spPr>
        <p:txBody>
          <a:bodyPr wrap="none" rtlCol="0">
            <a:spAutoFit/>
          </a:bodyPr>
          <a:lstStyle/>
          <a:p>
            <a:r>
              <a:rPr lang="en-US" dirty="0"/>
              <a:t>http://www.espn.com/espn/feature/story/_/id/12331388/the-great-analytics-rankings</a:t>
            </a:r>
          </a:p>
        </p:txBody>
      </p:sp>
      <p:pic>
        <p:nvPicPr>
          <p:cNvPr id="3" name="Picture 2">
            <a:extLst>
              <a:ext uri="{FF2B5EF4-FFF2-40B4-BE49-F238E27FC236}">
                <a16:creationId xmlns:a16="http://schemas.microsoft.com/office/drawing/2014/main" id="{C9EB53BB-F029-4447-A03A-D54F43FDB6D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85543" y="1490313"/>
            <a:ext cx="7816132" cy="4066196"/>
          </a:xfrm>
          <a:prstGeom prst="rect">
            <a:avLst/>
          </a:prstGeom>
        </p:spPr>
      </p:pic>
    </p:spTree>
    <p:extLst>
      <p:ext uri="{BB962C8B-B14F-4D97-AF65-F5344CB8AC3E}">
        <p14:creationId xmlns:p14="http://schemas.microsoft.com/office/powerpoint/2010/main" val="1168219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23C2B-9A08-4EC1-97BE-BA2E45E746B3}"/>
              </a:ext>
            </a:extLst>
          </p:cNvPr>
          <p:cNvSpPr>
            <a:spLocks noGrp="1"/>
          </p:cNvSpPr>
          <p:nvPr>
            <p:ph type="title"/>
          </p:nvPr>
        </p:nvSpPr>
        <p:spPr/>
        <p:txBody>
          <a:bodyPr/>
          <a:lstStyle/>
          <a:p>
            <a:r>
              <a:rPr lang="en-US" dirty="0"/>
              <a:t>Data</a:t>
            </a:r>
          </a:p>
        </p:txBody>
      </p:sp>
      <p:sp>
        <p:nvSpPr>
          <p:cNvPr id="6" name="TextBox 5">
            <a:extLst>
              <a:ext uri="{FF2B5EF4-FFF2-40B4-BE49-F238E27FC236}">
                <a16:creationId xmlns:a16="http://schemas.microsoft.com/office/drawing/2014/main" id="{87A04496-74C3-43F5-A5C7-3B578495B9A5}"/>
              </a:ext>
            </a:extLst>
          </p:cNvPr>
          <p:cNvSpPr txBox="1"/>
          <p:nvPr/>
        </p:nvSpPr>
        <p:spPr>
          <a:xfrm>
            <a:off x="805343" y="1245598"/>
            <a:ext cx="7533314" cy="5816977"/>
          </a:xfrm>
          <a:prstGeom prst="rect">
            <a:avLst/>
          </a:prstGeom>
          <a:noFill/>
        </p:spPr>
        <p:txBody>
          <a:bodyPr wrap="square" rtlCol="0">
            <a:spAutoFit/>
          </a:bodyPr>
          <a:lstStyle/>
          <a:p>
            <a:pPr marL="285750" indent="-285750">
              <a:buFont typeface="Arial" panose="020B0604020202020204" pitchFamily="34" charset="0"/>
              <a:buChar char="•"/>
            </a:pPr>
            <a:r>
              <a:rPr lang="en-US" sz="2400" dirty="0"/>
              <a:t>ESPN Analytics Ranking (1-5)</a:t>
            </a:r>
          </a:p>
          <a:p>
            <a:pPr marL="742950" lvl="1" indent="-285750">
              <a:buFont typeface="Arial" panose="020B0604020202020204" pitchFamily="34" charset="0"/>
              <a:buChar char="•"/>
            </a:pPr>
            <a:r>
              <a:rPr lang="en-US" dirty="0"/>
              <a:t>5 – All-in</a:t>
            </a:r>
          </a:p>
          <a:p>
            <a:pPr marL="742950" lvl="1" indent="-285750">
              <a:buFont typeface="Arial" panose="020B0604020202020204" pitchFamily="34" charset="0"/>
              <a:buChar char="•"/>
            </a:pPr>
            <a:r>
              <a:rPr lang="en-US" dirty="0"/>
              <a:t>4 – Believers</a:t>
            </a:r>
          </a:p>
          <a:p>
            <a:pPr marL="742950" lvl="1" indent="-285750">
              <a:buFont typeface="Arial" panose="020B0604020202020204" pitchFamily="34" charset="0"/>
              <a:buChar char="•"/>
            </a:pPr>
            <a:r>
              <a:rPr lang="en-US" dirty="0"/>
              <a:t>3 – One foot in</a:t>
            </a:r>
          </a:p>
          <a:p>
            <a:pPr marL="742950" lvl="1" indent="-285750">
              <a:buFont typeface="Arial" panose="020B0604020202020204" pitchFamily="34" charset="0"/>
              <a:buChar char="•"/>
            </a:pPr>
            <a:r>
              <a:rPr lang="en-US" dirty="0"/>
              <a:t>2 – Skeptics</a:t>
            </a:r>
          </a:p>
          <a:p>
            <a:pPr marL="742950" lvl="1" indent="-285750">
              <a:buFont typeface="Arial" panose="020B0604020202020204" pitchFamily="34" charset="0"/>
              <a:buChar char="•"/>
            </a:pPr>
            <a:r>
              <a:rPr lang="en-US" dirty="0"/>
              <a:t>1 - Nonbelievers</a:t>
            </a:r>
          </a:p>
          <a:p>
            <a:pPr marL="285750" indent="-285750">
              <a:buFont typeface="Arial" panose="020B0604020202020204" pitchFamily="34" charset="0"/>
              <a:buChar char="•"/>
            </a:pPr>
            <a:r>
              <a:rPr lang="en-US" sz="2400" dirty="0"/>
              <a:t>How far did the team go in the playoffs? (1-5)</a:t>
            </a:r>
          </a:p>
          <a:p>
            <a:pPr marL="742950" lvl="1" indent="-285750">
              <a:buFont typeface="Arial" panose="020B0604020202020204" pitchFamily="34" charset="0"/>
              <a:buChar char="•"/>
            </a:pPr>
            <a:r>
              <a:rPr lang="en-US" dirty="0"/>
              <a:t>5 – Champion</a:t>
            </a:r>
          </a:p>
          <a:p>
            <a:pPr marL="742950" lvl="1" indent="-285750">
              <a:buFont typeface="Arial" panose="020B0604020202020204" pitchFamily="34" charset="0"/>
              <a:buChar char="•"/>
            </a:pPr>
            <a:r>
              <a:rPr lang="en-US" dirty="0"/>
              <a:t>4 – Runner up</a:t>
            </a:r>
          </a:p>
          <a:p>
            <a:pPr marL="742950" lvl="1" indent="-285750">
              <a:buFont typeface="Arial" panose="020B0604020202020204" pitchFamily="34" charset="0"/>
              <a:buChar char="•"/>
            </a:pPr>
            <a:r>
              <a:rPr lang="en-US" dirty="0"/>
              <a:t>3 – Loss in third round</a:t>
            </a:r>
          </a:p>
          <a:p>
            <a:pPr marL="742950" lvl="1" indent="-285750">
              <a:buFont typeface="Arial" panose="020B0604020202020204" pitchFamily="34" charset="0"/>
              <a:buChar char="•"/>
            </a:pPr>
            <a:r>
              <a:rPr lang="en-US" dirty="0"/>
              <a:t>2 – Loss in second round</a:t>
            </a:r>
          </a:p>
          <a:p>
            <a:pPr marL="742950" lvl="1" indent="-285750">
              <a:buFont typeface="Arial" panose="020B0604020202020204" pitchFamily="34" charset="0"/>
              <a:buChar char="•"/>
            </a:pPr>
            <a:r>
              <a:rPr lang="en-US" dirty="0"/>
              <a:t>1 – Loss in first round</a:t>
            </a:r>
          </a:p>
          <a:p>
            <a:pPr marL="285750" indent="-285750">
              <a:buFont typeface="Arial" panose="020B0604020202020204" pitchFamily="34" charset="0"/>
              <a:buChar char="•"/>
            </a:pPr>
            <a:r>
              <a:rPr lang="en-US" sz="2400" dirty="0"/>
              <a:t>City size </a:t>
            </a:r>
          </a:p>
          <a:p>
            <a:pPr marL="742950" lvl="1" indent="-285750">
              <a:buFont typeface="Arial" panose="020B0604020202020204" pitchFamily="34" charset="0"/>
              <a:buChar char="•"/>
            </a:pPr>
            <a:r>
              <a:rPr lang="en-US" sz="2400" dirty="0"/>
              <a:t>2010 US Census</a:t>
            </a:r>
          </a:p>
          <a:p>
            <a:pPr marL="742950" lvl="1" indent="-285750">
              <a:buFont typeface="Arial" panose="020B0604020202020204" pitchFamily="34" charset="0"/>
              <a:buChar char="•"/>
            </a:pPr>
            <a:r>
              <a:rPr lang="en-US" sz="2400" dirty="0"/>
              <a:t>Canadian Cities Wikipedia</a:t>
            </a:r>
          </a:p>
          <a:p>
            <a:pPr marL="285750" indent="-285750">
              <a:buFont typeface="Arial" panose="020B0604020202020204" pitchFamily="34" charset="0"/>
              <a:buChar char="•"/>
            </a:pPr>
            <a:r>
              <a:rPr lang="en-US" sz="2400" dirty="0"/>
              <a:t>Salary – spotrac.com</a:t>
            </a:r>
          </a:p>
          <a:p>
            <a:pPr marL="742950" lvl="1"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2768989242"/>
      </p:ext>
    </p:extLst>
  </p:cSld>
  <p:clrMapOvr>
    <a:masterClrMapping/>
  </p:clrMapOvr>
</p:sld>
</file>

<file path=ppt/theme/theme1.xml><?xml version="1.0" encoding="utf-8"?>
<a:theme xmlns:a="http://schemas.openxmlformats.org/drawingml/2006/main" name="Black">
  <a:themeElements>
    <a:clrScheme name="Arkansas">
      <a:dk1>
        <a:srgbClr val="000000"/>
      </a:dk1>
      <a:lt1>
        <a:srgbClr val="FFFFFF"/>
      </a:lt1>
      <a:dk2>
        <a:srgbClr val="9D2235"/>
      </a:dk2>
      <a:lt2>
        <a:srgbClr val="F3F2DC"/>
      </a:lt2>
      <a:accent1>
        <a:srgbClr val="93A299"/>
      </a:accent1>
      <a:accent2>
        <a:srgbClr val="AD8F67"/>
      </a:accent2>
      <a:accent3>
        <a:srgbClr val="726056"/>
      </a:accent3>
      <a:accent4>
        <a:srgbClr val="4C5A6A"/>
      </a:accent4>
      <a:accent5>
        <a:srgbClr val="808DA0"/>
      </a:accent5>
      <a:accent6>
        <a:srgbClr val="904955"/>
      </a:accent6>
      <a:hlink>
        <a:srgbClr val="808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33702</TotalTime>
  <Words>863</Words>
  <Application>Microsoft Office PowerPoint</Application>
  <PresentationFormat>On-screen Show (4:3)</PresentationFormat>
  <Paragraphs>102</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Myriad Pro</vt:lpstr>
      <vt:lpstr>Myriad Pro Light</vt:lpstr>
      <vt:lpstr>Black</vt:lpstr>
      <vt:lpstr>PowerPoint Presentation</vt:lpstr>
      <vt:lpstr>PowerPoint Presentation</vt:lpstr>
      <vt:lpstr>College of Engineering &amp; Industrial Engineering Programs</vt:lpstr>
      <vt:lpstr>PowerPoint Presentation</vt:lpstr>
      <vt:lpstr>Charles Barkley (2015)</vt:lpstr>
      <vt:lpstr>Why do this project?</vt:lpstr>
      <vt:lpstr>ESPN The Great Analytics Rankings (2015)</vt:lpstr>
      <vt:lpstr>ESPN The Great Analytics Rankings (2015)</vt:lpstr>
      <vt:lpstr>Data</vt:lpstr>
      <vt:lpstr>Challenges</vt:lpstr>
      <vt:lpstr>PowerPoint Presentation</vt:lpstr>
      <vt:lpstr>     Question and Answer  with Walt  Type your questions in the chat section of this session.  </vt:lpstr>
      <vt:lpstr>M.S. Operations Management  at a glance:</vt:lpstr>
      <vt:lpstr>Graduate Certificates</vt:lpstr>
      <vt:lpstr>Graduate Certificates</vt:lpstr>
      <vt:lpstr>PowerPoint Presentation</vt:lpstr>
      <vt:lpstr>     Question and Answer  with Walt  Type your questions in the chat section of this session.  </vt:lpstr>
      <vt:lpstr>Next Webinar: </vt:lpstr>
    </vt:vector>
  </TitlesOfParts>
  <Company>University of Arkansas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Roy Cordell</dc:creator>
  <cp:lastModifiedBy/>
  <cp:revision>44</cp:revision>
  <dcterms:created xsi:type="dcterms:W3CDTF">2014-06-13T18:59:15Z</dcterms:created>
  <dcterms:modified xsi:type="dcterms:W3CDTF">2020-11-13T12:20:10Z</dcterms:modified>
</cp:coreProperties>
</file>