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xmlns:a="http://schemas.openxmlformats.org/drawingml/2006/main" xmlns:r="http://schemas.openxmlformats.org/officeDocument/2006/relationships" xmlns:p="http://schemas.openxmlformats.org/presentationml/2006/main">
    <p:sldId id="266" r:id="rId2"/>
    <p:sldId id="263" r:id="rId3"/>
    <p:sldId id="421" r:id="rId4"/>
    <p:sldId id="426" r:id="rId5"/>
    <p:sldId id="422" r:id="rId6"/>
    <p:sldId id="423" r:id="rId7"/>
    <p:sldId id="424" r:id="rId8"/>
    <p:sldId id="425" r:id="rId9"/>
    <p:sldId id="419" r:id="rId10"/>
    <p:sldId id="259" r:id="rId11"/>
    <p:sldId id="329" r:id="rId12"/>
    <p:sldId id="328" r:id="rId13"/>
    <p:sldId id="420" r:id="rId14"/>
    <p:sldId id="262" r:id="rId15"/>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showGuides="1">
      <p:cViewPr varScale="1">
        <p:scale>
          <a:sx n="69" d="100"/>
          <a:sy n="69" d="100"/>
        </p:scale>
        <p:origin x="1404" y="48"/>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
<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 Id="rId5" Type="http://schemas.openxmlformats.org/officeDocument/2006/relationships/image" Target="../media/image11.png"/>
<Relationship Id="rId4" Type="http://schemas.openxmlformats.org/officeDocument/2006/relationships/image" Target="../media/image1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2" Type="http://schemas.openxmlformats.org/officeDocument/2006/relationships/hyperlink" Target="mailto:omgt@uark.edu"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2" Type="http://schemas.openxmlformats.org/officeDocument/2006/relationships/image" Target="../media/image2.jpeg"/>
<Relationship Id="rId1" Type="http://schemas.openxmlformats.org/officeDocument/2006/relationships/slideLayout" Target="../slideLayouts/slideLayout8.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d4585fbb4.jp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d415c67e29.png"/>
</Relationships>

</file>

<file path=ppt/slides/_rels/slide4.xml.rels><?xml version="1.0" encoding="UTF-8" standalone="yes"?>

<Relationships  xmlns="http://schemas.openxmlformats.org/package/2006/relationships">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6.png"/>
<Relationship Id="rId1" Type="http://schemas.openxmlformats.org/officeDocument/2006/relationships/slideLayout" Target="../slideLayouts/slideLayout6.xml"/>
<Relationship Id="rId4"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FFFF00"/>
                </a:solidFill>
              </a:rPr>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latin typeface="Myriad Pro" panose="020B0703030403020204" pitchFamily="34" charset="0"/>
              </a:rPr>
              <a:t>M.S. Operations Management </a:t>
            </a:r>
            <a:br>
              <a:rPr lang="en-US" cap="small" dirty="0">
                <a:latin typeface="Myriad Pro" panose="020B0703030403020204" pitchFamily="34" charset="0"/>
              </a:rPr>
            </a:br>
            <a:r>
              <a:rPr lang="en-US" cap="small" dirty="0">
                <a:latin typeface="Myriad Pro" panose="020B0703030403020204" pitchFamily="34" charset="0"/>
              </a:rPr>
              <a:t>at a glance:</a:t>
            </a:r>
          </a:p>
        </p:txBody>
      </p:sp>
      <p:sp>
        <p:nvSpPr>
          <p:cNvPr id="3" name="Content Placeholder 2"/>
          <p:cNvSpPr>
            <a:spLocks noGrp="1"/>
          </p:cNvSpPr>
          <p:nvPr>
            <p:ph idx="1"/>
          </p:nvPr>
        </p:nvSpPr>
        <p:spPr/>
        <p:txBody>
          <a:bodyPr>
            <a:normAutofit fontScale="92500" lnSpcReduction="20000"/>
          </a:bodyPr>
          <a:lstStyle/>
          <a:p>
            <a:r>
              <a:rPr lang="en-US" dirty="0">
                <a:latin typeface="Myriad Pro Light" panose="020B0603030403020204" pitchFamily="34" charset="0"/>
              </a:rPr>
              <a:t>100% Online (or live)</a:t>
            </a:r>
          </a:p>
          <a:p>
            <a:r>
              <a:rPr lang="en-US" dirty="0">
                <a:latin typeface="Myriad Pro Light" panose="020B0603030403020204" pitchFamily="34" charset="0"/>
              </a:rPr>
              <a:t>In-State Tuition for Everyone!</a:t>
            </a:r>
          </a:p>
          <a:p>
            <a:r>
              <a:rPr lang="en-US" dirty="0">
                <a:latin typeface="Myriad Pro Light" panose="020B0603030403020204" pitchFamily="34" charset="0"/>
              </a:rPr>
              <a:t>10 Graduate Course Program (30 hours)</a:t>
            </a:r>
          </a:p>
          <a:p>
            <a:pPr lvl="1"/>
            <a:r>
              <a:rPr lang="en-US" dirty="0">
                <a:latin typeface="Myriad Pro Light" panose="020B0603030403020204" pitchFamily="34" charset="0"/>
              </a:rPr>
              <a:t>Up to 4 prerequisite classes may be required</a:t>
            </a:r>
          </a:p>
          <a:p>
            <a:r>
              <a:rPr lang="en-US" dirty="0">
                <a:latin typeface="Myriad Pro Light" panose="020B0603030403020204" pitchFamily="34" charset="0"/>
              </a:rPr>
              <a:t>Five 8-week Sessions Per Year</a:t>
            </a:r>
          </a:p>
          <a:p>
            <a:r>
              <a:rPr lang="en-US" dirty="0">
                <a:latin typeface="Myriad Pro Light" panose="020B0603030403020204" pitchFamily="34" charset="0"/>
              </a:rPr>
              <a:t>Pair Master’s with Graduate Certificate with </a:t>
            </a:r>
            <a:br>
              <a:rPr lang="en-US" dirty="0">
                <a:latin typeface="Myriad Pro Light" panose="020B0603030403020204" pitchFamily="34" charset="0"/>
              </a:rPr>
            </a:br>
            <a:r>
              <a:rPr lang="en-US" dirty="0">
                <a:latin typeface="Myriad Pro Light" panose="020B0603030403020204" pitchFamily="34" charset="0"/>
              </a:rPr>
              <a:t>no extra hours required</a:t>
            </a:r>
          </a:p>
          <a:p>
            <a:r>
              <a:rPr lang="en-US" dirty="0">
                <a:latin typeface="Myriad Pro Light" panose="020B0603030403020204" pitchFamily="34" charset="0"/>
              </a:rPr>
              <a:t>No GRE/GMAT required with 3.0 Bachelor's GPA</a:t>
            </a:r>
          </a:p>
          <a:p>
            <a:r>
              <a:rPr lang="en-US" dirty="0">
                <a:latin typeface="Myriad Pro Light" panose="020B0603030403020204" pitchFamily="34" charset="0"/>
              </a:rPr>
              <a:t>Total Program Cost is $12,000 to $15,000 (depending on </a:t>
            </a:r>
            <a:r>
              <a:rPr lang="en-US" dirty="0" err="1">
                <a:latin typeface="Myriad Pro Light" panose="020B0603030403020204" pitchFamily="34" charset="0"/>
              </a:rPr>
              <a:t>prereqs</a:t>
            </a:r>
            <a:r>
              <a:rPr lang="en-US" dirty="0">
                <a:latin typeface="Myriad Pro Light" panose="020B0603030403020204" pitchFamily="34" charset="0"/>
              </a:rPr>
              <a:t> needed)</a:t>
            </a:r>
          </a:p>
          <a:p>
            <a:endParaRPr lang="en-US" dirty="0">
              <a:latin typeface="Myriad Pro Light" panose="020B0603030403020204" pitchFamily="34" charset="0"/>
            </a:endParaRPr>
          </a:p>
        </p:txBody>
      </p:sp>
    </p:spTree>
    <p:extLst>
      <p:ext uri="{BB962C8B-B14F-4D97-AF65-F5344CB8AC3E}">
        <p14:creationId xmlns:p14="http://schemas.microsoft.com/office/powerpoint/2010/main" val="126342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Fall 2020 &amp; Spring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208036-6BC3-E34E-9AB0-9D68AB61328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5407" y="230047"/>
            <a:ext cx="2604304" cy="6250329"/>
          </a:xfrm>
          <a:prstGeom prst="rect">
            <a:avLst/>
          </a:prstGeom>
        </p:spPr>
      </p:pic>
      <p:pic>
        <p:nvPicPr>
          <p:cNvPr id="5" name="Picture 4">
            <a:extLst>
              <a:ext uri="{FF2B5EF4-FFF2-40B4-BE49-F238E27FC236}">
                <a16:creationId xmlns:a16="http://schemas.microsoft.com/office/drawing/2014/main" id="{16D642D1-08E4-C94E-9DF0-019AA246D71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63064" y="1552614"/>
            <a:ext cx="4318000" cy="1549400"/>
          </a:xfrm>
          <a:prstGeom prst="rect">
            <a:avLst/>
          </a:prstGeom>
        </p:spPr>
      </p:pic>
      <p:sp>
        <p:nvSpPr>
          <p:cNvPr id="6" name="TextBox 5">
            <a:extLst>
              <a:ext uri="{FF2B5EF4-FFF2-40B4-BE49-F238E27FC236}">
                <a16:creationId xmlns:a16="http://schemas.microsoft.com/office/drawing/2014/main" id="{044155C7-422A-0F40-8119-3CB1FE7D3A85}"/>
              </a:ext>
            </a:extLst>
          </p:cNvPr>
          <p:cNvSpPr txBox="1"/>
          <p:nvPr/>
        </p:nvSpPr>
        <p:spPr>
          <a:xfrm>
            <a:off x="2847371" y="115747"/>
            <a:ext cx="5949387" cy="2154436"/>
          </a:xfrm>
          <a:prstGeom prst="rect">
            <a:avLst/>
          </a:prstGeom>
          <a:noFill/>
        </p:spPr>
        <p:txBody>
          <a:bodyPr wrap="square" rtlCol="0">
            <a:spAutoFit/>
          </a:bodyPr>
          <a:lstStyle/>
          <a:p>
            <a:pPr algn="ctr"/>
            <a:r>
              <a:rPr lang="en-US" sz="2900" dirty="0"/>
              <a:t>Earn a Graduate Certificate separately, or as part of your MSOM degree without additional coursework.</a:t>
            </a:r>
            <a:br>
              <a:rPr lang="en-US" sz="2900" dirty="0"/>
            </a:br>
            <a:endParaRPr lang="en-US" sz="2900" dirty="0"/>
          </a:p>
          <a:p>
            <a:endParaRPr lang="en-US" dirty="0"/>
          </a:p>
        </p:txBody>
      </p:sp>
      <p:pic>
        <p:nvPicPr>
          <p:cNvPr id="8" name="Picture 7">
            <a:extLst>
              <a:ext uri="{FF2B5EF4-FFF2-40B4-BE49-F238E27FC236}">
                <a16:creationId xmlns:a16="http://schemas.microsoft.com/office/drawing/2014/main" id="{CF6448AC-73E3-724B-80C7-7920B0A3D73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663064" y="3025086"/>
            <a:ext cx="4318000" cy="1549400"/>
          </a:xfrm>
          <a:prstGeom prst="rect">
            <a:avLst/>
          </a:prstGeom>
        </p:spPr>
      </p:pic>
      <p:pic>
        <p:nvPicPr>
          <p:cNvPr id="10" name="Picture 9">
            <a:extLst>
              <a:ext uri="{FF2B5EF4-FFF2-40B4-BE49-F238E27FC236}">
                <a16:creationId xmlns:a16="http://schemas.microsoft.com/office/drawing/2014/main" id="{06F15B82-4413-FA43-AA46-74A77EAF20E3}"/>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675764" y="4482851"/>
            <a:ext cx="4305300" cy="1549400"/>
          </a:xfrm>
          <a:prstGeom prst="rect">
            <a:avLst/>
          </a:prstGeom>
        </p:spPr>
      </p:pic>
    </p:spTree>
    <p:extLst>
      <p:ext uri="{BB962C8B-B14F-4D97-AF65-F5344CB8AC3E}">
        <p14:creationId xmlns:p14="http://schemas.microsoft.com/office/powerpoint/2010/main" val="24540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457199" y="1166019"/>
            <a:ext cx="8229600" cy="1844310"/>
          </a:xfrm>
        </p:spPr>
        <p:txBody>
          <a:bodyPr>
            <a:noAutofit/>
          </a:bodyPr>
          <a:lstStyle/>
          <a:p>
            <a:pPr marL="0" indent="0" algn="ctr">
              <a:buNone/>
            </a:pPr>
            <a:r>
              <a:rPr lang="en-US" sz="2400" b="1" u="sng" dirty="0"/>
              <a:t>Title Goes Here</a:t>
            </a:r>
          </a:p>
          <a:p>
            <a:pPr marL="0" indent="0" algn="ctr">
              <a:buNone/>
            </a:pPr>
            <a:r>
              <a:rPr lang="en-US" sz="2400" dirty="0"/>
              <a:t>Presented by:</a:t>
            </a:r>
          </a:p>
        </p:txBody>
      </p:sp>
      <p:sp>
        <p:nvSpPr>
          <p:cNvPr id="4" name="Title 1">
            <a:extLst>
              <a:ext uri="{FF2B5EF4-FFF2-40B4-BE49-F238E27FC236}">
                <a16:creationId xmlns:a16="http://schemas.microsoft.com/office/drawing/2014/main" id="{49E3507F-EA4E-8745-9654-5228390C1BDE}"/>
              </a:ext>
            </a:extLst>
          </p:cNvPr>
          <p:cNvSpPr txBox="1">
            <a:spLocks/>
          </p:cNvSpPr>
          <p:nvPr/>
        </p:nvSpPr>
        <p:spPr>
          <a:xfrm>
            <a:off x="537682" y="3429000"/>
            <a:ext cx="8229600" cy="1143000"/>
          </a:xfrm>
          <a:prstGeom prst="rect">
            <a:avLst/>
          </a:prstGeom>
        </p:spPr>
        <p:txBody>
          <a:bodyPr vert="horz" lIns="91440" tIns="45720" rIns="91440" bIns="45720" rtlCol="0" anchor="t" anchorCtr="0">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dirty="0"/>
              <a:t>Next Info Session:</a:t>
            </a:r>
            <a:br>
              <a:rPr lang="en-US" dirty="0"/>
            </a:br>
            <a:endParaRPr lang="en-US" b="1" cap="small" dirty="0"/>
          </a:p>
        </p:txBody>
      </p:sp>
      <p:sp>
        <p:nvSpPr>
          <p:cNvPr id="5" name="Content Placeholder 2">
            <a:extLst>
              <a:ext uri="{FF2B5EF4-FFF2-40B4-BE49-F238E27FC236}">
                <a16:creationId xmlns:a16="http://schemas.microsoft.com/office/drawing/2014/main" id="{C846DB4D-EAB4-B34C-9958-F9ED92FD39B1}"/>
              </a:ext>
            </a:extLst>
          </p:cNvPr>
          <p:cNvSpPr txBox="1">
            <a:spLocks/>
          </p:cNvSpPr>
          <p:nvPr/>
        </p:nvSpPr>
        <p:spPr>
          <a:xfrm>
            <a:off x="457199" y="4199558"/>
            <a:ext cx="8229600" cy="18443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b="1" u="sng" dirty="0"/>
              <a:t>Special Topic: TBA</a:t>
            </a:r>
          </a:p>
          <a:p>
            <a:pPr marL="0" indent="0" algn="ctr">
              <a:buFont typeface="Arial" pitchFamily="34" charset="0"/>
              <a:buNone/>
            </a:pPr>
            <a:r>
              <a:rPr lang="en-US" sz="2400" dirty="0"/>
              <a:t>Special Guest:</a:t>
            </a:r>
          </a:p>
          <a:p>
            <a:pPr marL="0" indent="0" algn="ctr">
              <a:buFont typeface="Arial" pitchFamily="34" charset="0"/>
              <a:buNone/>
            </a:pPr>
            <a:r>
              <a:rPr lang="en-US" sz="2400" dirty="0"/>
              <a:t> </a:t>
            </a:r>
          </a:p>
        </p:txBody>
      </p:sp>
    </p:spTree>
    <p:extLst>
      <p:ext uri="{BB962C8B-B14F-4D97-AF65-F5344CB8AC3E}">
        <p14:creationId xmlns:p14="http://schemas.microsoft.com/office/powerpoint/2010/main" val="214585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t>Thanks for attending!</a:t>
            </a:r>
          </a:p>
        </p:txBody>
      </p:sp>
      <p:sp>
        <p:nvSpPr>
          <p:cNvPr id="3" name="Content Placeholder 2"/>
          <p:cNvSpPr>
            <a:spLocks noGrp="1"/>
          </p:cNvSpPr>
          <p:nvPr>
            <p:ph idx="1"/>
          </p:nvPr>
        </p:nvSpPr>
        <p:spPr/>
        <p:txBody>
          <a:bodyPr>
            <a:normAutofit lnSpcReduction="10000"/>
          </a:bodyPr>
          <a:lstStyle/>
          <a:p>
            <a:r>
              <a:rPr lang="en-US" dirty="0"/>
              <a:t>For information about our flexible degree program options, email Karin </a:t>
            </a:r>
            <a:r>
              <a:rPr lang="en-US" dirty="0" err="1"/>
              <a:t>Hickenbotham</a:t>
            </a:r>
            <a:r>
              <a:rPr lang="en-US" dirty="0"/>
              <a:t> </a:t>
            </a:r>
            <a:r>
              <a:rPr lang="en-US" dirty="0">
                <a:hlinkClick r:id="rId2"/>
              </a:rPr>
              <a:t>kahicken@uark.edu</a:t>
            </a:r>
            <a:br>
              <a:rPr lang="en-US" dirty="0"/>
            </a:br>
            <a:r>
              <a:rPr lang="en-US" dirty="0"/>
              <a:t>or visit operations-management.uark.edu</a:t>
            </a:r>
            <a:br>
              <a:rPr lang="en-US" dirty="0">
                <a:solidFill>
                  <a:srgbClr val="FFFF00"/>
                </a:solidFill>
              </a:rPr>
            </a:br>
            <a:endParaRPr lang="en-US" dirty="0">
              <a:solidFill>
                <a:srgbClr val="FFFF00"/>
              </a:solidFill>
            </a:endParaRPr>
          </a:p>
          <a:p>
            <a:r>
              <a:rPr lang="en-US" i="1" u="sng" dirty="0"/>
              <a:t>Registered</a:t>
            </a:r>
            <a:r>
              <a:rPr lang="en-US" dirty="0"/>
              <a:t> participants will receive an email with the video link to this webinar.</a:t>
            </a:r>
          </a:p>
          <a:p>
            <a:pPr marL="0" indent="0">
              <a:buNone/>
            </a:pPr>
            <a:endParaRPr lang="en-US" dirty="0"/>
          </a:p>
          <a:p>
            <a:r>
              <a:rPr lang="en-US" dirty="0"/>
              <a:t>We hope to see you online next month!</a:t>
            </a:r>
          </a:p>
          <a:p>
            <a:pPr marL="0" indent="0">
              <a:buNone/>
            </a:pPr>
            <a:endParaRPr lang="en-US" dirty="0"/>
          </a:p>
        </p:txBody>
      </p:sp>
    </p:spTree>
    <p:extLst>
      <p:ext uri="{BB962C8B-B14F-4D97-AF65-F5344CB8AC3E}">
        <p14:creationId xmlns:p14="http://schemas.microsoft.com/office/powerpoint/2010/main" val="1573773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Overview By Sport</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777802"/>
                <a:gridCol w="1285108"/>
                <a:gridCol w="1082602"/>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StdESPN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Local Teams</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286000" y="1828800"/>
          <a:ext cx="3657600" cy="2743200"/>
        </p:xfrm>
        <a:graphic>
          <a:graphicData uri="http://schemas.openxmlformats.org/drawingml/2006/table">
            <a:tbl>
              <a:tblPr/>
              <a:tblGrid>
                <a:gridCol w="757760"/>
                <a:gridCol w="1325291"/>
                <a:gridCol w="1186980"/>
                <a:gridCol w="774528"/>
                <a:gridCol w="962944"/>
              </a:tblGrid>
              <a:tr h="352451">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Cowboys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Stars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Memphis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Grizzlies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2014</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339380"/>
                <a:gridCol w="154069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Francisco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2015</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00958"/>
                <a:gridCol w="1325291"/>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Broncos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Denver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2016</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19650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Cubs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i="1" dirty="0">
                <a:solidFill>
                  <a:srgbClr val="FFFF00"/>
                </a:solidFill>
                <a:latin typeface="Myriad Pro Light" panose="020B0603030403020204" pitchFamily="34" charset="0"/>
              </a:rPr>
              <a:t>Sports Analytics: Putting the Fun Back Into Analytics</a:t>
            </a:r>
            <a:br>
              <a:rPr lang="en-US" i="1" dirty="0"/>
            </a:br>
            <a:endParaRPr lang="en-US" sz="2400" b="1" i="1" dirty="0"/>
          </a:p>
          <a:p>
            <a:pPr marL="0" indent="0">
              <a:spcAft>
                <a:spcPts val="600"/>
              </a:spcAft>
              <a:buNone/>
            </a:pPr>
            <a:endParaRPr lang="en-US" sz="1600" b="1" i="1" dirty="0"/>
          </a:p>
          <a:p>
            <a:pPr marL="0" indent="0">
              <a:spcAft>
                <a:spcPts val="600"/>
              </a:spcAft>
              <a:buNone/>
            </a:pPr>
            <a:r>
              <a:rPr lang="en-US" sz="1600" i="1" dirty="0">
                <a:solidFill>
                  <a:srgbClr val="FFFF00"/>
                </a:solidFill>
              </a:rPr>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035040" y="2065020"/>
            <a:ext cx="2113280" cy="2727960"/>
          </a:xfrm>
        </p:spPr>
      </p:pic>
    </p:spTree>
    <p:extLst>
      <p:ext uri="{BB962C8B-B14F-4D97-AF65-F5344CB8AC3E}">
        <p14:creationId xmlns:p14="http://schemas.microsoft.com/office/powerpoint/2010/main" val="162355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2017</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367360"/>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671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Eagles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Capitals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2018</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970981"/>
                <a:gridCol w="989337"/>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Blues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 Louis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2019</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24473"/>
                <a:gridCol w="1369146"/>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Nationals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Rating</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1365475"/>
                <a:gridCol w="804790"/>
                <a:gridCol w="962944"/>
                <a:gridCol w="1131716"/>
                <a:gridCol w="1344143"/>
              </a:tblGrid>
              <a:tr h="354932">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MeanPop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MeanSalary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6712">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Best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634953"/>
                <a:gridCol w="1369146"/>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Golden Knights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Las Vegas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Worst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339380"/>
                <a:gridCol w="1367360"/>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Pirates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994">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76ers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89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Spurs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Antonio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Indians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New York</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Los Angeles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79427"/>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Angels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Clippers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Chargers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Rams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7887">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Kings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New York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88555"/>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Knicks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Jets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Islanders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Small City's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71093"/>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Packers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Panthers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Plot</a:t>
            </a:r>
          </a:p>
        </p:txBody>
      </p:sp>
      <p:pic xmlns:a="http://schemas.openxmlformats.org/drawingml/2006/main" xmlns:r="http://schemas.openxmlformats.org/officeDocument/2006/relationships" xmlns:p="http://schemas.openxmlformats.org/presentationml/2006/main">
        <p:nvPicPr>
          <p:cNvPr id="3" name="Content Placeholder 2"/>
          <p:cNvPicPr>
            <a:picLocks noGrp="1"/>
          </p:cNvPicPr>
          <p:nvPr>
            <p:ph idx="1"/>
          </p:nvPr>
        </p:nvPicPr>
        <p:blipFill>
          <a:blip cstate="print" r:embed="rId2"/>
          <a:stretch>
            <a:fillRect/>
          </a:stretch>
        </p:blipFill>
        <p:spPr>
          <a:xfrm>
            <a:off x="457200" y="1600200"/>
            <a:ext cx="8229600" cy="45259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Data</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731520" y="2286000"/>
          <a:ext cx="3657600" cy="27432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1371600">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Cluster</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Teams</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MeanX2014HF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MeanX2015HF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MeanX2016HF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MeanX2017HF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MeanX2018HF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MeanX2019HF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MeanPopulation</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MeanSalary</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MeanESPNRating</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00">
                        <a:alpha val="100000"/>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33694</TotalTime>
  <Words>675</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Myriad Pro</vt:lpstr>
      <vt:lpstr>Myriad Pro Light</vt:lpstr>
      <vt:lpstr>Black</vt:lpstr>
      <vt:lpstr>PowerPoint Presentation</vt:lpstr>
      <vt:lpstr>PowerPoint Presentation</vt:lpstr>
      <vt:lpstr>Charles Barkley (2015)</vt:lpstr>
      <vt:lpstr>Why do this project?</vt:lpstr>
      <vt:lpstr>ESPN The Great Analytics Rankings (2015)</vt:lpstr>
      <vt:lpstr>ESPN The Great Analytics Rankings (2015)</vt:lpstr>
      <vt:lpstr>Data</vt:lpstr>
      <vt:lpstr>Challenges</vt:lpstr>
      <vt:lpstr>     Question and Answer  with   Type your questions in the chat section of this session.  </vt:lpstr>
      <vt:lpstr>M.S. Operations Management  at a glance:</vt:lpstr>
      <vt:lpstr>PowerPoint Presentation</vt:lpstr>
      <vt:lpstr>PowerPoint Presentation</vt:lpstr>
      <vt:lpstr>Next Webinar: </vt:lpstr>
      <vt:lpstr>Thanks for attending!</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Roy Cordell</dc:creator>
  <cp:lastModifiedBy/>
  <cp:revision>41</cp:revision>
  <dcterms:created xsi:type="dcterms:W3CDTF">2014-06-13T18:59:15Z</dcterms:created>
  <dcterms:modified xsi:type="dcterms:W3CDTF">2020-11-10T00:07:38Z</dcterms:modified>
</cp:coreProperties>
</file>