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xmlns:a="http://schemas.openxmlformats.org/drawingml/2006/main" xmlns:r="http://schemas.openxmlformats.org/officeDocument/2006/relationships" xmlns:p="http://schemas.openxmlformats.org/presentationml/2006/main">
    <p:sldId id="266" r:id="rId2"/>
    <p:sldId id="419" r:id="rId3"/>
    <p:sldId id="263" r:id="rId4"/>
    <p:sldId id="421" r:id="rId5"/>
    <p:sldId id="426" r:id="rId6"/>
    <p:sldId id="422" r:id="rId7"/>
    <p:sldId id="423" r:id="rId8"/>
    <p:sldId id="424" r:id="rId9"/>
    <p:sldId id="425" r:id="rId10"/>
    <p:sldId id="427" r:id="rId11"/>
    <p:sldId id="428" r:id="rId18"/>
    <p:sldId id="429" r:id="rId19"/>
    <p:sldId id="430"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5" r:id="rId35"/>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0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showGuides="1">
      <p:cViewPr varScale="1">
        <p:scale>
          <a:sx n="111" d="100"/>
          <a:sy n="111" d="100"/>
        </p:scale>
        <p:origin x="930" y="78"/>
      </p:cViewPr>
      <p:guideLst>
        <p:guide orient="horz" pos="2160"/>
        <p:guide pos="307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
<Relationship Id="rId8" Type="http://schemas.openxmlformats.org/officeDocument/2006/relationships/slide" Target="slides/slide7.xml"/>
<Relationship Id="rId13" Type="http://schemas.openxmlformats.org/officeDocument/2006/relationships/tags" Target="tags/tag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 Id="rId18" Type="http://schemas.openxmlformats.org/officeDocument/2006/relationships/slide" Target="slides/slide11.xml"/>
<Relationship Id="rId19" Type="http://schemas.openxmlformats.org/officeDocument/2006/relationships/slide" Target="slides/slide12.xml"/>
<Relationship Id="rId20" Type="http://schemas.openxmlformats.org/officeDocument/2006/relationships/slide" Target="slides/slide13.xml"/>
<Relationship Id="rId21" Type="http://schemas.openxmlformats.org/officeDocument/2006/relationships/slide" Target="slides/slide14.xml"/>
<Relationship Id="rId22" Type="http://schemas.openxmlformats.org/officeDocument/2006/relationships/slide" Target="slides/slide15.xml"/>
<Relationship Id="rId23" Type="http://schemas.openxmlformats.org/officeDocument/2006/relationships/slide" Target="slides/slide16.xml"/>
<Relationship Id="rId24" Type="http://schemas.openxmlformats.org/officeDocument/2006/relationships/slide" Target="slides/slide17.xml"/>
<Relationship Id="rId25" Type="http://schemas.openxmlformats.org/officeDocument/2006/relationships/slide" Target="slides/slide18.xml"/>
<Relationship Id="rId26" Type="http://schemas.openxmlformats.org/officeDocument/2006/relationships/slide" Target="slides/slide19.xml"/>
<Relationship Id="rId27" Type="http://schemas.openxmlformats.org/officeDocument/2006/relationships/slide" Target="slides/slide20.xml"/>
<Relationship Id="rId28" Type="http://schemas.openxmlformats.org/officeDocument/2006/relationships/slide" Target="slides/slide21.xml"/>
<Relationship Id="rId29" Type="http://schemas.openxmlformats.org/officeDocument/2006/relationships/slide" Target="slides/slide22.xml"/>
<Relationship Id="rId30" Type="http://schemas.openxmlformats.org/officeDocument/2006/relationships/slide" Target="slides/slide23.xml"/>
<Relationship Id="rId31" Type="http://schemas.openxmlformats.org/officeDocument/2006/relationships/slide" Target="slides/slide24.xml"/>
<Relationship Id="rId32" Type="http://schemas.openxmlformats.org/officeDocument/2006/relationships/slide" Target="slides/slide25.xml"/>
<Relationship Id="rId33" Type="http://schemas.openxmlformats.org/officeDocument/2006/relationships/slide" Target="slides/slide26.xml"/>
<Relationship Id="rId34" Type="http://schemas.openxmlformats.org/officeDocument/2006/relationships/slide" Target="slides/slide27.xml"/>
<Relationship Id="rId35" Type="http://schemas.openxmlformats.org/officeDocument/2006/relationships/slide" Target="slides/slide2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F62DA-8226-40BB-A178-84CAFB4DB1C7}" type="datetimeFigureOut">
              <a:rPr lang="en-US" smtClean="0"/>
              <a:t>2/10/2022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BC8A2-D0F7-4029-AB53-A51B7EDA7996}" type="slidenum">
              <a:rPr lang="en-US" smtClean="0"/>
              <a:t>‹#›</a:t>
            </a:fld>
            <a:endParaRPr lang="en-US"/>
          </a:p>
        </p:txBody>
      </p:sp>
    </p:spTree>
    <p:extLst>
      <p:ext uri="{BB962C8B-B14F-4D97-AF65-F5344CB8AC3E}">
        <p14:creationId xmlns:p14="http://schemas.microsoft.com/office/powerpoint/2010/main" val="255553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8" name="Picture 7"/>
          <p:cNvPicPr>
            <a:picLocks noChangeAspect="1"/>
          </p:cNvPicPr>
          <p:nvPr userDrawn="1"/>
        </p:nvPicPr>
        <p:blipFill>
          <a:blip r:embed="rId2"/>
          <a:stretch>
            <a:fillRect/>
          </a:stretch>
        </p:blipFill>
        <p:spPr>
          <a:xfrm>
            <a:off x="6888480" y="6165864"/>
            <a:ext cx="1965960" cy="692136"/>
          </a:xfrm>
          <a:prstGeom prst="rect">
            <a:avLst/>
          </a:prstGeom>
        </p:spPr>
      </p:pic>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cument 6"/>
          <p:cNvSpPr/>
          <p:nvPr userDrawn="1"/>
        </p:nvSpPr>
        <p:spPr>
          <a:xfrm rot="10800000">
            <a:off x="0" y="6045171"/>
            <a:ext cx="9152890" cy="80722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0 h 25422"/>
              <a:gd name="connsiteX1" fmla="*/ 21600 w 21600"/>
              <a:gd name="connsiteY1" fmla="*/ 0 h 25422"/>
              <a:gd name="connsiteX2" fmla="*/ 21600 w 21600"/>
              <a:gd name="connsiteY2" fmla="*/ 17322 h 25422"/>
              <a:gd name="connsiteX3" fmla="*/ 0 w 21600"/>
              <a:gd name="connsiteY3" fmla="*/ 20172 h 25422"/>
              <a:gd name="connsiteX4" fmla="*/ 0 w 21600"/>
              <a:gd name="connsiteY4" fmla="*/ 0 h 25422"/>
              <a:gd name="connsiteX0" fmla="*/ 0 w 21621"/>
              <a:gd name="connsiteY0" fmla="*/ 0 h 23606"/>
              <a:gd name="connsiteX1" fmla="*/ 21600 w 21621"/>
              <a:gd name="connsiteY1" fmla="*/ 0 h 23606"/>
              <a:gd name="connsiteX2" fmla="*/ 21621 w 21621"/>
              <a:gd name="connsiteY2" fmla="*/ 3885 h 23606"/>
              <a:gd name="connsiteX3" fmla="*/ 0 w 21621"/>
              <a:gd name="connsiteY3" fmla="*/ 20172 h 23606"/>
              <a:gd name="connsiteX4" fmla="*/ 0 w 21621"/>
              <a:gd name="connsiteY4" fmla="*/ 0 h 23606"/>
              <a:gd name="connsiteX0" fmla="*/ 0 w 21621"/>
              <a:gd name="connsiteY0" fmla="*/ 0 h 21716"/>
              <a:gd name="connsiteX1" fmla="*/ 21600 w 21621"/>
              <a:gd name="connsiteY1" fmla="*/ 0 h 21716"/>
              <a:gd name="connsiteX2" fmla="*/ 21621 w 21621"/>
              <a:gd name="connsiteY2" fmla="*/ 3885 h 21716"/>
              <a:gd name="connsiteX3" fmla="*/ 0 w 21621"/>
              <a:gd name="connsiteY3" fmla="*/ 20172 h 21716"/>
              <a:gd name="connsiteX4" fmla="*/ 0 w 21621"/>
              <a:gd name="connsiteY4" fmla="*/ 0 h 21716"/>
              <a:gd name="connsiteX0" fmla="*/ 0 w 21621"/>
              <a:gd name="connsiteY0" fmla="*/ 0 h 15056"/>
              <a:gd name="connsiteX1" fmla="*/ 21600 w 21621"/>
              <a:gd name="connsiteY1" fmla="*/ 0 h 15056"/>
              <a:gd name="connsiteX2" fmla="*/ 21621 w 21621"/>
              <a:gd name="connsiteY2" fmla="*/ 3885 h 15056"/>
              <a:gd name="connsiteX3" fmla="*/ 41 w 21621"/>
              <a:gd name="connsiteY3" fmla="*/ 13014 h 15056"/>
              <a:gd name="connsiteX4" fmla="*/ 0 w 21621"/>
              <a:gd name="connsiteY4" fmla="*/ 0 h 15056"/>
              <a:gd name="connsiteX0" fmla="*/ 0 w 21621"/>
              <a:gd name="connsiteY0" fmla="*/ 0 h 15869"/>
              <a:gd name="connsiteX1" fmla="*/ 21600 w 21621"/>
              <a:gd name="connsiteY1" fmla="*/ 0 h 15869"/>
              <a:gd name="connsiteX2" fmla="*/ 21621 w 21621"/>
              <a:gd name="connsiteY2" fmla="*/ 3885 h 15869"/>
              <a:gd name="connsiteX3" fmla="*/ 41 w 21621"/>
              <a:gd name="connsiteY3" fmla="*/ 13014 h 15869"/>
              <a:gd name="connsiteX4" fmla="*/ 0 w 21621"/>
              <a:gd name="connsiteY4" fmla="*/ 0 h 15869"/>
              <a:gd name="connsiteX0" fmla="*/ 43 w 21664"/>
              <a:gd name="connsiteY0" fmla="*/ 0 h 15869"/>
              <a:gd name="connsiteX1" fmla="*/ 21643 w 21664"/>
              <a:gd name="connsiteY1" fmla="*/ 0 h 15869"/>
              <a:gd name="connsiteX2" fmla="*/ 21664 w 21664"/>
              <a:gd name="connsiteY2" fmla="*/ 3885 h 15869"/>
              <a:gd name="connsiteX3" fmla="*/ 1 w 21664"/>
              <a:gd name="connsiteY3" fmla="*/ 13014 h 15869"/>
              <a:gd name="connsiteX4" fmla="*/ 43 w 21664"/>
              <a:gd name="connsiteY4" fmla="*/ 0 h 15869"/>
              <a:gd name="connsiteX0" fmla="*/ 16 w 21637"/>
              <a:gd name="connsiteY0" fmla="*/ 0 h 15950"/>
              <a:gd name="connsiteX1" fmla="*/ 21616 w 21637"/>
              <a:gd name="connsiteY1" fmla="*/ 0 h 15950"/>
              <a:gd name="connsiteX2" fmla="*/ 21637 w 21637"/>
              <a:gd name="connsiteY2" fmla="*/ 3885 h 15950"/>
              <a:gd name="connsiteX3" fmla="*/ 4 w 21637"/>
              <a:gd name="connsiteY3" fmla="*/ 13105 h 15950"/>
              <a:gd name="connsiteX4" fmla="*/ 16 w 21637"/>
              <a:gd name="connsiteY4" fmla="*/ 0 h 15950"/>
              <a:gd name="connsiteX0" fmla="*/ 16 w 21637"/>
              <a:gd name="connsiteY0" fmla="*/ 0 h 15980"/>
              <a:gd name="connsiteX1" fmla="*/ 21616 w 21637"/>
              <a:gd name="connsiteY1" fmla="*/ 0 h 15980"/>
              <a:gd name="connsiteX2" fmla="*/ 21637 w 21637"/>
              <a:gd name="connsiteY2" fmla="*/ 3885 h 15980"/>
              <a:gd name="connsiteX3" fmla="*/ 4 w 21637"/>
              <a:gd name="connsiteY3" fmla="*/ 13105 h 15980"/>
              <a:gd name="connsiteX4" fmla="*/ 16 w 21637"/>
              <a:gd name="connsiteY4" fmla="*/ 0 h 15980"/>
              <a:gd name="connsiteX0" fmla="*/ 16 w 21637"/>
              <a:gd name="connsiteY0" fmla="*/ 0 h 14686"/>
              <a:gd name="connsiteX1" fmla="*/ 21616 w 21637"/>
              <a:gd name="connsiteY1" fmla="*/ 0 h 14686"/>
              <a:gd name="connsiteX2" fmla="*/ 21637 w 21637"/>
              <a:gd name="connsiteY2" fmla="*/ 3885 h 14686"/>
              <a:gd name="connsiteX3" fmla="*/ 4 w 21637"/>
              <a:gd name="connsiteY3" fmla="*/ 13105 h 14686"/>
              <a:gd name="connsiteX4" fmla="*/ 16 w 21637"/>
              <a:gd name="connsiteY4" fmla="*/ 0 h 14686"/>
              <a:gd name="connsiteX0" fmla="*/ 30 w 21651"/>
              <a:gd name="connsiteY0" fmla="*/ 0 h 11313"/>
              <a:gd name="connsiteX1" fmla="*/ 21630 w 21651"/>
              <a:gd name="connsiteY1" fmla="*/ 0 h 11313"/>
              <a:gd name="connsiteX2" fmla="*/ 21651 w 21651"/>
              <a:gd name="connsiteY2" fmla="*/ 3885 h 11313"/>
              <a:gd name="connsiteX3" fmla="*/ 2 w 21651"/>
              <a:gd name="connsiteY3" fmla="*/ 9365 h 11313"/>
              <a:gd name="connsiteX4" fmla="*/ 30 w 21651"/>
              <a:gd name="connsiteY4" fmla="*/ 0 h 11313"/>
              <a:gd name="connsiteX0" fmla="*/ 0 w 21670"/>
              <a:gd name="connsiteY0" fmla="*/ 0 h 11313"/>
              <a:gd name="connsiteX1" fmla="*/ 21649 w 21670"/>
              <a:gd name="connsiteY1" fmla="*/ 0 h 11313"/>
              <a:gd name="connsiteX2" fmla="*/ 21670 w 21670"/>
              <a:gd name="connsiteY2" fmla="*/ 3885 h 11313"/>
              <a:gd name="connsiteX3" fmla="*/ 21 w 21670"/>
              <a:gd name="connsiteY3" fmla="*/ 9365 h 11313"/>
              <a:gd name="connsiteX4" fmla="*/ 0 w 21670"/>
              <a:gd name="connsiteY4" fmla="*/ 0 h 11313"/>
              <a:gd name="connsiteX0" fmla="*/ 0 w 21670"/>
              <a:gd name="connsiteY0" fmla="*/ 0 h 11574"/>
              <a:gd name="connsiteX1" fmla="*/ 21649 w 21670"/>
              <a:gd name="connsiteY1" fmla="*/ 0 h 11574"/>
              <a:gd name="connsiteX2" fmla="*/ 21670 w 21670"/>
              <a:gd name="connsiteY2" fmla="*/ 3885 h 11574"/>
              <a:gd name="connsiteX3" fmla="*/ 21 w 21670"/>
              <a:gd name="connsiteY3" fmla="*/ 9365 h 11574"/>
              <a:gd name="connsiteX4" fmla="*/ 0 w 21670"/>
              <a:gd name="connsiteY4" fmla="*/ 0 h 11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0" h="11574">
                <a:moveTo>
                  <a:pt x="0" y="0"/>
                </a:moveTo>
                <a:lnTo>
                  <a:pt x="21649" y="0"/>
                </a:lnTo>
                <a:lnTo>
                  <a:pt x="21670" y="3885"/>
                </a:lnTo>
                <a:cubicBezTo>
                  <a:pt x="4351" y="4180"/>
                  <a:pt x="5527" y="16473"/>
                  <a:pt x="21" y="9365"/>
                </a:cubicBezTo>
                <a:cubicBezTo>
                  <a:pt x="7" y="5027"/>
                  <a:pt x="14" y="4338"/>
                  <a:pt x="0" y="0"/>
                </a:cubicBezTo>
                <a:close/>
              </a:path>
            </a:pathLst>
          </a:custGeom>
          <a:solidFill>
            <a:schemeClr val="bg2"/>
          </a:solidFill>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b="0" cap="none" spc="0">
              <a:ln>
                <a:noFill/>
              </a:ln>
              <a:solidFill>
                <a:schemeClr val="tx1"/>
              </a:solidFill>
              <a:effectLst/>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457200" y="626622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56013-B943-42BA-886F-6F9D4EB85E9D}" type="slidenum">
              <a:rPr lang="en-US" smtClean="0"/>
              <a:pPr/>
              <a:t>‹#›</a:t>
            </a:fld>
            <a:endParaRPr lang="en-US" dirty="0"/>
          </a:p>
        </p:txBody>
      </p:sp>
      <p:pic>
        <p:nvPicPr>
          <p:cNvPr id="9" name="Picture 8"/>
          <p:cNvPicPr>
            <a:picLocks noChangeAspect="1"/>
          </p:cNvPicPr>
          <p:nvPr userDrawn="1"/>
        </p:nvPicPr>
        <p:blipFill rotWithShape="1">
          <a:blip r:embed="rId13"/>
          <a:srcRect t="13318" r="3915" b="14087"/>
          <a:stretch/>
        </p:blipFill>
        <p:spPr>
          <a:xfrm>
            <a:off x="7369302" y="6366391"/>
            <a:ext cx="1755805" cy="467027"/>
          </a:xfrm>
          <a:prstGeom prst="rect">
            <a:avLst/>
          </a:prstGeom>
        </p:spPr>
      </p:pic>
      <p:sp>
        <p:nvSpPr>
          <p:cNvPr id="11" name="TextBox 10"/>
          <p:cNvSpPr txBox="1"/>
          <p:nvPr userDrawn="1"/>
        </p:nvSpPr>
        <p:spPr>
          <a:xfrm>
            <a:off x="0" y="6563620"/>
            <a:ext cx="8667907" cy="307777"/>
          </a:xfrm>
          <a:prstGeom prst="rect">
            <a:avLst/>
          </a:prstGeom>
          <a:noFill/>
        </p:spPr>
        <p:txBody>
          <a:bodyPr wrap="square" rtlCol="0">
            <a:spAutoFit/>
          </a:bodyPr>
          <a:lstStyle/>
          <a:p>
            <a:r>
              <a:rPr lang="en-US" sz="1400" b="1" dirty="0">
                <a:latin typeface="Myriad Pro Light" panose="020B0603030403020204" pitchFamily="34" charset="0"/>
              </a:rPr>
              <a:t>Operations Management Graduate Program         |         operations-management.uark.edu</a:t>
            </a:r>
            <a:endParaRPr lang="en-US" sz="1400" dirty="0">
              <a:latin typeface="Myriad Pro Light" panose="020B0603030403020204" pitchFamily="34" charset="0"/>
            </a:endParaRPr>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
<Relationship Id="rId3" Type="http://schemas.openxmlformats.org/officeDocument/2006/relationships/hyperlink" Target="https://github.com/ltwalt/espnsports" TargetMode="Externa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3" Type="http://schemas.openxmlformats.org/officeDocument/2006/relationships/hyperlink" Target="http://pngimg.com/download/38182" TargetMode="External"/>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dd942a7b3c33.png"/>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filedd943294515c.png"/>
</Relationships>

</file>

<file path=ppt/slides/_rels/slide3.xml.rels><?xml version="1.0" encoding="UTF-8" standalone="yes"?>

<Relationships  xmlns="http://schemas.openxmlformats.org/package/2006/relationships">
<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AF99B7-4630-7441-A981-73FC4CEEEBFA}"/>
              </a:ext>
            </a:extLst>
          </p:cNvPr>
          <p:cNvSpPr txBox="1">
            <a:spLocks/>
          </p:cNvSpPr>
          <p:nvPr/>
        </p:nvSpPr>
        <p:spPr>
          <a:xfrm>
            <a:off x="60960" y="1920241"/>
            <a:ext cx="9022080" cy="199263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cap="small" dirty="0"/>
              <a:t>Analytics is Fun!</a:t>
            </a:r>
            <a:br>
              <a:rPr lang="en-US" b="1" cap="small" dirty="0"/>
            </a:br>
            <a:endParaRPr lang="en-US" b="1" cap="small" dirty="0"/>
          </a:p>
        </p:txBody>
      </p:sp>
      <p:sp>
        <p:nvSpPr>
          <p:cNvPr id="6" name="Subtitle 2">
            <a:extLst>
              <a:ext uri="{FF2B5EF4-FFF2-40B4-BE49-F238E27FC236}">
                <a16:creationId xmlns:a16="http://schemas.microsoft.com/office/drawing/2014/main" id="{1CB5D8AB-4A20-434E-A41B-0A36C789246A}"/>
              </a:ext>
            </a:extLst>
          </p:cNvPr>
          <p:cNvSpPr txBox="1">
            <a:spLocks/>
          </p:cNvSpPr>
          <p:nvPr/>
        </p:nvSpPr>
        <p:spPr>
          <a:xfrm>
            <a:off x="1371600" y="3787140"/>
            <a:ext cx="6400800" cy="1752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February 10, 2022</a:t>
            </a:r>
          </a:p>
        </p:txBody>
      </p:sp>
    </p:spTree>
    <p:extLst>
      <p:ext uri="{BB962C8B-B14F-4D97-AF65-F5344CB8AC3E}">
        <p14:creationId xmlns:p14="http://schemas.microsoft.com/office/powerpoint/2010/main" val="144031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black background&#10;&#10;Description automatically generated">
            <a:extLst>
              <a:ext uri="{FF2B5EF4-FFF2-40B4-BE49-F238E27FC236}">
                <a16:creationId xmlns:a16="http://schemas.microsoft.com/office/drawing/2014/main" id="{B1AA79B9-E01B-4D69-8460-2DC84079A876}"/>
              </a:ext>
            </a:extLst>
          </p:cNvPr>
          <p:cNvPicPr>
            <a:picLocks noChangeAspect="1"/>
          </p:cNvPicPr>
          <p:nvPr/>
        </p:nvPicPr>
        <p:blipFill>
          <a:blip r:embed="rId2"/>
          <a:stretch>
            <a:fillRect/>
          </a:stretch>
        </p:blipFill>
        <p:spPr>
          <a:xfrm>
            <a:off x="2556106" y="1869146"/>
            <a:ext cx="3734628" cy="3734628"/>
          </a:xfrm>
          <a:prstGeom prst="rect">
            <a:avLst/>
          </a:prstGeom>
        </p:spPr>
      </p:pic>
      <p:sp>
        <p:nvSpPr>
          <p:cNvPr id="6" name="TextBox 5">
            <a:extLst>
              <a:ext uri="{FF2B5EF4-FFF2-40B4-BE49-F238E27FC236}">
                <a16:creationId xmlns:a16="http://schemas.microsoft.com/office/drawing/2014/main" id="{627BBFDA-D05C-4994-8354-BC7C321617EF}"/>
              </a:ext>
            </a:extLst>
          </p:cNvPr>
          <p:cNvSpPr txBox="1"/>
          <p:nvPr/>
        </p:nvSpPr>
        <p:spPr>
          <a:xfrm>
            <a:off x="874569" y="1121944"/>
            <a:ext cx="7259541" cy="646331"/>
          </a:xfrm>
          <a:prstGeom prst="rect">
            <a:avLst/>
          </a:prstGeom>
          <a:noFill/>
        </p:spPr>
        <p:txBody>
          <a:bodyPr wrap="square" rtlCol="0">
            <a:spAutoFit/>
          </a:bodyPr>
          <a:lstStyle/>
          <a:p>
            <a:r>
              <a:rPr lang="en-US" sz="3600" dirty="0">
                <a:hlinkClick r:id="rId3">
                  <a:extLst>
                    <a:ext uri="{A12FA001-AC4F-418D-AE19-62706E023703}">
                      <ahyp:hlinkClr xmlns:ahyp="http://schemas.microsoft.com/office/drawing/2018/hyperlinkcolor" val="tx"/>
                    </a:ext>
                  </a:extLst>
                </a:hlinkClick>
              </a:rPr>
              <a:t>https://github.com/ltwalt/espnsports</a:t>
            </a:r>
            <a:endParaRPr lang="en-US" sz="3600" dirty="0"/>
          </a:p>
        </p:txBody>
      </p:sp>
    </p:spTree>
    <p:extLst>
      <p:ext uri="{BB962C8B-B14F-4D97-AF65-F5344CB8AC3E}">
        <p14:creationId xmlns:p14="http://schemas.microsoft.com/office/powerpoint/2010/main" val="334806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Overview By Sport</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813819"/>
                <a:gridCol w="1333526"/>
                <a:gridCol w="1141439"/>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StdESPN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Local Teams</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286000" y="1828800"/>
          <a:ext cx="3657600" cy="2743200"/>
        </p:xfrm>
        <a:graphic>
          <a:graphicData uri="http://schemas.openxmlformats.org/drawingml/2006/table">
            <a:tbl>
              <a:tblPr/>
              <a:tblGrid>
                <a:gridCol w="791296"/>
                <a:gridCol w="1344937"/>
                <a:gridCol w="1175273"/>
                <a:gridCol w="814116"/>
                <a:gridCol w="100590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Cowboys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Stars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Memphis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Grizzlies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2014</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33626"/>
                <a:gridCol w="155954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San Francisco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2015</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108101"/>
                <a:gridCol w="134493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Royals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Broncos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Denver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2016</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21918"/>
                <a:gridCol w="1175669"/>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Cubs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2017</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21918"/>
                <a:gridCol w="1367955"/>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860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Eagles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Capitals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2018</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983681"/>
                <a:gridCol w="994992"/>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Blues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St Louis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2019</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107903"/>
                <a:gridCol w="137916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Nationals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Washington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6.1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Champions 2020</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371600" y="1828800"/>
          <a:ext cx="3657600" cy="2743200"/>
        </p:xfrm>
        <a:graphic>
          <a:graphicData uri="http://schemas.openxmlformats.org/drawingml/2006/table">
            <a:tbl>
              <a:tblPr/>
              <a:tblGrid>
                <a:gridCol w="791296"/>
                <a:gridCol w="1333824"/>
                <a:gridCol w="1379167"/>
                <a:gridCol w="1446239"/>
                <a:gridCol w="159268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Milwaukee</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Buccaneers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400" y="1358900"/>
            <a:ext cx="4696460" cy="1143000"/>
          </a:xfrm>
        </p:spPr>
        <p:txBody>
          <a:bodyPr>
            <a:normAutofit fontScale="90000"/>
          </a:bodyPr>
          <a:lstStyle/>
          <a:p>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Question and Answer </a:t>
            </a:r>
            <a:br>
              <a:rPr lang="en-US" dirty="0">
                <a:latin typeface="Myriad Pro" panose="020B0703030403020204" pitchFamily="34" charset="0"/>
              </a:rPr>
            </a:br>
            <a:r>
              <a:rPr lang="en-US" dirty="0">
                <a:latin typeface="Myriad Pro" panose="020B0703030403020204" pitchFamily="34" charset="0"/>
              </a:rPr>
              <a:t>with Walt</a:t>
            </a:r>
            <a:br>
              <a:rPr lang="en-US" dirty="0">
                <a:latin typeface="Myriad Pro" panose="020B0703030403020204" pitchFamily="34" charset="0"/>
              </a:rPr>
            </a:br>
            <a:br>
              <a:rPr lang="en-US" dirty="0">
                <a:latin typeface="Myriad Pro" panose="020B0703030403020204" pitchFamily="34" charset="0"/>
              </a:rPr>
            </a:br>
            <a:r>
              <a:rPr lang="en-US" dirty="0">
                <a:latin typeface="Myriad Pro" panose="020B0703030403020204" pitchFamily="34" charset="0"/>
              </a:rPr>
              <a:t>Type your questions in the chat section of this session.</a:t>
            </a:r>
            <a:br>
              <a:rPr lang="en-US" dirty="0">
                <a:latin typeface="Myriad Pro" panose="020B0703030403020204" pitchFamily="34" charset="0"/>
              </a:rPr>
            </a:br>
            <a:br>
              <a:rPr lang="en-US" dirty="0">
                <a:latin typeface="Myriad Pro" panose="020B0703030403020204" pitchFamily="34" charset="0"/>
              </a:rPr>
            </a:br>
            <a:endParaRPr lang="en-US" sz="2200" i="1" dirty="0">
              <a:solidFill>
                <a:srgbClr val="FFFF00"/>
              </a:solidFill>
              <a:latin typeface="Myriad Pro" panose="020B0703030403020204" pitchFamily="34" charset="0"/>
            </a:endParaRPr>
          </a:p>
        </p:txBody>
      </p:sp>
      <p:pic>
        <p:nvPicPr>
          <p:cNvPr id="18" name="Picture 17">
            <a:extLst>
              <a:ext uri="{FF2B5EF4-FFF2-40B4-BE49-F238E27FC236}">
                <a16:creationId xmlns:a16="http://schemas.microsoft.com/office/drawing/2014/main" id="{677929AC-B14A-584F-BBDB-8D97E20344AA}"/>
              </a:ext>
            </a:extLst>
          </p:cNvPr>
          <p:cNvPicPr>
            <a:picLocks noChangeAspect="1"/>
          </p:cNvPicPr>
          <p:nvPr/>
        </p:nvPicPr>
        <p:blipFill>
          <a:blip r:embed="rId2" cstate="email">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7800" y="1586249"/>
            <a:ext cx="3911600" cy="2324517"/>
          </a:xfrm>
          <a:prstGeom prst="rect">
            <a:avLst/>
          </a:prstGeom>
        </p:spPr>
      </p:pic>
    </p:spTree>
    <p:extLst>
      <p:ext uri="{BB962C8B-B14F-4D97-AF65-F5344CB8AC3E}">
        <p14:creationId xmlns:p14="http://schemas.microsoft.com/office/powerpoint/2010/main" val="2966916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Rating</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1446239"/>
                <a:gridCol w="847553"/>
                <a:gridCol w="1005906"/>
                <a:gridCol w="1163962"/>
                <a:gridCol w="1390280"/>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Count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MeanPop</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MeanSalary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Best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91296"/>
                <a:gridCol w="1650233"/>
                <a:gridCol w="1379167"/>
                <a:gridCol w="1446239"/>
                <a:gridCol w="1592686"/>
                <a:gridCol w="100590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GSWarriors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Patriots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Los Angeles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Lightning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Golden Knights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Las Vegas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2.67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Cavaliers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Chiefs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Kansas 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Astros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Houston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Penguins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Raptors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Toronto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ESPN Ranking Worst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914400" y="1828800"/>
          <a:ext cx="3657600" cy="2743200"/>
        </p:xfrm>
        <a:graphic>
          <a:graphicData uri="http://schemas.openxmlformats.org/drawingml/2006/table">
            <a:tbl>
              <a:tblPr/>
              <a:tblGrid>
                <a:gridCol w="791296"/>
                <a:gridCol w="1333626"/>
                <a:gridCol w="1367955"/>
                <a:gridCol w="1446239"/>
                <a:gridCol w="1592686"/>
                <a:gridCol w="1005906"/>
              </a:tblGrid>
              <a:tr h="451472">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City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ESPNRating</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Pirates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Pittsburgh</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Mavericks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Dallas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288">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Oakland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Rays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Tampa Bay</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6610">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76ers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Philadelphia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Spurs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San Antonio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Blackhawks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Chicago</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RedSox</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Boston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Gardians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Cleveland</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New York</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Los Angeles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1096493"/>
                <a:gridCol w="814116"/>
                <a:gridCol w="1005906"/>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Angels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Dodgers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90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Clippers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Lakers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0.86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51472">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Chargers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Rams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860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Ducks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Kings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New York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2743200" y="1828800"/>
          <a:ext cx="3657600" cy="2743200"/>
        </p:xfrm>
        <a:graphic>
          <a:graphicData uri="http://schemas.openxmlformats.org/drawingml/2006/table">
            <a:tbl>
              <a:tblPr/>
              <a:tblGrid>
                <a:gridCol w="791296"/>
                <a:gridCol w="1085281"/>
                <a:gridCol w="814116"/>
                <a:gridCol w="1005906"/>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0.71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MLB</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Yankees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Knicks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NBA</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11189">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Giants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Jets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304">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Islanders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1.57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48991">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Rangers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1.43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Small City's Team Performance</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1828800" y="1828800"/>
          <a:ext cx="3657600" cy="2743200"/>
        </p:xfrm>
        <a:graphic>
          <a:graphicData uri="http://schemas.openxmlformats.org/drawingml/2006/table">
            <a:tbl>
              <a:tblPr/>
              <a:tblGrid>
                <a:gridCol w="791296"/>
                <a:gridCol w="1074069"/>
                <a:gridCol w="814116"/>
                <a:gridCol w="1005906"/>
                <a:gridCol w="1592686"/>
              </a:tblGrid>
              <a:tr h="448793">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Sport</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Team</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ESPN</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HowFar</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600" b="1">
                          <a:solidFill>
                            <a:srgbClr val="000000">
                              <a:alpha val="100000"/>
                            </a:srgbClr>
                          </a:solidFill>
                          <a:latin typeface="Arial"/>
                          <a:cs typeface="Arial"/>
                          <a:ea typeface="Arial"/>
                          <a:sym typeface="Arial"/>
                        </a:rPr>
                        <a:t>PopulationMil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NFL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Packers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2.00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r>
              <a:tr h="409403">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NHL</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l"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Panthers</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1.29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600">
                          <a:solidFill>
                            <a:srgbClr val="000000">
                              <a:alpha val="100000"/>
                            </a:srgbClr>
                          </a:solidFill>
                          <a:latin typeface="Arial"/>
                          <a:cs typeface="Arial"/>
                          <a:ea typeface="Arial"/>
                          <a:sym typeface="Arial"/>
                        </a:rPr>
                        <a:t>0.1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2020 K-Means Clustering Plot</a:t>
            </a:r>
          </a:p>
        </p:txBody>
      </p:sp>
      <p:pic xmlns:a="http://schemas.openxmlformats.org/drawingml/2006/main" xmlns:r="http://schemas.openxmlformats.org/officeDocument/2006/relationships" xmlns:p="http://schemas.openxmlformats.org/presentationml/2006/main">
        <p:nvPicPr>
          <p:cNvPr id="3" name="Content Placeholder 2" descr=""/>
          <p:cNvPicPr>
            <a:picLocks noGrp="1"/>
          </p:cNvPicPr>
          <p:nvPr>
            <p:ph idx="1"/>
          </p:nvPr>
        </p:nvPicPr>
        <p:blipFill>
          <a:blip cstate="print" r:embed="rId2"/>
          <a:stretch>
            <a:fillRect/>
          </a:stretch>
        </p:blipFill>
        <p:spPr>
          <a:xfrm>
            <a:off x="457200" y="1600200"/>
            <a:ext cx="8229600" cy="45259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Title 1"/>
          <p:cNvSpPr>
            <a:spLocks noGrp="1"/>
          </p:cNvSpPr>
          <p:nvPr>
            <p:ph type="title"/>
          </p:nvPr>
        </p:nvSpPr>
        <p:spPr>
          <a:xfrm>
            <a:off x="457200" y="274638"/>
            <a:ext cx="8229600" cy="1143000"/>
          </a:xfrm>
        </p:spPr>
        <p:txBody>
          <a:bodyPr/>
          <a:lstStyle/>
          <a:p>
            <a:r>
              <a:rPr/>
              <a:t>2020 K-Means Clustering Data</a:t>
            </a:r>
          </a:p>
        </p:txBody>
      </p:sp>
      <p:graphicFrame xmlns:a="http://schemas.openxmlformats.org/drawingml/2006/main" xmlns:r="http://schemas.openxmlformats.org/officeDocument/2006/relationships" xmlns:p="http://schemas.openxmlformats.org/presentationml/2006/main">
        <p:nvGraphicFramePr>
          <p:cNvPr id="3" name=""/>
          <p:cNvGraphicFramePr>
            <a:graphicFrameLocks noGrp="true"/>
          </p:cNvGraphicFramePr>
          <p:nvPr/>
        </p:nvGraphicFramePr>
        <p:xfrm rot="0">
          <a:off x="731520" y="2286000"/>
          <a:ext cx="3657600" cy="2743200"/>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gridCol w="685800"/>
              </a:tblGrid>
              <a:tr h="1828800">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Cluster</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Teams</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MeanX2014HF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MeanX2015HF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MeanX2016HF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MeanX2017HF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MeanX2018HF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MeanX2019HF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MeanX2020HF</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MeanPopulation</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MeanSalary</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r" marL="63500" marR="63500">
                        <a:lnSpc>
                          <a:spcPct val="100000"/>
                        </a:lnSpc>
                        <a:spcBef>
                          <a:spcPts val="500"/>
                        </a:spcBef>
                        <a:spcAft>
                          <a:spcPts val="500"/>
                        </a:spcAft>
                        <a:buNone/>
                      </a:pPr>
                      <a:r>
                        <a:rPr sz="1200" b="1">
                          <a:solidFill>
                            <a:srgbClr val="000000">
                              <a:alpha val="100000"/>
                            </a:srgbClr>
                          </a:solidFill>
                          <a:latin typeface="Arial"/>
                          <a:cs typeface="Arial"/>
                          <a:ea typeface="Arial"/>
                          <a:sym typeface="Arial"/>
                        </a:rPr>
                        <a:t>MeanESPNRating</a:t>
                      </a:r>
                    </a:p>
                  </a:txBody>
                  <a:tcPr vert="vert" anchor="ctr" marB="0" marT="0" marR="0" marL="0">
                    <a:lnL w="0" cmpd="sng" algn="ctr" cap="flat">
                      <a:solidFill>
                        <a:srgbClr val="FFFFFF">
                          <a:alpha val="0"/>
                        </a:srgbClr>
                      </a:solidFill>
                      <a:prstDash val="solid"/>
                    </a:lnL>
                    <a:lnR w="0" cmpd="sng" algn="ctr" cap="flat">
                      <a:solidFill>
                        <a:srgbClr val="FFFFFF">
                          <a:alpha val="0"/>
                        </a:srgbClr>
                      </a:solidFill>
                      <a:prstDash val="solid"/>
                    </a:lnR>
                    <a:lnT w="25400" cmpd="sng" algn="ctr" cap="flat">
                      <a:solidFill>
                        <a:srgbClr val="666666">
                          <a:alpha val="100000"/>
                        </a:srgbClr>
                      </a:solidFill>
                      <a:prstDash val="solid"/>
                    </a:lnT>
                    <a:lnB w="25400" cmpd="sng" algn="ctr" cap="flat">
                      <a:solidFill>
                        <a:srgbClr val="666666">
                          <a:alpha val="100000"/>
                        </a:srgbClr>
                      </a:solidFill>
                      <a:prstDash val="solid"/>
                    </a:lnB>
                    <a:solidFill>
                      <a:srgbClr val="FFFF00">
                        <a:alpha val="100000"/>
                      </a:srgbClr>
                    </a:solidFill>
                  </a:tcPr>
                </a:tc>
              </a:tr>
              <a:tr h="228600">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11.2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4.0</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solidFill>
                      <a:srgbClr val="FFFF00">
                        <a:alpha val="100000"/>
                      </a:srgbClr>
                    </a:solidFill>
                  </a:tcPr>
                </a:tc>
              </a:tr>
              <a:tr h="228600">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94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0.8</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0.6</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0.4</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0.5</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0.9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FF">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17.3</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00FF00">
                        <a:alpha val="100000"/>
                      </a:srgbClr>
                    </a:solidFill>
                  </a:tcPr>
                </a:tc>
                <a:tc>
                  <a:txBody>
                    <a:bodyPr/>
                    <a:lstStyle/>
                    <a:p>
                      <a:pPr algn="ctr" marL="63500" marR="63500">
                        <a:lnSpc>
                          <a:spcPct val="100000"/>
                        </a:lnSpc>
                        <a:spcBef>
                          <a:spcPts val="500"/>
                        </a:spcBef>
                        <a:spcAft>
                          <a:spcPts val="500"/>
                        </a:spcAft>
                        <a:buNone/>
                      </a:pPr>
                      <a:r>
                        <a:rPr sz="1200">
                          <a:solidFill>
                            <a:srgbClr val="000000">
                              <a:alpha val="100000"/>
                            </a:srgbClr>
                          </a:solidFill>
                          <a:latin typeface="Arial"/>
                          <a:cs typeface="Arial"/>
                          <a:ea typeface="Arial"/>
                          <a:sym typeface="Arial"/>
                        </a:rPr>
                        <a:t>2.9</a:t>
                      </a:r>
                    </a:p>
                  </a:txBody>
                  <a:tcPr anchor="ctr"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25400" cmpd="sng" algn="ctr" cap="flat">
                      <a:solidFill>
                        <a:srgbClr val="666666">
                          <a:alpha val="100000"/>
                        </a:srgbClr>
                      </a:solidFill>
                      <a:prstDash val="solid"/>
                    </a:lnB>
                    <a:solidFill>
                      <a:srgbClr val="FFFF00">
                        <a:alpha val="10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 descr=""/>
          <p:cNvPicPr>
            <a:picLocks noGrp="1"/>
          </p:cNvPicPr>
          <p:nvPr>
            <p:ph/>
          </p:nvPr>
        </p:nvPicPr>
        <p:blipFill>
          <a:blip cstate="print"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type="body" sz="half" idx="2"/>
          </p:nvPr>
        </p:nvSpPr>
        <p:spPr>
          <a:xfrm>
            <a:off x="457200" y="1290320"/>
            <a:ext cx="5577840" cy="4843780"/>
          </a:xfrm>
        </p:spPr>
        <p:txBody>
          <a:bodyPr>
            <a:normAutofit/>
          </a:bodyPr>
          <a:lstStyle/>
          <a:p>
            <a:pPr marL="0" indent="0">
              <a:spcAft>
                <a:spcPts val="600"/>
              </a:spcAft>
              <a:buNone/>
            </a:pPr>
            <a:r>
              <a:rPr lang="en-US" sz="2400" b="1" i="1" dirty="0">
                <a:latin typeface="Myriad Pro" panose="020B0703030403020204" pitchFamily="34" charset="0"/>
              </a:rPr>
              <a:t>Walt DeGrange</a:t>
            </a:r>
          </a:p>
          <a:p>
            <a:pPr marL="0" indent="0">
              <a:spcAft>
                <a:spcPts val="600"/>
              </a:spcAft>
              <a:buNone/>
            </a:pPr>
            <a:r>
              <a:rPr lang="en-US" sz="2400" b="1" i="1" dirty="0">
                <a:latin typeface="Myriad Pro Light" panose="020B0603030403020204" pitchFamily="34" charset="0"/>
              </a:rPr>
              <a:t>Sports Analytics: Putting the Fun Back Into Analytics</a:t>
            </a:r>
            <a:br>
              <a:rPr lang="en-US" i="1" dirty="0"/>
            </a:br>
            <a:endParaRPr lang="en-US" sz="1600" b="1" i="1" dirty="0"/>
          </a:p>
          <a:p>
            <a:pPr marL="0" indent="0">
              <a:spcAft>
                <a:spcPts val="600"/>
              </a:spcAft>
              <a:buNone/>
            </a:pPr>
            <a:r>
              <a:rPr lang="en-US" sz="1600" i="1" dirty="0"/>
              <a:t>Walt DeGrange is the Director for Analytics Capability for CANA Advisors where he helps organizations use analytics across federal and commercial domains. Prior to CANA Advisors, he had 21 years of Naval service as a Supply Corps Officer. The last 10 years in the Navy, his positions focused on supply chain analytics. He has taught courses in the MSOM program since 2014. Prior to that, he was an Assistant Military Professor at the Naval Postgraduate School in the Operations Research Department. Walt has also served on the Military Operations Research Society (MORS) Board of Directors and as the Chairperson for the INFORMS SpORts Section. </a:t>
            </a:r>
          </a:p>
        </p:txBody>
      </p:sp>
      <p:sp>
        <p:nvSpPr>
          <p:cNvPr id="5" name="Title 1"/>
          <p:cNvSpPr txBox="1">
            <a:spLocks/>
          </p:cNvSpPr>
          <p:nvPr/>
        </p:nvSpPr>
        <p:spPr>
          <a:xfrm>
            <a:off x="457200" y="208280"/>
            <a:ext cx="8229600" cy="1143000"/>
          </a:xfrm>
          <a:prstGeom prst="rect">
            <a:avLst/>
          </a:prstGeom>
        </p:spPr>
        <p:txBody>
          <a:bodyPr vert="horz" lIns="91440" tIns="45720" rIns="91440" bIns="45720" rtlCol="0" anchor="ctr" anchorCtr="0">
            <a:normAutofit fontScale="97500"/>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US" sz="4000" cap="small" dirty="0">
                <a:latin typeface="Myriad Pro" panose="020B0703030403020204" pitchFamily="34" charset="0"/>
              </a:rPr>
              <a:t>Today’s Presenter</a:t>
            </a:r>
          </a:p>
        </p:txBody>
      </p:sp>
      <p:pic>
        <p:nvPicPr>
          <p:cNvPr id="7" name="Content Placeholder 6">
            <a:extLst>
              <a:ext uri="{FF2B5EF4-FFF2-40B4-BE49-F238E27FC236}">
                <a16:creationId xmlns:a16="http://schemas.microsoft.com/office/drawing/2014/main" id="{D36BF7E2-68C4-43C0-B1E7-6828DC7D2405}"/>
              </a:ext>
            </a:extLst>
          </p:cNvPr>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6304280" y="2021058"/>
            <a:ext cx="2459742" cy="3175196"/>
          </a:xfrm>
        </p:spPr>
      </p:pic>
    </p:spTree>
    <p:extLst>
      <p:ext uri="{BB962C8B-B14F-4D97-AF65-F5344CB8AC3E}">
        <p14:creationId xmlns:p14="http://schemas.microsoft.com/office/powerpoint/2010/main" val="162355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B825-6B4A-41D8-9FFF-385E257AF447}"/>
              </a:ext>
            </a:extLst>
          </p:cNvPr>
          <p:cNvSpPr>
            <a:spLocks noGrp="1"/>
          </p:cNvSpPr>
          <p:nvPr>
            <p:ph type="title"/>
          </p:nvPr>
        </p:nvSpPr>
        <p:spPr/>
        <p:txBody>
          <a:bodyPr/>
          <a:lstStyle/>
          <a:p>
            <a:r>
              <a:rPr lang="en-US" sz="4400" dirty="0"/>
              <a:t>Charles Barkley (2015)</a:t>
            </a:r>
            <a:endParaRPr lang="en-US" dirty="0"/>
          </a:p>
        </p:txBody>
      </p:sp>
      <p:sp>
        <p:nvSpPr>
          <p:cNvPr id="4" name="Content Placeholder 5">
            <a:extLst>
              <a:ext uri="{FF2B5EF4-FFF2-40B4-BE49-F238E27FC236}">
                <a16:creationId xmlns:a16="http://schemas.microsoft.com/office/drawing/2014/main" id="{A88B2693-3773-42C0-9914-A8FD9D221CAC}"/>
              </a:ext>
            </a:extLst>
          </p:cNvPr>
          <p:cNvSpPr txBox="1">
            <a:spLocks/>
          </p:cNvSpPr>
          <p:nvPr/>
        </p:nvSpPr>
        <p:spPr>
          <a:xfrm>
            <a:off x="423541" y="1245379"/>
            <a:ext cx="8630702" cy="540786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a:p>
          <a:p>
            <a:pPr marL="0" indent="0">
              <a:spcBef>
                <a:spcPts val="1500"/>
              </a:spcBef>
              <a:spcAft>
                <a:spcPts val="600"/>
              </a:spcAft>
              <a:buFont typeface="Arial" pitchFamily="34" charset="0"/>
              <a:buNone/>
            </a:pPr>
            <a:r>
              <a:rPr lang="en-US" i="1" dirty="0"/>
              <a:t>"Analytics don't work at all. It's just some crap that people who were really smart made up to try to get in the game because they had no talent. Because they had no talent to be able to play, so smart guys wanted to fit in, so they made up a term called analytics. Analytics don't work.”</a:t>
            </a:r>
            <a:r>
              <a:rPr lang="en-US" altLang="en-US" sz="2400" dirty="0"/>
              <a:t> </a:t>
            </a:r>
          </a:p>
          <a:p>
            <a:endParaRPr lang="en-US" sz="2400" dirty="0"/>
          </a:p>
        </p:txBody>
      </p:sp>
    </p:spTree>
    <p:extLst>
      <p:ext uri="{BB962C8B-B14F-4D97-AF65-F5344CB8AC3E}">
        <p14:creationId xmlns:p14="http://schemas.microsoft.com/office/powerpoint/2010/main" val="348376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EBFB-335E-4B01-8E48-2017049F4E3A}"/>
              </a:ext>
            </a:extLst>
          </p:cNvPr>
          <p:cNvSpPr>
            <a:spLocks noGrp="1"/>
          </p:cNvSpPr>
          <p:nvPr>
            <p:ph type="title"/>
          </p:nvPr>
        </p:nvSpPr>
        <p:spPr/>
        <p:txBody>
          <a:bodyPr/>
          <a:lstStyle/>
          <a:p>
            <a:r>
              <a:rPr lang="en-US" dirty="0"/>
              <a:t>Why do this project?</a:t>
            </a:r>
          </a:p>
        </p:txBody>
      </p:sp>
      <p:pic>
        <p:nvPicPr>
          <p:cNvPr id="3" name="Picture 2">
            <a:extLst>
              <a:ext uri="{FF2B5EF4-FFF2-40B4-BE49-F238E27FC236}">
                <a16:creationId xmlns:a16="http://schemas.microsoft.com/office/drawing/2014/main" id="{CFED3F3E-6350-4729-AF67-FB7CE310AB79}"/>
              </a:ext>
            </a:extLst>
          </p:cNvPr>
          <p:cNvPicPr>
            <a:picLocks noChangeAspect="1"/>
          </p:cNvPicPr>
          <p:nvPr/>
        </p:nvPicPr>
        <p:blipFill>
          <a:blip r:embed="rId2"/>
          <a:stretch>
            <a:fillRect/>
          </a:stretch>
        </p:blipFill>
        <p:spPr>
          <a:xfrm>
            <a:off x="1721967" y="1565563"/>
            <a:ext cx="5700066" cy="4190207"/>
          </a:xfrm>
          <a:prstGeom prst="rect">
            <a:avLst/>
          </a:prstGeom>
        </p:spPr>
      </p:pic>
    </p:spTree>
    <p:extLst>
      <p:ext uri="{BB962C8B-B14F-4D97-AF65-F5344CB8AC3E}">
        <p14:creationId xmlns:p14="http://schemas.microsoft.com/office/powerpoint/2010/main" val="32924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spTree>
    <p:extLst>
      <p:ext uri="{BB962C8B-B14F-4D97-AF65-F5344CB8AC3E}">
        <p14:creationId xmlns:p14="http://schemas.microsoft.com/office/powerpoint/2010/main" val="1799366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9A73B-599A-4285-B599-A2524F4D19DD}"/>
              </a:ext>
            </a:extLst>
          </p:cNvPr>
          <p:cNvSpPr>
            <a:spLocks noGrp="1"/>
          </p:cNvSpPr>
          <p:nvPr>
            <p:ph type="title"/>
          </p:nvPr>
        </p:nvSpPr>
        <p:spPr/>
        <p:txBody>
          <a:bodyPr>
            <a:normAutofit fontScale="90000"/>
          </a:bodyPr>
          <a:lstStyle/>
          <a:p>
            <a:r>
              <a:rPr lang="en-US" dirty="0"/>
              <a:t>ESPN The Great Analytics Rankings (2015)</a:t>
            </a:r>
          </a:p>
        </p:txBody>
      </p:sp>
      <p:pic>
        <p:nvPicPr>
          <p:cNvPr id="4" name="Picture 3">
            <a:extLst>
              <a:ext uri="{FF2B5EF4-FFF2-40B4-BE49-F238E27FC236}">
                <a16:creationId xmlns:a16="http://schemas.microsoft.com/office/drawing/2014/main" id="{959BF9DC-F77D-46F8-80D0-7AF320FE4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07827" y="1490313"/>
            <a:ext cx="5019484" cy="3877374"/>
          </a:xfrm>
          <a:prstGeom prst="rect">
            <a:avLst/>
          </a:prstGeom>
        </p:spPr>
      </p:pic>
      <p:sp>
        <p:nvSpPr>
          <p:cNvPr id="6" name="TextBox 5">
            <a:extLst>
              <a:ext uri="{FF2B5EF4-FFF2-40B4-BE49-F238E27FC236}">
                <a16:creationId xmlns:a16="http://schemas.microsoft.com/office/drawing/2014/main" id="{D4EE6083-AA75-414A-BC15-C27193E44D63}"/>
              </a:ext>
            </a:extLst>
          </p:cNvPr>
          <p:cNvSpPr txBox="1"/>
          <p:nvPr/>
        </p:nvSpPr>
        <p:spPr>
          <a:xfrm>
            <a:off x="702605" y="5633395"/>
            <a:ext cx="8328690" cy="369332"/>
          </a:xfrm>
          <a:prstGeom prst="rect">
            <a:avLst/>
          </a:prstGeom>
          <a:noFill/>
        </p:spPr>
        <p:txBody>
          <a:bodyPr wrap="none" rtlCol="0">
            <a:spAutoFit/>
          </a:bodyPr>
          <a:lstStyle/>
          <a:p>
            <a:r>
              <a:rPr lang="en-US" dirty="0"/>
              <a:t>http://www.espn.com/espn/feature/story/_/id/12331388/the-great-analytics-rankings</a:t>
            </a:r>
          </a:p>
        </p:txBody>
      </p:sp>
      <p:pic>
        <p:nvPicPr>
          <p:cNvPr id="3" name="Picture 2">
            <a:extLst>
              <a:ext uri="{FF2B5EF4-FFF2-40B4-BE49-F238E27FC236}">
                <a16:creationId xmlns:a16="http://schemas.microsoft.com/office/drawing/2014/main" id="{C9EB53BB-F029-4447-A03A-D54F43FDB6D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543" y="1490313"/>
            <a:ext cx="7816132" cy="4066196"/>
          </a:xfrm>
          <a:prstGeom prst="rect">
            <a:avLst/>
          </a:prstGeom>
        </p:spPr>
      </p:pic>
    </p:spTree>
    <p:extLst>
      <p:ext uri="{BB962C8B-B14F-4D97-AF65-F5344CB8AC3E}">
        <p14:creationId xmlns:p14="http://schemas.microsoft.com/office/powerpoint/2010/main" val="116821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3C2B-9A08-4EC1-97BE-BA2E45E746B3}"/>
              </a:ext>
            </a:extLst>
          </p:cNvPr>
          <p:cNvSpPr>
            <a:spLocks noGrp="1"/>
          </p:cNvSpPr>
          <p:nvPr>
            <p:ph type="title"/>
          </p:nvPr>
        </p:nvSpPr>
        <p:spPr/>
        <p:txBody>
          <a:bodyPr/>
          <a:lstStyle/>
          <a:p>
            <a:r>
              <a:rPr lang="en-US" dirty="0"/>
              <a:t>Data</a:t>
            </a:r>
          </a:p>
        </p:txBody>
      </p:sp>
      <p:sp>
        <p:nvSpPr>
          <p:cNvPr id="6" name="TextBox 5">
            <a:extLst>
              <a:ext uri="{FF2B5EF4-FFF2-40B4-BE49-F238E27FC236}">
                <a16:creationId xmlns:a16="http://schemas.microsoft.com/office/drawing/2014/main" id="{87A04496-74C3-43F5-A5C7-3B578495B9A5}"/>
              </a:ext>
            </a:extLst>
          </p:cNvPr>
          <p:cNvSpPr txBox="1"/>
          <p:nvPr/>
        </p:nvSpPr>
        <p:spPr>
          <a:xfrm>
            <a:off x="805343" y="1245598"/>
            <a:ext cx="7533314" cy="5816977"/>
          </a:xfrm>
          <a:prstGeom prst="rect">
            <a:avLst/>
          </a:prstGeom>
          <a:noFill/>
        </p:spPr>
        <p:txBody>
          <a:bodyPr wrap="square" rtlCol="0">
            <a:spAutoFit/>
          </a:bodyPr>
          <a:lstStyle/>
          <a:p>
            <a:pPr marL="285750" indent="-285750">
              <a:buFont typeface="Arial" panose="020B0604020202020204" pitchFamily="34" charset="0"/>
              <a:buChar char="•"/>
            </a:pPr>
            <a:r>
              <a:rPr lang="en-US" sz="2400" dirty="0"/>
              <a:t>ESPN Analytics Ranking (1-5)</a:t>
            </a:r>
          </a:p>
          <a:p>
            <a:pPr marL="742950" lvl="1" indent="-285750">
              <a:buFont typeface="Arial" panose="020B0604020202020204" pitchFamily="34" charset="0"/>
              <a:buChar char="•"/>
            </a:pPr>
            <a:r>
              <a:rPr lang="en-US" dirty="0"/>
              <a:t>5 – All-in</a:t>
            </a:r>
          </a:p>
          <a:p>
            <a:pPr marL="742950" lvl="1" indent="-285750">
              <a:buFont typeface="Arial" panose="020B0604020202020204" pitchFamily="34" charset="0"/>
              <a:buChar char="•"/>
            </a:pPr>
            <a:r>
              <a:rPr lang="en-US" dirty="0"/>
              <a:t>4 – Believers</a:t>
            </a:r>
          </a:p>
          <a:p>
            <a:pPr marL="742950" lvl="1" indent="-285750">
              <a:buFont typeface="Arial" panose="020B0604020202020204" pitchFamily="34" charset="0"/>
              <a:buChar char="•"/>
            </a:pPr>
            <a:r>
              <a:rPr lang="en-US" dirty="0"/>
              <a:t>3 – One foot in</a:t>
            </a:r>
          </a:p>
          <a:p>
            <a:pPr marL="742950" lvl="1" indent="-285750">
              <a:buFont typeface="Arial" panose="020B0604020202020204" pitchFamily="34" charset="0"/>
              <a:buChar char="•"/>
            </a:pPr>
            <a:r>
              <a:rPr lang="en-US" dirty="0"/>
              <a:t>2 – Skeptics</a:t>
            </a:r>
          </a:p>
          <a:p>
            <a:pPr marL="742950" lvl="1" indent="-285750">
              <a:buFont typeface="Arial" panose="020B0604020202020204" pitchFamily="34" charset="0"/>
              <a:buChar char="•"/>
            </a:pPr>
            <a:r>
              <a:rPr lang="en-US" dirty="0"/>
              <a:t>1 - Nonbelievers</a:t>
            </a:r>
          </a:p>
          <a:p>
            <a:pPr marL="285750" indent="-285750">
              <a:buFont typeface="Arial" panose="020B0604020202020204" pitchFamily="34" charset="0"/>
              <a:buChar char="•"/>
            </a:pPr>
            <a:r>
              <a:rPr lang="en-US" sz="2400" dirty="0"/>
              <a:t>How far did the team go in the playoffs? (1-5)</a:t>
            </a:r>
          </a:p>
          <a:p>
            <a:pPr marL="742950" lvl="1" indent="-285750">
              <a:buFont typeface="Arial" panose="020B0604020202020204" pitchFamily="34" charset="0"/>
              <a:buChar char="•"/>
            </a:pPr>
            <a:r>
              <a:rPr lang="en-US" dirty="0"/>
              <a:t>5 – Champion</a:t>
            </a:r>
          </a:p>
          <a:p>
            <a:pPr marL="742950" lvl="1" indent="-285750">
              <a:buFont typeface="Arial" panose="020B0604020202020204" pitchFamily="34" charset="0"/>
              <a:buChar char="•"/>
            </a:pPr>
            <a:r>
              <a:rPr lang="en-US" dirty="0"/>
              <a:t>4 – Runner up</a:t>
            </a:r>
          </a:p>
          <a:p>
            <a:pPr marL="742950" lvl="1" indent="-285750">
              <a:buFont typeface="Arial" panose="020B0604020202020204" pitchFamily="34" charset="0"/>
              <a:buChar char="•"/>
            </a:pPr>
            <a:r>
              <a:rPr lang="en-US" dirty="0"/>
              <a:t>3 – Loss in third round</a:t>
            </a:r>
          </a:p>
          <a:p>
            <a:pPr marL="742950" lvl="1" indent="-285750">
              <a:buFont typeface="Arial" panose="020B0604020202020204" pitchFamily="34" charset="0"/>
              <a:buChar char="•"/>
            </a:pPr>
            <a:r>
              <a:rPr lang="en-US" dirty="0"/>
              <a:t>2 – Loss in second round</a:t>
            </a:r>
          </a:p>
          <a:p>
            <a:pPr marL="742950" lvl="1" indent="-285750">
              <a:buFont typeface="Arial" panose="020B0604020202020204" pitchFamily="34" charset="0"/>
              <a:buChar char="•"/>
            </a:pPr>
            <a:r>
              <a:rPr lang="en-US" dirty="0"/>
              <a:t>1 – Loss in first round</a:t>
            </a:r>
          </a:p>
          <a:p>
            <a:pPr marL="285750" indent="-285750">
              <a:buFont typeface="Arial" panose="020B0604020202020204" pitchFamily="34" charset="0"/>
              <a:buChar char="•"/>
            </a:pPr>
            <a:r>
              <a:rPr lang="en-US" sz="2400" dirty="0"/>
              <a:t>City size </a:t>
            </a:r>
          </a:p>
          <a:p>
            <a:pPr marL="742950" lvl="1" indent="-285750">
              <a:buFont typeface="Arial" panose="020B0604020202020204" pitchFamily="34" charset="0"/>
              <a:buChar char="•"/>
            </a:pPr>
            <a:r>
              <a:rPr lang="en-US" sz="2400" dirty="0"/>
              <a:t>2010 US Census</a:t>
            </a:r>
          </a:p>
          <a:p>
            <a:pPr marL="742950" lvl="1" indent="-285750">
              <a:buFont typeface="Arial" panose="020B0604020202020204" pitchFamily="34" charset="0"/>
              <a:buChar char="•"/>
            </a:pPr>
            <a:r>
              <a:rPr lang="en-US" sz="2400" dirty="0"/>
              <a:t>Canadian Cities Wikipedia</a:t>
            </a:r>
          </a:p>
          <a:p>
            <a:pPr marL="285750" indent="-285750">
              <a:buFont typeface="Arial" panose="020B0604020202020204" pitchFamily="34" charset="0"/>
              <a:buChar char="•"/>
            </a:pPr>
            <a:r>
              <a:rPr lang="en-US" sz="2400" dirty="0"/>
              <a:t>Salary – spotrac.com</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98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084-FC73-46B2-B7FF-F38FA796504D}"/>
              </a:ext>
            </a:extLst>
          </p:cNvPr>
          <p:cNvSpPr>
            <a:spLocks noGrp="1"/>
          </p:cNvSpPr>
          <p:nvPr>
            <p:ph type="title"/>
          </p:nvPr>
        </p:nvSpPr>
        <p:spPr/>
        <p:txBody>
          <a:bodyPr/>
          <a:lstStyle/>
          <a:p>
            <a:r>
              <a:rPr lang="en-US" dirty="0"/>
              <a:t>Challenges</a:t>
            </a:r>
          </a:p>
        </p:txBody>
      </p:sp>
      <p:sp>
        <p:nvSpPr>
          <p:cNvPr id="4" name="TextBox 3">
            <a:extLst>
              <a:ext uri="{FF2B5EF4-FFF2-40B4-BE49-F238E27FC236}">
                <a16:creationId xmlns:a16="http://schemas.microsoft.com/office/drawing/2014/main" id="{05BE09D0-FA7C-4C1E-A624-E785F3E7D6D9}"/>
              </a:ext>
            </a:extLst>
          </p:cNvPr>
          <p:cNvSpPr txBox="1"/>
          <p:nvPr/>
        </p:nvSpPr>
        <p:spPr>
          <a:xfrm>
            <a:off x="883930" y="1169408"/>
            <a:ext cx="7533314"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t>Team analytics have changed. 2015 ESPN ranking only performed once.</a:t>
            </a:r>
          </a:p>
          <a:p>
            <a:pPr marL="285750" indent="-285750">
              <a:buFont typeface="Arial" panose="020B0604020202020204" pitchFamily="34" charset="0"/>
              <a:buChar char="•"/>
            </a:pPr>
            <a:r>
              <a:rPr lang="en-US" sz="2400" dirty="0"/>
              <a:t>Salary data issues</a:t>
            </a:r>
          </a:p>
          <a:p>
            <a:pPr marL="742950" lvl="1" indent="-285750">
              <a:buFont typeface="Arial" panose="020B0604020202020204" pitchFamily="34" charset="0"/>
              <a:buChar char="•"/>
            </a:pPr>
            <a:r>
              <a:rPr lang="en-US" sz="2400" dirty="0"/>
              <a:t>Use available cap space for NHL, NFL, NBA</a:t>
            </a:r>
          </a:p>
          <a:p>
            <a:pPr marL="742950" lvl="1" indent="-285750">
              <a:buFont typeface="Arial" panose="020B0604020202020204" pitchFamily="34" charset="0"/>
              <a:buChar char="•"/>
            </a:pPr>
            <a:r>
              <a:rPr lang="en-US" sz="2400" dirty="0"/>
              <a:t>Use total team salary for MLB</a:t>
            </a:r>
          </a:p>
          <a:p>
            <a:pPr marL="285750" indent="-285750">
              <a:buFont typeface="Arial" panose="020B0604020202020204" pitchFamily="34" charset="0"/>
              <a:buChar char="•"/>
            </a:pPr>
            <a:r>
              <a:rPr lang="en-US" sz="2400" dirty="0"/>
              <a:t>Expansion</a:t>
            </a:r>
          </a:p>
          <a:p>
            <a:pPr marL="742950" lvl="1" indent="-285750">
              <a:buFont typeface="Arial" panose="020B0604020202020204" pitchFamily="34" charset="0"/>
              <a:buChar char="•"/>
            </a:pPr>
            <a:r>
              <a:rPr lang="en-US" sz="2400" dirty="0"/>
              <a:t>Las Vegas Golden Knights</a:t>
            </a:r>
          </a:p>
          <a:p>
            <a:pPr marL="285750" indent="-285750">
              <a:buFont typeface="Arial" panose="020B0604020202020204" pitchFamily="34" charset="0"/>
              <a:buChar char="•"/>
            </a:pPr>
            <a:r>
              <a:rPr lang="en-US" sz="2400" dirty="0"/>
              <a:t>Moving</a:t>
            </a:r>
          </a:p>
          <a:p>
            <a:pPr marL="742950" lvl="1" indent="-285750">
              <a:buFont typeface="Arial" panose="020B0604020202020204" pitchFamily="34" charset="0"/>
              <a:buChar char="•"/>
            </a:pPr>
            <a:r>
              <a:rPr lang="en-US" sz="2400" dirty="0"/>
              <a:t>2016 Rams - St. Louis to Los Angeles</a:t>
            </a:r>
          </a:p>
          <a:p>
            <a:pPr marL="742950" lvl="1" indent="-285750">
              <a:buFont typeface="Arial" panose="020B0604020202020204" pitchFamily="34" charset="0"/>
              <a:buChar char="•"/>
            </a:pPr>
            <a:r>
              <a:rPr lang="en-US" sz="2400" dirty="0"/>
              <a:t>2017 Chargers - San Diego to Los Angeles</a:t>
            </a:r>
          </a:p>
          <a:p>
            <a:pPr marL="742950" lvl="1" indent="-285750">
              <a:buFont typeface="Arial" panose="020B0604020202020204" pitchFamily="34" charset="0"/>
              <a:buChar char="•"/>
            </a:pPr>
            <a:r>
              <a:rPr lang="en-US" sz="2400" dirty="0"/>
              <a:t>2020 Raiders - Oakland to Las Vegas</a:t>
            </a:r>
          </a:p>
          <a:p>
            <a:pPr marL="285750" indent="-285750">
              <a:buFont typeface="Arial" panose="020B0604020202020204" pitchFamily="34" charset="0"/>
              <a:buChar char="•"/>
            </a:pPr>
            <a:r>
              <a:rPr lang="en-US" sz="2400" dirty="0"/>
              <a:t>Name Change</a:t>
            </a:r>
          </a:p>
          <a:p>
            <a:pPr marL="742950" lvl="1" indent="-285750">
              <a:buFont typeface="Arial" panose="020B0604020202020204" pitchFamily="34" charset="0"/>
              <a:buChar char="•"/>
            </a:pPr>
            <a:r>
              <a:rPr lang="en-US" sz="2400" dirty="0"/>
              <a:t>Washington Football Team</a:t>
            </a:r>
          </a:p>
          <a:p>
            <a:pPr marL="285750" indent="-285750">
              <a:buFont typeface="Arial" panose="020B0604020202020204" pitchFamily="34" charset="0"/>
              <a:buChar char="•"/>
            </a:pPr>
            <a:r>
              <a:rPr lang="en-US" sz="2400" dirty="0"/>
              <a:t>2020 US Census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725537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2cd14b34-c360-4578-86a8-b1a995dab68d"/>
  <p:tag name="TPVERSION" val="8"/>
  <p:tag name="TPFULLVERSION" val="8.9.4.26"/>
  <p:tag name="PPTVERSION" val="16"/>
  <p:tag name="TPOS" val="2"/>
  <p:tag name="TPLASTSAVEVERSION" val="6.4 PC"/>
</p:tagLst>
</file>

<file path=ppt/theme/theme1.xml><?xml version="1.0" encoding="utf-8"?>
<a:theme xmlns:a="http://schemas.openxmlformats.org/drawingml/2006/main" name="Black">
  <a:themeElements>
    <a:clrScheme name="Arkansas">
      <a:dk1>
        <a:srgbClr val="000000"/>
      </a:dk1>
      <a:lt1>
        <a:srgbClr val="FFFFFF"/>
      </a:lt1>
      <a:dk2>
        <a:srgbClr val="9D2235"/>
      </a:dk2>
      <a:lt2>
        <a:srgbClr val="F3F2DC"/>
      </a:lt2>
      <a:accent1>
        <a:srgbClr val="93A299"/>
      </a:accent1>
      <a:accent2>
        <a:srgbClr val="AD8F67"/>
      </a:accent2>
      <a:accent3>
        <a:srgbClr val="726056"/>
      </a:accent3>
      <a:accent4>
        <a:srgbClr val="4C5A6A"/>
      </a:accent4>
      <a:accent5>
        <a:srgbClr val="808DA0"/>
      </a:accent5>
      <a:accent6>
        <a:srgbClr val="904955"/>
      </a:accent6>
      <a:hlink>
        <a:srgbClr val="808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33705</TotalTime>
  <Words>446</Words>
  <Application>Microsoft Office PowerPoint</Application>
  <PresentationFormat>On-screen Show (4:3)</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Myriad Pro</vt:lpstr>
      <vt:lpstr>Myriad Pro Light</vt:lpstr>
      <vt:lpstr>Black</vt:lpstr>
      <vt:lpstr>PowerPoint Presentation</vt:lpstr>
      <vt:lpstr>     Question and Answer  with Walt  Type your questions in the chat section of this session.  </vt:lpstr>
      <vt:lpstr>PowerPoint Presentation</vt:lpstr>
      <vt:lpstr>Charles Barkley (2015)</vt:lpstr>
      <vt:lpstr>Why do this project?</vt:lpstr>
      <vt:lpstr>ESPN The Great Analytics Rankings (2015)</vt:lpstr>
      <vt:lpstr>ESPN The Great Analytics Rankings (2015)</vt:lpstr>
      <vt:lpstr>Data</vt:lpstr>
      <vt:lpstr>Challenges</vt:lpstr>
      <vt:lpstr>PowerPoint Presentation</vt:lpstr>
    </vt:vector>
  </TitlesOfParts>
  <Company>University of Arkansas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Roy Cordell</dc:creator>
  <cp:lastModifiedBy/>
  <cp:revision>45</cp:revision>
  <dcterms:created xsi:type="dcterms:W3CDTF">2014-06-13T18:59:15Z</dcterms:created>
  <dcterms:modified xsi:type="dcterms:W3CDTF">2022-02-10T16:34:28Z</dcterms:modified>
</cp:coreProperties>
</file>