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6" r:id="rId2"/>
    <p:sldId id="293" r:id="rId3"/>
    <p:sldId id="258" r:id="rId4"/>
    <p:sldId id="263" r:id="rId5"/>
    <p:sldId id="421" r:id="rId6"/>
    <p:sldId id="426" r:id="rId7"/>
    <p:sldId id="422" r:id="rId8"/>
    <p:sldId id="423" r:id="rId9"/>
    <p:sldId id="424" r:id="rId10"/>
    <p:sldId id="425" r:id="rId11"/>
    <p:sldId id="427" r:id="rId12"/>
    <p:sldId id="419" r:id="rId13"/>
    <p:sldId id="259" r:id="rId14"/>
    <p:sldId id="267" r:id="rId15"/>
    <p:sldId id="268" r:id="rId16"/>
    <p:sldId id="329" r:id="rId17"/>
    <p:sldId id="428" r:id="rId18"/>
    <p:sldId id="42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showGuides="1">
      <p:cViewPr varScale="1">
        <p:scale>
          <a:sx n="109" d="100"/>
          <a:sy n="109" d="100"/>
        </p:scale>
        <p:origin x="1674" y="78"/>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11/10/2020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a:t>
            </a:r>
          </a:p>
        </p:txBody>
      </p:sp>
      <p:sp>
        <p:nvSpPr>
          <p:cNvPr id="4" name="Slide Number Placeholder 3"/>
          <p:cNvSpPr>
            <a:spLocks noGrp="1"/>
          </p:cNvSpPr>
          <p:nvPr>
            <p:ph type="sldNum" sz="quarter" idx="5"/>
          </p:nvPr>
        </p:nvSpPr>
        <p:spPr/>
        <p:txBody>
          <a:bodyPr/>
          <a:lstStyle/>
          <a:p>
            <a:fld id="{C47F8587-7F5F-F84F-A654-F93C7011A743}" type="slidenum">
              <a:rPr lang="en-US" smtClean="0"/>
              <a:t>2</a:t>
            </a:fld>
            <a:endParaRPr lang="en-US"/>
          </a:p>
        </p:txBody>
      </p:sp>
    </p:spTree>
    <p:extLst>
      <p:ext uri="{BB962C8B-B14F-4D97-AF65-F5344CB8AC3E}">
        <p14:creationId xmlns:p14="http://schemas.microsoft.com/office/powerpoint/2010/main" val="2431098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twalt/espnsports"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pngimg.com/download/38182" TargetMode="Externa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pngimg.com/download/38182" TargetMode="Externa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hyperlink" Target="mailto:omgt@uark.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t>M.S. Operations Management </a:t>
            </a:r>
            <a:br>
              <a:rPr lang="en-US" cap="small" dirty="0"/>
            </a:br>
            <a:r>
              <a:rPr lang="en-US" cap="small" dirty="0"/>
              <a:t>at a glance:</a:t>
            </a:r>
          </a:p>
        </p:txBody>
      </p:sp>
      <p:sp>
        <p:nvSpPr>
          <p:cNvPr id="3" name="Content Placeholder 2"/>
          <p:cNvSpPr>
            <a:spLocks noGrp="1"/>
          </p:cNvSpPr>
          <p:nvPr>
            <p:ph idx="1"/>
          </p:nvPr>
        </p:nvSpPr>
        <p:spPr/>
        <p:txBody>
          <a:bodyPr>
            <a:normAutofit fontScale="92500" lnSpcReduction="20000"/>
          </a:bodyPr>
          <a:lstStyle/>
          <a:p>
            <a:r>
              <a:rPr lang="en-US" dirty="0"/>
              <a:t>100% Online (or live)</a:t>
            </a:r>
          </a:p>
          <a:p>
            <a:r>
              <a:rPr lang="en-US" dirty="0"/>
              <a:t>In-State Tuition for Everyone!</a:t>
            </a:r>
          </a:p>
          <a:p>
            <a:r>
              <a:rPr lang="en-US" dirty="0"/>
              <a:t>10 Graduate Course Program (30 hours)</a:t>
            </a:r>
          </a:p>
          <a:p>
            <a:pPr lvl="1"/>
            <a:r>
              <a:rPr lang="en-US" dirty="0"/>
              <a:t>Up to 4 prerequisite classes may be required</a:t>
            </a:r>
          </a:p>
          <a:p>
            <a:r>
              <a:rPr lang="en-US" dirty="0"/>
              <a:t>Five 8-week Sessions Per Year</a:t>
            </a:r>
          </a:p>
          <a:p>
            <a:r>
              <a:rPr lang="en-US" dirty="0"/>
              <a:t>Pair Master’s with Graduate Certificate with </a:t>
            </a:r>
            <a:br>
              <a:rPr lang="en-US" dirty="0"/>
            </a:br>
            <a:r>
              <a:rPr lang="en-US" dirty="0"/>
              <a:t>no extra hours required</a:t>
            </a:r>
          </a:p>
          <a:p>
            <a:r>
              <a:rPr lang="en-US" dirty="0"/>
              <a:t>No GRE/GMAT required with 3.0 Bachelor's GPA</a:t>
            </a:r>
          </a:p>
          <a:p>
            <a:r>
              <a:rPr lang="en-US" dirty="0"/>
              <a:t>Total Program Cost is $12,000 to $15,000 (depending on </a:t>
            </a:r>
            <a:r>
              <a:rPr lang="en-US" dirty="0" err="1"/>
              <a:t>prereqs</a:t>
            </a:r>
            <a:r>
              <a:rPr lang="en-US" dirty="0"/>
              <a:t> needed)</a:t>
            </a:r>
          </a:p>
          <a:p>
            <a:endParaRPr lang="en-US" dirty="0"/>
          </a:p>
        </p:txBody>
      </p:sp>
    </p:spTree>
    <p:extLst>
      <p:ext uri="{BB962C8B-B14F-4D97-AF65-F5344CB8AC3E}">
        <p14:creationId xmlns:p14="http://schemas.microsoft.com/office/powerpoint/2010/main" val="126342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pic>
        <p:nvPicPr>
          <p:cNvPr id="4" name="Picture 3">
            <a:extLst>
              <a:ext uri="{FF2B5EF4-FFF2-40B4-BE49-F238E27FC236}">
                <a16:creationId xmlns:a16="http://schemas.microsoft.com/office/drawing/2014/main" id="{ECA982D1-7913-0744-8984-30927B847FD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239960"/>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DFAFA4D-5912-974A-ABB6-F8C83CBFF31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3256458"/>
            <a:ext cx="2329790" cy="776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B2CA383-074B-5840-A6CB-FAC63616BF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272561"/>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D6CC0DF-6CA3-4045-8D60-C44F1A5284D4}"/>
              </a:ext>
            </a:extLst>
          </p:cNvPr>
          <p:cNvSpPr txBox="1"/>
          <p:nvPr/>
        </p:nvSpPr>
        <p:spPr>
          <a:xfrm>
            <a:off x="3052722" y="2165883"/>
            <a:ext cx="5231567" cy="923330"/>
          </a:xfrm>
          <a:prstGeom prst="rect">
            <a:avLst/>
          </a:prstGeom>
          <a:noFill/>
        </p:spPr>
        <p:txBody>
          <a:bodyPr wrap="square" rtlCol="0">
            <a:spAutoFit/>
          </a:bodyPr>
          <a:lstStyle/>
          <a:p>
            <a:r>
              <a:rPr lang="en-US" u="sng" dirty="0"/>
              <a:t>Project Management</a:t>
            </a:r>
            <a:r>
              <a:rPr lang="en-US" dirty="0"/>
              <a:t> – Designed to provide skills to become better project managers and prepare for PMP Certification </a:t>
            </a:r>
          </a:p>
        </p:txBody>
      </p:sp>
      <p:sp>
        <p:nvSpPr>
          <p:cNvPr id="10" name="TextBox 9">
            <a:extLst>
              <a:ext uri="{FF2B5EF4-FFF2-40B4-BE49-F238E27FC236}">
                <a16:creationId xmlns:a16="http://schemas.microsoft.com/office/drawing/2014/main" id="{5F0E904A-9824-494F-97B6-C47B4C3BA67D}"/>
              </a:ext>
            </a:extLst>
          </p:cNvPr>
          <p:cNvSpPr txBox="1"/>
          <p:nvPr/>
        </p:nvSpPr>
        <p:spPr>
          <a:xfrm>
            <a:off x="3052720" y="4337891"/>
            <a:ext cx="5231567" cy="646331"/>
          </a:xfrm>
          <a:prstGeom prst="rect">
            <a:avLst/>
          </a:prstGeom>
          <a:noFill/>
        </p:spPr>
        <p:txBody>
          <a:bodyPr wrap="square" rtlCol="0">
            <a:spAutoFit/>
          </a:bodyPr>
          <a:lstStyle/>
          <a:p>
            <a:r>
              <a:rPr lang="en-US" u="sng" dirty="0"/>
              <a:t>Homeland Security</a:t>
            </a:r>
            <a:r>
              <a:rPr lang="en-US" dirty="0"/>
              <a:t> – Designed for industry and safety professionals to learn how to mitigate risk</a:t>
            </a:r>
          </a:p>
        </p:txBody>
      </p:sp>
      <p:sp>
        <p:nvSpPr>
          <p:cNvPr id="11" name="TextBox 10">
            <a:extLst>
              <a:ext uri="{FF2B5EF4-FFF2-40B4-BE49-F238E27FC236}">
                <a16:creationId xmlns:a16="http://schemas.microsoft.com/office/drawing/2014/main" id="{B5EFA1FD-CE7C-A749-9646-6E710D266CB7}"/>
              </a:ext>
            </a:extLst>
          </p:cNvPr>
          <p:cNvSpPr txBox="1"/>
          <p:nvPr/>
        </p:nvSpPr>
        <p:spPr>
          <a:xfrm>
            <a:off x="3052720" y="3183090"/>
            <a:ext cx="5231567" cy="923330"/>
          </a:xfrm>
          <a:prstGeom prst="rect">
            <a:avLst/>
          </a:prstGeom>
          <a:noFill/>
        </p:spPr>
        <p:txBody>
          <a:bodyPr wrap="square" rtlCol="0">
            <a:spAutoFit/>
          </a:bodyPr>
          <a:lstStyle/>
          <a:p>
            <a:r>
              <a:rPr lang="en-US" u="sng" dirty="0"/>
              <a:t>Lean Six Sigma</a:t>
            </a:r>
            <a:r>
              <a:rPr lang="en-US" dirty="0"/>
              <a:t> – Learn how to eliminate problems, remove waste and reduce variation to improve operations</a:t>
            </a:r>
          </a:p>
        </p:txBody>
      </p:sp>
    </p:spTree>
    <p:extLst>
      <p:ext uri="{BB962C8B-B14F-4D97-AF65-F5344CB8AC3E}">
        <p14:creationId xmlns:p14="http://schemas.microsoft.com/office/powerpoint/2010/main" val="10922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sp>
        <p:nvSpPr>
          <p:cNvPr id="2" name="Rectangle 1">
            <a:extLst>
              <a:ext uri="{FF2B5EF4-FFF2-40B4-BE49-F238E27FC236}">
                <a16:creationId xmlns:a16="http://schemas.microsoft.com/office/drawing/2014/main" id="{809D9325-8FA8-5D4E-9AF6-7625D279A2AA}"/>
              </a:ext>
            </a:extLst>
          </p:cNvPr>
          <p:cNvSpPr/>
          <p:nvPr/>
        </p:nvSpPr>
        <p:spPr>
          <a:xfrm>
            <a:off x="457200" y="1417638"/>
            <a:ext cx="6783049" cy="3046988"/>
          </a:xfrm>
          <a:prstGeom prst="rect">
            <a:avLst/>
          </a:prstGeom>
        </p:spPr>
        <p:txBody>
          <a:bodyPr wrap="square">
            <a:spAutoFit/>
          </a:bodyPr>
          <a:lstStyle/>
          <a:p>
            <a:pPr marL="285750" indent="-285750">
              <a:buFont typeface="Arial" panose="020B0604020202020204" pitchFamily="34" charset="0"/>
              <a:buChar char="•"/>
            </a:pPr>
            <a:r>
              <a:rPr lang="en-US" sz="2400" dirty="0"/>
              <a:t>Only 4 Classes!</a:t>
            </a:r>
          </a:p>
          <a:p>
            <a:pPr marL="285750" indent="-285750">
              <a:buFont typeface="Arial" panose="020B0604020202020204" pitchFamily="34" charset="0"/>
              <a:buChar char="•"/>
            </a:pPr>
            <a:r>
              <a:rPr lang="en-US" sz="2400" dirty="0"/>
              <a:t>Obtain as part of your Master’s Degree without taking extra classes</a:t>
            </a:r>
          </a:p>
          <a:p>
            <a:pPr marL="285750" indent="-285750">
              <a:buFont typeface="Arial" panose="020B0604020202020204" pitchFamily="34" charset="0"/>
              <a:buChar char="•"/>
            </a:pPr>
            <a:r>
              <a:rPr lang="en-US" sz="2400" dirty="0"/>
              <a:t>2.5 Undergraduate GPA required for admission</a:t>
            </a:r>
          </a:p>
          <a:p>
            <a:pPr marL="285750" indent="-285750">
              <a:buFont typeface="Arial" panose="020B0604020202020204" pitchFamily="34" charset="0"/>
              <a:buChar char="•"/>
            </a:pPr>
            <a:r>
              <a:rPr lang="en-US" sz="2400" dirty="0"/>
              <a:t>No GRE/GMAT</a:t>
            </a:r>
          </a:p>
          <a:p>
            <a:pPr marL="285750" indent="-285750">
              <a:buFont typeface="Arial" panose="020B0604020202020204" pitchFamily="34" charset="0"/>
              <a:buChar char="•"/>
            </a:pPr>
            <a:r>
              <a:rPr lang="en-US" sz="2400" dirty="0"/>
              <a:t>Classes will double count!</a:t>
            </a:r>
          </a:p>
          <a:p>
            <a:pPr marL="285750" indent="-285750">
              <a:buFont typeface="Arial" panose="020B0604020202020204" pitchFamily="34" charset="0"/>
              <a:buChar char="•"/>
            </a:pPr>
            <a:r>
              <a:rPr lang="en-US" sz="2400" dirty="0"/>
              <a:t>Can also be completed as stand-alone program</a:t>
            </a:r>
          </a:p>
          <a:p>
            <a:pPr marL="285750" indent="-285750">
              <a:buFont typeface="Arial" panose="020B0604020202020204" pitchFamily="34" charset="0"/>
              <a:buChar char="•"/>
            </a:pPr>
            <a:r>
              <a:rPr lang="en-US" sz="2400" dirty="0"/>
              <a:t>Transition to MSOM option with no GRE</a:t>
            </a:r>
          </a:p>
        </p:txBody>
      </p:sp>
      <p:pic>
        <p:nvPicPr>
          <p:cNvPr id="5" name="Picture 4">
            <a:extLst>
              <a:ext uri="{FF2B5EF4-FFF2-40B4-BE49-F238E27FC236}">
                <a16:creationId xmlns:a16="http://schemas.microsoft.com/office/drawing/2014/main" id="{5754C2BC-D088-564F-9B46-844DF74E9E9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80224" y="4637862"/>
            <a:ext cx="3728021" cy="1242674"/>
          </a:xfrm>
          <a:prstGeom prst="rect">
            <a:avLst/>
          </a:prstGeom>
        </p:spPr>
      </p:pic>
    </p:spTree>
    <p:extLst>
      <p:ext uri="{BB962C8B-B14F-4D97-AF65-F5344CB8AC3E}">
        <p14:creationId xmlns:p14="http://schemas.microsoft.com/office/powerpoint/2010/main" val="369326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Spring, Summer &amp; Fall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4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179797" y="933797"/>
            <a:ext cx="8784404" cy="1844310"/>
          </a:xfrm>
        </p:spPr>
        <p:txBody>
          <a:bodyPr>
            <a:noAutofit/>
          </a:bodyPr>
          <a:lstStyle/>
          <a:p>
            <a:pPr marL="0" indent="0" algn="ctr">
              <a:buNone/>
            </a:pPr>
            <a:r>
              <a:rPr lang="en-US" sz="2400" b="1" u="sng" dirty="0"/>
              <a:t>Agile Project Management &amp; Innovative Technology Development</a:t>
            </a:r>
          </a:p>
          <a:p>
            <a:pPr marL="0" indent="0" algn="ctr">
              <a:buNone/>
            </a:pPr>
            <a:r>
              <a:rPr lang="en-US" sz="2400" dirty="0"/>
              <a:t>Presented by: Dr. Rocky Gay</a:t>
            </a:r>
          </a:p>
        </p:txBody>
      </p:sp>
      <p:sp>
        <p:nvSpPr>
          <p:cNvPr id="6" name="Content Placeholder 2">
            <a:extLst>
              <a:ext uri="{FF2B5EF4-FFF2-40B4-BE49-F238E27FC236}">
                <a16:creationId xmlns:a16="http://schemas.microsoft.com/office/drawing/2014/main" id="{D1ADBA88-3F2A-CF4F-B907-3EE6AC46668E}"/>
              </a:ext>
            </a:extLst>
          </p:cNvPr>
          <p:cNvSpPr txBox="1">
            <a:spLocks/>
          </p:cNvSpPr>
          <p:nvPr/>
        </p:nvSpPr>
        <p:spPr>
          <a:xfrm>
            <a:off x="760289" y="2678889"/>
            <a:ext cx="7926512" cy="3382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For information about our flexible degree program options, email Karin </a:t>
            </a:r>
            <a:r>
              <a:rPr lang="en-US" sz="2400" dirty="0" err="1"/>
              <a:t>Hickenbotham</a:t>
            </a:r>
            <a:r>
              <a:rPr lang="en-US" sz="2400" dirty="0"/>
              <a:t> </a:t>
            </a:r>
            <a:r>
              <a:rPr lang="en-US" sz="2400" dirty="0">
                <a:hlinkClick r:id="rId2"/>
              </a:rPr>
              <a:t>kahicken@uark.edu</a:t>
            </a:r>
            <a:br>
              <a:rPr lang="en-US" sz="2400" dirty="0"/>
            </a:br>
            <a:r>
              <a:rPr lang="en-US" sz="2400" dirty="0"/>
              <a:t>or visit operations-</a:t>
            </a:r>
            <a:r>
              <a:rPr lang="en-US" sz="2400" dirty="0" err="1"/>
              <a:t>management.uark.edu</a:t>
            </a:r>
            <a:br>
              <a:rPr lang="en-US" sz="2400" dirty="0">
                <a:solidFill>
                  <a:srgbClr val="FFFF00"/>
                </a:solidFill>
              </a:rPr>
            </a:br>
            <a:endParaRPr lang="en-US" sz="2400" dirty="0">
              <a:solidFill>
                <a:srgbClr val="FFFF00"/>
              </a:solidFill>
            </a:endParaRPr>
          </a:p>
          <a:p>
            <a:r>
              <a:rPr lang="en-US" sz="2400" i="1" u="sng" dirty="0"/>
              <a:t>Registered</a:t>
            </a:r>
            <a:r>
              <a:rPr lang="en-US" sz="2400" dirty="0"/>
              <a:t> participants will receive an email with the video link to this webinar.</a:t>
            </a:r>
          </a:p>
          <a:p>
            <a:pPr marL="0" indent="0">
              <a:buFont typeface="Arial" pitchFamily="34" charset="0"/>
              <a:buNone/>
            </a:pPr>
            <a:endParaRPr lang="en-US" sz="2400" dirty="0"/>
          </a:p>
          <a:p>
            <a:r>
              <a:rPr lang="en-US" sz="2400" dirty="0"/>
              <a:t>We hope to see you online next month!</a:t>
            </a:r>
          </a:p>
          <a:p>
            <a:pPr marL="0" indent="0">
              <a:buFont typeface="Arial" pitchFamily="34" charset="0"/>
              <a:buNone/>
            </a:pPr>
            <a:endParaRPr lang="en-US" sz="2400" dirty="0"/>
          </a:p>
        </p:txBody>
      </p:sp>
      <p:sp>
        <p:nvSpPr>
          <p:cNvPr id="7" name="Title 1">
            <a:extLst>
              <a:ext uri="{FF2B5EF4-FFF2-40B4-BE49-F238E27FC236}">
                <a16:creationId xmlns:a16="http://schemas.microsoft.com/office/drawing/2014/main" id="{8CA64514-7A8D-2041-9148-A329EC49F13C}"/>
              </a:ext>
            </a:extLst>
          </p:cNvPr>
          <p:cNvSpPr txBox="1">
            <a:spLocks/>
          </p:cNvSpPr>
          <p:nvPr/>
        </p:nvSpPr>
        <p:spPr>
          <a:xfrm>
            <a:off x="1718353" y="2311686"/>
            <a:ext cx="5707293" cy="3672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cap="small" dirty="0"/>
              <a:t>Thanks for attending!</a:t>
            </a:r>
          </a:p>
        </p:txBody>
      </p:sp>
      <p:cxnSp>
        <p:nvCxnSpPr>
          <p:cNvPr id="9" name="Straight Connector 8">
            <a:extLst>
              <a:ext uri="{FF2B5EF4-FFF2-40B4-BE49-F238E27FC236}">
                <a16:creationId xmlns:a16="http://schemas.microsoft.com/office/drawing/2014/main" id="{0BA8E8C0-6859-624C-BAD6-A2FAA1AC4380}"/>
              </a:ext>
            </a:extLst>
          </p:cNvPr>
          <p:cNvCxnSpPr/>
          <p:nvPr/>
        </p:nvCxnSpPr>
        <p:spPr>
          <a:xfrm>
            <a:off x="760289" y="2088174"/>
            <a:ext cx="75104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5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59C8C49-37F5-4D41-915B-CF64C371F781}"/>
              </a:ext>
            </a:extLst>
          </p:cNvPr>
          <p:cNvSpPr txBox="1"/>
          <p:nvPr/>
        </p:nvSpPr>
        <p:spPr>
          <a:xfrm>
            <a:off x="989351" y="1872391"/>
            <a:ext cx="7277724" cy="2554545"/>
          </a:xfrm>
          <a:prstGeom prst="rect">
            <a:avLst/>
          </a:prstGeom>
          <a:noFill/>
        </p:spPr>
        <p:txBody>
          <a:bodyPr wrap="square" rtlCol="0">
            <a:spAutoFit/>
          </a:bodyPr>
          <a:lstStyle/>
          <a:p>
            <a:pPr algn="ctr"/>
            <a:r>
              <a:rPr lang="en-US" sz="1700" dirty="0"/>
              <a:t>Please save all questions until the end of the presentation. </a:t>
            </a:r>
          </a:p>
          <a:p>
            <a:pPr algn="ctr"/>
            <a:endParaRPr lang="en-US" sz="1700" dirty="0"/>
          </a:p>
          <a:p>
            <a:pPr algn="ctr"/>
            <a:r>
              <a:rPr lang="en-US" sz="1700" dirty="0"/>
              <a:t>Please do not use the “Raise Hand” feature in this session. </a:t>
            </a:r>
          </a:p>
          <a:p>
            <a:pPr algn="ctr"/>
            <a:endParaRPr lang="en-US" sz="1700" dirty="0"/>
          </a:p>
          <a:p>
            <a:pPr algn="ctr"/>
            <a:r>
              <a:rPr lang="en-US" sz="1700" dirty="0"/>
              <a:t>We ask all questions will be typed in the Chat Box at the end of the presentation. </a:t>
            </a:r>
          </a:p>
          <a:p>
            <a:pPr algn="ctr"/>
            <a:endParaRPr lang="en-US" sz="1700" dirty="0"/>
          </a:p>
          <a:p>
            <a:pPr algn="ctr"/>
            <a:r>
              <a:rPr lang="en-US" sz="1700" dirty="0"/>
              <a:t>THANK YOU!</a:t>
            </a:r>
          </a:p>
          <a:p>
            <a:pPr algn="ctr"/>
            <a:endParaRPr lang="en-US" sz="1700" dirty="0"/>
          </a:p>
          <a:p>
            <a:pPr algn="ctr"/>
            <a:r>
              <a:rPr lang="en-US" sz="2400" dirty="0"/>
              <a:t>LET’S GET STARTED!</a:t>
            </a:r>
          </a:p>
        </p:txBody>
      </p:sp>
    </p:spTree>
    <p:extLst>
      <p:ext uri="{BB962C8B-B14F-4D97-AF65-F5344CB8AC3E}">
        <p14:creationId xmlns:p14="http://schemas.microsoft.com/office/powerpoint/2010/main" val="116401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235B5E-B681-0248-B5DF-3480B2E1E748}"/>
              </a:ext>
            </a:extLst>
          </p:cNvPr>
          <p:cNvSpPr>
            <a:spLocks noGrp="1"/>
          </p:cNvSpPr>
          <p:nvPr>
            <p:ph type="title"/>
          </p:nvPr>
        </p:nvSpPr>
        <p:spPr/>
        <p:txBody>
          <a:bodyPr>
            <a:normAutofit/>
          </a:bodyPr>
          <a:lstStyle/>
          <a:p>
            <a:r>
              <a:rPr lang="en-US" sz="3600" dirty="0"/>
              <a:t>MSOM Programs</a:t>
            </a:r>
          </a:p>
        </p:txBody>
      </p:sp>
      <p:sp>
        <p:nvSpPr>
          <p:cNvPr id="5" name="Content Placeholder 2">
            <a:extLst>
              <a:ext uri="{FF2B5EF4-FFF2-40B4-BE49-F238E27FC236}">
                <a16:creationId xmlns:a16="http://schemas.microsoft.com/office/drawing/2014/main" id="{D0C2378F-F6C5-2541-9541-2C6035648AA5}"/>
              </a:ext>
            </a:extLst>
          </p:cNvPr>
          <p:cNvSpPr txBox="1">
            <a:spLocks/>
          </p:cNvSpPr>
          <p:nvPr/>
        </p:nvSpPr>
        <p:spPr>
          <a:xfrm>
            <a:off x="1348353" y="1987337"/>
            <a:ext cx="7467600" cy="38655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u="sng" dirty="0"/>
              <a:t>Master of Science</a:t>
            </a:r>
          </a:p>
          <a:p>
            <a:pPr lvl="1"/>
            <a:r>
              <a:rPr lang="en-US" sz="2000" dirty="0"/>
              <a:t>Operations Management</a:t>
            </a:r>
          </a:p>
          <a:p>
            <a:pPr lvl="1"/>
            <a:r>
              <a:rPr lang="en-US" sz="2000" dirty="0"/>
              <a:t>Engineering Management</a:t>
            </a:r>
          </a:p>
          <a:p>
            <a:pPr lvl="1"/>
            <a:r>
              <a:rPr lang="en-US" sz="2000" dirty="0"/>
              <a:t>Engineering</a:t>
            </a:r>
          </a:p>
          <a:p>
            <a:r>
              <a:rPr lang="en-US" sz="2000" u="sng" dirty="0"/>
              <a:t>Graduate Certificates</a:t>
            </a:r>
          </a:p>
          <a:p>
            <a:pPr lvl="1"/>
            <a:r>
              <a:rPr lang="en-US" sz="2000" dirty="0"/>
              <a:t>Project Management</a:t>
            </a:r>
          </a:p>
          <a:p>
            <a:pPr lvl="1"/>
            <a:r>
              <a:rPr lang="en-US" sz="2000" dirty="0"/>
              <a:t>Lean Six Sigma</a:t>
            </a:r>
          </a:p>
          <a:p>
            <a:pPr lvl="1"/>
            <a:r>
              <a:rPr lang="en-US" sz="2000" dirty="0"/>
              <a:t>Homeland Security</a:t>
            </a:r>
          </a:p>
        </p:txBody>
      </p:sp>
      <p:pic>
        <p:nvPicPr>
          <p:cNvPr id="6" name="Picture 5">
            <a:extLst>
              <a:ext uri="{FF2B5EF4-FFF2-40B4-BE49-F238E27FC236}">
                <a16:creationId xmlns:a16="http://schemas.microsoft.com/office/drawing/2014/main" id="{08F312E9-31C6-DE49-A5B8-2634C538B63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57860" y="2084722"/>
            <a:ext cx="2089457" cy="2785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53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33702</TotalTime>
  <Words>858</Words>
  <Application>Microsoft Office PowerPoint</Application>
  <PresentationFormat>On-screen Show (4:3)</PresentationFormat>
  <Paragraphs>102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Myriad Pro</vt:lpstr>
      <vt:lpstr>Myriad Pro Light</vt:lpstr>
      <vt:lpstr>Black</vt:lpstr>
      <vt:lpstr>PowerPoint Presentation</vt:lpstr>
      <vt:lpstr>PowerPoint Presentation</vt:lpstr>
      <vt:lpstr>MSOM Programs</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lpstr>     Question and Answer  with Walt  Type your questions in the chat section of this session.  </vt:lpstr>
      <vt:lpstr>M.S. Operations Management  at a glance:</vt:lpstr>
      <vt:lpstr>Graduate Certificates</vt:lpstr>
      <vt:lpstr>Graduate Certificates</vt:lpstr>
      <vt:lpstr>PowerPoint Presentation</vt:lpstr>
      <vt:lpstr>     Question and Answer  with Walt  Type your questions in the chat section of this session.  </vt:lpstr>
      <vt:lpstr>Next Webinar: </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Cordell</dc:creator>
  <cp:lastModifiedBy>Walt</cp:lastModifiedBy>
  <cp:revision>43</cp:revision>
  <dcterms:created xsi:type="dcterms:W3CDTF">2014-06-13T18:59:15Z</dcterms:created>
  <dcterms:modified xsi:type="dcterms:W3CDTF">2020-11-10T22:14:22Z</dcterms:modified>
</cp:coreProperties>
</file>