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1"/>
  </p:notesMasterIdLst>
  <p:sldIdLst>
    <p:sldId id="256" r:id="rId6"/>
    <p:sldId id="293" r:id="rId7"/>
    <p:sldId id="292" r:id="rId8"/>
    <p:sldId id="272" r:id="rId9"/>
    <p:sldId id="289" r:id="rId10"/>
    <p:sldId id="295" r:id="rId11"/>
    <p:sldId id="296" r:id="rId12"/>
    <p:sldId id="305" r:id="rId13"/>
    <p:sldId id="306" r:id="rId14"/>
    <p:sldId id="307" r:id="rId15"/>
    <p:sldId id="308" r:id="rId16"/>
    <p:sldId id="309" r:id="rId17"/>
    <p:sldId id="310" r:id="rId18"/>
    <p:sldId id="290" r:id="rId19"/>
    <p:sldId id="291" r:id="rId2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7A7A"/>
    <a:srgbClr val="818383"/>
    <a:srgbClr val="7F8181"/>
    <a:srgbClr val="C0C3C3"/>
    <a:srgbClr val="A7A9A9"/>
    <a:srgbClr val="909090"/>
    <a:srgbClr val="969696"/>
    <a:srgbClr val="9B9B9B"/>
    <a:srgbClr val="5A5A5A"/>
    <a:srgbClr val="4B4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57"/>
    <p:restoredTop sz="86502" autoAdjust="0"/>
  </p:normalViewPr>
  <p:slideViewPr>
    <p:cSldViewPr>
      <p:cViewPr>
        <p:scale>
          <a:sx n="104" d="100"/>
          <a:sy n="104" d="100"/>
        </p:scale>
        <p:origin x="1600" y="-2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6" d="100"/>
          <a:sy n="86" d="100"/>
        </p:scale>
        <p:origin x="2720" y="2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D04-B77B-4F6D-AF64-3763A4B723F9}" type="datetimeFigureOut">
              <a:rPr lang="fr-FR" smtClean="0"/>
              <a:pPr/>
              <a:t>25/06/2018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D9F003-F181-4923-BC6C-BB7B5755F6F9}" type="slidenum">
              <a:rPr lang="fr-FR" smtClean="0"/>
              <a:pPr/>
              <a:t>‹#›</a:t>
            </a:fld>
            <a:endParaRPr lang="fr-FR"/>
          </a:p>
        </p:txBody>
      </p:sp>
    </p:spTree>
    <p:extLst>
      <p:ext uri="{BB962C8B-B14F-4D97-AF65-F5344CB8AC3E}">
        <p14:creationId xmlns:p14="http://schemas.microsoft.com/office/powerpoint/2010/main" val="3349574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2D9F003-F181-4923-BC6C-BB7B5755F6F9}" type="slidenum">
              <a:rPr lang="fr-FR" smtClean="0"/>
              <a:pPr/>
              <a:t>1</a:t>
            </a:fld>
            <a:endParaRPr lang="fr-FR"/>
          </a:p>
        </p:txBody>
      </p:sp>
    </p:spTree>
    <p:extLst>
      <p:ext uri="{BB962C8B-B14F-4D97-AF65-F5344CB8AC3E}">
        <p14:creationId xmlns:p14="http://schemas.microsoft.com/office/powerpoint/2010/main" val="2493349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When an axial load is applied, the shear stress in the coil wire is calculated as: </a:t>
            </a:r>
            <a:endParaRPr lang="en-US" altLang="zh-CN" dirty="0" smtClean="0"/>
          </a:p>
          <a:p>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Root-Mean-Square Error (RMSE) is employed to quantify the prediction error.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A2D9F003-F181-4923-BC6C-BB7B5755F6F9}" type="slidenum">
              <a:rPr lang="fr-FR" smtClean="0"/>
              <a:pPr/>
              <a:t>10</a:t>
            </a:fld>
            <a:endParaRPr lang="fr-FR"/>
          </a:p>
        </p:txBody>
      </p:sp>
    </p:spTree>
    <p:extLst>
      <p:ext uri="{BB962C8B-B14F-4D97-AF65-F5344CB8AC3E}">
        <p14:creationId xmlns:p14="http://schemas.microsoft.com/office/powerpoint/2010/main" val="1822386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When an axial load is applied, the shear stress in the coil wire is calculated as: </a:t>
            </a:r>
            <a:endParaRPr lang="en-US" altLang="zh-CN" dirty="0" smtClean="0"/>
          </a:p>
          <a:p>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Root-Mean-Square Error (RMSE) is employed to quantify the prediction error.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A2D9F003-F181-4923-BC6C-BB7B5755F6F9}" type="slidenum">
              <a:rPr lang="fr-FR" smtClean="0"/>
              <a:pPr/>
              <a:t>11</a:t>
            </a:fld>
            <a:endParaRPr lang="fr-FR"/>
          </a:p>
        </p:txBody>
      </p:sp>
    </p:spTree>
    <p:extLst>
      <p:ext uri="{BB962C8B-B14F-4D97-AF65-F5344CB8AC3E}">
        <p14:creationId xmlns:p14="http://schemas.microsoft.com/office/powerpoint/2010/main" val="1991097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When an axial load is applied, the shear stress in the coil wire is calculated as: </a:t>
            </a:r>
            <a:endParaRPr lang="en-US" altLang="zh-CN" dirty="0" smtClean="0"/>
          </a:p>
          <a:p>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Root-Mean-Square Error (RMSE) is employed to quantify the prediction error.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A2D9F003-F181-4923-BC6C-BB7B5755F6F9}" type="slidenum">
              <a:rPr lang="fr-FR" smtClean="0"/>
              <a:pPr/>
              <a:t>12</a:t>
            </a:fld>
            <a:endParaRPr lang="fr-FR"/>
          </a:p>
        </p:txBody>
      </p:sp>
    </p:spTree>
    <p:extLst>
      <p:ext uri="{BB962C8B-B14F-4D97-AF65-F5344CB8AC3E}">
        <p14:creationId xmlns:p14="http://schemas.microsoft.com/office/powerpoint/2010/main" val="129126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When an axial load is applied, the shear stress in the coil wire is calculated as: </a:t>
            </a:r>
            <a:endParaRPr lang="en-US" altLang="zh-CN" dirty="0" smtClean="0"/>
          </a:p>
          <a:p>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Root-Mean-Square Error (RMSE) is employed to quantify the prediction error. </a:t>
            </a:r>
            <a:endParaRPr lang="en-US" altLang="zh-CN" dirty="0" smtClean="0"/>
          </a:p>
          <a:p>
            <a:endParaRPr kumimoji="1" lang="en-US" altLang="zh-CN" dirty="0" smtClean="0"/>
          </a:p>
          <a:p>
            <a:r>
              <a:rPr kumimoji="1" lang="en-US" altLang="zh-CN" dirty="0" smtClean="0"/>
              <a:t>38.249</a:t>
            </a:r>
            <a:endParaRPr kumimoji="1" lang="zh-CN" altLang="en-US" dirty="0"/>
          </a:p>
        </p:txBody>
      </p:sp>
      <p:sp>
        <p:nvSpPr>
          <p:cNvPr id="4" name="幻灯片编号占位符 3"/>
          <p:cNvSpPr>
            <a:spLocks noGrp="1"/>
          </p:cNvSpPr>
          <p:nvPr>
            <p:ph type="sldNum" sz="quarter" idx="10"/>
          </p:nvPr>
        </p:nvSpPr>
        <p:spPr/>
        <p:txBody>
          <a:bodyPr/>
          <a:lstStyle/>
          <a:p>
            <a:fld id="{A2D9F003-F181-4923-BC6C-BB7B5755F6F9}" type="slidenum">
              <a:rPr lang="fr-FR" smtClean="0"/>
              <a:pPr/>
              <a:t>13</a:t>
            </a:fld>
            <a:endParaRPr lang="fr-FR"/>
          </a:p>
        </p:txBody>
      </p:sp>
    </p:spTree>
    <p:extLst>
      <p:ext uri="{BB962C8B-B14F-4D97-AF65-F5344CB8AC3E}">
        <p14:creationId xmlns:p14="http://schemas.microsoft.com/office/powerpoint/2010/main" val="1431760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decompose every fields (in the learning process) using </a:t>
            </a:r>
            <a:r>
              <a:rPr lang="en-US" altLang="zh-CN" sz="1200" b="0" i="0" kern="1200" dirty="0" err="1" smtClean="0">
                <a:solidFill>
                  <a:schemeClr val="tx1"/>
                </a:solidFill>
                <a:effectLst/>
                <a:latin typeface="+mn-lt"/>
                <a:ea typeface="+mn-ea"/>
                <a:cs typeface="+mn-cs"/>
              </a:rPr>
              <a:t>svd</a:t>
            </a:r>
            <a:r>
              <a:rPr lang="en-US" altLang="zh-CN" sz="1200" b="0" i="0" kern="1200" dirty="0" smtClean="0">
                <a:solidFill>
                  <a:schemeClr val="tx1"/>
                </a:solidFill>
                <a:effectLst/>
                <a:latin typeface="+mn-lt"/>
                <a:ea typeface="+mn-ea"/>
                <a:cs typeface="+mn-cs"/>
              </a:rPr>
              <a:t> (== POD)</a:t>
            </a:r>
            <a:endParaRPr kumimoji="1" lang="zh-CN" altLang="en-US" dirty="0"/>
          </a:p>
        </p:txBody>
      </p:sp>
      <p:sp>
        <p:nvSpPr>
          <p:cNvPr id="4" name="幻灯片编号占位符 3"/>
          <p:cNvSpPr>
            <a:spLocks noGrp="1"/>
          </p:cNvSpPr>
          <p:nvPr>
            <p:ph type="sldNum" sz="quarter" idx="10"/>
          </p:nvPr>
        </p:nvSpPr>
        <p:spPr/>
        <p:txBody>
          <a:bodyPr/>
          <a:lstStyle/>
          <a:p>
            <a:fld id="{A2D9F003-F181-4923-BC6C-BB7B5755F6F9}" type="slidenum">
              <a:rPr lang="fr-FR" smtClean="0"/>
              <a:pPr/>
              <a:t>14</a:t>
            </a:fld>
            <a:endParaRPr lang="fr-FR"/>
          </a:p>
        </p:txBody>
      </p:sp>
    </p:spTree>
    <p:extLst>
      <p:ext uri="{BB962C8B-B14F-4D97-AF65-F5344CB8AC3E}">
        <p14:creationId xmlns:p14="http://schemas.microsoft.com/office/powerpoint/2010/main" val="720956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2D9F003-F181-4923-BC6C-BB7B5755F6F9}" type="slidenum">
              <a:rPr lang="fr-FR" smtClean="0"/>
              <a:pPr/>
              <a:t>15</a:t>
            </a:fld>
            <a:endParaRPr lang="fr-FR"/>
          </a:p>
        </p:txBody>
      </p:sp>
    </p:spTree>
    <p:extLst>
      <p:ext uri="{BB962C8B-B14F-4D97-AF65-F5344CB8AC3E}">
        <p14:creationId xmlns:p14="http://schemas.microsoft.com/office/powerpoint/2010/main" val="410617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 am going to give</a:t>
            </a:r>
            <a:r>
              <a:rPr kumimoji="1" lang="en-US" altLang="zh-CN" baseline="0" dirty="0" smtClean="0"/>
              <a:t> the presentation from 4 parts.</a:t>
            </a:r>
            <a:endParaRPr kumimoji="1" lang="zh-CN" altLang="en-US" dirty="0"/>
          </a:p>
        </p:txBody>
      </p:sp>
      <p:sp>
        <p:nvSpPr>
          <p:cNvPr id="4" name="幻灯片编号占位符 3"/>
          <p:cNvSpPr>
            <a:spLocks noGrp="1"/>
          </p:cNvSpPr>
          <p:nvPr>
            <p:ph type="sldNum" sz="quarter" idx="10"/>
          </p:nvPr>
        </p:nvSpPr>
        <p:spPr/>
        <p:txBody>
          <a:bodyPr/>
          <a:lstStyle/>
          <a:p>
            <a:fld id="{A2D9F003-F181-4923-BC6C-BB7B5755F6F9}" type="slidenum">
              <a:rPr lang="fr-FR" smtClean="0"/>
              <a:pPr/>
              <a:t>2</a:t>
            </a:fld>
            <a:endParaRPr lang="fr-FR"/>
          </a:p>
        </p:txBody>
      </p:sp>
    </p:spTree>
    <p:extLst>
      <p:ext uri="{BB962C8B-B14F-4D97-AF65-F5344CB8AC3E}">
        <p14:creationId xmlns:p14="http://schemas.microsoft.com/office/powerpoint/2010/main" val="742236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whole project</a:t>
            </a:r>
            <a:r>
              <a:rPr lang="en-US" altLang="zh-CN" sz="1200" kern="1200" baseline="0" dirty="0" smtClean="0">
                <a:solidFill>
                  <a:schemeClr val="tx1"/>
                </a:solidFill>
                <a:effectLst/>
                <a:latin typeface="+mn-lt"/>
                <a:ea typeface="+mn-ea"/>
                <a:cs typeface="+mn-cs"/>
              </a:rPr>
              <a:t> is to build a surrogate model. But what is a surrogate model and why we construct it?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basic idea in the ‘surrogate model’ approach is to avoid the temptation to invest one’s computational budget in answering the question at hand and, instead, invest in developing fast mathematical approximations to the long running computer codes.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Engineering design is concerned with the making of decisions based on analysis,</a:t>
            </a:r>
            <a:r>
              <a:rPr lang="en-US" altLang="zh-CN" sz="1200" kern="1200" baseline="0" dirty="0" smtClean="0">
                <a:solidFill>
                  <a:schemeClr val="tx1"/>
                </a:solidFill>
                <a:effectLst/>
                <a:latin typeface="+mn-lt"/>
                <a:ea typeface="+mn-ea"/>
                <a:cs typeface="+mn-cs"/>
              </a:rPr>
              <a:t> which </a:t>
            </a:r>
            <a:r>
              <a:rPr lang="en-US" altLang="zh-CN" sz="1200" kern="1200" dirty="0" smtClean="0">
                <a:solidFill>
                  <a:schemeClr val="tx1"/>
                </a:solidFill>
                <a:effectLst/>
                <a:latin typeface="+mn-lt"/>
                <a:ea typeface="+mn-ea"/>
                <a:cs typeface="+mn-cs"/>
              </a:rPr>
              <a:t> engage in a great deal of analysis for months of analysis by dedicated teams to be undertaken to inform key product decisions. For example, in modern aerospace design offices the computational power needed to support advanced decision making can be prodigious and, even with the latest and most powerful computers, designers still wish for greater understanding than can be gained by straightforward use of the familiar analysis tools, such as those coming from the fields of computational fluid dynamics or computational structural mechanics.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A2D9F003-F181-4923-BC6C-BB7B5755F6F9}" type="slidenum">
              <a:rPr lang="fr-FR" smtClean="0"/>
              <a:pPr/>
              <a:t>3</a:t>
            </a:fld>
            <a:endParaRPr lang="fr-FR"/>
          </a:p>
        </p:txBody>
      </p:sp>
    </p:spTree>
    <p:extLst>
      <p:ext uri="{BB962C8B-B14F-4D97-AF65-F5344CB8AC3E}">
        <p14:creationId xmlns:p14="http://schemas.microsoft.com/office/powerpoint/2010/main" val="990073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 pylon serves to connect the frame of an aircraft to an object that is being carried,</a:t>
            </a:r>
            <a:r>
              <a:rPr lang="en-US" altLang="zh-CN" sz="1200" b="0" i="0" kern="1200" baseline="0" dirty="0" smtClean="0">
                <a:solidFill>
                  <a:schemeClr val="tx1"/>
                </a:solidFill>
                <a:effectLst/>
                <a:latin typeface="+mn-lt"/>
                <a:ea typeface="+mn-ea"/>
                <a:cs typeface="+mn-cs"/>
              </a:rPr>
              <a:t> for example here it is used to connected the aircraft engine and wings. </a:t>
            </a:r>
            <a:endParaRPr kumimoji="1" lang="zh-CN" altLang="en-US" dirty="0"/>
          </a:p>
        </p:txBody>
      </p:sp>
      <p:sp>
        <p:nvSpPr>
          <p:cNvPr id="4" name="幻灯片编号占位符 3"/>
          <p:cNvSpPr>
            <a:spLocks noGrp="1"/>
          </p:cNvSpPr>
          <p:nvPr>
            <p:ph type="sldNum" sz="quarter" idx="10"/>
          </p:nvPr>
        </p:nvSpPr>
        <p:spPr/>
        <p:txBody>
          <a:bodyPr/>
          <a:lstStyle/>
          <a:p>
            <a:fld id="{A2D9F003-F181-4923-BC6C-BB7B5755F6F9}" type="slidenum">
              <a:rPr lang="fr-FR" smtClean="0"/>
              <a:pPr/>
              <a:t>4</a:t>
            </a:fld>
            <a:endParaRPr lang="fr-FR"/>
          </a:p>
        </p:txBody>
      </p:sp>
    </p:spTree>
    <p:extLst>
      <p:ext uri="{BB962C8B-B14F-4D97-AF65-F5344CB8AC3E}">
        <p14:creationId xmlns:p14="http://schemas.microsoft.com/office/powerpoint/2010/main" val="80325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For this reason,</a:t>
            </a:r>
            <a:r>
              <a:rPr kumimoji="1" lang="en-US" altLang="zh-CN" baseline="0" dirty="0" smtClean="0"/>
              <a:t> the goal of this project is to build un surrogate model by the method of surrogate modelling in order to get the estimation of max principle stress sigma. By using the surrogate model, both the time and cost can be greatly reduced and we can get the estimated</a:t>
            </a:r>
            <a:r>
              <a:rPr kumimoji="1" lang="zh-CN" altLang="en-US" baseline="0" dirty="0" smtClean="0"/>
              <a:t> </a:t>
            </a:r>
            <a:r>
              <a:rPr kumimoji="1" lang="en-US" altLang="zh-CN" baseline="0" dirty="0" smtClean="0"/>
              <a:t>principle stress of each  point and force combination.</a:t>
            </a:r>
            <a:endParaRPr kumimoji="1" lang="zh-CN" altLang="en-US" dirty="0"/>
          </a:p>
        </p:txBody>
      </p:sp>
      <p:sp>
        <p:nvSpPr>
          <p:cNvPr id="4" name="幻灯片编号占位符 3"/>
          <p:cNvSpPr>
            <a:spLocks noGrp="1"/>
          </p:cNvSpPr>
          <p:nvPr>
            <p:ph type="sldNum" sz="quarter" idx="10"/>
          </p:nvPr>
        </p:nvSpPr>
        <p:spPr/>
        <p:txBody>
          <a:bodyPr/>
          <a:lstStyle/>
          <a:p>
            <a:fld id="{A2D9F003-F181-4923-BC6C-BB7B5755F6F9}" type="slidenum">
              <a:rPr lang="fr-FR" smtClean="0"/>
              <a:pPr/>
              <a:t>5</a:t>
            </a:fld>
            <a:endParaRPr lang="fr-FR"/>
          </a:p>
        </p:txBody>
      </p:sp>
    </p:spTree>
    <p:extLst>
      <p:ext uri="{BB962C8B-B14F-4D97-AF65-F5344CB8AC3E}">
        <p14:creationId xmlns:p14="http://schemas.microsoft.com/office/powerpoint/2010/main" val="785165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 this chapter we discuss the fundamentals and some of the technical minutiae of a number of specific surrogate model types capable of accomplishing this learning process.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use a Gaussian process (GP) to describe a distribution over functions.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 Gaussian process is completely specified by its mean function and co- variance function.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posterior, i.e. the prior conditioned on the five noise free observations indicated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A2D9F003-F181-4923-BC6C-BB7B5755F6F9}" type="slidenum">
              <a:rPr lang="fr-FR" smtClean="0"/>
              <a:pPr/>
              <a:t>6</a:t>
            </a:fld>
            <a:endParaRPr lang="fr-FR"/>
          </a:p>
        </p:txBody>
      </p:sp>
    </p:spTree>
    <p:extLst>
      <p:ext uri="{BB962C8B-B14F-4D97-AF65-F5344CB8AC3E}">
        <p14:creationId xmlns:p14="http://schemas.microsoft.com/office/powerpoint/2010/main" val="702969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When an axial load is applied, the shear stress in the coil wire is calculated as: </a:t>
            </a:r>
            <a:endParaRPr lang="en-US" altLang="zh-CN" dirty="0" smtClean="0"/>
          </a:p>
          <a:p>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Root-Mean-Square Error (RMSE) is employed to quantify the prediction error.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A2D9F003-F181-4923-BC6C-BB7B5755F6F9}" type="slidenum">
              <a:rPr lang="fr-FR" smtClean="0"/>
              <a:pPr/>
              <a:t>7</a:t>
            </a:fld>
            <a:endParaRPr lang="fr-FR"/>
          </a:p>
        </p:txBody>
      </p:sp>
    </p:spTree>
    <p:extLst>
      <p:ext uri="{BB962C8B-B14F-4D97-AF65-F5344CB8AC3E}">
        <p14:creationId xmlns:p14="http://schemas.microsoft.com/office/powerpoint/2010/main" val="42227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When an axial load is applied, the shear stress in the coil wire is calculated as: </a:t>
            </a:r>
            <a:endParaRPr lang="en-US" altLang="zh-CN" dirty="0" smtClean="0"/>
          </a:p>
          <a:p>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Root-Mean-Square Error (RMSE) is employed to quantify the prediction error.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A2D9F003-F181-4923-BC6C-BB7B5755F6F9}" type="slidenum">
              <a:rPr lang="fr-FR" smtClean="0"/>
              <a:pPr/>
              <a:t>8</a:t>
            </a:fld>
            <a:endParaRPr lang="fr-FR"/>
          </a:p>
        </p:txBody>
      </p:sp>
    </p:spTree>
    <p:extLst>
      <p:ext uri="{BB962C8B-B14F-4D97-AF65-F5344CB8AC3E}">
        <p14:creationId xmlns:p14="http://schemas.microsoft.com/office/powerpoint/2010/main" val="1084379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When an axial load is applied, the shear stress in the coil wire is calculated as: </a:t>
            </a:r>
            <a:endParaRPr lang="en-US" altLang="zh-CN" dirty="0" smtClean="0"/>
          </a:p>
          <a:p>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Root-Mean-Square Error (RMSE) is employed to quantify the prediction error.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A2D9F003-F181-4923-BC6C-BB7B5755F6F9}" type="slidenum">
              <a:rPr lang="fr-FR" smtClean="0"/>
              <a:pPr/>
              <a:t>9</a:t>
            </a:fld>
            <a:endParaRPr lang="fr-FR"/>
          </a:p>
        </p:txBody>
      </p:sp>
    </p:spTree>
    <p:extLst>
      <p:ext uri="{BB962C8B-B14F-4D97-AF65-F5344CB8AC3E}">
        <p14:creationId xmlns:p14="http://schemas.microsoft.com/office/powerpoint/2010/main" val="1324181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685800" y="3068960"/>
            <a:ext cx="7772400" cy="1470025"/>
          </a:xfrm>
          <a:prstGeom prst="rect">
            <a:avLst/>
          </a:prstGeom>
        </p:spPr>
        <p:txBody>
          <a:bodyPr anchor="ctr"/>
          <a:lstStyle>
            <a:lvl1pPr>
              <a:defRPr sz="4000">
                <a:latin typeface="Segoe UI Semibold" panose="020B0702040204020203" pitchFamily="34" charset="0"/>
                <a:ea typeface="Segoe UI" panose="020B0502040204020203" pitchFamily="34" charset="0"/>
                <a:cs typeface="Segoe UI" panose="020B0502040204020203" pitchFamily="34" charset="0"/>
              </a:defRPr>
            </a:lvl1pPr>
          </a:lstStyle>
          <a:p>
            <a:r>
              <a:rPr lang="fr-FR" dirty="0" smtClean="0"/>
              <a:t>Titre</a:t>
            </a:r>
            <a:endParaRPr lang="fr-FR" dirty="0"/>
          </a:p>
        </p:txBody>
      </p:sp>
      <p:sp>
        <p:nvSpPr>
          <p:cNvPr id="3" name="Sous-titre 2"/>
          <p:cNvSpPr>
            <a:spLocks noGrp="1"/>
          </p:cNvSpPr>
          <p:nvPr>
            <p:ph type="subTitle" idx="1" hasCustomPrompt="1"/>
          </p:nvPr>
        </p:nvSpPr>
        <p:spPr>
          <a:xfrm>
            <a:off x="1371600" y="4464695"/>
            <a:ext cx="6400800" cy="1752600"/>
          </a:xfrm>
          <a:prstGeom prst="rect">
            <a:avLst/>
          </a:prstGeom>
        </p:spPr>
        <p:txBody>
          <a:bodyPr anchor="ctr"/>
          <a:lstStyle>
            <a:lvl1pPr marL="0" indent="0" algn="ctr">
              <a:buNone/>
              <a:defRPr sz="28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Sous-titre</a:t>
            </a:r>
            <a:endParaRPr lang="fr-FR" dirty="0"/>
          </a:p>
        </p:txBody>
      </p:sp>
      <p:sp>
        <p:nvSpPr>
          <p:cNvPr id="14" name="Espace réservé de la date 14"/>
          <p:cNvSpPr>
            <a:spLocks noGrp="1"/>
          </p:cNvSpPr>
          <p:nvPr>
            <p:ph type="dt" sz="half" idx="2"/>
          </p:nvPr>
        </p:nvSpPr>
        <p:spPr>
          <a:xfrm>
            <a:off x="179512" y="6453336"/>
            <a:ext cx="2411288" cy="365125"/>
          </a:xfrm>
          <a:prstGeom prst="rect">
            <a:avLst/>
          </a:prstGeom>
        </p:spPr>
        <p:txBody>
          <a:bodyPr vert="horz" lIns="91440" tIns="45720" rIns="91440" bIns="45720" rtlCol="0" anchor="ctr"/>
          <a:lstStyle>
            <a:lvl1pPr algn="l">
              <a:defRPr sz="1200">
                <a:solidFill>
                  <a:srgbClr val="4D4D4D"/>
                </a:solidFill>
              </a:defRPr>
            </a:lvl1pPr>
          </a:lstStyle>
          <a:p>
            <a:r>
              <a:rPr lang="fr-FR" dirty="0" smtClean="0"/>
              <a:t>date de la réunion</a:t>
            </a:r>
            <a:endParaRPr lang="fr-FR" dirty="0"/>
          </a:p>
        </p:txBody>
      </p:sp>
      <p:sp>
        <p:nvSpPr>
          <p:cNvPr id="15" name="Espace réservé du pied de page 15"/>
          <p:cNvSpPr>
            <a:spLocks noGrp="1"/>
          </p:cNvSpPr>
          <p:nvPr>
            <p:ph type="ftr" sz="quarter" idx="3"/>
          </p:nvPr>
        </p:nvSpPr>
        <p:spPr>
          <a:xfrm>
            <a:off x="2646000" y="6453336"/>
            <a:ext cx="3852000" cy="365125"/>
          </a:xfrm>
          <a:prstGeom prst="rect">
            <a:avLst/>
          </a:prstGeom>
        </p:spPr>
        <p:txBody>
          <a:bodyPr vert="horz" lIns="91440" tIns="45720" rIns="91440" bIns="45720" rtlCol="0" anchor="ctr"/>
          <a:lstStyle>
            <a:lvl1pPr algn="ctr">
              <a:defRPr sz="1200">
                <a:solidFill>
                  <a:srgbClr val="4D4D4D"/>
                </a:solidFill>
              </a:defRPr>
            </a:lvl1pPr>
          </a:lstStyle>
          <a:p>
            <a:r>
              <a:rPr lang="fr-FR" dirty="0" smtClean="0"/>
              <a:t>objet/intitulé</a:t>
            </a:r>
            <a:endParaRPr lang="fr-FR" dirty="0"/>
          </a:p>
        </p:txBody>
      </p:sp>
      <p:sp>
        <p:nvSpPr>
          <p:cNvPr id="16" name="Espace réservé du numéro de diapositive 16"/>
          <p:cNvSpPr>
            <a:spLocks noGrp="1"/>
          </p:cNvSpPr>
          <p:nvPr>
            <p:ph type="sldNum" sz="quarter" idx="4"/>
          </p:nvPr>
        </p:nvSpPr>
        <p:spPr>
          <a:xfrm>
            <a:off x="6553200" y="6453336"/>
            <a:ext cx="2411288" cy="365125"/>
          </a:xfrm>
          <a:prstGeom prst="rect">
            <a:avLst/>
          </a:prstGeom>
        </p:spPr>
        <p:txBody>
          <a:bodyPr vert="horz" lIns="91440" tIns="45720" rIns="91440" bIns="45720" rtlCol="0" anchor="ctr"/>
          <a:lstStyle>
            <a:lvl1pPr algn="r">
              <a:defRPr sz="1200">
                <a:solidFill>
                  <a:srgbClr val="4D4D4D"/>
                </a:solidFill>
              </a:defRPr>
            </a:lvl1pPr>
          </a:lstStyle>
          <a:p>
            <a:fld id="{D9166041-0834-45F3-A751-A239CF01EF83}" type="slidenum">
              <a:rPr lang="fr-FR" smtClean="0"/>
              <a:pPr/>
              <a:t>‹#›</a:t>
            </a:fld>
            <a:endParaRPr lang="fr-FR" dirty="0"/>
          </a:p>
        </p:txBody>
      </p:sp>
    </p:spTree>
    <p:extLst>
      <p:ext uri="{BB962C8B-B14F-4D97-AF65-F5344CB8AC3E}">
        <p14:creationId xmlns:p14="http://schemas.microsoft.com/office/powerpoint/2010/main" val="107553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685800" y="3284984"/>
            <a:ext cx="7772400" cy="2808312"/>
          </a:xfrm>
          <a:prstGeom prst="rect">
            <a:avLst/>
          </a:prstGeom>
        </p:spPr>
        <p:txBody>
          <a:bodyPr anchor="ctr"/>
          <a:lstStyle>
            <a:lvl1pPr>
              <a:defRPr sz="4000">
                <a:latin typeface="Segoe UI Semibold" panose="020B0702040204020203" pitchFamily="34" charset="0"/>
                <a:ea typeface="Segoe UI" panose="020B0502040204020203" pitchFamily="34" charset="0"/>
                <a:cs typeface="Segoe UI" panose="020B0502040204020203" pitchFamily="34" charset="0"/>
              </a:defRPr>
            </a:lvl1pPr>
          </a:lstStyle>
          <a:p>
            <a:r>
              <a:rPr lang="fr-FR" dirty="0" smtClean="0"/>
              <a:t>Titre</a:t>
            </a:r>
            <a:endParaRPr lang="fr-FR" dirty="0"/>
          </a:p>
        </p:txBody>
      </p:sp>
      <p:sp>
        <p:nvSpPr>
          <p:cNvPr id="10" name="Espace réservé de la date 14"/>
          <p:cNvSpPr>
            <a:spLocks noGrp="1"/>
          </p:cNvSpPr>
          <p:nvPr>
            <p:ph type="dt" sz="half" idx="2"/>
          </p:nvPr>
        </p:nvSpPr>
        <p:spPr>
          <a:xfrm>
            <a:off x="179512" y="6453336"/>
            <a:ext cx="2411288" cy="365125"/>
          </a:xfrm>
          <a:prstGeom prst="rect">
            <a:avLst/>
          </a:prstGeom>
        </p:spPr>
        <p:txBody>
          <a:bodyPr vert="horz" lIns="91440" tIns="45720" rIns="91440" bIns="45720" rtlCol="0" anchor="ctr"/>
          <a:lstStyle>
            <a:lvl1pPr algn="l">
              <a:defRPr sz="1200">
                <a:solidFill>
                  <a:srgbClr val="4D4D4D"/>
                </a:solidFill>
              </a:defRPr>
            </a:lvl1pPr>
          </a:lstStyle>
          <a:p>
            <a:r>
              <a:rPr lang="fr-FR" dirty="0" smtClean="0"/>
              <a:t>date de la réunion</a:t>
            </a:r>
            <a:endParaRPr lang="fr-FR" dirty="0"/>
          </a:p>
        </p:txBody>
      </p:sp>
      <p:sp>
        <p:nvSpPr>
          <p:cNvPr id="11" name="Espace réservé du pied de page 15"/>
          <p:cNvSpPr>
            <a:spLocks noGrp="1"/>
          </p:cNvSpPr>
          <p:nvPr>
            <p:ph type="ftr" sz="quarter" idx="3"/>
          </p:nvPr>
        </p:nvSpPr>
        <p:spPr>
          <a:xfrm>
            <a:off x="2646000" y="6453336"/>
            <a:ext cx="3852000" cy="365125"/>
          </a:xfrm>
          <a:prstGeom prst="rect">
            <a:avLst/>
          </a:prstGeom>
        </p:spPr>
        <p:txBody>
          <a:bodyPr vert="horz" lIns="91440" tIns="45720" rIns="91440" bIns="45720" rtlCol="0" anchor="ctr"/>
          <a:lstStyle>
            <a:lvl1pPr algn="ctr">
              <a:defRPr sz="1200">
                <a:solidFill>
                  <a:srgbClr val="4D4D4D"/>
                </a:solidFill>
              </a:defRPr>
            </a:lvl1pPr>
          </a:lstStyle>
          <a:p>
            <a:r>
              <a:rPr lang="fr-FR" dirty="0" smtClean="0"/>
              <a:t>objet/intitulé</a:t>
            </a:r>
            <a:endParaRPr lang="fr-FR" dirty="0"/>
          </a:p>
        </p:txBody>
      </p:sp>
      <p:sp>
        <p:nvSpPr>
          <p:cNvPr id="12" name="Espace réservé du numéro de diapositive 16"/>
          <p:cNvSpPr>
            <a:spLocks noGrp="1"/>
          </p:cNvSpPr>
          <p:nvPr>
            <p:ph type="sldNum" sz="quarter" idx="4"/>
          </p:nvPr>
        </p:nvSpPr>
        <p:spPr>
          <a:xfrm>
            <a:off x="6553200" y="6453336"/>
            <a:ext cx="2411288" cy="365125"/>
          </a:xfrm>
          <a:prstGeom prst="rect">
            <a:avLst/>
          </a:prstGeom>
        </p:spPr>
        <p:txBody>
          <a:bodyPr vert="horz" lIns="91440" tIns="45720" rIns="91440" bIns="45720" rtlCol="0" anchor="ctr"/>
          <a:lstStyle>
            <a:lvl1pPr algn="r">
              <a:defRPr sz="1200">
                <a:solidFill>
                  <a:srgbClr val="4D4D4D"/>
                </a:solidFill>
              </a:defRPr>
            </a:lvl1pPr>
          </a:lstStyle>
          <a:p>
            <a:fld id="{D9166041-0834-45F3-A751-A239CF01EF83}" type="slidenum">
              <a:rPr lang="fr-FR" smtClean="0"/>
              <a:pPr/>
              <a:t>‹#›</a:t>
            </a:fld>
            <a:endParaRPr lang="fr-FR" dirty="0"/>
          </a:p>
        </p:txBody>
      </p:sp>
    </p:spTree>
    <p:extLst>
      <p:ext uri="{BB962C8B-B14F-4D97-AF65-F5344CB8AC3E}">
        <p14:creationId xmlns:p14="http://schemas.microsoft.com/office/powerpoint/2010/main" val="347761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979712" y="44624"/>
            <a:ext cx="7128792" cy="1008112"/>
          </a:xfrm>
          <a:prstGeom prst="rect">
            <a:avLst/>
          </a:prstGeom>
        </p:spPr>
        <p:txBody>
          <a:bodyPr>
            <a:normAutofit/>
          </a:bodyPr>
          <a:lstStyle>
            <a:lvl1pPr>
              <a:defRPr sz="2800">
                <a:solidFill>
                  <a:schemeClr val="bg1"/>
                </a:solidFill>
                <a:latin typeface="Segoe UI Semibold" panose="020B0702040204020203" pitchFamily="34" charset="0"/>
              </a:defRPr>
            </a:lvl1pPr>
          </a:lstStyle>
          <a:p>
            <a:r>
              <a:rPr lang="fr-FR" dirty="0" smtClean="0"/>
              <a:t>Ordre du jour</a:t>
            </a:r>
            <a:endParaRPr lang="fr-FR" dirty="0"/>
          </a:p>
        </p:txBody>
      </p:sp>
      <p:sp>
        <p:nvSpPr>
          <p:cNvPr id="3" name="Espace réservé du contenu 2"/>
          <p:cNvSpPr>
            <a:spLocks noGrp="1"/>
          </p:cNvSpPr>
          <p:nvPr>
            <p:ph idx="1" hasCustomPrompt="1"/>
          </p:nvPr>
        </p:nvSpPr>
        <p:spPr>
          <a:xfrm>
            <a:off x="107504" y="1196752"/>
            <a:ext cx="8928992" cy="5184576"/>
          </a:xfrm>
          <a:prstGeom prst="rect">
            <a:avLst/>
          </a:prstGeom>
        </p:spPr>
        <p:txBody>
          <a:bodyPr>
            <a:normAutofit/>
          </a:bodyPr>
          <a:lstStyle>
            <a:lvl1pPr>
              <a:spcBef>
                <a:spcPts val="1200"/>
              </a:spcBef>
              <a:defRPr/>
            </a:lvl1pPr>
            <a:lvl2pPr>
              <a:defRPr sz="2000"/>
            </a:lvl2pPr>
            <a:lvl3pPr marL="625475" indent="0">
              <a:buNone/>
              <a:defRPr/>
            </a:lvl3pPr>
          </a:lstStyle>
          <a:p>
            <a:pPr lvl="0"/>
            <a:r>
              <a:rPr lang="fr-FR" dirty="0" smtClean="0"/>
              <a:t>Introduction</a:t>
            </a:r>
          </a:p>
          <a:p>
            <a:pPr lvl="0"/>
            <a:r>
              <a:rPr lang="fr-FR" dirty="0" smtClean="0"/>
              <a:t>Point 1</a:t>
            </a:r>
          </a:p>
          <a:p>
            <a:pPr lvl="1"/>
            <a:r>
              <a:rPr lang="fr-FR" dirty="0" smtClean="0"/>
              <a:t>Sous-point A</a:t>
            </a:r>
          </a:p>
          <a:p>
            <a:pPr lvl="2"/>
            <a:r>
              <a:rPr lang="fr-FR" dirty="0" smtClean="0"/>
              <a:t>annotation…</a:t>
            </a:r>
          </a:p>
          <a:p>
            <a:pPr lvl="0"/>
            <a:r>
              <a:rPr lang="fr-FR" dirty="0" smtClean="0"/>
              <a:t>Point 2</a:t>
            </a:r>
          </a:p>
          <a:p>
            <a:pPr lvl="0"/>
            <a:r>
              <a:rPr lang="fr-FR" dirty="0" smtClean="0"/>
              <a:t>…</a:t>
            </a:r>
          </a:p>
          <a:p>
            <a:pPr lvl="0"/>
            <a:r>
              <a:rPr lang="fr-FR" dirty="0" smtClean="0"/>
              <a:t>Conclusion</a:t>
            </a:r>
          </a:p>
        </p:txBody>
      </p:sp>
      <p:sp>
        <p:nvSpPr>
          <p:cNvPr id="10" name="Espace réservé de la date 14"/>
          <p:cNvSpPr>
            <a:spLocks noGrp="1"/>
          </p:cNvSpPr>
          <p:nvPr>
            <p:ph type="dt" sz="half" idx="2"/>
          </p:nvPr>
        </p:nvSpPr>
        <p:spPr>
          <a:xfrm>
            <a:off x="179512" y="6453336"/>
            <a:ext cx="2411288" cy="365125"/>
          </a:xfrm>
          <a:prstGeom prst="rect">
            <a:avLst/>
          </a:prstGeom>
        </p:spPr>
        <p:txBody>
          <a:bodyPr vert="horz" lIns="91440" tIns="45720" rIns="91440" bIns="45720" rtlCol="0" anchor="ctr"/>
          <a:lstStyle>
            <a:lvl1pPr algn="l">
              <a:defRPr sz="1200">
                <a:solidFill>
                  <a:srgbClr val="4D4D4D"/>
                </a:solidFill>
              </a:defRPr>
            </a:lvl1pPr>
          </a:lstStyle>
          <a:p>
            <a:r>
              <a:rPr lang="fr-FR" dirty="0" smtClean="0"/>
              <a:t>date de la réunion</a:t>
            </a:r>
            <a:endParaRPr lang="fr-FR" dirty="0"/>
          </a:p>
        </p:txBody>
      </p:sp>
      <p:sp>
        <p:nvSpPr>
          <p:cNvPr id="11" name="Espace réservé du pied de page 15"/>
          <p:cNvSpPr>
            <a:spLocks noGrp="1"/>
          </p:cNvSpPr>
          <p:nvPr>
            <p:ph type="ftr" sz="quarter" idx="3"/>
          </p:nvPr>
        </p:nvSpPr>
        <p:spPr>
          <a:xfrm>
            <a:off x="2646000" y="6453336"/>
            <a:ext cx="3852000" cy="365125"/>
          </a:xfrm>
          <a:prstGeom prst="rect">
            <a:avLst/>
          </a:prstGeom>
        </p:spPr>
        <p:txBody>
          <a:bodyPr vert="horz" lIns="91440" tIns="45720" rIns="91440" bIns="45720" rtlCol="0" anchor="ctr"/>
          <a:lstStyle>
            <a:lvl1pPr algn="ctr">
              <a:defRPr sz="1200">
                <a:solidFill>
                  <a:srgbClr val="4D4D4D"/>
                </a:solidFill>
              </a:defRPr>
            </a:lvl1pPr>
          </a:lstStyle>
          <a:p>
            <a:r>
              <a:rPr lang="fr-FR" dirty="0" smtClean="0"/>
              <a:t>objet/intitulé</a:t>
            </a:r>
            <a:endParaRPr lang="fr-FR" dirty="0"/>
          </a:p>
        </p:txBody>
      </p:sp>
      <p:sp>
        <p:nvSpPr>
          <p:cNvPr id="12" name="Espace réservé du numéro de diapositive 16"/>
          <p:cNvSpPr>
            <a:spLocks noGrp="1"/>
          </p:cNvSpPr>
          <p:nvPr>
            <p:ph type="sldNum" sz="quarter" idx="4"/>
          </p:nvPr>
        </p:nvSpPr>
        <p:spPr>
          <a:xfrm>
            <a:off x="6553200" y="6453336"/>
            <a:ext cx="2411288" cy="365125"/>
          </a:xfrm>
          <a:prstGeom prst="rect">
            <a:avLst/>
          </a:prstGeom>
        </p:spPr>
        <p:txBody>
          <a:bodyPr vert="horz" lIns="91440" tIns="45720" rIns="91440" bIns="45720" rtlCol="0" anchor="ctr"/>
          <a:lstStyle>
            <a:lvl1pPr algn="r">
              <a:defRPr sz="1200">
                <a:solidFill>
                  <a:srgbClr val="4D4D4D"/>
                </a:solidFill>
              </a:defRPr>
            </a:lvl1pPr>
          </a:lstStyle>
          <a:p>
            <a:fld id="{D9166041-0834-45F3-A751-A239CF01EF83}" type="slidenum">
              <a:rPr lang="fr-FR" smtClean="0"/>
              <a:pPr/>
              <a:t>‹#›</a:t>
            </a:fld>
            <a:endParaRPr lang="fr-FR" dirty="0"/>
          </a:p>
        </p:txBody>
      </p:sp>
    </p:spTree>
    <p:extLst>
      <p:ext uri="{BB962C8B-B14F-4D97-AF65-F5344CB8AC3E}">
        <p14:creationId xmlns:p14="http://schemas.microsoft.com/office/powerpoint/2010/main" val="110806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2" name="Espace réservé de la date 14"/>
          <p:cNvSpPr>
            <a:spLocks noGrp="1"/>
          </p:cNvSpPr>
          <p:nvPr>
            <p:ph type="dt" sz="half" idx="2"/>
          </p:nvPr>
        </p:nvSpPr>
        <p:spPr>
          <a:xfrm>
            <a:off x="179512" y="6453336"/>
            <a:ext cx="2411288" cy="365125"/>
          </a:xfrm>
          <a:prstGeom prst="rect">
            <a:avLst/>
          </a:prstGeom>
        </p:spPr>
        <p:txBody>
          <a:bodyPr vert="horz" lIns="91440" tIns="45720" rIns="91440" bIns="45720" rtlCol="0" anchor="ctr"/>
          <a:lstStyle>
            <a:lvl1pPr algn="l">
              <a:defRPr sz="1200">
                <a:solidFill>
                  <a:srgbClr val="4D4D4D"/>
                </a:solidFill>
              </a:defRPr>
            </a:lvl1pPr>
          </a:lstStyle>
          <a:p>
            <a:r>
              <a:rPr lang="fr-FR" dirty="0" smtClean="0"/>
              <a:t>date de la réunion</a:t>
            </a:r>
            <a:endParaRPr lang="fr-FR" dirty="0"/>
          </a:p>
        </p:txBody>
      </p:sp>
      <p:sp>
        <p:nvSpPr>
          <p:cNvPr id="13" name="Espace réservé du pied de page 15"/>
          <p:cNvSpPr>
            <a:spLocks noGrp="1"/>
          </p:cNvSpPr>
          <p:nvPr>
            <p:ph type="ftr" sz="quarter" idx="3"/>
          </p:nvPr>
        </p:nvSpPr>
        <p:spPr>
          <a:xfrm>
            <a:off x="2646000" y="6453336"/>
            <a:ext cx="3852000" cy="365125"/>
          </a:xfrm>
          <a:prstGeom prst="rect">
            <a:avLst/>
          </a:prstGeom>
        </p:spPr>
        <p:txBody>
          <a:bodyPr vert="horz" lIns="91440" tIns="45720" rIns="91440" bIns="45720" rtlCol="0" anchor="ctr"/>
          <a:lstStyle>
            <a:lvl1pPr algn="ctr">
              <a:defRPr sz="1200">
                <a:solidFill>
                  <a:srgbClr val="4D4D4D"/>
                </a:solidFill>
              </a:defRPr>
            </a:lvl1pPr>
          </a:lstStyle>
          <a:p>
            <a:r>
              <a:rPr lang="fr-FR" dirty="0" smtClean="0"/>
              <a:t>objet/intitulé</a:t>
            </a:r>
            <a:endParaRPr lang="fr-FR" dirty="0"/>
          </a:p>
        </p:txBody>
      </p:sp>
      <p:sp>
        <p:nvSpPr>
          <p:cNvPr id="14" name="Espace réservé du numéro de diapositive 16"/>
          <p:cNvSpPr>
            <a:spLocks noGrp="1"/>
          </p:cNvSpPr>
          <p:nvPr>
            <p:ph type="sldNum" sz="quarter" idx="4"/>
          </p:nvPr>
        </p:nvSpPr>
        <p:spPr>
          <a:xfrm>
            <a:off x="6553200" y="6453336"/>
            <a:ext cx="2411288" cy="365125"/>
          </a:xfrm>
          <a:prstGeom prst="rect">
            <a:avLst/>
          </a:prstGeom>
        </p:spPr>
        <p:txBody>
          <a:bodyPr vert="horz" lIns="91440" tIns="45720" rIns="91440" bIns="45720" rtlCol="0" anchor="ctr"/>
          <a:lstStyle>
            <a:lvl1pPr algn="r">
              <a:defRPr sz="1200">
                <a:solidFill>
                  <a:srgbClr val="4D4D4D"/>
                </a:solidFill>
              </a:defRPr>
            </a:lvl1pPr>
          </a:lstStyle>
          <a:p>
            <a:fld id="{D9166041-0834-45F3-A751-A239CF01EF83}" type="slidenum">
              <a:rPr lang="fr-FR" smtClean="0"/>
              <a:pPr/>
              <a:t>‹#›</a:t>
            </a:fld>
            <a:endParaRPr lang="fr-FR" dirty="0"/>
          </a:p>
        </p:txBody>
      </p:sp>
      <p:sp>
        <p:nvSpPr>
          <p:cNvPr id="8" name="Espace réservé du texte 18"/>
          <p:cNvSpPr>
            <a:spLocks noGrp="1"/>
          </p:cNvSpPr>
          <p:nvPr>
            <p:ph type="body" idx="1"/>
          </p:nvPr>
        </p:nvSpPr>
        <p:spPr>
          <a:xfrm>
            <a:off x="722313" y="2906713"/>
            <a:ext cx="7772400" cy="1500187"/>
          </a:xfrm>
          <a:prstGeom prst="rect">
            <a:avLst/>
          </a:prstGeom>
        </p:spPr>
        <p:txBody>
          <a:bodyPr/>
          <a:lstStyle/>
          <a:p>
            <a:endParaRPr lang="fr-FR" dirty="0"/>
          </a:p>
        </p:txBody>
      </p:sp>
    </p:spTree>
    <p:extLst>
      <p:ext uri="{BB962C8B-B14F-4D97-AF65-F5344CB8AC3E}">
        <p14:creationId xmlns:p14="http://schemas.microsoft.com/office/powerpoint/2010/main" val="71673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979712" y="44624"/>
            <a:ext cx="7128792" cy="1008112"/>
          </a:xfrm>
          <a:prstGeom prst="rect">
            <a:avLst/>
          </a:prstGeom>
        </p:spPr>
        <p:txBody>
          <a:bodyPr>
            <a:normAutofit/>
          </a:bodyPr>
          <a:lstStyle>
            <a:lvl1pPr>
              <a:defRPr sz="2800">
                <a:solidFill>
                  <a:schemeClr val="bg1"/>
                </a:solidFill>
                <a:latin typeface="Segoe UI Semibold" panose="020B0702040204020203" pitchFamily="34" charset="0"/>
              </a:defRPr>
            </a:lvl1pPr>
          </a:lstStyle>
          <a:p>
            <a:r>
              <a:rPr lang="fr-FR" dirty="0" smtClean="0"/>
              <a:t>Titre de la planche</a:t>
            </a:r>
            <a:endParaRPr lang="fr-FR" dirty="0"/>
          </a:p>
        </p:txBody>
      </p:sp>
      <p:sp>
        <p:nvSpPr>
          <p:cNvPr id="3" name="Espace réservé du contenu 2"/>
          <p:cNvSpPr>
            <a:spLocks noGrp="1"/>
          </p:cNvSpPr>
          <p:nvPr>
            <p:ph idx="1" hasCustomPrompt="1"/>
          </p:nvPr>
        </p:nvSpPr>
        <p:spPr>
          <a:xfrm>
            <a:off x="107504" y="1196752"/>
            <a:ext cx="8928992" cy="5184576"/>
          </a:xfrm>
          <a:prstGeom prst="rect">
            <a:avLst/>
          </a:prstGeom>
        </p:spPr>
        <p:txBody>
          <a:bodyPr>
            <a:normAutofit/>
          </a:bodyPr>
          <a:lstStyle>
            <a:lvl1pPr>
              <a:spcBef>
                <a:spcPts val="1200"/>
              </a:spcBef>
              <a:defRPr/>
            </a:lvl1pPr>
            <a:lvl5pPr>
              <a:defRPr sz="1400"/>
            </a:lvl5pPr>
          </a:lstStyle>
          <a:p>
            <a:pPr lvl="0"/>
            <a:r>
              <a:rPr lang="fr-FR" dirty="0" smtClean="0"/>
              <a:t>Premier niveau</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de la date 14"/>
          <p:cNvSpPr>
            <a:spLocks noGrp="1"/>
          </p:cNvSpPr>
          <p:nvPr>
            <p:ph type="dt" sz="half" idx="2"/>
          </p:nvPr>
        </p:nvSpPr>
        <p:spPr>
          <a:xfrm>
            <a:off x="179512" y="6453336"/>
            <a:ext cx="2411288" cy="365125"/>
          </a:xfrm>
          <a:prstGeom prst="rect">
            <a:avLst/>
          </a:prstGeom>
        </p:spPr>
        <p:txBody>
          <a:bodyPr vert="horz" lIns="91440" tIns="45720" rIns="91440" bIns="45720" rtlCol="0" anchor="ctr"/>
          <a:lstStyle>
            <a:lvl1pPr algn="l">
              <a:defRPr sz="1200">
                <a:solidFill>
                  <a:srgbClr val="4D4D4D"/>
                </a:solidFill>
              </a:defRPr>
            </a:lvl1pPr>
          </a:lstStyle>
          <a:p>
            <a:r>
              <a:rPr lang="fr-FR" dirty="0" smtClean="0"/>
              <a:t>date de la réunion</a:t>
            </a:r>
            <a:endParaRPr lang="fr-FR" dirty="0"/>
          </a:p>
        </p:txBody>
      </p:sp>
      <p:sp>
        <p:nvSpPr>
          <p:cNvPr id="11" name="Espace réservé du pied de page 15"/>
          <p:cNvSpPr>
            <a:spLocks noGrp="1"/>
          </p:cNvSpPr>
          <p:nvPr>
            <p:ph type="ftr" sz="quarter" idx="3"/>
          </p:nvPr>
        </p:nvSpPr>
        <p:spPr>
          <a:xfrm>
            <a:off x="2646000" y="6453336"/>
            <a:ext cx="3852000" cy="365125"/>
          </a:xfrm>
          <a:prstGeom prst="rect">
            <a:avLst/>
          </a:prstGeom>
        </p:spPr>
        <p:txBody>
          <a:bodyPr vert="horz" lIns="91440" tIns="45720" rIns="91440" bIns="45720" rtlCol="0" anchor="ctr"/>
          <a:lstStyle>
            <a:lvl1pPr algn="ctr">
              <a:defRPr sz="1200">
                <a:solidFill>
                  <a:srgbClr val="4D4D4D"/>
                </a:solidFill>
              </a:defRPr>
            </a:lvl1pPr>
          </a:lstStyle>
          <a:p>
            <a:r>
              <a:rPr lang="fr-FR" dirty="0" smtClean="0"/>
              <a:t>objet/intitulé</a:t>
            </a:r>
            <a:endParaRPr lang="fr-FR" dirty="0"/>
          </a:p>
        </p:txBody>
      </p:sp>
      <p:sp>
        <p:nvSpPr>
          <p:cNvPr id="12" name="Espace réservé du numéro de diapositive 16"/>
          <p:cNvSpPr>
            <a:spLocks noGrp="1"/>
          </p:cNvSpPr>
          <p:nvPr>
            <p:ph type="sldNum" sz="quarter" idx="4"/>
          </p:nvPr>
        </p:nvSpPr>
        <p:spPr>
          <a:xfrm>
            <a:off x="6553200" y="6453336"/>
            <a:ext cx="2411288" cy="365125"/>
          </a:xfrm>
          <a:prstGeom prst="rect">
            <a:avLst/>
          </a:prstGeom>
        </p:spPr>
        <p:txBody>
          <a:bodyPr vert="horz" lIns="91440" tIns="45720" rIns="91440" bIns="45720" rtlCol="0" anchor="ctr"/>
          <a:lstStyle>
            <a:lvl1pPr algn="r">
              <a:defRPr sz="1200">
                <a:solidFill>
                  <a:srgbClr val="4D4D4D"/>
                </a:solidFill>
              </a:defRPr>
            </a:lvl1pPr>
          </a:lstStyle>
          <a:p>
            <a:fld id="{D9166041-0834-45F3-A751-A239CF01EF83}" type="slidenum">
              <a:rPr lang="fr-FR" smtClean="0"/>
              <a:pPr/>
              <a:t>‹#›</a:t>
            </a:fld>
            <a:endParaRPr lang="fr-FR" dirty="0"/>
          </a:p>
        </p:txBody>
      </p:sp>
    </p:spTree>
    <p:extLst>
      <p:ext uri="{BB962C8B-B14F-4D97-AF65-F5344CB8AC3E}">
        <p14:creationId xmlns:p14="http://schemas.microsoft.com/office/powerpoint/2010/main" val="3696344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979712" y="44624"/>
            <a:ext cx="7128792" cy="1008112"/>
          </a:xfrm>
          <a:prstGeom prst="rect">
            <a:avLst/>
          </a:prstGeom>
        </p:spPr>
        <p:txBody>
          <a:bodyPr>
            <a:normAutofit/>
          </a:bodyPr>
          <a:lstStyle>
            <a:lvl1pPr>
              <a:defRPr sz="2800">
                <a:solidFill>
                  <a:schemeClr val="bg1"/>
                </a:solidFill>
                <a:latin typeface="Segoe UI Semibold" panose="020B0702040204020203" pitchFamily="34" charset="0"/>
              </a:defRPr>
            </a:lvl1pPr>
          </a:lstStyle>
          <a:p>
            <a:r>
              <a:rPr lang="fr-FR" dirty="0" smtClean="0"/>
              <a:t>Titre de la planche</a:t>
            </a:r>
            <a:endParaRPr lang="fr-FR" dirty="0"/>
          </a:p>
        </p:txBody>
      </p:sp>
      <p:sp>
        <p:nvSpPr>
          <p:cNvPr id="3" name="Espace réservé du contenu 2"/>
          <p:cNvSpPr>
            <a:spLocks noGrp="1"/>
          </p:cNvSpPr>
          <p:nvPr>
            <p:ph idx="1" hasCustomPrompt="1"/>
          </p:nvPr>
        </p:nvSpPr>
        <p:spPr>
          <a:xfrm>
            <a:off x="107504" y="1196752"/>
            <a:ext cx="4392488" cy="5184576"/>
          </a:xfrm>
          <a:prstGeom prst="rect">
            <a:avLst/>
          </a:prstGeom>
        </p:spPr>
        <p:txBody>
          <a:bodyPr>
            <a:normAutofit/>
          </a:bodyPr>
          <a:lstStyle>
            <a:lvl1pPr>
              <a:spcBef>
                <a:spcPts val="1200"/>
              </a:spcBef>
              <a:defRPr/>
            </a:lvl1pPr>
            <a:lvl5pPr>
              <a:defRPr sz="1400"/>
            </a:lvl5pPr>
          </a:lstStyle>
          <a:p>
            <a:pPr lvl="0"/>
            <a:r>
              <a:rPr lang="fr-FR" dirty="0" smtClean="0"/>
              <a:t>Premier niveau</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de la date 14"/>
          <p:cNvSpPr>
            <a:spLocks noGrp="1"/>
          </p:cNvSpPr>
          <p:nvPr>
            <p:ph type="dt" sz="half" idx="2"/>
          </p:nvPr>
        </p:nvSpPr>
        <p:spPr>
          <a:xfrm>
            <a:off x="179512" y="6453336"/>
            <a:ext cx="2411288" cy="365125"/>
          </a:xfrm>
          <a:prstGeom prst="rect">
            <a:avLst/>
          </a:prstGeom>
        </p:spPr>
        <p:txBody>
          <a:bodyPr vert="horz" lIns="91440" tIns="45720" rIns="91440" bIns="45720" rtlCol="0" anchor="ctr"/>
          <a:lstStyle>
            <a:lvl1pPr algn="l">
              <a:defRPr sz="1200">
                <a:solidFill>
                  <a:srgbClr val="4D4D4D"/>
                </a:solidFill>
              </a:defRPr>
            </a:lvl1pPr>
          </a:lstStyle>
          <a:p>
            <a:r>
              <a:rPr lang="fr-FR" dirty="0" smtClean="0"/>
              <a:t>date de la réunion</a:t>
            </a:r>
            <a:endParaRPr lang="fr-FR" dirty="0"/>
          </a:p>
        </p:txBody>
      </p:sp>
      <p:sp>
        <p:nvSpPr>
          <p:cNvPr id="11" name="Espace réservé du pied de page 15"/>
          <p:cNvSpPr>
            <a:spLocks noGrp="1"/>
          </p:cNvSpPr>
          <p:nvPr>
            <p:ph type="ftr" sz="quarter" idx="3"/>
          </p:nvPr>
        </p:nvSpPr>
        <p:spPr>
          <a:xfrm>
            <a:off x="2646000" y="6453336"/>
            <a:ext cx="3852000" cy="365125"/>
          </a:xfrm>
          <a:prstGeom prst="rect">
            <a:avLst/>
          </a:prstGeom>
        </p:spPr>
        <p:txBody>
          <a:bodyPr vert="horz" lIns="91440" tIns="45720" rIns="91440" bIns="45720" rtlCol="0" anchor="ctr"/>
          <a:lstStyle>
            <a:lvl1pPr algn="ctr">
              <a:defRPr sz="1200">
                <a:solidFill>
                  <a:srgbClr val="4D4D4D"/>
                </a:solidFill>
              </a:defRPr>
            </a:lvl1pPr>
          </a:lstStyle>
          <a:p>
            <a:r>
              <a:rPr lang="fr-FR" dirty="0" smtClean="0"/>
              <a:t>objet/intitulé</a:t>
            </a:r>
            <a:endParaRPr lang="fr-FR" dirty="0"/>
          </a:p>
        </p:txBody>
      </p:sp>
      <p:sp>
        <p:nvSpPr>
          <p:cNvPr id="12" name="Espace réservé du numéro de diapositive 16"/>
          <p:cNvSpPr>
            <a:spLocks noGrp="1"/>
          </p:cNvSpPr>
          <p:nvPr>
            <p:ph type="sldNum" sz="quarter" idx="4"/>
          </p:nvPr>
        </p:nvSpPr>
        <p:spPr>
          <a:xfrm>
            <a:off x="6553200" y="6453336"/>
            <a:ext cx="2411288" cy="365125"/>
          </a:xfrm>
          <a:prstGeom prst="rect">
            <a:avLst/>
          </a:prstGeom>
        </p:spPr>
        <p:txBody>
          <a:bodyPr vert="horz" lIns="91440" tIns="45720" rIns="91440" bIns="45720" rtlCol="0" anchor="ctr"/>
          <a:lstStyle>
            <a:lvl1pPr algn="r">
              <a:defRPr sz="1200">
                <a:solidFill>
                  <a:srgbClr val="4D4D4D"/>
                </a:solidFill>
              </a:defRPr>
            </a:lvl1pPr>
          </a:lstStyle>
          <a:p>
            <a:fld id="{D9166041-0834-45F3-A751-A239CF01EF83}" type="slidenum">
              <a:rPr lang="fr-FR" smtClean="0"/>
              <a:pPr/>
              <a:t>‹#›</a:t>
            </a:fld>
            <a:endParaRPr lang="fr-FR" dirty="0"/>
          </a:p>
        </p:txBody>
      </p:sp>
      <p:sp>
        <p:nvSpPr>
          <p:cNvPr id="7" name="Espace réservé du contenu 2"/>
          <p:cNvSpPr>
            <a:spLocks noGrp="1"/>
          </p:cNvSpPr>
          <p:nvPr>
            <p:ph idx="10" hasCustomPrompt="1"/>
          </p:nvPr>
        </p:nvSpPr>
        <p:spPr>
          <a:xfrm>
            <a:off x="4644008" y="1196752"/>
            <a:ext cx="4392488" cy="5184576"/>
          </a:xfrm>
          <a:prstGeom prst="rect">
            <a:avLst/>
          </a:prstGeom>
        </p:spPr>
        <p:txBody>
          <a:bodyPr>
            <a:normAutofit/>
          </a:bodyPr>
          <a:lstStyle>
            <a:lvl1pPr>
              <a:spcBef>
                <a:spcPts val="1200"/>
              </a:spcBef>
              <a:defRPr/>
            </a:lvl1pPr>
            <a:lvl5pPr>
              <a:defRPr sz="1400"/>
            </a:lvl5pPr>
          </a:lstStyle>
          <a:p>
            <a:pPr lvl="0"/>
            <a:r>
              <a:rPr lang="fr-FR" dirty="0" smtClean="0"/>
              <a:t>Premier niveau</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75544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8" name="Espace réservé de la date 14"/>
          <p:cNvSpPr>
            <a:spLocks noGrp="1"/>
          </p:cNvSpPr>
          <p:nvPr>
            <p:ph type="dt" sz="half" idx="2"/>
          </p:nvPr>
        </p:nvSpPr>
        <p:spPr>
          <a:xfrm>
            <a:off x="179512" y="6453336"/>
            <a:ext cx="2411288" cy="365125"/>
          </a:xfrm>
          <a:prstGeom prst="rect">
            <a:avLst/>
          </a:prstGeom>
        </p:spPr>
        <p:txBody>
          <a:bodyPr vert="horz" lIns="91440" tIns="45720" rIns="91440" bIns="45720" rtlCol="0" anchor="ctr"/>
          <a:lstStyle>
            <a:lvl1pPr algn="l">
              <a:defRPr sz="1200">
                <a:solidFill>
                  <a:srgbClr val="4D4D4D"/>
                </a:solidFill>
              </a:defRPr>
            </a:lvl1pPr>
          </a:lstStyle>
          <a:p>
            <a:r>
              <a:rPr lang="fr-FR" dirty="0" smtClean="0"/>
              <a:t>date de la réunion</a:t>
            </a:r>
            <a:endParaRPr lang="fr-FR" dirty="0"/>
          </a:p>
        </p:txBody>
      </p:sp>
      <p:sp>
        <p:nvSpPr>
          <p:cNvPr id="9" name="Espace réservé du pied de page 15"/>
          <p:cNvSpPr>
            <a:spLocks noGrp="1"/>
          </p:cNvSpPr>
          <p:nvPr>
            <p:ph type="ftr" sz="quarter" idx="3"/>
          </p:nvPr>
        </p:nvSpPr>
        <p:spPr>
          <a:xfrm>
            <a:off x="2646000" y="6453336"/>
            <a:ext cx="3852000" cy="365125"/>
          </a:xfrm>
          <a:prstGeom prst="rect">
            <a:avLst/>
          </a:prstGeom>
        </p:spPr>
        <p:txBody>
          <a:bodyPr vert="horz" lIns="91440" tIns="45720" rIns="91440" bIns="45720" rtlCol="0" anchor="ctr"/>
          <a:lstStyle>
            <a:lvl1pPr algn="ctr">
              <a:defRPr sz="1200">
                <a:solidFill>
                  <a:srgbClr val="4D4D4D"/>
                </a:solidFill>
              </a:defRPr>
            </a:lvl1pPr>
          </a:lstStyle>
          <a:p>
            <a:r>
              <a:rPr lang="fr-FR" dirty="0" smtClean="0"/>
              <a:t>objet/intitulé</a:t>
            </a:r>
            <a:endParaRPr lang="fr-FR" dirty="0"/>
          </a:p>
        </p:txBody>
      </p:sp>
      <p:sp>
        <p:nvSpPr>
          <p:cNvPr id="10" name="Espace réservé du numéro de diapositive 16"/>
          <p:cNvSpPr>
            <a:spLocks noGrp="1"/>
          </p:cNvSpPr>
          <p:nvPr>
            <p:ph type="sldNum" sz="quarter" idx="4"/>
          </p:nvPr>
        </p:nvSpPr>
        <p:spPr>
          <a:xfrm>
            <a:off x="6553200" y="6453336"/>
            <a:ext cx="2411288" cy="365125"/>
          </a:xfrm>
          <a:prstGeom prst="rect">
            <a:avLst/>
          </a:prstGeom>
        </p:spPr>
        <p:txBody>
          <a:bodyPr vert="horz" lIns="91440" tIns="45720" rIns="91440" bIns="45720" rtlCol="0" anchor="ctr"/>
          <a:lstStyle>
            <a:lvl1pPr algn="r">
              <a:defRPr sz="1200">
                <a:solidFill>
                  <a:srgbClr val="4D4D4D"/>
                </a:solidFill>
              </a:defRPr>
            </a:lvl1pPr>
          </a:lstStyle>
          <a:p>
            <a:fld id="{D9166041-0834-45F3-A751-A239CF01EF83}" type="slidenum">
              <a:rPr lang="fr-FR" smtClean="0"/>
              <a:pPr/>
              <a:t>‹#›</a:t>
            </a:fld>
            <a:endParaRPr lang="fr-FR" dirty="0"/>
          </a:p>
        </p:txBody>
      </p:sp>
      <p:sp>
        <p:nvSpPr>
          <p:cNvPr id="11" name="Titre 1"/>
          <p:cNvSpPr>
            <a:spLocks noGrp="1"/>
          </p:cNvSpPr>
          <p:nvPr>
            <p:ph type="title" hasCustomPrompt="1"/>
          </p:nvPr>
        </p:nvSpPr>
        <p:spPr>
          <a:xfrm>
            <a:off x="1979712" y="44624"/>
            <a:ext cx="7128792" cy="1008112"/>
          </a:xfrm>
          <a:prstGeom prst="rect">
            <a:avLst/>
          </a:prstGeom>
        </p:spPr>
        <p:txBody>
          <a:bodyPr>
            <a:normAutofit/>
          </a:bodyPr>
          <a:lstStyle>
            <a:lvl1pPr>
              <a:defRPr sz="2800">
                <a:solidFill>
                  <a:schemeClr val="bg1"/>
                </a:solidFill>
                <a:latin typeface="Segoe UI Semibold" panose="020B0702040204020203" pitchFamily="34" charset="0"/>
              </a:defRPr>
            </a:lvl1pPr>
          </a:lstStyle>
          <a:p>
            <a:r>
              <a:rPr lang="fr-FR" dirty="0" smtClean="0"/>
              <a:t>Titre de la planche</a:t>
            </a:r>
            <a:endParaRPr lang="fr-FR" dirty="0"/>
          </a:p>
        </p:txBody>
      </p:sp>
    </p:spTree>
    <p:extLst>
      <p:ext uri="{BB962C8B-B14F-4D97-AF65-F5344CB8AC3E}">
        <p14:creationId xmlns:p14="http://schemas.microsoft.com/office/powerpoint/2010/main" val="1733028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dirty="0" smtClean="0"/>
              <a:t>Titre de la planche</a:t>
            </a:r>
            <a:endParaRPr lang="fr-FR" dirty="0"/>
          </a:p>
        </p:txBody>
      </p:sp>
      <p:sp>
        <p:nvSpPr>
          <p:cNvPr id="3" name="Espace réservé de la date 2"/>
          <p:cNvSpPr>
            <a:spLocks noGrp="1"/>
          </p:cNvSpPr>
          <p:nvPr>
            <p:ph type="dt" sz="half" idx="10"/>
          </p:nvPr>
        </p:nvSpPr>
        <p:spPr/>
        <p:txBody>
          <a:bodyPr/>
          <a:lstStyle/>
          <a:p>
            <a:r>
              <a:rPr lang="fr-FR" smtClean="0"/>
              <a:t>date de la réunion</a:t>
            </a:r>
            <a:endParaRPr lang="fr-FR" dirty="0"/>
          </a:p>
        </p:txBody>
      </p:sp>
      <p:sp>
        <p:nvSpPr>
          <p:cNvPr id="4" name="Espace réservé du pied de page 3"/>
          <p:cNvSpPr>
            <a:spLocks noGrp="1"/>
          </p:cNvSpPr>
          <p:nvPr>
            <p:ph type="ftr" sz="quarter" idx="11"/>
          </p:nvPr>
        </p:nvSpPr>
        <p:spPr/>
        <p:txBody>
          <a:bodyPr/>
          <a:lstStyle/>
          <a:p>
            <a:r>
              <a:rPr lang="fr-FR" smtClean="0"/>
              <a:t>objet/intitulé</a:t>
            </a:r>
            <a:endParaRPr lang="fr-FR" dirty="0"/>
          </a:p>
        </p:txBody>
      </p:sp>
      <p:sp>
        <p:nvSpPr>
          <p:cNvPr id="5" name="Espace réservé du numéro de diapositive 4"/>
          <p:cNvSpPr>
            <a:spLocks noGrp="1"/>
          </p:cNvSpPr>
          <p:nvPr>
            <p:ph type="sldNum" sz="quarter" idx="12"/>
          </p:nvPr>
        </p:nvSpPr>
        <p:spPr/>
        <p:txBody>
          <a:bodyPr/>
          <a:lstStyle/>
          <a:p>
            <a:fld id="{D9166041-0834-45F3-A751-A239CF01EF83}" type="slidenum">
              <a:rPr lang="fr-FR" smtClean="0"/>
              <a:pPr/>
              <a:t>‹#›</a:t>
            </a:fld>
            <a:endParaRPr lang="fr-FR" dirty="0"/>
          </a:p>
        </p:txBody>
      </p:sp>
      <p:sp>
        <p:nvSpPr>
          <p:cNvPr id="6" name="Espace réservé pour une image  27"/>
          <p:cNvSpPr>
            <a:spLocks noGrp="1"/>
          </p:cNvSpPr>
          <p:nvPr>
            <p:ph type="pic" idx="1"/>
          </p:nvPr>
        </p:nvSpPr>
        <p:spPr>
          <a:xfrm>
            <a:off x="1835696" y="1304157"/>
            <a:ext cx="5486400" cy="3565003"/>
          </a:xfrm>
          <a:prstGeom prst="rect">
            <a:avLst/>
          </a:prstGeom>
        </p:spPr>
      </p:sp>
      <p:sp>
        <p:nvSpPr>
          <p:cNvPr id="7" name="Espace réservé du texte 28"/>
          <p:cNvSpPr>
            <a:spLocks noGrp="1"/>
          </p:cNvSpPr>
          <p:nvPr>
            <p:ph type="body" sz="half" idx="2"/>
          </p:nvPr>
        </p:nvSpPr>
        <p:spPr>
          <a:xfrm>
            <a:off x="1835696" y="4869160"/>
            <a:ext cx="5486400" cy="648072"/>
          </a:xfrm>
          <a:prstGeom prst="rect">
            <a:avLst/>
          </a:prstGeom>
        </p:spPr>
        <p:txBody>
          <a:bodyPr/>
          <a:lstStyle>
            <a:lvl1pPr>
              <a:defRPr sz="2000">
                <a:latin typeface="Segoe UI" panose="020B0502040204020203" pitchFamily="34" charset="0"/>
                <a:ea typeface="Segoe UI" panose="020B0502040204020203" pitchFamily="34" charset="0"/>
                <a:cs typeface="Segoe UI" panose="020B0502040204020203" pitchFamily="34" charset="0"/>
              </a:defRPr>
            </a:lvl1pPr>
          </a:lstStyle>
          <a:p>
            <a:endParaRPr lang="fr-FR" dirty="0"/>
          </a:p>
        </p:txBody>
      </p:sp>
      <p:sp>
        <p:nvSpPr>
          <p:cNvPr id="8" name="Espace réservé du texte 28"/>
          <p:cNvSpPr>
            <a:spLocks noGrp="1"/>
          </p:cNvSpPr>
          <p:nvPr>
            <p:ph type="body" sz="half" idx="13"/>
          </p:nvPr>
        </p:nvSpPr>
        <p:spPr>
          <a:xfrm>
            <a:off x="1835696" y="5517232"/>
            <a:ext cx="5486400" cy="576064"/>
          </a:xfrm>
          <a:prstGeom prst="rect">
            <a:avLst/>
          </a:prstGeom>
        </p:spPr>
        <p:txBody>
          <a:bodyPr/>
          <a:lstStyle>
            <a:lvl1pPr>
              <a:defRPr sz="2000">
                <a:latin typeface="Segoe UI" panose="020B0502040204020203" pitchFamily="34" charset="0"/>
                <a:ea typeface="Segoe UI" panose="020B0502040204020203" pitchFamily="34" charset="0"/>
                <a:cs typeface="Segoe UI" panose="020B0502040204020203" pitchFamily="34" charset="0"/>
              </a:defRPr>
            </a:lvl1pPr>
          </a:lstStyle>
          <a:p>
            <a:endParaRPr lang="fr-FR" dirty="0"/>
          </a:p>
        </p:txBody>
      </p:sp>
    </p:spTree>
    <p:extLst>
      <p:ext uri="{BB962C8B-B14F-4D97-AF65-F5344CB8AC3E}">
        <p14:creationId xmlns:p14="http://schemas.microsoft.com/office/powerpoint/2010/main" val="14786300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theme" Target="../theme/theme2.xml"/><Relationship Id="rId8"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281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1104"/>
            <a:ext cx="9139874" cy="1099392"/>
          </a:xfrm>
          <a:prstGeom prst="rect">
            <a:avLst/>
          </a:prstGeom>
          <a:solidFill>
            <a:schemeClr val="bg1">
              <a:lumMod val="85000"/>
              <a:alpha val="60000"/>
            </a:schemeClr>
          </a:solidFill>
          <a:ln>
            <a:noFill/>
          </a:ln>
          <a:effectLst>
            <a:outerShdw blurRad="40000" dist="23000" dir="5400000" rotWithShape="0">
              <a:srgbClr val="000000">
                <a:alpha val="35000"/>
              </a:srgbClr>
            </a:outerShdw>
            <a:reflection stA="27000" endPos="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pic>
        <p:nvPicPr>
          <p:cNvPr id="9" name="Image 8"/>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2541600" y="226800"/>
            <a:ext cx="6069600" cy="648000"/>
          </a:xfrm>
          <a:prstGeom prst="rect">
            <a:avLst/>
          </a:prstGeom>
        </p:spPr>
      </p:pic>
      <p:pic>
        <p:nvPicPr>
          <p:cNvPr id="10" name="Image 9"/>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309600" y="84495"/>
            <a:ext cx="1544400" cy="928800"/>
          </a:xfrm>
          <a:prstGeom prst="rect">
            <a:avLst/>
          </a:prstGeom>
        </p:spPr>
      </p:pic>
      <p:sp>
        <p:nvSpPr>
          <p:cNvPr id="12" name="Rectangle 11"/>
          <p:cNvSpPr/>
          <p:nvPr/>
        </p:nvSpPr>
        <p:spPr>
          <a:xfrm>
            <a:off x="0" y="6471715"/>
            <a:ext cx="9144000" cy="404812"/>
          </a:xfrm>
          <a:prstGeom prst="rect">
            <a:avLst/>
          </a:prstGeom>
          <a:solidFill>
            <a:srgbClr val="C0C3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dirty="0"/>
          </a:p>
        </p:txBody>
      </p:sp>
      <p:sp>
        <p:nvSpPr>
          <p:cNvPr id="15" name="Espace réservé de la date 14"/>
          <p:cNvSpPr>
            <a:spLocks noGrp="1"/>
          </p:cNvSpPr>
          <p:nvPr>
            <p:ph type="dt" sz="half" idx="2"/>
          </p:nvPr>
        </p:nvSpPr>
        <p:spPr>
          <a:xfrm>
            <a:off x="179512" y="6453336"/>
            <a:ext cx="2411288" cy="365125"/>
          </a:xfrm>
          <a:prstGeom prst="rect">
            <a:avLst/>
          </a:prstGeom>
        </p:spPr>
        <p:txBody>
          <a:bodyPr vert="horz" lIns="91440" tIns="45720" rIns="91440" bIns="45720" rtlCol="0" anchor="ctr"/>
          <a:lstStyle>
            <a:lvl1pPr algn="l">
              <a:defRPr sz="1200">
                <a:solidFill>
                  <a:srgbClr val="4D4D4D"/>
                </a:solidFill>
              </a:defRPr>
            </a:lvl1pPr>
          </a:lstStyle>
          <a:p>
            <a:r>
              <a:rPr lang="fr-FR" dirty="0" smtClean="0"/>
              <a:t>date</a:t>
            </a:r>
            <a:endParaRPr lang="fr-FR" dirty="0"/>
          </a:p>
        </p:txBody>
      </p:sp>
      <p:sp>
        <p:nvSpPr>
          <p:cNvPr id="16" name="Espace réservé du pied de page 15"/>
          <p:cNvSpPr>
            <a:spLocks noGrp="1"/>
          </p:cNvSpPr>
          <p:nvPr>
            <p:ph type="ftr" sz="quarter" idx="3"/>
          </p:nvPr>
        </p:nvSpPr>
        <p:spPr>
          <a:xfrm>
            <a:off x="2646000" y="6453336"/>
            <a:ext cx="3852000" cy="365125"/>
          </a:xfrm>
          <a:prstGeom prst="rect">
            <a:avLst/>
          </a:prstGeom>
        </p:spPr>
        <p:txBody>
          <a:bodyPr vert="horz" lIns="91440" tIns="45720" rIns="91440" bIns="45720" rtlCol="0" anchor="ctr"/>
          <a:lstStyle>
            <a:lvl1pPr algn="ctr">
              <a:defRPr sz="1200">
                <a:solidFill>
                  <a:srgbClr val="4D4D4D"/>
                </a:solidFill>
              </a:defRPr>
            </a:lvl1pPr>
          </a:lstStyle>
          <a:p>
            <a:r>
              <a:rPr lang="fr-FR" dirty="0" smtClean="0"/>
              <a:t>objet/intitulé</a:t>
            </a:r>
            <a:endParaRPr lang="fr-FR" dirty="0"/>
          </a:p>
        </p:txBody>
      </p:sp>
      <p:sp>
        <p:nvSpPr>
          <p:cNvPr id="17" name="Espace réservé du numéro de diapositive 16"/>
          <p:cNvSpPr>
            <a:spLocks noGrp="1"/>
          </p:cNvSpPr>
          <p:nvPr>
            <p:ph type="sldNum" sz="quarter" idx="4"/>
          </p:nvPr>
        </p:nvSpPr>
        <p:spPr>
          <a:xfrm>
            <a:off x="6553200" y="6453336"/>
            <a:ext cx="2411288" cy="365125"/>
          </a:xfrm>
          <a:prstGeom prst="rect">
            <a:avLst/>
          </a:prstGeom>
        </p:spPr>
        <p:txBody>
          <a:bodyPr vert="horz" lIns="91440" tIns="45720" rIns="91440" bIns="45720" rtlCol="0" anchor="ctr"/>
          <a:lstStyle>
            <a:lvl1pPr algn="r">
              <a:defRPr sz="1200">
                <a:solidFill>
                  <a:srgbClr val="4D4D4D"/>
                </a:solidFill>
              </a:defRPr>
            </a:lvl1pPr>
          </a:lstStyle>
          <a:p>
            <a:fld id="{D9166041-0834-45F3-A751-A239CF01EF83}" type="slidenum">
              <a:rPr lang="fr-FR" smtClean="0"/>
              <a:pPr/>
              <a:t>‹#›</a:t>
            </a:fld>
            <a:endParaRPr lang="fr-FR" dirty="0"/>
          </a:p>
        </p:txBody>
      </p:sp>
    </p:spTree>
    <p:extLst>
      <p:ext uri="{BB962C8B-B14F-4D97-AF65-F5344CB8AC3E}">
        <p14:creationId xmlns:p14="http://schemas.microsoft.com/office/powerpoint/2010/main" val="2340931675"/>
      </p:ext>
    </p:extLst>
  </p:cSld>
  <p:clrMap bg1="lt1" tx1="dk1" bg2="lt2" tx2="dk2" accent1="accent1" accent2="accent2" accent3="accent3" accent4="accent4" accent5="accent5" accent6="accent6" hlink="hlink" folHlink="folHlink"/>
  <p:sldLayoutIdLst>
    <p:sldLayoutId id="2147483649" r:id="rId1"/>
    <p:sldLayoutId id="214748367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9144000" cy="1099392"/>
          </a:xfrm>
          <a:prstGeom prst="rect">
            <a:avLst/>
          </a:prstGeom>
          <a:solidFill>
            <a:srgbClr val="787A7A">
              <a:alpha val="69804"/>
            </a:srgbClr>
          </a:solidFill>
          <a:ln>
            <a:noFill/>
          </a:ln>
          <a:effectLst>
            <a:outerShdw blurRad="40000" dist="23000" dir="5400000" rotWithShape="0">
              <a:srgbClr val="000000">
                <a:alpha val="35000"/>
              </a:srgbClr>
            </a:outerShdw>
            <a:reflection stA="27000" endPos="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dirty="0">
              <a:latin typeface="Segoe UI Semibold" panose="020B0702040204020203" pitchFamily="34" charset="0"/>
            </a:endParaRPr>
          </a:p>
        </p:txBody>
      </p:sp>
      <p:pic>
        <p:nvPicPr>
          <p:cNvPr id="10" name="Image 9"/>
          <p:cNvPicPr preferRelativeResize="0">
            <a:picLocks/>
          </p:cNvPicPr>
          <p:nvPr/>
        </p:nvPicPr>
        <p:blipFill>
          <a:blip r:embed="rId8">
            <a:extLst>
              <a:ext uri="{28A0092B-C50C-407E-A947-70E740481C1C}">
                <a14:useLocalDpi xmlns:a14="http://schemas.microsoft.com/office/drawing/2010/main" val="0"/>
              </a:ext>
            </a:extLst>
          </a:blip>
          <a:stretch>
            <a:fillRect/>
          </a:stretch>
        </p:blipFill>
        <p:spPr>
          <a:xfrm>
            <a:off x="309600" y="84495"/>
            <a:ext cx="1544400" cy="928800"/>
          </a:xfrm>
          <a:prstGeom prst="rect">
            <a:avLst/>
          </a:prstGeom>
        </p:spPr>
      </p:pic>
      <p:sp>
        <p:nvSpPr>
          <p:cNvPr id="12" name="Rectangle 11"/>
          <p:cNvSpPr/>
          <p:nvPr/>
        </p:nvSpPr>
        <p:spPr>
          <a:xfrm>
            <a:off x="0" y="6453188"/>
            <a:ext cx="9144000" cy="404812"/>
          </a:xfrm>
          <a:prstGeom prst="rect">
            <a:avLst/>
          </a:prstGeom>
          <a:solidFill>
            <a:srgbClr val="787A7A">
              <a:alpha val="69804"/>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dirty="0"/>
          </a:p>
        </p:txBody>
      </p:sp>
      <p:sp>
        <p:nvSpPr>
          <p:cNvPr id="13" name="Espace réservé du titre 12"/>
          <p:cNvSpPr>
            <a:spLocks noGrp="1"/>
          </p:cNvSpPr>
          <p:nvPr>
            <p:ph type="title"/>
          </p:nvPr>
        </p:nvSpPr>
        <p:spPr>
          <a:xfrm>
            <a:off x="1979712" y="0"/>
            <a:ext cx="7160162" cy="1099392"/>
          </a:xfrm>
          <a:prstGeom prst="rect">
            <a:avLst/>
          </a:prstGeom>
        </p:spPr>
        <p:txBody>
          <a:bodyPr vert="horz" lIns="91440" tIns="45720" rIns="91440" bIns="45720" rtlCol="0" anchor="ctr">
            <a:normAutofit/>
          </a:bodyPr>
          <a:lstStyle/>
          <a:p>
            <a:r>
              <a:rPr lang="fr-FR" dirty="0" smtClean="0"/>
              <a:t>Titre de la planche</a:t>
            </a:r>
            <a:endParaRPr lang="fr-FR" dirty="0"/>
          </a:p>
        </p:txBody>
      </p:sp>
      <p:sp>
        <p:nvSpPr>
          <p:cNvPr id="11" name="Espace réservé de la date 14"/>
          <p:cNvSpPr>
            <a:spLocks noGrp="1"/>
          </p:cNvSpPr>
          <p:nvPr>
            <p:ph type="dt" sz="half" idx="2"/>
          </p:nvPr>
        </p:nvSpPr>
        <p:spPr>
          <a:xfrm>
            <a:off x="179512" y="6453336"/>
            <a:ext cx="2411288" cy="365125"/>
          </a:xfrm>
          <a:prstGeom prst="rect">
            <a:avLst/>
          </a:prstGeom>
        </p:spPr>
        <p:txBody>
          <a:bodyPr vert="horz" lIns="91440" tIns="45720" rIns="91440" bIns="45720" rtlCol="0" anchor="ctr"/>
          <a:lstStyle>
            <a:lvl1pPr algn="l">
              <a:defRPr sz="1200">
                <a:solidFill>
                  <a:srgbClr val="4D4D4D"/>
                </a:solidFill>
              </a:defRPr>
            </a:lvl1pPr>
          </a:lstStyle>
          <a:p>
            <a:r>
              <a:rPr lang="fr-FR" dirty="0" smtClean="0"/>
              <a:t>date de la réunion</a:t>
            </a:r>
            <a:endParaRPr lang="fr-FR" dirty="0"/>
          </a:p>
        </p:txBody>
      </p:sp>
      <p:sp>
        <p:nvSpPr>
          <p:cNvPr id="18" name="Espace réservé du pied de page 15"/>
          <p:cNvSpPr>
            <a:spLocks noGrp="1"/>
          </p:cNvSpPr>
          <p:nvPr>
            <p:ph type="ftr" sz="quarter" idx="3"/>
          </p:nvPr>
        </p:nvSpPr>
        <p:spPr>
          <a:xfrm>
            <a:off x="2646000" y="6453336"/>
            <a:ext cx="3852000" cy="365125"/>
          </a:xfrm>
          <a:prstGeom prst="rect">
            <a:avLst/>
          </a:prstGeom>
        </p:spPr>
        <p:txBody>
          <a:bodyPr vert="horz" lIns="91440" tIns="45720" rIns="91440" bIns="45720" rtlCol="0" anchor="ctr"/>
          <a:lstStyle>
            <a:lvl1pPr algn="ctr">
              <a:defRPr sz="1200">
                <a:solidFill>
                  <a:srgbClr val="4D4D4D"/>
                </a:solidFill>
              </a:defRPr>
            </a:lvl1pPr>
          </a:lstStyle>
          <a:p>
            <a:r>
              <a:rPr lang="fr-FR" dirty="0" smtClean="0"/>
              <a:t>objet/intitulé</a:t>
            </a:r>
            <a:endParaRPr lang="fr-FR" dirty="0"/>
          </a:p>
        </p:txBody>
      </p:sp>
      <p:sp>
        <p:nvSpPr>
          <p:cNvPr id="19" name="Espace réservé du numéro de diapositive 16"/>
          <p:cNvSpPr>
            <a:spLocks noGrp="1"/>
          </p:cNvSpPr>
          <p:nvPr>
            <p:ph type="sldNum" sz="quarter" idx="4"/>
          </p:nvPr>
        </p:nvSpPr>
        <p:spPr>
          <a:xfrm>
            <a:off x="6553200" y="6453336"/>
            <a:ext cx="2411288" cy="365125"/>
          </a:xfrm>
          <a:prstGeom prst="rect">
            <a:avLst/>
          </a:prstGeom>
        </p:spPr>
        <p:txBody>
          <a:bodyPr vert="horz" lIns="91440" tIns="45720" rIns="91440" bIns="45720" rtlCol="0" anchor="ctr"/>
          <a:lstStyle>
            <a:lvl1pPr algn="r">
              <a:defRPr sz="1200">
                <a:solidFill>
                  <a:srgbClr val="4D4D4D"/>
                </a:solidFill>
              </a:defRPr>
            </a:lvl1pPr>
          </a:lstStyle>
          <a:p>
            <a:fld id="{D9166041-0834-45F3-A751-A239CF01EF83}" type="slidenum">
              <a:rPr lang="fr-FR" smtClean="0"/>
              <a:pPr/>
              <a:t>‹#›</a:t>
            </a:fld>
            <a:endParaRPr lang="fr-FR" dirty="0"/>
          </a:p>
        </p:txBody>
      </p:sp>
    </p:spTree>
    <p:extLst>
      <p:ext uri="{BB962C8B-B14F-4D97-AF65-F5344CB8AC3E}">
        <p14:creationId xmlns:p14="http://schemas.microsoft.com/office/powerpoint/2010/main" val="3572807094"/>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1" r:id="rId4"/>
    <p:sldLayoutId id="2147483667" r:id="rId5"/>
    <p:sldLayoutId id="2147483675" r:id="rId6"/>
  </p:sldLayoutIdLst>
  <p:hf hdr="0" ftr="0" dt="0"/>
  <p:txStyles>
    <p:titleStyle>
      <a:lvl1pPr algn="ctr" defTabSz="914400" rtl="0" eaLnBrk="1" latinLnBrk="0" hangingPunct="1">
        <a:spcBef>
          <a:spcPct val="0"/>
        </a:spcBef>
        <a:buNone/>
        <a:defRPr sz="2800" kern="1200">
          <a:solidFill>
            <a:schemeClr val="bg1"/>
          </a:solidFill>
          <a:latin typeface="Segoe UI Semibold" panose="020B0702040204020203" pitchFamily="34" charset="0"/>
          <a:ea typeface="Segoe UI" panose="020B0502040204020203" pitchFamily="34" charset="0"/>
          <a:cs typeface="Segoe UI" panose="020B0502040204020203" pitchFamily="34" charset="0"/>
        </a:defRPr>
      </a:lvl1pPr>
    </p:titleStyle>
    <p:bodyStyle>
      <a:lvl1pPr marL="265113" indent="-265113" algn="l" defTabSz="914400" rtl="0" eaLnBrk="1" latinLnBrk="0" hangingPunct="1">
        <a:spcBef>
          <a:spcPct val="20000"/>
        </a:spcBef>
        <a:buSzPct val="80000"/>
        <a:buFont typeface="Segoe UI" panose="020B0502040204020203" pitchFamily="34" charset="0"/>
        <a:buChar char="●"/>
        <a:defRPr sz="2400" b="0" kern="1200">
          <a:solidFill>
            <a:schemeClr val="tx1"/>
          </a:solidFill>
          <a:latin typeface="Segoe UI Semibold" panose="020B0702040204020203" pitchFamily="34" charset="0"/>
          <a:ea typeface="Segoe UI" panose="020B0502040204020203" pitchFamily="34" charset="0"/>
          <a:cs typeface="Segoe UI" panose="020B0502040204020203" pitchFamily="34" charset="0"/>
        </a:defRPr>
      </a:lvl1pPr>
      <a:lvl2pPr marL="534988" indent="-261938" algn="l" defTabSz="914400"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809625" indent="-184150" algn="l" defTabSz="914400" rtl="0" eaLnBrk="1" latinLnBrk="0" hangingPunct="1">
        <a:spcBef>
          <a:spcPct val="20000"/>
        </a:spcBef>
        <a:buSzPct val="100000"/>
        <a:buFont typeface="Wingdings" panose="05000000000000000000" pitchFamily="2" charset="2"/>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166813" indent="-268288" algn="l" defTabSz="914400" rtl="0" eaLnBrk="1" latinLnBrk="0" hangingPunct="1">
        <a:spcBef>
          <a:spcPct val="20000"/>
        </a:spcBef>
        <a:buSzPct val="80000"/>
        <a:buFont typeface="Wingdings" panose="05000000000000000000" pitchFamily="2" charset="2"/>
        <a:buChar char="Ø"/>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527175" indent="-268288" algn="l" defTabSz="914400" rtl="0" eaLnBrk="1" latinLnBrk="0" hangingPunct="1">
        <a:spcBef>
          <a:spcPct val="20000"/>
        </a:spcBef>
        <a:buSzPct val="80000"/>
        <a:buFont typeface="Segoe UI" panose="020B0502040204020203"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jpg"/><Relationship Id="rId9" Type="http://schemas.openxmlformats.org/officeDocument/2006/relationships/image" Target="../media/image41.jp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36.png"/><Relationship Id="rId5" Type="http://schemas.openxmlformats.org/officeDocument/2006/relationships/image" Target="../media/image43.png"/><Relationship Id="rId6" Type="http://schemas.openxmlformats.org/officeDocument/2006/relationships/image" Target="../media/image43.jpg"/><Relationship Id="rId7" Type="http://schemas.openxmlformats.org/officeDocument/2006/relationships/image" Target="../media/image44.jpg"/><Relationship Id="rId8" Type="http://schemas.openxmlformats.org/officeDocument/2006/relationships/image" Target="../media/image45.png"/><Relationship Id="rId9" Type="http://schemas.openxmlformats.org/officeDocument/2006/relationships/image" Target="../media/image46.png"/><Relationship Id="rId10" Type="http://schemas.openxmlformats.org/officeDocument/2006/relationships/image" Target="../media/image47.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jpg"/><Relationship Id="rId5" Type="http://schemas.openxmlformats.org/officeDocument/2006/relationships/image" Target="../media/image50.jp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0.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9.jpg"/><Relationship Id="rId4" Type="http://schemas.openxmlformats.org/officeDocument/2006/relationships/image" Target="../media/image30.jp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a:xfrm>
            <a:off x="6553200" y="6453336"/>
            <a:ext cx="2411288" cy="365125"/>
          </a:xfrm>
        </p:spPr>
        <p:txBody>
          <a:bodyPr/>
          <a:lstStyle/>
          <a:p>
            <a:fld id="{D9166041-0834-45F3-A751-A239CF01EF83}" type="slidenum">
              <a:rPr lang="fr-FR" sz="1600" smtClean="0"/>
              <a:pPr/>
              <a:t>1</a:t>
            </a:fld>
            <a:endParaRPr lang="fr-FR" sz="1600" dirty="0"/>
          </a:p>
        </p:txBody>
      </p:sp>
      <p:sp>
        <p:nvSpPr>
          <p:cNvPr id="6" name="矩形 5"/>
          <p:cNvSpPr/>
          <p:nvPr/>
        </p:nvSpPr>
        <p:spPr>
          <a:xfrm>
            <a:off x="899592" y="3236017"/>
            <a:ext cx="7776864" cy="954107"/>
          </a:xfrm>
          <a:prstGeom prst="rect">
            <a:avLst/>
          </a:prstGeom>
        </p:spPr>
        <p:txBody>
          <a:bodyPr wrap="square">
            <a:spAutoFit/>
          </a:bodyPr>
          <a:lstStyle/>
          <a:p>
            <a:pPr lvl="0" algn="ctr" fontAlgn="base">
              <a:spcBef>
                <a:spcPct val="20000"/>
              </a:spcBef>
              <a:spcAft>
                <a:spcPct val="0"/>
              </a:spcAft>
            </a:pPr>
            <a:r>
              <a:rPr lang="en-US" altLang="zh-CN" sz="2800" b="1">
                <a:solidFill>
                  <a:prstClr val="black">
                    <a:tint val="75000"/>
                  </a:prstClr>
                </a:solidFill>
              </a:rPr>
              <a:t>Gaussian Process for Surrogate Modelling: Application in Non-Linear Mechanics</a:t>
            </a:r>
            <a:endParaRPr lang="en-US" altLang="zh-CN" sz="2800" b="1" dirty="0">
              <a:solidFill>
                <a:prstClr val="black">
                  <a:tint val="75000"/>
                </a:prstClr>
              </a:solidFill>
            </a:endParaRPr>
          </a:p>
        </p:txBody>
      </p:sp>
      <p:sp>
        <p:nvSpPr>
          <p:cNvPr id="4" name="矩形 3"/>
          <p:cNvSpPr/>
          <p:nvPr/>
        </p:nvSpPr>
        <p:spPr>
          <a:xfrm>
            <a:off x="1691680" y="5053498"/>
            <a:ext cx="7638578" cy="1138773"/>
          </a:xfrm>
          <a:prstGeom prst="rect">
            <a:avLst/>
          </a:prstGeom>
        </p:spPr>
        <p:txBody>
          <a:bodyPr wrap="square">
            <a:spAutoFit/>
          </a:bodyPr>
          <a:lstStyle/>
          <a:p>
            <a:pPr lvl="0" algn="ctr" fontAlgn="base">
              <a:spcBef>
                <a:spcPct val="20000"/>
              </a:spcBef>
              <a:spcAft>
                <a:spcPct val="0"/>
              </a:spcAft>
            </a:pPr>
            <a:r>
              <a:rPr lang="en-US" altLang="zh-CN" sz="2000" b="1" dirty="0" smtClean="0">
                <a:solidFill>
                  <a:prstClr val="black">
                    <a:tint val="75000"/>
                  </a:prstClr>
                </a:solidFill>
              </a:rPr>
              <a:t>Tutors</a:t>
            </a:r>
            <a:r>
              <a:rPr lang="zh-CN" altLang="en-US" sz="2000" b="1" dirty="0" smtClean="0">
                <a:solidFill>
                  <a:prstClr val="black">
                    <a:tint val="75000"/>
                  </a:prstClr>
                </a:solidFill>
              </a:rPr>
              <a:t>：</a:t>
            </a:r>
            <a:r>
              <a:rPr lang="en-US" altLang="zh-CN" sz="2000" b="1" dirty="0" smtClean="0">
                <a:solidFill>
                  <a:prstClr val="black">
                    <a:tint val="75000"/>
                  </a:prstClr>
                </a:solidFill>
              </a:rPr>
              <a:t>Joseph MORLIER</a:t>
            </a:r>
          </a:p>
          <a:p>
            <a:pPr lvl="0" algn="ctr" fontAlgn="base">
              <a:spcBef>
                <a:spcPct val="20000"/>
              </a:spcBef>
              <a:spcAft>
                <a:spcPct val="0"/>
              </a:spcAft>
            </a:pPr>
            <a:r>
              <a:rPr lang="en-US" altLang="zh-CN" sz="2000" b="1" dirty="0" smtClean="0">
                <a:solidFill>
                  <a:prstClr val="black">
                    <a:tint val="75000"/>
                  </a:prstClr>
                </a:solidFill>
              </a:rPr>
              <a:t>                   Simone CONIGLIO</a:t>
            </a:r>
          </a:p>
          <a:p>
            <a:pPr lvl="0" algn="ctr" fontAlgn="base">
              <a:spcBef>
                <a:spcPct val="20000"/>
              </a:spcBef>
              <a:spcAft>
                <a:spcPct val="0"/>
              </a:spcAft>
            </a:pPr>
            <a:r>
              <a:rPr lang="en-US" altLang="zh-CN" sz="2000" b="1" dirty="0" smtClean="0">
                <a:solidFill>
                  <a:prstClr val="black">
                    <a:tint val="75000"/>
                  </a:prstClr>
                </a:solidFill>
              </a:rPr>
              <a:t>                           Pierre-jean BARJHOUX</a:t>
            </a:r>
          </a:p>
        </p:txBody>
      </p:sp>
      <p:sp>
        <p:nvSpPr>
          <p:cNvPr id="5" name="矩形 4"/>
          <p:cNvSpPr/>
          <p:nvPr/>
        </p:nvSpPr>
        <p:spPr>
          <a:xfrm>
            <a:off x="1835696" y="4671949"/>
            <a:ext cx="1053686" cy="400110"/>
          </a:xfrm>
          <a:prstGeom prst="rect">
            <a:avLst/>
          </a:prstGeom>
        </p:spPr>
        <p:txBody>
          <a:bodyPr wrap="none">
            <a:spAutoFit/>
          </a:bodyPr>
          <a:lstStyle/>
          <a:p>
            <a:pPr lvl="0" algn="ctr" fontAlgn="base">
              <a:spcBef>
                <a:spcPct val="20000"/>
              </a:spcBef>
              <a:spcAft>
                <a:spcPct val="0"/>
              </a:spcAft>
            </a:pPr>
            <a:r>
              <a:rPr lang="en-US" altLang="zh-CN" sz="2000" b="1" dirty="0" smtClean="0">
                <a:solidFill>
                  <a:prstClr val="black">
                    <a:tint val="75000"/>
                  </a:prstClr>
                </a:solidFill>
              </a:rPr>
              <a:t>Tianyi LI</a:t>
            </a:r>
            <a:endParaRPr lang="en-US" altLang="zh-CN" sz="2000" b="1" dirty="0">
              <a:solidFill>
                <a:prstClr val="black">
                  <a:tint val="75000"/>
                </a:prstClr>
              </a:solidFill>
            </a:endParaRPr>
          </a:p>
        </p:txBody>
      </p:sp>
      <p:cxnSp>
        <p:nvCxnSpPr>
          <p:cNvPr id="8" name="直线连接符 7"/>
          <p:cNvCxnSpPr/>
          <p:nvPr/>
        </p:nvCxnSpPr>
        <p:spPr>
          <a:xfrm flipV="1">
            <a:off x="1691680" y="5043954"/>
            <a:ext cx="6768752" cy="19088"/>
          </a:xfrm>
          <a:prstGeom prst="line">
            <a:avLst/>
          </a:prstGeom>
          <a:ln>
            <a:solidFill>
              <a:srgbClr val="8183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346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fld id="{D9166041-0834-45F3-A751-A239CF01EF83}" type="slidenum">
              <a:rPr lang="fr-FR" sz="1600" smtClean="0"/>
              <a:pPr/>
              <a:t>10</a:t>
            </a:fld>
            <a:endParaRPr lang="fr-FR" sz="1600" dirty="0"/>
          </a:p>
        </p:txBody>
      </p:sp>
      <p:sp>
        <p:nvSpPr>
          <p:cNvPr id="4" name="Titre 3"/>
          <p:cNvSpPr>
            <a:spLocks noGrp="1"/>
          </p:cNvSpPr>
          <p:nvPr>
            <p:ph type="title"/>
          </p:nvPr>
        </p:nvSpPr>
        <p:spPr>
          <a:xfrm>
            <a:off x="1979712" y="44624"/>
            <a:ext cx="7128792" cy="1008112"/>
          </a:xfrm>
        </p:spPr>
        <p:txBody>
          <a:bodyPr>
            <a:normAutofit/>
          </a:bodyPr>
          <a:lstStyle/>
          <a:p>
            <a:r>
              <a:rPr kumimoji="1" lang="en-US" altLang="zh-CN" sz="4000" b="1" dirty="0" smtClean="0">
                <a:latin typeface="+mj-lt"/>
              </a:rPr>
              <a:t>Result</a:t>
            </a:r>
            <a:endParaRPr kumimoji="1" lang="en-US" altLang="zh-CN" sz="4000" b="1" dirty="0">
              <a:latin typeface="+mj-lt"/>
            </a:endParaRPr>
          </a:p>
        </p:txBody>
      </p:sp>
      <p:sp>
        <p:nvSpPr>
          <p:cNvPr id="7" name="矩形 6"/>
          <p:cNvSpPr/>
          <p:nvPr/>
        </p:nvSpPr>
        <p:spPr>
          <a:xfrm>
            <a:off x="395537" y="1298993"/>
            <a:ext cx="3384376" cy="461665"/>
          </a:xfrm>
          <a:prstGeom prst="rect">
            <a:avLst/>
          </a:prstGeom>
        </p:spPr>
        <p:txBody>
          <a:bodyPr wrap="square">
            <a:spAutoFit/>
          </a:bodyPr>
          <a:lstStyle/>
          <a:p>
            <a:r>
              <a:rPr lang="en-US" altLang="zh-CN" sz="2400" b="1" dirty="0" smtClean="0">
                <a:solidFill>
                  <a:schemeClr val="tx2"/>
                </a:solidFill>
                <a:latin typeface="+mj-lt"/>
              </a:rPr>
              <a:t>1. Max Stress Estimation</a:t>
            </a:r>
            <a:endParaRPr lang="en-US" altLang="zh-CN" sz="2400" b="1" dirty="0">
              <a:solidFill>
                <a:schemeClr val="tx2"/>
              </a:solidFill>
              <a:latin typeface="+mj-lt"/>
            </a:endParaRPr>
          </a:p>
        </p:txBody>
      </p:sp>
      <p:sp>
        <p:nvSpPr>
          <p:cNvPr id="3" name="矩形 2"/>
          <p:cNvSpPr/>
          <p:nvPr/>
        </p:nvSpPr>
        <p:spPr>
          <a:xfrm>
            <a:off x="395536" y="1916832"/>
            <a:ext cx="5112568" cy="369332"/>
          </a:xfrm>
          <a:prstGeom prst="rect">
            <a:avLst/>
          </a:prstGeom>
        </p:spPr>
        <p:txBody>
          <a:bodyPr wrap="square">
            <a:spAutoFit/>
          </a:bodyPr>
          <a:lstStyle/>
          <a:p>
            <a:r>
              <a:rPr lang="en-US" altLang="zh-CN" b="1" dirty="0" smtClean="0">
                <a:solidFill>
                  <a:schemeClr val="tx2"/>
                </a:solidFill>
              </a:rPr>
              <a:t>1.3 Comparison between Different Kernel functions</a:t>
            </a:r>
            <a:endParaRPr lang="en-US" altLang="zh-CN" b="1" dirty="0">
              <a:solidFill>
                <a:schemeClr val="tx2"/>
              </a:solidFill>
            </a:endParaRPr>
          </a:p>
        </p:txBody>
      </p:sp>
      <p:sp>
        <p:nvSpPr>
          <p:cNvPr id="27" name="矩形 26"/>
          <p:cNvSpPr/>
          <p:nvPr/>
        </p:nvSpPr>
        <p:spPr>
          <a:xfrm>
            <a:off x="5572241" y="1375449"/>
            <a:ext cx="3176903" cy="338554"/>
          </a:xfrm>
          <a:prstGeom prst="rect">
            <a:avLst/>
          </a:prstGeom>
        </p:spPr>
        <p:txBody>
          <a:bodyPr wrap="square">
            <a:spAutoFit/>
          </a:bodyPr>
          <a:lstStyle/>
          <a:p>
            <a:r>
              <a:rPr lang="en-US" altLang="zh-CN" sz="1600" dirty="0" smtClean="0">
                <a:effectLst/>
                <a:latin typeface="+mj-lt"/>
              </a:rPr>
              <a:t>Training Data: 49 (sampling plan 1) </a:t>
            </a:r>
            <a:endParaRPr lang="en-US" altLang="zh-CN" sz="1600" dirty="0">
              <a:effectLst/>
              <a:latin typeface="+mj-lt"/>
            </a:endParaRPr>
          </a:p>
        </p:txBody>
      </p:sp>
      <p:sp>
        <p:nvSpPr>
          <p:cNvPr id="30" name="矩形 29"/>
          <p:cNvSpPr/>
          <p:nvPr/>
        </p:nvSpPr>
        <p:spPr>
          <a:xfrm>
            <a:off x="5603137" y="1725361"/>
            <a:ext cx="3176903" cy="338554"/>
          </a:xfrm>
          <a:prstGeom prst="rect">
            <a:avLst/>
          </a:prstGeom>
        </p:spPr>
        <p:txBody>
          <a:bodyPr wrap="square">
            <a:spAutoFit/>
          </a:bodyPr>
          <a:lstStyle/>
          <a:p>
            <a:r>
              <a:rPr lang="en-US" altLang="zh-CN" sz="1600" dirty="0" smtClean="0">
                <a:latin typeface="+mj-lt"/>
              </a:rPr>
              <a:t>Test</a:t>
            </a:r>
            <a:r>
              <a:rPr lang="en-US" altLang="zh-CN" sz="1600" dirty="0" smtClean="0">
                <a:effectLst/>
                <a:latin typeface="+mj-lt"/>
              </a:rPr>
              <a:t>ing Data:  14 random generated </a:t>
            </a:r>
            <a:endParaRPr lang="en-US" altLang="zh-CN" sz="1600" dirty="0">
              <a:effectLst/>
              <a:latin typeface="+mj-lt"/>
            </a:endParaRPr>
          </a:p>
        </p:txBody>
      </p:sp>
      <p:sp>
        <p:nvSpPr>
          <p:cNvPr id="31" name="矩形 30"/>
          <p:cNvSpPr/>
          <p:nvPr/>
        </p:nvSpPr>
        <p:spPr>
          <a:xfrm>
            <a:off x="5508104" y="1272451"/>
            <a:ext cx="3328093" cy="90981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03" y="4005064"/>
            <a:ext cx="8426565" cy="2173637"/>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1381" y="3236318"/>
            <a:ext cx="3810000" cy="558800"/>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8836" y="2575918"/>
            <a:ext cx="2413000" cy="660400"/>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8020" y="2529404"/>
            <a:ext cx="2387600" cy="685800"/>
          </a:xfrm>
          <a:prstGeom prst="rect">
            <a:avLst/>
          </a:prstGeom>
        </p:spPr>
      </p:pic>
      <p:sp>
        <p:nvSpPr>
          <p:cNvPr id="19" name="矩形 18"/>
          <p:cNvSpPr/>
          <p:nvPr/>
        </p:nvSpPr>
        <p:spPr>
          <a:xfrm>
            <a:off x="925526" y="2431786"/>
            <a:ext cx="7246873" cy="14693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1109177" y="2687638"/>
            <a:ext cx="465192" cy="369332"/>
          </a:xfrm>
          <a:prstGeom prst="rect">
            <a:avLst/>
          </a:prstGeom>
        </p:spPr>
        <p:txBody>
          <a:bodyPr wrap="none">
            <a:spAutoFit/>
          </a:bodyPr>
          <a:lstStyle/>
          <a:p>
            <a:r>
              <a:rPr lang="en-US" altLang="zh-CN" dirty="0" smtClean="0"/>
              <a:t>SE:</a:t>
            </a:r>
            <a:endParaRPr lang="zh-CN" altLang="en-US" dirty="0"/>
          </a:p>
        </p:txBody>
      </p:sp>
      <p:sp>
        <p:nvSpPr>
          <p:cNvPr id="21" name="矩形 20"/>
          <p:cNvSpPr/>
          <p:nvPr/>
        </p:nvSpPr>
        <p:spPr>
          <a:xfrm>
            <a:off x="4978114" y="2676210"/>
            <a:ext cx="525657" cy="369332"/>
          </a:xfrm>
          <a:prstGeom prst="rect">
            <a:avLst/>
          </a:prstGeom>
        </p:spPr>
        <p:txBody>
          <a:bodyPr wrap="none">
            <a:spAutoFit/>
          </a:bodyPr>
          <a:lstStyle/>
          <a:p>
            <a:r>
              <a:rPr lang="en-US" altLang="zh-CN" dirty="0" smtClean="0"/>
              <a:t>RQ:</a:t>
            </a:r>
            <a:endParaRPr lang="zh-CN" altLang="en-US" dirty="0"/>
          </a:p>
        </p:txBody>
      </p:sp>
      <p:sp>
        <p:nvSpPr>
          <p:cNvPr id="22" name="矩形 21"/>
          <p:cNvSpPr/>
          <p:nvPr/>
        </p:nvSpPr>
        <p:spPr>
          <a:xfrm>
            <a:off x="1109177" y="3328949"/>
            <a:ext cx="944939" cy="369332"/>
          </a:xfrm>
          <a:prstGeom prst="rect">
            <a:avLst/>
          </a:prstGeom>
        </p:spPr>
        <p:txBody>
          <a:bodyPr wrap="none">
            <a:spAutoFit/>
          </a:bodyPr>
          <a:lstStyle/>
          <a:p>
            <a:r>
              <a:rPr lang="en-US" altLang="zh-CN" dirty="0" err="1" smtClean="0"/>
              <a:t>Matern</a:t>
            </a:r>
            <a:r>
              <a:rPr lang="en-US" altLang="zh-CN" dirty="0" smtClean="0"/>
              <a:t>:</a:t>
            </a:r>
            <a:endParaRPr lang="zh-CN" altLang="en-US" dirty="0"/>
          </a:p>
        </p:txBody>
      </p:sp>
    </p:spTree>
    <p:extLst>
      <p:ext uri="{BB962C8B-B14F-4D97-AF65-F5344CB8AC3E}">
        <p14:creationId xmlns:p14="http://schemas.microsoft.com/office/powerpoint/2010/main" val="1386447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fld id="{D9166041-0834-45F3-A751-A239CF01EF83}" type="slidenum">
              <a:rPr lang="fr-FR" sz="1600" smtClean="0"/>
              <a:pPr/>
              <a:t>11</a:t>
            </a:fld>
            <a:endParaRPr lang="fr-FR" sz="1600" dirty="0"/>
          </a:p>
        </p:txBody>
      </p:sp>
      <p:sp>
        <p:nvSpPr>
          <p:cNvPr id="4" name="Titre 3"/>
          <p:cNvSpPr>
            <a:spLocks noGrp="1"/>
          </p:cNvSpPr>
          <p:nvPr>
            <p:ph type="title"/>
          </p:nvPr>
        </p:nvSpPr>
        <p:spPr>
          <a:xfrm>
            <a:off x="1979712" y="44624"/>
            <a:ext cx="7128792" cy="1008112"/>
          </a:xfrm>
        </p:spPr>
        <p:txBody>
          <a:bodyPr>
            <a:normAutofit/>
          </a:bodyPr>
          <a:lstStyle/>
          <a:p>
            <a:r>
              <a:rPr kumimoji="1" lang="en-US" altLang="zh-CN" sz="4000" b="1" dirty="0" smtClean="0">
                <a:latin typeface="+mj-lt"/>
              </a:rPr>
              <a:t>Result</a:t>
            </a:r>
            <a:endParaRPr kumimoji="1" lang="en-US" altLang="zh-CN" sz="4000" b="1" dirty="0">
              <a:latin typeface="+mj-lt"/>
            </a:endParaRPr>
          </a:p>
        </p:txBody>
      </p:sp>
      <p:sp>
        <p:nvSpPr>
          <p:cNvPr id="27" name="矩形 26"/>
          <p:cNvSpPr/>
          <p:nvPr/>
        </p:nvSpPr>
        <p:spPr>
          <a:xfrm>
            <a:off x="5539936" y="1332506"/>
            <a:ext cx="3176903" cy="338554"/>
          </a:xfrm>
          <a:prstGeom prst="rect">
            <a:avLst/>
          </a:prstGeom>
        </p:spPr>
        <p:txBody>
          <a:bodyPr wrap="square">
            <a:spAutoFit/>
          </a:bodyPr>
          <a:lstStyle/>
          <a:p>
            <a:r>
              <a:rPr lang="en-US" altLang="zh-CN" sz="1600" dirty="0" smtClean="0">
                <a:effectLst/>
                <a:latin typeface="+mj-lt"/>
              </a:rPr>
              <a:t>Training Data: 49 (sampling plan 1) </a:t>
            </a:r>
            <a:endParaRPr lang="en-US" altLang="zh-CN" sz="1600" dirty="0">
              <a:effectLst/>
              <a:latin typeface="+mj-lt"/>
            </a:endParaRPr>
          </a:p>
        </p:txBody>
      </p:sp>
      <p:sp>
        <p:nvSpPr>
          <p:cNvPr id="30" name="矩形 29"/>
          <p:cNvSpPr/>
          <p:nvPr/>
        </p:nvSpPr>
        <p:spPr>
          <a:xfrm>
            <a:off x="5570832" y="1682418"/>
            <a:ext cx="3176903" cy="338554"/>
          </a:xfrm>
          <a:prstGeom prst="rect">
            <a:avLst/>
          </a:prstGeom>
        </p:spPr>
        <p:txBody>
          <a:bodyPr wrap="square">
            <a:spAutoFit/>
          </a:bodyPr>
          <a:lstStyle/>
          <a:p>
            <a:r>
              <a:rPr lang="en-US" altLang="zh-CN" sz="1600" dirty="0" smtClean="0">
                <a:latin typeface="+mj-lt"/>
              </a:rPr>
              <a:t>Test</a:t>
            </a:r>
            <a:r>
              <a:rPr lang="en-US" altLang="zh-CN" sz="1600" dirty="0" smtClean="0">
                <a:effectLst/>
                <a:latin typeface="+mj-lt"/>
              </a:rPr>
              <a:t>ing Data:  14 random generated </a:t>
            </a:r>
            <a:endParaRPr lang="en-US" altLang="zh-CN" sz="1600" dirty="0">
              <a:effectLst/>
              <a:latin typeface="+mj-lt"/>
            </a:endParaRPr>
          </a:p>
        </p:txBody>
      </p:sp>
      <p:sp>
        <p:nvSpPr>
          <p:cNvPr id="31" name="矩形 30"/>
          <p:cNvSpPr/>
          <p:nvPr/>
        </p:nvSpPr>
        <p:spPr>
          <a:xfrm>
            <a:off x="5496645" y="1229847"/>
            <a:ext cx="3328093" cy="90981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412157" y="1188287"/>
            <a:ext cx="4582577" cy="461665"/>
          </a:xfrm>
          <a:prstGeom prst="rect">
            <a:avLst/>
          </a:prstGeom>
        </p:spPr>
        <p:txBody>
          <a:bodyPr wrap="square">
            <a:spAutoFit/>
          </a:bodyPr>
          <a:lstStyle/>
          <a:p>
            <a:r>
              <a:rPr lang="en-US" altLang="zh-CN" sz="2400" b="1" dirty="0">
                <a:solidFill>
                  <a:schemeClr val="tx2"/>
                </a:solidFill>
                <a:latin typeface="+mj-lt"/>
              </a:rPr>
              <a:t>2</a:t>
            </a:r>
            <a:r>
              <a:rPr lang="en-US" altLang="zh-CN" sz="2400" b="1" dirty="0" smtClean="0">
                <a:solidFill>
                  <a:schemeClr val="tx2"/>
                </a:solidFill>
                <a:latin typeface="+mj-lt"/>
              </a:rPr>
              <a:t>. Max Stress Location Estimation</a:t>
            </a:r>
            <a:endParaRPr lang="en-US" altLang="zh-CN" sz="2400" b="1" dirty="0">
              <a:solidFill>
                <a:schemeClr val="tx2"/>
              </a:solidFill>
              <a:latin typeface="+mj-lt"/>
            </a:endParaRPr>
          </a:p>
        </p:txBody>
      </p:sp>
      <p:sp>
        <p:nvSpPr>
          <p:cNvPr id="28" name="矩形 27"/>
          <p:cNvSpPr/>
          <p:nvPr/>
        </p:nvSpPr>
        <p:spPr>
          <a:xfrm>
            <a:off x="412157" y="1806126"/>
            <a:ext cx="5112568" cy="369332"/>
          </a:xfrm>
          <a:prstGeom prst="rect">
            <a:avLst/>
          </a:prstGeom>
        </p:spPr>
        <p:txBody>
          <a:bodyPr wrap="square">
            <a:spAutoFit/>
          </a:bodyPr>
          <a:lstStyle/>
          <a:p>
            <a:r>
              <a:rPr lang="en-US" altLang="zh-CN" b="1" dirty="0" smtClean="0">
                <a:solidFill>
                  <a:schemeClr val="tx2"/>
                </a:solidFill>
              </a:rPr>
              <a:t>2.1 Training X and Y </a:t>
            </a:r>
            <a:r>
              <a:rPr lang="en-US" altLang="zh-CN" b="1" dirty="0">
                <a:solidFill>
                  <a:schemeClr val="tx2"/>
                </a:solidFill>
              </a:rPr>
              <a:t>C</a:t>
            </a:r>
            <a:r>
              <a:rPr lang="en-US" altLang="zh-CN" b="1" dirty="0" smtClean="0">
                <a:solidFill>
                  <a:schemeClr val="tx2"/>
                </a:solidFill>
              </a:rPr>
              <a:t>oordinate Separately</a:t>
            </a:r>
            <a:endParaRPr lang="en-US" altLang="zh-CN" b="1" dirty="0">
              <a:solidFill>
                <a:schemeClr val="tx2"/>
              </a:solidFill>
            </a:endParaRPr>
          </a:p>
        </p:txBody>
      </p:sp>
      <p:grpSp>
        <p:nvGrpSpPr>
          <p:cNvPr id="9" name="组 8"/>
          <p:cNvGrpSpPr/>
          <p:nvPr/>
        </p:nvGrpSpPr>
        <p:grpSpPr>
          <a:xfrm>
            <a:off x="800098" y="2271486"/>
            <a:ext cx="3838083" cy="1058755"/>
            <a:chOff x="918389" y="2484852"/>
            <a:chExt cx="3838083" cy="1058755"/>
          </a:xfrm>
        </p:grpSpPr>
        <p:sp>
          <p:nvSpPr>
            <p:cNvPr id="19" name="矩形 18"/>
            <p:cNvSpPr/>
            <p:nvPr/>
          </p:nvSpPr>
          <p:spPr>
            <a:xfrm>
              <a:off x="1053384" y="2484852"/>
              <a:ext cx="3374600" cy="1058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5" name="组 4"/>
            <p:cNvGrpSpPr/>
            <p:nvPr/>
          </p:nvGrpSpPr>
          <p:grpSpPr>
            <a:xfrm>
              <a:off x="918389" y="2623038"/>
              <a:ext cx="916996" cy="845533"/>
              <a:chOff x="1198907" y="2686642"/>
              <a:chExt cx="916996" cy="845533"/>
            </a:xfrm>
          </p:grpSpPr>
          <mc:AlternateContent xmlns:mc="http://schemas.openxmlformats.org/markup-compatibility/2006">
            <mc:Choice xmlns:a14="http://schemas.microsoft.com/office/drawing/2010/main" Requires="a14">
              <p:sp>
                <p:nvSpPr>
                  <p:cNvPr id="20" name="文本框 19"/>
                  <p:cNvSpPr txBox="1"/>
                  <p:nvPr/>
                </p:nvSpPr>
                <p:spPr>
                  <a:xfrm>
                    <a:off x="1223628" y="2686643"/>
                    <a:ext cx="81554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         </m:t>
                              </m:r>
                              <m:r>
                                <a:rPr kumimoji="1" lang="en-US" altLang="zh-CN" sz="2000" b="0" i="1" smtClean="0">
                                  <a:latin typeface="Cambria Math" charset="0"/>
                                </a:rPr>
                                <m:t>𝐹</m:t>
                              </m:r>
                            </m:e>
                            <m:sub>
                              <m:r>
                                <a:rPr kumimoji="1" lang="en-US" altLang="zh-CN" sz="2000" b="0" i="1" smtClean="0">
                                  <a:latin typeface="Cambria Math" charset="0"/>
                                </a:rPr>
                                <m:t>1</m:t>
                              </m:r>
                            </m:sub>
                          </m:sSub>
                        </m:oMath>
                      </m:oMathPara>
                    </a14:m>
                    <a:endParaRPr kumimoji="1" lang="zh-CN" altLang="en-US" sz="1400" dirty="0"/>
                  </a:p>
                </p:txBody>
              </p:sp>
            </mc:Choice>
            <mc:Fallback>
              <p:sp>
                <p:nvSpPr>
                  <p:cNvPr id="20" name="文本框 19"/>
                  <p:cNvSpPr txBox="1">
                    <a:spLocks noRot="1" noChangeAspect="1" noMove="1" noResize="1" noEditPoints="1" noAdjustHandles="1" noChangeArrowheads="1" noChangeShapeType="1" noTextEdit="1"/>
                  </p:cNvSpPr>
                  <p:nvPr/>
                </p:nvSpPr>
                <p:spPr>
                  <a:xfrm>
                    <a:off x="1223628" y="2686643"/>
                    <a:ext cx="815546" cy="307777"/>
                  </a:xfrm>
                  <a:prstGeom prst="rect">
                    <a:avLst/>
                  </a:prstGeom>
                  <a:blipFill rotWithShape="0">
                    <a:blip r:embed="rId3"/>
                    <a:stretch>
                      <a:fillRect l="-11194" t="-143137" r="-1493" b="-1764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p:cNvSpPr txBox="1"/>
                  <p:nvPr/>
                </p:nvSpPr>
                <p:spPr>
                  <a:xfrm>
                    <a:off x="1198907" y="3098321"/>
                    <a:ext cx="84026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         </m:t>
                              </m:r>
                              <m:r>
                                <a:rPr kumimoji="1" lang="en-US" altLang="zh-CN" sz="2000" b="0" i="1" smtClean="0">
                                  <a:latin typeface="Cambria Math" charset="0"/>
                                </a:rPr>
                                <m:t>𝐹</m:t>
                              </m:r>
                            </m:e>
                            <m:sub>
                              <m:r>
                                <a:rPr kumimoji="1" lang="en-US" altLang="zh-CN" sz="2000" b="0" i="1" smtClean="0">
                                  <a:latin typeface="Cambria Math" charset="0"/>
                                </a:rPr>
                                <m:t>2</m:t>
                              </m:r>
                            </m:sub>
                          </m:sSub>
                        </m:oMath>
                      </m:oMathPara>
                    </a14:m>
                    <a:endParaRPr kumimoji="1" lang="zh-CN" altLang="en-US" sz="1600" dirty="0"/>
                  </a:p>
                </p:txBody>
              </p:sp>
            </mc:Choice>
            <mc:Fallback>
              <p:sp>
                <p:nvSpPr>
                  <p:cNvPr id="25" name="文本框 24"/>
                  <p:cNvSpPr txBox="1">
                    <a:spLocks noRot="1" noChangeAspect="1" noMove="1" noResize="1" noEditPoints="1" noAdjustHandles="1" noChangeArrowheads="1" noChangeShapeType="1" noTextEdit="1"/>
                  </p:cNvSpPr>
                  <p:nvPr/>
                </p:nvSpPr>
                <p:spPr>
                  <a:xfrm>
                    <a:off x="1198907" y="3098321"/>
                    <a:ext cx="840267" cy="307777"/>
                  </a:xfrm>
                  <a:prstGeom prst="rect">
                    <a:avLst/>
                  </a:prstGeom>
                  <a:blipFill rotWithShape="0">
                    <a:blip r:embed="rId4"/>
                    <a:stretch>
                      <a:fillRect l="-725" t="-146000" r="-3623" b="-180000"/>
                    </a:stretch>
                  </a:blipFill>
                </p:spPr>
                <p:txBody>
                  <a:bodyPr/>
                  <a:lstStyle/>
                  <a:p>
                    <a:r>
                      <a:rPr lang="zh-CN" altLang="en-US">
                        <a:noFill/>
                      </a:rPr>
                      <a:t> </a:t>
                    </a:r>
                  </a:p>
                </p:txBody>
              </p:sp>
            </mc:Fallback>
          </mc:AlternateContent>
          <p:sp>
            <p:nvSpPr>
              <p:cNvPr id="26" name="左中括号 25"/>
              <p:cNvSpPr/>
              <p:nvPr/>
            </p:nvSpPr>
            <p:spPr>
              <a:xfrm>
                <a:off x="1518374" y="2686642"/>
                <a:ext cx="67111" cy="845533"/>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9" name="右中括号 28"/>
              <p:cNvSpPr/>
              <p:nvPr/>
            </p:nvSpPr>
            <p:spPr>
              <a:xfrm>
                <a:off x="2039174" y="2693705"/>
                <a:ext cx="76729" cy="831408"/>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grpSp>
        <p:sp>
          <p:nvSpPr>
            <p:cNvPr id="32" name="下箭头 31"/>
            <p:cNvSpPr/>
            <p:nvPr/>
          </p:nvSpPr>
          <p:spPr>
            <a:xfrm rot="16200000">
              <a:off x="1861749" y="2935534"/>
              <a:ext cx="383305" cy="198365"/>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3" name="矩形 32"/>
            <p:cNvSpPr/>
            <p:nvPr/>
          </p:nvSpPr>
          <p:spPr>
            <a:xfrm>
              <a:off x="2287579" y="2678843"/>
              <a:ext cx="888949" cy="6878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下箭头 33"/>
            <p:cNvSpPr/>
            <p:nvPr/>
          </p:nvSpPr>
          <p:spPr>
            <a:xfrm rot="16200000">
              <a:off x="3226362" y="2935534"/>
              <a:ext cx="383305" cy="198365"/>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mc:Choice xmlns:a14="http://schemas.microsoft.com/office/drawing/2010/main" Requires="a14">
            <p:sp>
              <p:nvSpPr>
                <p:cNvPr id="35" name="文本框 34"/>
                <p:cNvSpPr txBox="1"/>
                <p:nvPr/>
              </p:nvSpPr>
              <p:spPr>
                <a:xfrm>
                  <a:off x="3276782" y="2843063"/>
                  <a:ext cx="1479690" cy="3086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1" i="1" smtClean="0">
                                <a:solidFill>
                                  <a:schemeClr val="tx1"/>
                                </a:solidFill>
                                <a:latin typeface="Cambria Math" charset="0"/>
                              </a:rPr>
                            </m:ctrlPr>
                          </m:sSubPr>
                          <m:e>
                            <m:r>
                              <a:rPr kumimoji="1" lang="en-US" altLang="zh-CN" sz="2000" b="1" i="1" smtClean="0">
                                <a:solidFill>
                                  <a:schemeClr val="tx1"/>
                                </a:solidFill>
                                <a:latin typeface="Cambria Math" charset="0"/>
                              </a:rPr>
                              <m:t>𝑿</m:t>
                            </m:r>
                          </m:e>
                          <m:sub>
                            <m:r>
                              <a:rPr kumimoji="1" lang="zh-CN" altLang="en-US" sz="2000" b="1" i="1">
                                <a:solidFill>
                                  <a:schemeClr val="tx1"/>
                                </a:solidFill>
                                <a:latin typeface="Cambria Math" charset="0"/>
                                <a:ea typeface="Cambria Math" charset="0"/>
                                <a:cs typeface="Cambria Math" charset="0"/>
                              </a:rPr>
                              <m:t>𝝈</m:t>
                            </m:r>
                            <m:r>
                              <a:rPr kumimoji="1" lang="en-US" altLang="zh-CN" sz="2000" b="1" i="1" smtClean="0">
                                <a:solidFill>
                                  <a:schemeClr val="tx1"/>
                                </a:solidFill>
                                <a:latin typeface="Cambria Math" charset="0"/>
                                <a:ea typeface="Cambria Math" charset="0"/>
                                <a:cs typeface="Cambria Math" charset="0"/>
                              </a:rPr>
                              <m:t>𝒎𝒂𝒙</m:t>
                            </m:r>
                          </m:sub>
                        </m:sSub>
                      </m:oMath>
                    </m:oMathPara>
                  </a14:m>
                  <a:endParaRPr kumimoji="1" lang="zh-CN" altLang="en-US" sz="1400" b="1" dirty="0"/>
                </a:p>
              </p:txBody>
            </p:sp>
          </mc:Choice>
          <mc:Fallback>
            <p:sp>
              <p:nvSpPr>
                <p:cNvPr id="35" name="文本框 34"/>
                <p:cNvSpPr txBox="1">
                  <a:spLocks noRot="1" noChangeAspect="1" noMove="1" noResize="1" noEditPoints="1" noAdjustHandles="1" noChangeArrowheads="1" noChangeShapeType="1" noTextEdit="1"/>
                </p:cNvSpPr>
                <p:nvPr/>
              </p:nvSpPr>
              <p:spPr>
                <a:xfrm>
                  <a:off x="3276782" y="2843063"/>
                  <a:ext cx="1479690" cy="308699"/>
                </a:xfrm>
                <a:prstGeom prst="rect">
                  <a:avLst/>
                </a:prstGeom>
                <a:blipFill rotWithShape="0">
                  <a:blip r:embed="rId5"/>
                  <a:stretch>
                    <a:fillRect b="-13725"/>
                  </a:stretch>
                </a:blipFill>
              </p:spPr>
              <p:txBody>
                <a:bodyPr/>
                <a:lstStyle/>
                <a:p>
                  <a:r>
                    <a:rPr lang="zh-CN" altLang="en-US">
                      <a:noFill/>
                    </a:rPr>
                    <a:t> </a:t>
                  </a:r>
                </a:p>
              </p:txBody>
            </p:sp>
          </mc:Fallback>
        </mc:AlternateContent>
        <p:sp>
          <p:nvSpPr>
            <p:cNvPr id="6" name="矩形 5"/>
            <p:cNvSpPr/>
            <p:nvPr/>
          </p:nvSpPr>
          <p:spPr>
            <a:xfrm>
              <a:off x="2382721" y="2720336"/>
              <a:ext cx="793807" cy="646331"/>
            </a:xfrm>
            <a:prstGeom prst="rect">
              <a:avLst/>
            </a:prstGeom>
          </p:spPr>
          <p:txBody>
            <a:bodyPr wrap="none">
              <a:spAutoFit/>
            </a:bodyPr>
            <a:lstStyle/>
            <a:p>
              <a:r>
                <a:rPr lang="en-US" altLang="zh-CN" dirty="0" smtClean="0"/>
                <a:t>GPR</a:t>
              </a:r>
            </a:p>
            <a:p>
              <a:r>
                <a:rPr lang="en-US" altLang="zh-CN" dirty="0" smtClean="0"/>
                <a:t>Model</a:t>
              </a:r>
              <a:endParaRPr lang="zh-CN" altLang="en-US" dirty="0"/>
            </a:p>
          </p:txBody>
        </p:sp>
      </p:grpSp>
      <p:grpSp>
        <p:nvGrpSpPr>
          <p:cNvPr id="36" name="组 35"/>
          <p:cNvGrpSpPr/>
          <p:nvPr/>
        </p:nvGrpSpPr>
        <p:grpSpPr>
          <a:xfrm>
            <a:off x="4890042" y="2288304"/>
            <a:ext cx="3838083" cy="1058755"/>
            <a:chOff x="918389" y="2484852"/>
            <a:chExt cx="3838083" cy="1058755"/>
          </a:xfrm>
        </p:grpSpPr>
        <p:sp>
          <p:nvSpPr>
            <p:cNvPr id="37" name="矩形 36"/>
            <p:cNvSpPr/>
            <p:nvPr/>
          </p:nvSpPr>
          <p:spPr>
            <a:xfrm>
              <a:off x="1053384" y="2484852"/>
              <a:ext cx="3374600" cy="1058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38" name="组 37"/>
            <p:cNvGrpSpPr/>
            <p:nvPr/>
          </p:nvGrpSpPr>
          <p:grpSpPr>
            <a:xfrm>
              <a:off x="918389" y="2623038"/>
              <a:ext cx="916996" cy="845533"/>
              <a:chOff x="1198907" y="2686642"/>
              <a:chExt cx="916996" cy="845533"/>
            </a:xfrm>
          </p:grpSpPr>
          <mc:AlternateContent xmlns:mc="http://schemas.openxmlformats.org/markup-compatibility/2006">
            <mc:Choice xmlns:a14="http://schemas.microsoft.com/office/drawing/2010/main" Requires="a14">
              <p:sp>
                <p:nvSpPr>
                  <p:cNvPr id="44" name="文本框 43"/>
                  <p:cNvSpPr txBox="1"/>
                  <p:nvPr/>
                </p:nvSpPr>
                <p:spPr>
                  <a:xfrm>
                    <a:off x="1223628" y="2686643"/>
                    <a:ext cx="81554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         </m:t>
                              </m:r>
                              <m:r>
                                <a:rPr kumimoji="1" lang="en-US" altLang="zh-CN" sz="2000" b="0" i="1" smtClean="0">
                                  <a:latin typeface="Cambria Math" charset="0"/>
                                </a:rPr>
                                <m:t>𝐹</m:t>
                              </m:r>
                            </m:e>
                            <m:sub>
                              <m:r>
                                <a:rPr kumimoji="1" lang="en-US" altLang="zh-CN" sz="2000" b="0" i="1" smtClean="0">
                                  <a:latin typeface="Cambria Math" charset="0"/>
                                </a:rPr>
                                <m:t>1</m:t>
                              </m:r>
                            </m:sub>
                          </m:sSub>
                        </m:oMath>
                      </m:oMathPara>
                    </a14:m>
                    <a:endParaRPr kumimoji="1" lang="zh-CN" altLang="en-US" sz="1400" dirty="0"/>
                  </a:p>
                </p:txBody>
              </p:sp>
            </mc:Choice>
            <mc:Fallback>
              <p:sp>
                <p:nvSpPr>
                  <p:cNvPr id="44" name="文本框 43"/>
                  <p:cNvSpPr txBox="1">
                    <a:spLocks noRot="1" noChangeAspect="1" noMove="1" noResize="1" noEditPoints="1" noAdjustHandles="1" noChangeArrowheads="1" noChangeShapeType="1" noTextEdit="1"/>
                  </p:cNvSpPr>
                  <p:nvPr/>
                </p:nvSpPr>
                <p:spPr>
                  <a:xfrm>
                    <a:off x="1223628" y="2686643"/>
                    <a:ext cx="815546" cy="307777"/>
                  </a:xfrm>
                  <a:prstGeom prst="rect">
                    <a:avLst/>
                  </a:prstGeom>
                  <a:blipFill rotWithShape="0">
                    <a:blip r:embed="rId6"/>
                    <a:stretch>
                      <a:fillRect l="-11194" t="-143137" r="-1493" b="-1745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文本框 44"/>
                  <p:cNvSpPr txBox="1"/>
                  <p:nvPr/>
                </p:nvSpPr>
                <p:spPr>
                  <a:xfrm>
                    <a:off x="1198907" y="3098321"/>
                    <a:ext cx="84026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         </m:t>
                              </m:r>
                              <m:r>
                                <a:rPr kumimoji="1" lang="en-US" altLang="zh-CN" sz="2000" b="0" i="1" smtClean="0">
                                  <a:latin typeface="Cambria Math" charset="0"/>
                                </a:rPr>
                                <m:t>𝐹</m:t>
                              </m:r>
                            </m:e>
                            <m:sub>
                              <m:r>
                                <a:rPr kumimoji="1" lang="en-US" altLang="zh-CN" sz="2000" b="0" i="1" smtClean="0">
                                  <a:latin typeface="Cambria Math" charset="0"/>
                                </a:rPr>
                                <m:t>2</m:t>
                              </m:r>
                            </m:sub>
                          </m:sSub>
                        </m:oMath>
                      </m:oMathPara>
                    </a14:m>
                    <a:endParaRPr kumimoji="1" lang="zh-CN" altLang="en-US" sz="1600" dirty="0"/>
                  </a:p>
                </p:txBody>
              </p:sp>
            </mc:Choice>
            <mc:Fallback>
              <p:sp>
                <p:nvSpPr>
                  <p:cNvPr id="45" name="文本框 44"/>
                  <p:cNvSpPr txBox="1">
                    <a:spLocks noRot="1" noChangeAspect="1" noMove="1" noResize="1" noEditPoints="1" noAdjustHandles="1" noChangeArrowheads="1" noChangeShapeType="1" noTextEdit="1"/>
                  </p:cNvSpPr>
                  <p:nvPr/>
                </p:nvSpPr>
                <p:spPr>
                  <a:xfrm>
                    <a:off x="1198907" y="3098321"/>
                    <a:ext cx="840267" cy="307777"/>
                  </a:xfrm>
                  <a:prstGeom prst="rect">
                    <a:avLst/>
                  </a:prstGeom>
                  <a:blipFill rotWithShape="0">
                    <a:blip r:embed="rId4"/>
                    <a:stretch>
                      <a:fillRect l="-725" t="-146000" r="-3623" b="-180000"/>
                    </a:stretch>
                  </a:blipFill>
                </p:spPr>
                <p:txBody>
                  <a:bodyPr/>
                  <a:lstStyle/>
                  <a:p>
                    <a:r>
                      <a:rPr lang="zh-CN" altLang="en-US">
                        <a:noFill/>
                      </a:rPr>
                      <a:t> </a:t>
                    </a:r>
                  </a:p>
                </p:txBody>
              </p:sp>
            </mc:Fallback>
          </mc:AlternateContent>
          <p:sp>
            <p:nvSpPr>
              <p:cNvPr id="46" name="左中括号 45"/>
              <p:cNvSpPr/>
              <p:nvPr/>
            </p:nvSpPr>
            <p:spPr>
              <a:xfrm>
                <a:off x="1518374" y="2686642"/>
                <a:ext cx="67111" cy="845533"/>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47" name="右中括号 46"/>
              <p:cNvSpPr/>
              <p:nvPr/>
            </p:nvSpPr>
            <p:spPr>
              <a:xfrm>
                <a:off x="2039174" y="2693705"/>
                <a:ext cx="76729" cy="831408"/>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grpSp>
        <p:sp>
          <p:nvSpPr>
            <p:cNvPr id="39" name="下箭头 38"/>
            <p:cNvSpPr/>
            <p:nvPr/>
          </p:nvSpPr>
          <p:spPr>
            <a:xfrm rot="16200000">
              <a:off x="1861749" y="2935534"/>
              <a:ext cx="383305" cy="198365"/>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矩形 39"/>
            <p:cNvSpPr/>
            <p:nvPr/>
          </p:nvSpPr>
          <p:spPr>
            <a:xfrm>
              <a:off x="2287579" y="2678843"/>
              <a:ext cx="888949" cy="6878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下箭头 40"/>
            <p:cNvSpPr/>
            <p:nvPr/>
          </p:nvSpPr>
          <p:spPr>
            <a:xfrm rot="16200000">
              <a:off x="3226362" y="2935534"/>
              <a:ext cx="383305" cy="198365"/>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mc:Choice xmlns:a14="http://schemas.microsoft.com/office/drawing/2010/main" Requires="a14">
            <p:sp>
              <p:nvSpPr>
                <p:cNvPr id="42" name="文本框 41"/>
                <p:cNvSpPr txBox="1"/>
                <p:nvPr/>
              </p:nvSpPr>
              <p:spPr>
                <a:xfrm>
                  <a:off x="3276782" y="2843063"/>
                  <a:ext cx="1479690" cy="3086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1" i="1" smtClean="0">
                                <a:solidFill>
                                  <a:schemeClr val="tx1"/>
                                </a:solidFill>
                                <a:latin typeface="Cambria Math" charset="0"/>
                              </a:rPr>
                            </m:ctrlPr>
                          </m:sSubPr>
                          <m:e>
                            <m:r>
                              <a:rPr kumimoji="1" lang="en-US" altLang="zh-CN" sz="2000" b="1" i="1" smtClean="0">
                                <a:solidFill>
                                  <a:schemeClr val="tx1"/>
                                </a:solidFill>
                                <a:latin typeface="Cambria Math" charset="0"/>
                              </a:rPr>
                              <m:t>𝒀</m:t>
                            </m:r>
                          </m:e>
                          <m:sub>
                            <m:r>
                              <a:rPr kumimoji="1" lang="zh-CN" altLang="en-US" sz="2000" b="1" i="1">
                                <a:solidFill>
                                  <a:schemeClr val="tx1"/>
                                </a:solidFill>
                                <a:latin typeface="Cambria Math" charset="0"/>
                                <a:ea typeface="Cambria Math" charset="0"/>
                                <a:cs typeface="Cambria Math" charset="0"/>
                              </a:rPr>
                              <m:t>𝝈</m:t>
                            </m:r>
                            <m:r>
                              <a:rPr kumimoji="1" lang="en-US" altLang="zh-CN" sz="2000" b="1" i="1" smtClean="0">
                                <a:solidFill>
                                  <a:schemeClr val="tx1"/>
                                </a:solidFill>
                                <a:latin typeface="Cambria Math" charset="0"/>
                                <a:ea typeface="Cambria Math" charset="0"/>
                                <a:cs typeface="Cambria Math" charset="0"/>
                              </a:rPr>
                              <m:t>𝒎𝒂𝒙</m:t>
                            </m:r>
                          </m:sub>
                        </m:sSub>
                      </m:oMath>
                    </m:oMathPara>
                  </a14:m>
                  <a:endParaRPr kumimoji="1" lang="zh-CN" altLang="en-US" sz="1400" b="1" dirty="0"/>
                </a:p>
              </p:txBody>
            </p:sp>
          </mc:Choice>
          <mc:Fallback>
            <p:sp>
              <p:nvSpPr>
                <p:cNvPr id="42" name="文本框 41"/>
                <p:cNvSpPr txBox="1">
                  <a:spLocks noRot="1" noChangeAspect="1" noMove="1" noResize="1" noEditPoints="1" noAdjustHandles="1" noChangeArrowheads="1" noChangeShapeType="1" noTextEdit="1"/>
                </p:cNvSpPr>
                <p:nvPr/>
              </p:nvSpPr>
              <p:spPr>
                <a:xfrm>
                  <a:off x="3276782" y="2843063"/>
                  <a:ext cx="1479690" cy="308699"/>
                </a:xfrm>
                <a:prstGeom prst="rect">
                  <a:avLst/>
                </a:prstGeom>
                <a:blipFill rotWithShape="0">
                  <a:blip r:embed="rId7"/>
                  <a:stretch>
                    <a:fillRect b="-13725"/>
                  </a:stretch>
                </a:blipFill>
              </p:spPr>
              <p:txBody>
                <a:bodyPr/>
                <a:lstStyle/>
                <a:p>
                  <a:r>
                    <a:rPr lang="zh-CN" altLang="en-US">
                      <a:noFill/>
                    </a:rPr>
                    <a:t> </a:t>
                  </a:r>
                </a:p>
              </p:txBody>
            </p:sp>
          </mc:Fallback>
        </mc:AlternateContent>
        <p:sp>
          <p:nvSpPr>
            <p:cNvPr id="43" name="矩形 42"/>
            <p:cNvSpPr/>
            <p:nvPr/>
          </p:nvSpPr>
          <p:spPr>
            <a:xfrm>
              <a:off x="2382721" y="2720336"/>
              <a:ext cx="793807" cy="646331"/>
            </a:xfrm>
            <a:prstGeom prst="rect">
              <a:avLst/>
            </a:prstGeom>
          </p:spPr>
          <p:txBody>
            <a:bodyPr wrap="none">
              <a:spAutoFit/>
            </a:bodyPr>
            <a:lstStyle/>
            <a:p>
              <a:r>
                <a:rPr lang="en-US" altLang="zh-CN" dirty="0" smtClean="0"/>
                <a:t>GPR</a:t>
              </a:r>
            </a:p>
            <a:p>
              <a:r>
                <a:rPr lang="en-US" altLang="zh-CN" dirty="0" smtClean="0"/>
                <a:t>Model</a:t>
              </a:r>
              <a:endParaRPr lang="zh-CN" altLang="en-US" dirty="0"/>
            </a:p>
          </p:txBody>
        </p:sp>
      </p:grpSp>
      <p:sp>
        <p:nvSpPr>
          <p:cNvPr id="48" name="矩形 47"/>
          <p:cNvSpPr/>
          <p:nvPr/>
        </p:nvSpPr>
        <p:spPr>
          <a:xfrm>
            <a:off x="6735157" y="6109736"/>
            <a:ext cx="1648208" cy="369332"/>
          </a:xfrm>
          <a:prstGeom prst="rect">
            <a:avLst/>
          </a:prstGeom>
        </p:spPr>
        <p:txBody>
          <a:bodyPr wrap="none">
            <a:spAutoFit/>
          </a:bodyPr>
          <a:lstStyle/>
          <a:p>
            <a:r>
              <a:rPr lang="en-US" altLang="zh-CN" dirty="0"/>
              <a:t>y</a:t>
            </a:r>
            <a:r>
              <a:rPr lang="zh-CN" altLang="en-US" dirty="0" smtClean="0"/>
              <a:t> </a:t>
            </a:r>
            <a:r>
              <a:rPr lang="zh-CN" altLang="en-US" dirty="0"/>
              <a:t>= </a:t>
            </a:r>
            <a:r>
              <a:rPr lang="en-US" altLang="zh-CN" dirty="0" smtClean="0"/>
              <a:t>0.93x – 0.74</a:t>
            </a:r>
            <a:endParaRPr lang="zh-CN" altLang="zh-CN" dirty="0"/>
          </a:p>
        </p:txBody>
      </p:sp>
      <p:sp>
        <p:nvSpPr>
          <p:cNvPr id="49" name="矩形 48"/>
          <p:cNvSpPr/>
          <p:nvPr/>
        </p:nvSpPr>
        <p:spPr>
          <a:xfrm>
            <a:off x="5310175" y="6068886"/>
            <a:ext cx="3168352" cy="399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矩形 49"/>
          <p:cNvSpPr/>
          <p:nvPr/>
        </p:nvSpPr>
        <p:spPr>
          <a:xfrm>
            <a:off x="2763153" y="6109505"/>
            <a:ext cx="1535998" cy="369332"/>
          </a:xfrm>
          <a:prstGeom prst="rect">
            <a:avLst/>
          </a:prstGeom>
        </p:spPr>
        <p:txBody>
          <a:bodyPr wrap="none">
            <a:spAutoFit/>
          </a:bodyPr>
          <a:lstStyle/>
          <a:p>
            <a:r>
              <a:rPr lang="en-US" altLang="zh-CN" dirty="0"/>
              <a:t>y</a:t>
            </a:r>
            <a:r>
              <a:rPr lang="zh-CN" altLang="en-US" dirty="0" smtClean="0"/>
              <a:t> </a:t>
            </a:r>
            <a:r>
              <a:rPr lang="zh-CN" altLang="en-US" dirty="0"/>
              <a:t>= </a:t>
            </a:r>
            <a:r>
              <a:rPr lang="en-US" altLang="zh-CN" dirty="0" smtClean="0"/>
              <a:t>2.5x + 27.8</a:t>
            </a:r>
            <a:endParaRPr lang="zh-CN" altLang="zh-CN" dirty="0"/>
          </a:p>
        </p:txBody>
      </p:sp>
      <p:sp>
        <p:nvSpPr>
          <p:cNvPr id="51" name="矩形 50"/>
          <p:cNvSpPr/>
          <p:nvPr/>
        </p:nvSpPr>
        <p:spPr>
          <a:xfrm>
            <a:off x="1186676" y="6091623"/>
            <a:ext cx="3168352" cy="391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p:cNvPicPr>
            <a:picLocks noChangeAspect="1"/>
          </p:cNvPicPr>
          <p:nvPr/>
        </p:nvPicPr>
        <p:blipFill rotWithShape="1">
          <a:blip r:embed="rId8">
            <a:extLst>
              <a:ext uri="{28A0092B-C50C-407E-A947-70E740481C1C}">
                <a14:useLocalDpi xmlns:a14="http://schemas.microsoft.com/office/drawing/2010/main" val="0"/>
              </a:ext>
            </a:extLst>
          </a:blip>
          <a:srcRect l="6163" t="2555" r="7393" b="4110"/>
          <a:stretch/>
        </p:blipFill>
        <p:spPr>
          <a:xfrm>
            <a:off x="998432" y="3434141"/>
            <a:ext cx="3311261" cy="2556891"/>
          </a:xfrm>
          <a:prstGeom prst="rect">
            <a:avLst/>
          </a:prstGeom>
        </p:spPr>
      </p:pic>
      <p:pic>
        <p:nvPicPr>
          <p:cNvPr id="17" name="图片 16"/>
          <p:cNvPicPr>
            <a:picLocks noChangeAspect="1"/>
          </p:cNvPicPr>
          <p:nvPr/>
        </p:nvPicPr>
        <p:blipFill rotWithShape="1">
          <a:blip r:embed="rId9">
            <a:extLst>
              <a:ext uri="{28A0092B-C50C-407E-A947-70E740481C1C}">
                <a14:useLocalDpi xmlns:a14="http://schemas.microsoft.com/office/drawing/2010/main" val="0"/>
              </a:ext>
            </a:extLst>
          </a:blip>
          <a:srcRect l="5053" t="2443" r="5724" b="3087"/>
          <a:stretch/>
        </p:blipFill>
        <p:spPr>
          <a:xfrm>
            <a:off x="5025037" y="3416852"/>
            <a:ext cx="3440923" cy="2591467"/>
          </a:xfrm>
          <a:prstGeom prst="rect">
            <a:avLst/>
          </a:prstGeom>
        </p:spPr>
      </p:pic>
      <p:sp>
        <p:nvSpPr>
          <p:cNvPr id="52" name="矩形 51"/>
          <p:cNvSpPr/>
          <p:nvPr/>
        </p:nvSpPr>
        <p:spPr>
          <a:xfrm>
            <a:off x="1296946" y="6109155"/>
            <a:ext cx="1301959" cy="369332"/>
          </a:xfrm>
          <a:prstGeom prst="rect">
            <a:avLst/>
          </a:prstGeom>
        </p:spPr>
        <p:txBody>
          <a:bodyPr wrap="none">
            <a:spAutoFit/>
          </a:bodyPr>
          <a:lstStyle/>
          <a:p>
            <a:r>
              <a:rPr lang="en-US" altLang="zh-CN" dirty="0" smtClean="0"/>
              <a:t>RMSE= 5.18</a:t>
            </a:r>
            <a:endParaRPr lang="zh-CN" altLang="zh-CN" dirty="0"/>
          </a:p>
        </p:txBody>
      </p:sp>
      <p:sp>
        <p:nvSpPr>
          <p:cNvPr id="53" name="矩形 52"/>
          <p:cNvSpPr/>
          <p:nvPr/>
        </p:nvSpPr>
        <p:spPr>
          <a:xfrm>
            <a:off x="5307118" y="6098764"/>
            <a:ext cx="1301959" cy="369332"/>
          </a:xfrm>
          <a:prstGeom prst="rect">
            <a:avLst/>
          </a:prstGeom>
        </p:spPr>
        <p:txBody>
          <a:bodyPr wrap="none">
            <a:spAutoFit/>
          </a:bodyPr>
          <a:lstStyle/>
          <a:p>
            <a:r>
              <a:rPr lang="en-US" altLang="zh-CN" dirty="0" smtClean="0"/>
              <a:t>RMSE= 3.65</a:t>
            </a:r>
            <a:endParaRPr lang="zh-CN" altLang="zh-CN" dirty="0"/>
          </a:p>
        </p:txBody>
      </p:sp>
    </p:spTree>
    <p:extLst>
      <p:ext uri="{BB962C8B-B14F-4D97-AF65-F5344CB8AC3E}">
        <p14:creationId xmlns:p14="http://schemas.microsoft.com/office/powerpoint/2010/main" val="2135974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fld id="{D9166041-0834-45F3-A751-A239CF01EF83}" type="slidenum">
              <a:rPr lang="fr-FR" sz="1600" smtClean="0"/>
              <a:pPr/>
              <a:t>12</a:t>
            </a:fld>
            <a:endParaRPr lang="fr-FR" sz="1600" dirty="0"/>
          </a:p>
        </p:txBody>
      </p:sp>
      <p:sp>
        <p:nvSpPr>
          <p:cNvPr id="4" name="Titre 3"/>
          <p:cNvSpPr>
            <a:spLocks noGrp="1"/>
          </p:cNvSpPr>
          <p:nvPr>
            <p:ph type="title"/>
          </p:nvPr>
        </p:nvSpPr>
        <p:spPr>
          <a:xfrm>
            <a:off x="1979712" y="44624"/>
            <a:ext cx="7128792" cy="1008112"/>
          </a:xfrm>
        </p:spPr>
        <p:txBody>
          <a:bodyPr>
            <a:normAutofit/>
          </a:bodyPr>
          <a:lstStyle/>
          <a:p>
            <a:r>
              <a:rPr kumimoji="1" lang="en-US" altLang="zh-CN" sz="4000" b="1" dirty="0" smtClean="0">
                <a:latin typeface="+mj-lt"/>
              </a:rPr>
              <a:t>Result</a:t>
            </a:r>
            <a:endParaRPr kumimoji="1" lang="en-US" altLang="zh-CN" sz="4000" b="1" dirty="0">
              <a:latin typeface="+mj-lt"/>
            </a:endParaRPr>
          </a:p>
        </p:txBody>
      </p:sp>
      <p:sp>
        <p:nvSpPr>
          <p:cNvPr id="24" name="矩形 23"/>
          <p:cNvSpPr/>
          <p:nvPr/>
        </p:nvSpPr>
        <p:spPr>
          <a:xfrm>
            <a:off x="412157" y="1188287"/>
            <a:ext cx="4582577" cy="461665"/>
          </a:xfrm>
          <a:prstGeom prst="rect">
            <a:avLst/>
          </a:prstGeom>
        </p:spPr>
        <p:txBody>
          <a:bodyPr wrap="square">
            <a:spAutoFit/>
          </a:bodyPr>
          <a:lstStyle/>
          <a:p>
            <a:r>
              <a:rPr lang="en-US" altLang="zh-CN" sz="2400" b="1" dirty="0">
                <a:solidFill>
                  <a:schemeClr val="tx2"/>
                </a:solidFill>
                <a:latin typeface="+mj-lt"/>
              </a:rPr>
              <a:t>2</a:t>
            </a:r>
            <a:r>
              <a:rPr lang="en-US" altLang="zh-CN" sz="2400" b="1" dirty="0" smtClean="0">
                <a:solidFill>
                  <a:schemeClr val="tx2"/>
                </a:solidFill>
                <a:latin typeface="+mj-lt"/>
              </a:rPr>
              <a:t>. Max Stress Location Estimation</a:t>
            </a:r>
            <a:endParaRPr lang="en-US" altLang="zh-CN" sz="2400" b="1" dirty="0">
              <a:solidFill>
                <a:schemeClr val="tx2"/>
              </a:solidFill>
              <a:latin typeface="+mj-lt"/>
            </a:endParaRPr>
          </a:p>
        </p:txBody>
      </p:sp>
      <p:sp>
        <p:nvSpPr>
          <p:cNvPr id="28" name="矩形 27"/>
          <p:cNvSpPr/>
          <p:nvPr/>
        </p:nvSpPr>
        <p:spPr>
          <a:xfrm>
            <a:off x="458263" y="1680505"/>
            <a:ext cx="5563625" cy="369332"/>
          </a:xfrm>
          <a:prstGeom prst="rect">
            <a:avLst/>
          </a:prstGeom>
        </p:spPr>
        <p:txBody>
          <a:bodyPr wrap="square">
            <a:spAutoFit/>
          </a:bodyPr>
          <a:lstStyle/>
          <a:p>
            <a:r>
              <a:rPr lang="en-US" altLang="zh-CN" b="1" dirty="0" smtClean="0">
                <a:solidFill>
                  <a:schemeClr val="tx2"/>
                </a:solidFill>
              </a:rPr>
              <a:t>2.2 </a:t>
            </a:r>
            <a:r>
              <a:rPr lang="en-US" altLang="zh-CN" b="1" dirty="0">
                <a:solidFill>
                  <a:schemeClr val="tx2"/>
                </a:solidFill>
              </a:rPr>
              <a:t>Prediction </a:t>
            </a:r>
            <a:r>
              <a:rPr lang="en-US" altLang="zh-CN" b="1" dirty="0" smtClean="0">
                <a:solidFill>
                  <a:schemeClr val="tx2"/>
                </a:solidFill>
              </a:rPr>
              <a:t>in </a:t>
            </a:r>
            <a:r>
              <a:rPr lang="en-US" altLang="zh-CN" b="1" dirty="0">
                <a:solidFill>
                  <a:schemeClr val="tx2"/>
                </a:solidFill>
              </a:rPr>
              <a:t>Polar  </a:t>
            </a:r>
            <a:r>
              <a:rPr lang="en-US" altLang="zh-CN" b="1" dirty="0" smtClean="0">
                <a:solidFill>
                  <a:schemeClr val="tx2"/>
                </a:solidFill>
              </a:rPr>
              <a:t>Coordinate</a:t>
            </a:r>
            <a:endParaRPr lang="zh-CN" altLang="zh-CN" dirty="0">
              <a:solidFill>
                <a:schemeClr val="tx2"/>
              </a:solidFill>
            </a:endParaRPr>
          </a:p>
        </p:txBody>
      </p:sp>
      <p:sp>
        <p:nvSpPr>
          <p:cNvPr id="19" name="矩形 18"/>
          <p:cNvSpPr/>
          <p:nvPr/>
        </p:nvSpPr>
        <p:spPr>
          <a:xfrm>
            <a:off x="519830" y="2107766"/>
            <a:ext cx="3835198" cy="1058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5" name="组 4"/>
          <p:cNvGrpSpPr/>
          <p:nvPr/>
        </p:nvGrpSpPr>
        <p:grpSpPr>
          <a:xfrm>
            <a:off x="384836" y="2245952"/>
            <a:ext cx="916996" cy="845533"/>
            <a:chOff x="1198907" y="2686642"/>
            <a:chExt cx="916996" cy="845533"/>
          </a:xfrm>
        </p:grpSpPr>
        <mc:AlternateContent xmlns:mc="http://schemas.openxmlformats.org/markup-compatibility/2006">
          <mc:Choice xmlns:a14="http://schemas.microsoft.com/office/drawing/2010/main" Requires="a14">
            <p:sp>
              <p:nvSpPr>
                <p:cNvPr id="20" name="文本框 19"/>
                <p:cNvSpPr txBox="1"/>
                <p:nvPr/>
              </p:nvSpPr>
              <p:spPr>
                <a:xfrm>
                  <a:off x="1223628" y="2686643"/>
                  <a:ext cx="81554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         </m:t>
                            </m:r>
                            <m:r>
                              <a:rPr kumimoji="1" lang="en-US" altLang="zh-CN" sz="2000" b="0" i="1" smtClean="0">
                                <a:latin typeface="Cambria Math" charset="0"/>
                              </a:rPr>
                              <m:t>𝐹</m:t>
                            </m:r>
                          </m:e>
                          <m:sub>
                            <m:r>
                              <a:rPr kumimoji="1" lang="en-US" altLang="zh-CN" sz="2000" b="0" i="1" smtClean="0">
                                <a:latin typeface="Cambria Math" charset="0"/>
                              </a:rPr>
                              <m:t>1</m:t>
                            </m:r>
                          </m:sub>
                        </m:sSub>
                      </m:oMath>
                    </m:oMathPara>
                  </a14:m>
                  <a:endParaRPr kumimoji="1" lang="zh-CN" altLang="en-US" sz="1400" dirty="0"/>
                </a:p>
              </p:txBody>
            </p:sp>
          </mc:Choice>
          <mc:Fallback>
            <p:sp>
              <p:nvSpPr>
                <p:cNvPr id="20" name="文本框 19"/>
                <p:cNvSpPr txBox="1">
                  <a:spLocks noRot="1" noChangeAspect="1" noMove="1" noResize="1" noEditPoints="1" noAdjustHandles="1" noChangeArrowheads="1" noChangeShapeType="1" noTextEdit="1"/>
                </p:cNvSpPr>
                <p:nvPr/>
              </p:nvSpPr>
              <p:spPr>
                <a:xfrm>
                  <a:off x="1223628" y="2686643"/>
                  <a:ext cx="815546" cy="307777"/>
                </a:xfrm>
                <a:prstGeom prst="rect">
                  <a:avLst/>
                </a:prstGeom>
                <a:blipFill rotWithShape="0">
                  <a:blip r:embed="rId3"/>
                  <a:stretch>
                    <a:fillRect l="-11194" t="-141176" r="-1493" b="-1764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p:cNvSpPr txBox="1"/>
                <p:nvPr/>
              </p:nvSpPr>
              <p:spPr>
                <a:xfrm>
                  <a:off x="1198907" y="3098321"/>
                  <a:ext cx="84026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         </m:t>
                            </m:r>
                            <m:r>
                              <a:rPr kumimoji="1" lang="en-US" altLang="zh-CN" sz="2000" b="0" i="1" smtClean="0">
                                <a:latin typeface="Cambria Math" charset="0"/>
                              </a:rPr>
                              <m:t>𝐹</m:t>
                            </m:r>
                          </m:e>
                          <m:sub>
                            <m:r>
                              <a:rPr kumimoji="1" lang="en-US" altLang="zh-CN" sz="2000" b="0" i="1" smtClean="0">
                                <a:latin typeface="Cambria Math" charset="0"/>
                              </a:rPr>
                              <m:t>2</m:t>
                            </m:r>
                          </m:sub>
                        </m:sSub>
                      </m:oMath>
                    </m:oMathPara>
                  </a14:m>
                  <a:endParaRPr kumimoji="1" lang="zh-CN" altLang="en-US" sz="1600" dirty="0"/>
                </a:p>
              </p:txBody>
            </p:sp>
          </mc:Choice>
          <mc:Fallback>
            <p:sp>
              <p:nvSpPr>
                <p:cNvPr id="25" name="文本框 24"/>
                <p:cNvSpPr txBox="1">
                  <a:spLocks noRot="1" noChangeAspect="1" noMove="1" noResize="1" noEditPoints="1" noAdjustHandles="1" noChangeArrowheads="1" noChangeShapeType="1" noTextEdit="1"/>
                </p:cNvSpPr>
                <p:nvPr/>
              </p:nvSpPr>
              <p:spPr>
                <a:xfrm>
                  <a:off x="1198907" y="3098321"/>
                  <a:ext cx="840267" cy="307777"/>
                </a:xfrm>
                <a:prstGeom prst="rect">
                  <a:avLst/>
                </a:prstGeom>
                <a:blipFill rotWithShape="0">
                  <a:blip r:embed="rId4"/>
                  <a:stretch>
                    <a:fillRect l="-725" t="-146000" r="-3623" b="-180000"/>
                  </a:stretch>
                </a:blipFill>
              </p:spPr>
              <p:txBody>
                <a:bodyPr/>
                <a:lstStyle/>
                <a:p>
                  <a:r>
                    <a:rPr lang="zh-CN" altLang="en-US">
                      <a:noFill/>
                    </a:rPr>
                    <a:t> </a:t>
                  </a:r>
                </a:p>
              </p:txBody>
            </p:sp>
          </mc:Fallback>
        </mc:AlternateContent>
        <p:sp>
          <p:nvSpPr>
            <p:cNvPr id="26" name="左中括号 25"/>
            <p:cNvSpPr/>
            <p:nvPr/>
          </p:nvSpPr>
          <p:spPr>
            <a:xfrm>
              <a:off x="1518374" y="2686642"/>
              <a:ext cx="67111" cy="845533"/>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9" name="右中括号 28"/>
            <p:cNvSpPr/>
            <p:nvPr/>
          </p:nvSpPr>
          <p:spPr>
            <a:xfrm>
              <a:off x="2039174" y="2693705"/>
              <a:ext cx="76729" cy="831408"/>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grpSp>
      <p:sp>
        <p:nvSpPr>
          <p:cNvPr id="32" name="下箭头 31"/>
          <p:cNvSpPr/>
          <p:nvPr/>
        </p:nvSpPr>
        <p:spPr>
          <a:xfrm rot="16200000">
            <a:off x="1328196" y="2558448"/>
            <a:ext cx="383305" cy="198365"/>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3" name="矩形 32"/>
          <p:cNvSpPr/>
          <p:nvPr/>
        </p:nvSpPr>
        <p:spPr>
          <a:xfrm>
            <a:off x="1754026" y="2301757"/>
            <a:ext cx="888949" cy="6878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下箭头 33"/>
          <p:cNvSpPr/>
          <p:nvPr/>
        </p:nvSpPr>
        <p:spPr>
          <a:xfrm rot="16200000">
            <a:off x="2692809" y="2558448"/>
            <a:ext cx="383305" cy="198365"/>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6" name="矩形 5"/>
          <p:cNvSpPr/>
          <p:nvPr/>
        </p:nvSpPr>
        <p:spPr>
          <a:xfrm>
            <a:off x="1849168" y="2343250"/>
            <a:ext cx="793807" cy="646331"/>
          </a:xfrm>
          <a:prstGeom prst="rect">
            <a:avLst/>
          </a:prstGeom>
        </p:spPr>
        <p:txBody>
          <a:bodyPr wrap="none">
            <a:spAutoFit/>
          </a:bodyPr>
          <a:lstStyle/>
          <a:p>
            <a:r>
              <a:rPr lang="en-US" altLang="zh-CN" dirty="0" smtClean="0"/>
              <a:t>GPR</a:t>
            </a:r>
          </a:p>
          <a:p>
            <a:r>
              <a:rPr lang="en-US" altLang="zh-CN" dirty="0" smtClean="0"/>
              <a:t>Model</a:t>
            </a:r>
            <a:endParaRPr lang="zh-CN" altLang="en-US" dirty="0"/>
          </a:p>
        </p:txBody>
      </p:sp>
      <mc:AlternateContent xmlns:mc="http://schemas.openxmlformats.org/markup-compatibility/2006" xmlns:a14="http://schemas.microsoft.com/office/drawing/2010/main">
        <mc:Choice Requires="a14">
          <p:sp>
            <p:nvSpPr>
              <p:cNvPr id="42" name="文本框 41"/>
              <p:cNvSpPr txBox="1"/>
              <p:nvPr/>
            </p:nvSpPr>
            <p:spPr>
              <a:xfrm>
                <a:off x="2980765" y="2399841"/>
                <a:ext cx="121428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solidFill>
                                <a:schemeClr val="tx1"/>
                              </a:solidFill>
                              <a:latin typeface="Cambria Math" charset="0"/>
                            </a:rPr>
                          </m:ctrlPr>
                        </m:sSubPr>
                        <m:e>
                          <m:r>
                            <a:rPr kumimoji="1" lang="zh-CN" altLang="en-US" sz="2000" b="1" i="1">
                              <a:latin typeface="Cambria Math" charset="0"/>
                              <a:ea typeface="Cambria Math" charset="0"/>
                              <a:cs typeface="Cambria Math" charset="0"/>
                            </a:rPr>
                            <m:t>𝝋</m:t>
                          </m:r>
                          <m:r>
                            <m:rPr>
                              <m:nor/>
                            </m:rPr>
                            <a:rPr kumimoji="1" lang="zh-CN" altLang="en-US" sz="2000" b="1" dirty="0"/>
                            <m:t> </m:t>
                          </m:r>
                        </m:e>
                        <m:sub>
                          <m:r>
                            <a:rPr kumimoji="1" lang="zh-CN" altLang="en-US" sz="2400" b="1" i="1">
                              <a:solidFill>
                                <a:schemeClr val="tx1"/>
                              </a:solidFill>
                              <a:latin typeface="Cambria Math" charset="0"/>
                              <a:ea typeface="Cambria Math" charset="0"/>
                              <a:cs typeface="Cambria Math" charset="0"/>
                            </a:rPr>
                            <m:t>𝝈</m:t>
                          </m:r>
                          <m:r>
                            <a:rPr kumimoji="1" lang="en-US" altLang="zh-CN" sz="2400" b="1" i="1" smtClean="0">
                              <a:solidFill>
                                <a:schemeClr val="tx1"/>
                              </a:solidFill>
                              <a:latin typeface="Cambria Math" charset="0"/>
                              <a:ea typeface="Cambria Math" charset="0"/>
                              <a:cs typeface="Cambria Math" charset="0"/>
                            </a:rPr>
                            <m:t>𝒎𝒂𝒙</m:t>
                          </m:r>
                        </m:sub>
                      </m:sSub>
                    </m:oMath>
                  </m:oMathPara>
                </a14:m>
                <a:endParaRPr kumimoji="1" lang="zh-CN" altLang="en-US" sz="1400" b="1" dirty="0"/>
              </a:p>
            </p:txBody>
          </p:sp>
        </mc:Choice>
        <mc:Fallback xmlns="">
          <p:sp>
            <p:nvSpPr>
              <p:cNvPr id="42" name="文本框 41"/>
              <p:cNvSpPr txBox="1">
                <a:spLocks noRot="1" noChangeAspect="1" noMove="1" noResize="1" noEditPoints="1" noAdjustHandles="1" noChangeArrowheads="1" noChangeShapeType="1" noTextEdit="1"/>
              </p:cNvSpPr>
              <p:nvPr/>
            </p:nvSpPr>
            <p:spPr>
              <a:xfrm>
                <a:off x="2980765" y="2399841"/>
                <a:ext cx="1214283" cy="369332"/>
              </a:xfrm>
              <a:prstGeom prst="rect">
                <a:avLst/>
              </a:prstGeom>
              <a:blipFill rotWithShape="0">
                <a:blip r:embed="rId5"/>
                <a:stretch>
                  <a:fillRect b="-28333"/>
                </a:stretch>
              </a:blipFill>
            </p:spPr>
            <p:txBody>
              <a:bodyPr/>
              <a:lstStyle/>
              <a:p>
                <a:r>
                  <a:rPr lang="zh-CN" altLang="en-US">
                    <a:noFill/>
                  </a:rPr>
                  <a:t> </a:t>
                </a:r>
              </a:p>
            </p:txBody>
          </p:sp>
        </mc:Fallback>
      </mc:AlternateContent>
      <p:pic>
        <p:nvPicPr>
          <p:cNvPr id="10" name="图片 9"/>
          <p:cNvPicPr>
            <a:picLocks noChangeAspect="1"/>
          </p:cNvPicPr>
          <p:nvPr/>
        </p:nvPicPr>
        <p:blipFill rotWithShape="1">
          <a:blip r:embed="rId6">
            <a:extLst>
              <a:ext uri="{28A0092B-C50C-407E-A947-70E740481C1C}">
                <a14:useLocalDpi xmlns:a14="http://schemas.microsoft.com/office/drawing/2010/main" val="0"/>
              </a:ext>
            </a:extLst>
          </a:blip>
          <a:srcRect l="3993" r="5912" b="4237"/>
          <a:stretch/>
        </p:blipFill>
        <p:spPr>
          <a:xfrm>
            <a:off x="919325" y="3337874"/>
            <a:ext cx="3275723" cy="2611406"/>
          </a:xfrm>
          <a:prstGeom prst="rect">
            <a:avLst/>
          </a:prstGeom>
        </p:spPr>
      </p:pic>
      <p:pic>
        <p:nvPicPr>
          <p:cNvPr id="15" name="图片 14"/>
          <p:cNvPicPr>
            <a:picLocks noChangeAspect="1"/>
          </p:cNvPicPr>
          <p:nvPr/>
        </p:nvPicPr>
        <p:blipFill rotWithShape="1">
          <a:blip r:embed="rId7">
            <a:extLst>
              <a:ext uri="{28A0092B-C50C-407E-A947-70E740481C1C}">
                <a14:useLocalDpi xmlns:a14="http://schemas.microsoft.com/office/drawing/2010/main" val="0"/>
              </a:ext>
            </a:extLst>
          </a:blip>
          <a:srcRect l="5428" r="6832" b="3307"/>
          <a:stretch/>
        </p:blipFill>
        <p:spPr>
          <a:xfrm>
            <a:off x="5209509" y="3377096"/>
            <a:ext cx="3190129" cy="2636730"/>
          </a:xfrm>
          <a:prstGeom prst="rect">
            <a:avLst/>
          </a:prstGeom>
        </p:spPr>
      </p:pic>
      <p:sp>
        <p:nvSpPr>
          <p:cNvPr id="48" name="矩形 47"/>
          <p:cNvSpPr/>
          <p:nvPr/>
        </p:nvSpPr>
        <p:spPr>
          <a:xfrm>
            <a:off x="6630512" y="6084004"/>
            <a:ext cx="1648208" cy="369332"/>
          </a:xfrm>
          <a:prstGeom prst="rect">
            <a:avLst/>
          </a:prstGeom>
        </p:spPr>
        <p:txBody>
          <a:bodyPr wrap="none">
            <a:spAutoFit/>
          </a:bodyPr>
          <a:lstStyle/>
          <a:p>
            <a:r>
              <a:rPr lang="en-US" altLang="zh-CN" dirty="0"/>
              <a:t>y</a:t>
            </a:r>
            <a:r>
              <a:rPr lang="zh-CN" altLang="en-US" dirty="0" smtClean="0"/>
              <a:t> </a:t>
            </a:r>
            <a:r>
              <a:rPr lang="zh-CN" altLang="en-US" dirty="0"/>
              <a:t>= </a:t>
            </a:r>
            <a:r>
              <a:rPr lang="en-US" altLang="zh-CN" dirty="0" smtClean="0"/>
              <a:t>0.70x </a:t>
            </a:r>
            <a:r>
              <a:rPr lang="en-US" altLang="zh-CN" dirty="0"/>
              <a:t>+</a:t>
            </a:r>
            <a:r>
              <a:rPr lang="en-US" altLang="zh-CN" dirty="0" smtClean="0"/>
              <a:t> 0.02</a:t>
            </a:r>
            <a:endParaRPr lang="zh-CN" altLang="zh-CN" dirty="0"/>
          </a:p>
        </p:txBody>
      </p:sp>
      <p:sp>
        <p:nvSpPr>
          <p:cNvPr id="49" name="矩形 48"/>
          <p:cNvSpPr/>
          <p:nvPr/>
        </p:nvSpPr>
        <p:spPr>
          <a:xfrm>
            <a:off x="5434504" y="6068886"/>
            <a:ext cx="2965134" cy="399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矩形 49"/>
          <p:cNvSpPr/>
          <p:nvPr/>
        </p:nvSpPr>
        <p:spPr>
          <a:xfrm>
            <a:off x="2609765" y="6094387"/>
            <a:ext cx="1486304" cy="369332"/>
          </a:xfrm>
          <a:prstGeom prst="rect">
            <a:avLst/>
          </a:prstGeom>
        </p:spPr>
        <p:txBody>
          <a:bodyPr wrap="none">
            <a:spAutoFit/>
          </a:bodyPr>
          <a:lstStyle/>
          <a:p>
            <a:r>
              <a:rPr lang="en-US" altLang="zh-CN" dirty="0"/>
              <a:t>y</a:t>
            </a:r>
            <a:r>
              <a:rPr lang="zh-CN" altLang="en-US" dirty="0" smtClean="0"/>
              <a:t> </a:t>
            </a:r>
            <a:r>
              <a:rPr lang="zh-CN" altLang="en-US" dirty="0"/>
              <a:t>= </a:t>
            </a:r>
            <a:r>
              <a:rPr lang="nb-NO" altLang="zh-CN" dirty="0"/>
              <a:t>0.52 </a:t>
            </a:r>
            <a:r>
              <a:rPr lang="en-US" altLang="zh-CN" dirty="0" smtClean="0"/>
              <a:t>x -9.9</a:t>
            </a:r>
            <a:endParaRPr lang="zh-CN" altLang="zh-CN" dirty="0"/>
          </a:p>
        </p:txBody>
      </p:sp>
      <p:sp>
        <p:nvSpPr>
          <p:cNvPr id="51" name="矩形 50"/>
          <p:cNvSpPr/>
          <p:nvPr/>
        </p:nvSpPr>
        <p:spPr>
          <a:xfrm>
            <a:off x="1186676" y="6091623"/>
            <a:ext cx="2909393" cy="391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43049" y="2000711"/>
            <a:ext cx="1752600" cy="850900"/>
          </a:xfrm>
          <a:prstGeom prst="rect">
            <a:avLst/>
          </a:prstGeom>
        </p:spPr>
      </p:pic>
      <p:pic>
        <p:nvPicPr>
          <p:cNvPr id="8" name="图片 7"/>
          <p:cNvPicPr>
            <a:picLocks noChangeAspect="1"/>
          </p:cNvPicPr>
          <p:nvPr/>
        </p:nvPicPr>
        <p:blipFill rotWithShape="1">
          <a:blip r:embed="rId9">
            <a:extLst>
              <a:ext uri="{28A0092B-C50C-407E-A947-70E740481C1C}">
                <a14:useLocalDpi xmlns:a14="http://schemas.microsoft.com/office/drawing/2010/main" val="0"/>
              </a:ext>
            </a:extLst>
          </a:blip>
          <a:srcRect l="2197" t="2486" r="3355" b="5067"/>
          <a:stretch/>
        </p:blipFill>
        <p:spPr>
          <a:xfrm>
            <a:off x="5254757" y="1188287"/>
            <a:ext cx="2027250" cy="1972468"/>
          </a:xfrm>
          <a:prstGeom prst="rect">
            <a:avLst/>
          </a:prstGeom>
        </p:spPr>
      </p:pic>
      <p:pic>
        <p:nvPicPr>
          <p:cNvPr id="11" name="图片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31757" y="1330433"/>
            <a:ext cx="1384300" cy="635000"/>
          </a:xfrm>
          <a:prstGeom prst="rect">
            <a:avLst/>
          </a:prstGeom>
        </p:spPr>
      </p:pic>
      <p:sp>
        <p:nvSpPr>
          <p:cNvPr id="52" name="矩形 51"/>
          <p:cNvSpPr/>
          <p:nvPr/>
        </p:nvSpPr>
        <p:spPr>
          <a:xfrm>
            <a:off x="5105007" y="1151778"/>
            <a:ext cx="3990642" cy="2170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 name="椭圆 11"/>
          <p:cNvSpPr/>
          <p:nvPr/>
        </p:nvSpPr>
        <p:spPr>
          <a:xfrm>
            <a:off x="5856983" y="1845733"/>
            <a:ext cx="817584" cy="814067"/>
          </a:xfrm>
          <a:prstGeom prst="ellipse">
            <a:avLst/>
          </a:prstGeom>
          <a:noFill/>
          <a:ln w="12700">
            <a:solidFill>
              <a:schemeClr val="bg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3" name="左大括号 12"/>
          <p:cNvSpPr/>
          <p:nvPr/>
        </p:nvSpPr>
        <p:spPr>
          <a:xfrm>
            <a:off x="7431757" y="1419119"/>
            <a:ext cx="45719" cy="4266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左大括号 13"/>
          <p:cNvSpPr/>
          <p:nvPr/>
        </p:nvSpPr>
        <p:spPr>
          <a:xfrm>
            <a:off x="7431757" y="2174521"/>
            <a:ext cx="45719" cy="5946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3" name="矩形 52"/>
          <p:cNvSpPr/>
          <p:nvPr/>
        </p:nvSpPr>
        <p:spPr>
          <a:xfrm>
            <a:off x="1296945" y="6109645"/>
            <a:ext cx="1301959" cy="369332"/>
          </a:xfrm>
          <a:prstGeom prst="rect">
            <a:avLst/>
          </a:prstGeom>
        </p:spPr>
        <p:txBody>
          <a:bodyPr wrap="none">
            <a:spAutoFit/>
          </a:bodyPr>
          <a:lstStyle/>
          <a:p>
            <a:r>
              <a:rPr lang="en-US" altLang="zh-CN" dirty="0" smtClean="0"/>
              <a:t>RMSE= 5.61</a:t>
            </a:r>
            <a:endParaRPr lang="zh-CN" altLang="zh-CN" dirty="0"/>
          </a:p>
        </p:txBody>
      </p:sp>
      <p:sp>
        <p:nvSpPr>
          <p:cNvPr id="54" name="矩形 53"/>
          <p:cNvSpPr/>
          <p:nvPr/>
        </p:nvSpPr>
        <p:spPr>
          <a:xfrm>
            <a:off x="5434504" y="6094387"/>
            <a:ext cx="1301959" cy="369332"/>
          </a:xfrm>
          <a:prstGeom prst="rect">
            <a:avLst/>
          </a:prstGeom>
        </p:spPr>
        <p:txBody>
          <a:bodyPr wrap="none">
            <a:spAutoFit/>
          </a:bodyPr>
          <a:lstStyle/>
          <a:p>
            <a:r>
              <a:rPr lang="en-US" altLang="zh-CN" dirty="0" smtClean="0"/>
              <a:t>RMSE= 3.90</a:t>
            </a:r>
            <a:endParaRPr lang="zh-CN" altLang="zh-CN" dirty="0"/>
          </a:p>
        </p:txBody>
      </p:sp>
    </p:spTree>
    <p:extLst>
      <p:ext uri="{BB962C8B-B14F-4D97-AF65-F5344CB8AC3E}">
        <p14:creationId xmlns:p14="http://schemas.microsoft.com/office/powerpoint/2010/main" val="1363858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fld id="{D9166041-0834-45F3-A751-A239CF01EF83}" type="slidenum">
              <a:rPr lang="fr-FR" sz="1600" smtClean="0"/>
              <a:pPr/>
              <a:t>13</a:t>
            </a:fld>
            <a:endParaRPr lang="fr-FR" sz="1600" dirty="0"/>
          </a:p>
        </p:txBody>
      </p:sp>
      <p:sp>
        <p:nvSpPr>
          <p:cNvPr id="4" name="Titre 3"/>
          <p:cNvSpPr>
            <a:spLocks noGrp="1"/>
          </p:cNvSpPr>
          <p:nvPr>
            <p:ph type="title"/>
          </p:nvPr>
        </p:nvSpPr>
        <p:spPr>
          <a:xfrm>
            <a:off x="1979712" y="44624"/>
            <a:ext cx="7128792" cy="1008112"/>
          </a:xfrm>
        </p:spPr>
        <p:txBody>
          <a:bodyPr>
            <a:normAutofit/>
          </a:bodyPr>
          <a:lstStyle/>
          <a:p>
            <a:r>
              <a:rPr kumimoji="1" lang="en-US" altLang="zh-CN" sz="4000" b="1" dirty="0" smtClean="0">
                <a:latin typeface="+mj-lt"/>
              </a:rPr>
              <a:t>Result</a:t>
            </a:r>
            <a:endParaRPr kumimoji="1" lang="en-US" altLang="zh-CN" sz="4000" b="1" dirty="0">
              <a:latin typeface="+mj-lt"/>
            </a:endParaRPr>
          </a:p>
        </p:txBody>
      </p:sp>
      <p:sp>
        <p:nvSpPr>
          <p:cNvPr id="24" name="矩形 23"/>
          <p:cNvSpPr/>
          <p:nvPr/>
        </p:nvSpPr>
        <p:spPr>
          <a:xfrm>
            <a:off x="412157" y="1188287"/>
            <a:ext cx="4582577" cy="461665"/>
          </a:xfrm>
          <a:prstGeom prst="rect">
            <a:avLst/>
          </a:prstGeom>
        </p:spPr>
        <p:txBody>
          <a:bodyPr wrap="square">
            <a:spAutoFit/>
          </a:bodyPr>
          <a:lstStyle/>
          <a:p>
            <a:r>
              <a:rPr lang="en-US" altLang="zh-CN" sz="2400" b="1" dirty="0">
                <a:solidFill>
                  <a:schemeClr val="tx2"/>
                </a:solidFill>
                <a:latin typeface="+mj-lt"/>
              </a:rPr>
              <a:t>2</a:t>
            </a:r>
            <a:r>
              <a:rPr lang="en-US" altLang="zh-CN" sz="2400" b="1" dirty="0" smtClean="0">
                <a:solidFill>
                  <a:schemeClr val="tx2"/>
                </a:solidFill>
                <a:latin typeface="+mj-lt"/>
              </a:rPr>
              <a:t>. Max Stress Location Estimation</a:t>
            </a:r>
            <a:endParaRPr lang="en-US" altLang="zh-CN" sz="2400" b="1" dirty="0">
              <a:solidFill>
                <a:schemeClr val="tx2"/>
              </a:solidFill>
              <a:latin typeface="+mj-lt"/>
            </a:endParaRPr>
          </a:p>
        </p:txBody>
      </p:sp>
      <p:sp>
        <p:nvSpPr>
          <p:cNvPr id="28" name="矩形 27"/>
          <p:cNvSpPr/>
          <p:nvPr/>
        </p:nvSpPr>
        <p:spPr>
          <a:xfrm>
            <a:off x="458263" y="1680505"/>
            <a:ext cx="5563625" cy="369332"/>
          </a:xfrm>
          <a:prstGeom prst="rect">
            <a:avLst/>
          </a:prstGeom>
        </p:spPr>
        <p:txBody>
          <a:bodyPr wrap="square">
            <a:spAutoFit/>
          </a:bodyPr>
          <a:lstStyle/>
          <a:p>
            <a:r>
              <a:rPr lang="en-US" altLang="zh-CN" b="1" dirty="0" smtClean="0">
                <a:solidFill>
                  <a:schemeClr val="tx2"/>
                </a:solidFill>
              </a:rPr>
              <a:t>2.3 </a:t>
            </a:r>
            <a:r>
              <a:rPr lang="en-US" altLang="zh-CN" b="1" dirty="0">
                <a:solidFill>
                  <a:schemeClr val="tx2"/>
                </a:solidFill>
              </a:rPr>
              <a:t>Prediction </a:t>
            </a:r>
            <a:r>
              <a:rPr lang="en-US" altLang="zh-CN" b="1" dirty="0" smtClean="0">
                <a:solidFill>
                  <a:schemeClr val="tx2"/>
                </a:solidFill>
              </a:rPr>
              <a:t>in </a:t>
            </a:r>
            <a:r>
              <a:rPr lang="en-US" altLang="zh-CN" b="1" dirty="0">
                <a:solidFill>
                  <a:schemeClr val="tx2"/>
                </a:solidFill>
              </a:rPr>
              <a:t>Polar  </a:t>
            </a:r>
            <a:r>
              <a:rPr lang="en-US" altLang="zh-CN" b="1" dirty="0" smtClean="0">
                <a:solidFill>
                  <a:schemeClr val="tx2"/>
                </a:solidFill>
              </a:rPr>
              <a:t>Coordinate with 121 samples</a:t>
            </a:r>
            <a:endParaRPr lang="zh-CN" altLang="zh-CN" dirty="0">
              <a:solidFill>
                <a:schemeClr val="tx2"/>
              </a:solidFill>
            </a:endParaRPr>
          </a:p>
        </p:txBody>
      </p:sp>
      <p:sp>
        <p:nvSpPr>
          <p:cNvPr id="48" name="矩形 47"/>
          <p:cNvSpPr/>
          <p:nvPr/>
        </p:nvSpPr>
        <p:spPr>
          <a:xfrm>
            <a:off x="6973977" y="6094982"/>
            <a:ext cx="1071127" cy="369332"/>
          </a:xfrm>
          <a:prstGeom prst="rect">
            <a:avLst/>
          </a:prstGeom>
        </p:spPr>
        <p:txBody>
          <a:bodyPr wrap="none">
            <a:spAutoFit/>
          </a:bodyPr>
          <a:lstStyle/>
          <a:p>
            <a:r>
              <a:rPr lang="en-US" altLang="zh-CN" dirty="0"/>
              <a:t>y</a:t>
            </a:r>
            <a:r>
              <a:rPr lang="zh-CN" altLang="en-US" dirty="0" smtClean="0"/>
              <a:t> </a:t>
            </a:r>
            <a:r>
              <a:rPr lang="zh-CN" altLang="en-US" dirty="0"/>
              <a:t>= </a:t>
            </a:r>
            <a:r>
              <a:rPr lang="en-US" altLang="zh-CN" dirty="0" smtClean="0"/>
              <a:t>0.80x </a:t>
            </a:r>
            <a:endParaRPr lang="zh-CN" altLang="zh-CN" dirty="0"/>
          </a:p>
        </p:txBody>
      </p:sp>
      <p:sp>
        <p:nvSpPr>
          <p:cNvPr id="49" name="矩形 48"/>
          <p:cNvSpPr/>
          <p:nvPr/>
        </p:nvSpPr>
        <p:spPr>
          <a:xfrm>
            <a:off x="5434504" y="6068886"/>
            <a:ext cx="2965134" cy="399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矩形 49"/>
          <p:cNvSpPr/>
          <p:nvPr/>
        </p:nvSpPr>
        <p:spPr>
          <a:xfrm>
            <a:off x="2609765" y="6094387"/>
            <a:ext cx="1311578" cy="369332"/>
          </a:xfrm>
          <a:prstGeom prst="rect">
            <a:avLst/>
          </a:prstGeom>
        </p:spPr>
        <p:txBody>
          <a:bodyPr wrap="none">
            <a:spAutoFit/>
          </a:bodyPr>
          <a:lstStyle/>
          <a:p>
            <a:r>
              <a:rPr lang="en-US" altLang="zh-CN" dirty="0"/>
              <a:t>y</a:t>
            </a:r>
            <a:r>
              <a:rPr lang="zh-CN" altLang="en-US" dirty="0" smtClean="0"/>
              <a:t> </a:t>
            </a:r>
            <a:r>
              <a:rPr lang="zh-CN" altLang="en-US" dirty="0"/>
              <a:t>= </a:t>
            </a:r>
            <a:r>
              <a:rPr lang="nb-NO" altLang="zh-CN" dirty="0" smtClean="0"/>
              <a:t>0.88 </a:t>
            </a:r>
            <a:r>
              <a:rPr lang="en-US" altLang="zh-CN" dirty="0" smtClean="0"/>
              <a:t>x -3</a:t>
            </a:r>
            <a:endParaRPr lang="zh-CN" altLang="zh-CN" dirty="0"/>
          </a:p>
        </p:txBody>
      </p:sp>
      <p:sp>
        <p:nvSpPr>
          <p:cNvPr id="51" name="矩形 50"/>
          <p:cNvSpPr/>
          <p:nvPr/>
        </p:nvSpPr>
        <p:spPr>
          <a:xfrm>
            <a:off x="1186676" y="6091623"/>
            <a:ext cx="2909393" cy="391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5856983" y="1845733"/>
            <a:ext cx="817584" cy="814067"/>
          </a:xfrm>
          <a:prstGeom prst="ellipse">
            <a:avLst/>
          </a:prstGeom>
          <a:noFill/>
          <a:ln w="12700">
            <a:solidFill>
              <a:schemeClr val="bg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3" name="矩形 52"/>
          <p:cNvSpPr/>
          <p:nvPr/>
        </p:nvSpPr>
        <p:spPr>
          <a:xfrm>
            <a:off x="1296945" y="6109645"/>
            <a:ext cx="1184940" cy="369332"/>
          </a:xfrm>
          <a:prstGeom prst="rect">
            <a:avLst/>
          </a:prstGeom>
        </p:spPr>
        <p:txBody>
          <a:bodyPr wrap="none">
            <a:spAutoFit/>
          </a:bodyPr>
          <a:lstStyle/>
          <a:p>
            <a:r>
              <a:rPr lang="en-US" altLang="zh-CN" dirty="0" smtClean="0"/>
              <a:t>RMSE= 3.7</a:t>
            </a:r>
            <a:endParaRPr lang="zh-CN" altLang="zh-CN" dirty="0"/>
          </a:p>
        </p:txBody>
      </p:sp>
      <p:sp>
        <p:nvSpPr>
          <p:cNvPr id="54" name="矩形 53"/>
          <p:cNvSpPr/>
          <p:nvPr/>
        </p:nvSpPr>
        <p:spPr>
          <a:xfrm>
            <a:off x="5434504" y="6094387"/>
            <a:ext cx="1184940" cy="369332"/>
          </a:xfrm>
          <a:prstGeom prst="rect">
            <a:avLst/>
          </a:prstGeom>
        </p:spPr>
        <p:txBody>
          <a:bodyPr wrap="none">
            <a:spAutoFit/>
          </a:bodyPr>
          <a:lstStyle/>
          <a:p>
            <a:r>
              <a:rPr lang="en-US" altLang="zh-CN" dirty="0" smtClean="0"/>
              <a:t>RMSE= 3.0</a:t>
            </a:r>
            <a:endParaRPr lang="zh-CN" altLang="zh-CN" dirty="0"/>
          </a:p>
        </p:txBody>
      </p:sp>
      <p:pic>
        <p:nvPicPr>
          <p:cNvPr id="35" name="图片 34"/>
          <p:cNvPicPr>
            <a:picLocks noChangeAspect="1"/>
          </p:cNvPicPr>
          <p:nvPr/>
        </p:nvPicPr>
        <p:blipFill rotWithShape="1">
          <a:blip r:embed="rId3">
            <a:extLst>
              <a:ext uri="{28A0092B-C50C-407E-A947-70E740481C1C}">
                <a14:useLocalDpi xmlns:a14="http://schemas.microsoft.com/office/drawing/2010/main" val="0"/>
              </a:ext>
            </a:extLst>
          </a:blip>
          <a:srcRect l="48086" t="8209" b="23732"/>
          <a:stretch/>
        </p:blipFill>
        <p:spPr>
          <a:xfrm>
            <a:off x="5953997" y="1104879"/>
            <a:ext cx="2875625" cy="2220074"/>
          </a:xfrm>
          <a:prstGeom prst="rect">
            <a:avLst/>
          </a:prstGeom>
        </p:spPr>
      </p:pic>
      <p:sp>
        <p:nvSpPr>
          <p:cNvPr id="36" name="文本框 35"/>
          <p:cNvSpPr txBox="1"/>
          <p:nvPr/>
        </p:nvSpPr>
        <p:spPr>
          <a:xfrm>
            <a:off x="579356" y="2108444"/>
            <a:ext cx="4607703" cy="338554"/>
          </a:xfrm>
          <a:prstGeom prst="rect">
            <a:avLst/>
          </a:prstGeom>
          <a:noFill/>
        </p:spPr>
        <p:txBody>
          <a:bodyPr wrap="square" rtlCol="0">
            <a:spAutoFit/>
          </a:bodyPr>
          <a:lstStyle/>
          <a:p>
            <a:r>
              <a:rPr kumimoji="1" lang="en-US" altLang="zh-CN" sz="1600" dirty="0" smtClean="0"/>
              <a:t>F</a:t>
            </a:r>
            <a:r>
              <a:rPr kumimoji="1" lang="en-US" altLang="zh-CN" sz="1200" dirty="0" smtClean="0"/>
              <a:t>1</a:t>
            </a:r>
            <a:r>
              <a:rPr kumimoji="1" lang="en-US" altLang="zh-CN" sz="1600" dirty="0" smtClean="0"/>
              <a:t> </a:t>
            </a:r>
            <a:r>
              <a:rPr kumimoji="1" lang="en-US" altLang="zh-CN" sz="1400" dirty="0" smtClean="0"/>
              <a:t>= [-1000, -800, -600, -400,-200,0, 200,400, 600 ,800,1000]</a:t>
            </a:r>
            <a:endParaRPr kumimoji="1" lang="zh-CN" altLang="en-US" sz="1400" dirty="0"/>
          </a:p>
        </p:txBody>
      </p:sp>
      <p:sp>
        <p:nvSpPr>
          <p:cNvPr id="37" name="文本框 36"/>
          <p:cNvSpPr txBox="1"/>
          <p:nvPr/>
        </p:nvSpPr>
        <p:spPr>
          <a:xfrm>
            <a:off x="610587" y="2453806"/>
            <a:ext cx="4610511" cy="338554"/>
          </a:xfrm>
          <a:prstGeom prst="rect">
            <a:avLst/>
          </a:prstGeom>
          <a:noFill/>
        </p:spPr>
        <p:txBody>
          <a:bodyPr wrap="square" rtlCol="0">
            <a:spAutoFit/>
          </a:bodyPr>
          <a:lstStyle/>
          <a:p>
            <a:r>
              <a:rPr kumimoji="1" lang="en-US" altLang="zh-CN" sz="1600" dirty="0" smtClean="0"/>
              <a:t>F</a:t>
            </a:r>
            <a:r>
              <a:rPr kumimoji="1" lang="en-US" altLang="zh-CN" sz="1200" dirty="0" smtClean="0"/>
              <a:t>2</a:t>
            </a:r>
            <a:r>
              <a:rPr kumimoji="1" lang="en-US" altLang="zh-CN" sz="1600" dirty="0" smtClean="0"/>
              <a:t> </a:t>
            </a:r>
            <a:r>
              <a:rPr kumimoji="1" lang="en-US" altLang="zh-CN" sz="1400" dirty="0" smtClean="0"/>
              <a:t>= </a:t>
            </a:r>
            <a:r>
              <a:rPr kumimoji="1" lang="en-US" altLang="zh-CN" sz="1400" dirty="0"/>
              <a:t>[-1000, -800, -600, -400,-200,0, 200,400, 600 ,800,1000]</a:t>
            </a:r>
            <a:endParaRPr kumimoji="1" lang="zh-CN" altLang="en-US" sz="1400" dirty="0"/>
          </a:p>
        </p:txBody>
      </p:sp>
      <p:sp>
        <p:nvSpPr>
          <p:cNvPr id="38" name="文本框 37"/>
          <p:cNvSpPr txBox="1"/>
          <p:nvPr/>
        </p:nvSpPr>
        <p:spPr>
          <a:xfrm>
            <a:off x="1763688" y="2744194"/>
            <a:ext cx="2725922" cy="338554"/>
          </a:xfrm>
          <a:prstGeom prst="rect">
            <a:avLst/>
          </a:prstGeom>
          <a:noFill/>
        </p:spPr>
        <p:txBody>
          <a:bodyPr wrap="square" rtlCol="0">
            <a:spAutoFit/>
          </a:bodyPr>
          <a:lstStyle/>
          <a:p>
            <a:r>
              <a:rPr kumimoji="1" lang="en-US" altLang="zh-CN" sz="1600" dirty="0"/>
              <a:t>[</a:t>
            </a:r>
            <a:r>
              <a:rPr kumimoji="1" lang="en-US" altLang="zh-CN" sz="1600" dirty="0" smtClean="0"/>
              <a:t>F1 F2] has </a:t>
            </a:r>
            <a:r>
              <a:rPr kumimoji="1" lang="en-US" altLang="zh-CN" sz="1600" b="1" dirty="0" smtClean="0"/>
              <a:t>121</a:t>
            </a:r>
            <a:r>
              <a:rPr kumimoji="1" lang="en-US" altLang="zh-CN" sz="1600" dirty="0" smtClean="0"/>
              <a:t> possibilities !</a:t>
            </a:r>
            <a:endParaRPr kumimoji="1" lang="zh-CN" altLang="en-US" sz="1600" dirty="0"/>
          </a:p>
        </p:txBody>
      </p:sp>
      <p:sp>
        <p:nvSpPr>
          <p:cNvPr id="39" name="矩形 38"/>
          <p:cNvSpPr/>
          <p:nvPr/>
        </p:nvSpPr>
        <p:spPr>
          <a:xfrm>
            <a:off x="519830" y="2104898"/>
            <a:ext cx="4947058" cy="1061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l="4761" t="4100" r="7105" b="5173"/>
          <a:stretch/>
        </p:blipFill>
        <p:spPr>
          <a:xfrm>
            <a:off x="756083" y="3327027"/>
            <a:ext cx="3432938" cy="2650413"/>
          </a:xfrm>
          <a:prstGeom prst="rect">
            <a:avLst/>
          </a:prstGeom>
        </p:spPr>
      </p:pic>
      <p:pic>
        <p:nvPicPr>
          <p:cNvPr id="9" name="图片 8"/>
          <p:cNvPicPr>
            <a:picLocks noChangeAspect="1"/>
          </p:cNvPicPr>
          <p:nvPr/>
        </p:nvPicPr>
        <p:blipFill rotWithShape="1">
          <a:blip r:embed="rId5">
            <a:extLst>
              <a:ext uri="{28A0092B-C50C-407E-A947-70E740481C1C}">
                <a14:useLocalDpi xmlns:a14="http://schemas.microsoft.com/office/drawing/2010/main" val="0"/>
              </a:ext>
            </a:extLst>
          </a:blip>
          <a:srcRect l="5755" t="2565" r="7783" b="3223"/>
          <a:stretch/>
        </p:blipFill>
        <p:spPr>
          <a:xfrm>
            <a:off x="5187059" y="3336190"/>
            <a:ext cx="3212580" cy="2625391"/>
          </a:xfrm>
          <a:prstGeom prst="rect">
            <a:avLst/>
          </a:prstGeom>
        </p:spPr>
      </p:pic>
    </p:spTree>
    <p:extLst>
      <p:ext uri="{BB962C8B-B14F-4D97-AF65-F5344CB8AC3E}">
        <p14:creationId xmlns:p14="http://schemas.microsoft.com/office/powerpoint/2010/main" val="254992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977708" y="85937"/>
            <a:ext cx="5978668" cy="1008112"/>
          </a:xfrm>
        </p:spPr>
        <p:txBody>
          <a:bodyPr>
            <a:normAutofit/>
          </a:bodyPr>
          <a:lstStyle/>
          <a:p>
            <a:r>
              <a:rPr lang="en-US" altLang="zh-CN" sz="4000" b="1" dirty="0" smtClean="0">
                <a:latin typeface="+mj-lt"/>
                <a:ea typeface="Arial" charset="0"/>
                <a:cs typeface="Arial" charset="0"/>
              </a:rPr>
              <a:t>Conclusion</a:t>
            </a:r>
            <a:endParaRPr lang="fr-FR" sz="4000" b="1" dirty="0">
              <a:latin typeface="+mj-lt"/>
              <a:ea typeface="Arial" charset="0"/>
              <a:cs typeface="Arial" charset="0"/>
            </a:endParaRPr>
          </a:p>
        </p:txBody>
      </p:sp>
      <p:sp>
        <p:nvSpPr>
          <p:cNvPr id="2" name="Espace réservé du numéro de diapositive 1"/>
          <p:cNvSpPr>
            <a:spLocks noGrp="1"/>
          </p:cNvSpPr>
          <p:nvPr>
            <p:ph type="sldNum" sz="quarter" idx="4"/>
          </p:nvPr>
        </p:nvSpPr>
        <p:spPr/>
        <p:txBody>
          <a:bodyPr/>
          <a:lstStyle/>
          <a:p>
            <a:fld id="{D9166041-0834-45F3-A751-A239CF01EF83}" type="slidenum">
              <a:rPr lang="fr-FR" sz="1600" smtClean="0"/>
              <a:pPr/>
              <a:t>14</a:t>
            </a:fld>
            <a:endParaRPr lang="fr-FR" sz="1600" dirty="0"/>
          </a:p>
        </p:txBody>
      </p:sp>
      <p:grpSp>
        <p:nvGrpSpPr>
          <p:cNvPr id="30" name="组 29"/>
          <p:cNvGrpSpPr/>
          <p:nvPr/>
        </p:nvGrpSpPr>
        <p:grpSpPr>
          <a:xfrm>
            <a:off x="683568" y="1654918"/>
            <a:ext cx="8018635" cy="3934321"/>
            <a:chOff x="626561" y="3300338"/>
            <a:chExt cx="8018635" cy="1555236"/>
          </a:xfrm>
        </p:grpSpPr>
        <p:grpSp>
          <p:nvGrpSpPr>
            <p:cNvPr id="31" name="组 30"/>
            <p:cNvGrpSpPr/>
            <p:nvPr/>
          </p:nvGrpSpPr>
          <p:grpSpPr>
            <a:xfrm>
              <a:off x="626561" y="3300338"/>
              <a:ext cx="8018635" cy="1555236"/>
              <a:chOff x="485368" y="1716162"/>
              <a:chExt cx="7621673" cy="1555236"/>
            </a:xfrm>
          </p:grpSpPr>
          <p:grpSp>
            <p:nvGrpSpPr>
              <p:cNvPr id="33" name="组 32"/>
              <p:cNvGrpSpPr/>
              <p:nvPr/>
            </p:nvGrpSpPr>
            <p:grpSpPr>
              <a:xfrm>
                <a:off x="630542" y="1792667"/>
                <a:ext cx="7476499" cy="716343"/>
                <a:chOff x="447682" y="1639510"/>
                <a:chExt cx="7476499" cy="716343"/>
              </a:xfrm>
            </p:grpSpPr>
            <p:sp>
              <p:nvSpPr>
                <p:cNvPr id="35" name="矩形 34"/>
                <p:cNvSpPr/>
                <p:nvPr/>
              </p:nvSpPr>
              <p:spPr>
                <a:xfrm>
                  <a:off x="449605" y="1639510"/>
                  <a:ext cx="7474576" cy="279827"/>
                </a:xfrm>
                <a:prstGeom prst="rect">
                  <a:avLst/>
                </a:prstGeom>
              </p:spPr>
              <p:txBody>
                <a:bodyPr wrap="square">
                  <a:spAutoFit/>
                </a:bodyPr>
                <a:lstStyle/>
                <a:p>
                  <a:r>
                    <a:rPr lang="en-US" altLang="zh-CN" sz="2000" dirty="0" smtClean="0">
                      <a:latin typeface="+mj-lt"/>
                    </a:rPr>
                    <a:t>1. Gaussian Process Regression model could give </a:t>
                  </a:r>
                  <a:r>
                    <a:rPr lang="zh-CN" altLang="en-US" sz="2000" dirty="0" smtClean="0">
                      <a:latin typeface="+mj-lt"/>
                    </a:rPr>
                    <a:t> </a:t>
                  </a:r>
                  <a:r>
                    <a:rPr lang="en-US" altLang="zh-CN" sz="2000" dirty="0" smtClean="0">
                      <a:latin typeface="+mj-lt"/>
                    </a:rPr>
                    <a:t>accurate</a:t>
                  </a:r>
                  <a:r>
                    <a:rPr lang="zh-CN" altLang="en-US" sz="2000" dirty="0" smtClean="0">
                      <a:latin typeface="+mj-lt"/>
                    </a:rPr>
                    <a:t> </a:t>
                  </a:r>
                  <a:r>
                    <a:rPr lang="en-US" altLang="zh-CN" sz="2000" dirty="0" smtClean="0">
                      <a:latin typeface="+mj-lt"/>
                    </a:rPr>
                    <a:t>prediction</a:t>
                  </a:r>
                  <a:r>
                    <a:rPr lang="zh-CN" altLang="en-US" sz="2000" dirty="0" smtClean="0">
                      <a:latin typeface="+mj-lt"/>
                    </a:rPr>
                    <a:t> </a:t>
                  </a:r>
                  <a:r>
                    <a:rPr lang="en-US" altLang="zh-CN" sz="2000" dirty="0" smtClean="0">
                      <a:latin typeface="+mj-lt"/>
                    </a:rPr>
                    <a:t>for</a:t>
                  </a:r>
                  <a:r>
                    <a:rPr lang="zh-CN" altLang="en-US" sz="2000" dirty="0" smtClean="0">
                      <a:latin typeface="+mj-lt"/>
                    </a:rPr>
                    <a:t> </a:t>
                  </a:r>
                  <a:r>
                    <a:rPr lang="en-US" altLang="zh-CN" sz="2000" dirty="0" smtClean="0">
                      <a:latin typeface="+mj-lt"/>
                    </a:rPr>
                    <a:t>maximum principle </a:t>
                  </a:r>
                  <a:r>
                    <a:rPr lang="en-US" altLang="zh-CN" sz="2000" dirty="0">
                      <a:latin typeface="+mj-lt"/>
                    </a:rPr>
                    <a:t>stress </a:t>
                  </a:r>
                  <a:r>
                    <a:rPr lang="en-US" altLang="zh-CN" sz="2000" dirty="0" smtClean="0">
                      <a:latin typeface="+mj-lt"/>
                    </a:rPr>
                    <a:t>and significantly </a:t>
                  </a:r>
                  <a:r>
                    <a:rPr lang="en-US" altLang="zh-CN" sz="2000" dirty="0">
                      <a:latin typeface="+mj-lt"/>
                    </a:rPr>
                    <a:t>reduce the time </a:t>
                  </a:r>
                  <a:r>
                    <a:rPr lang="en-US" altLang="zh-CN" sz="2000" dirty="0" smtClean="0">
                      <a:latin typeface="+mj-lt"/>
                    </a:rPr>
                    <a:t>consumption.  </a:t>
                  </a:r>
                  <a:endParaRPr lang="en-US" altLang="zh-CN" sz="2000" dirty="0">
                    <a:latin typeface="+mj-lt"/>
                  </a:endParaRPr>
                </a:p>
              </p:txBody>
            </p:sp>
            <p:sp>
              <p:nvSpPr>
                <p:cNvPr id="36" name="矩形 35"/>
                <p:cNvSpPr/>
                <p:nvPr/>
              </p:nvSpPr>
              <p:spPr>
                <a:xfrm>
                  <a:off x="447682" y="1954362"/>
                  <a:ext cx="7176331" cy="401491"/>
                </a:xfrm>
                <a:prstGeom prst="rect">
                  <a:avLst/>
                </a:prstGeom>
              </p:spPr>
              <p:txBody>
                <a:bodyPr wrap="square">
                  <a:spAutoFit/>
                </a:bodyPr>
                <a:lstStyle/>
                <a:p>
                  <a:r>
                    <a:rPr lang="en-US" altLang="zh-CN" sz="2000" dirty="0" smtClean="0">
                      <a:latin typeface="+mj-lt"/>
                    </a:rPr>
                    <a:t>2. Co-variance Function Selection will have impact on the prediction</a:t>
                  </a:r>
                </a:p>
                <a:p>
                  <a:r>
                    <a:rPr lang="en-US" altLang="zh-CN" sz="2000" dirty="0" smtClean="0">
                      <a:latin typeface="+mj-lt"/>
                    </a:rPr>
                    <a:t>accuracy. Proper </a:t>
                  </a:r>
                  <a:r>
                    <a:rPr lang="en-US" altLang="zh-CN" sz="2000" dirty="0" smtClean="0"/>
                    <a:t>co-variance Function should be selected for each GPR model.</a:t>
                  </a:r>
                  <a:endParaRPr lang="en-US" altLang="zh-CN" sz="2000" dirty="0">
                    <a:latin typeface="+mj-lt"/>
                  </a:endParaRPr>
                </a:p>
              </p:txBody>
            </p:sp>
          </p:grpSp>
          <p:sp>
            <p:nvSpPr>
              <p:cNvPr id="34" name="矩形 33"/>
              <p:cNvSpPr/>
              <p:nvPr/>
            </p:nvSpPr>
            <p:spPr>
              <a:xfrm>
                <a:off x="485368" y="1716162"/>
                <a:ext cx="7488832" cy="15552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j-lt"/>
                </a:endParaRPr>
              </a:p>
            </p:txBody>
          </p:sp>
        </p:grpSp>
        <p:sp>
          <p:nvSpPr>
            <p:cNvPr id="32" name="矩形 31"/>
            <p:cNvSpPr/>
            <p:nvPr/>
          </p:nvSpPr>
          <p:spPr>
            <a:xfrm>
              <a:off x="781319" y="4128211"/>
              <a:ext cx="7272810" cy="279827"/>
            </a:xfrm>
            <a:prstGeom prst="rect">
              <a:avLst/>
            </a:prstGeom>
          </p:spPr>
          <p:txBody>
            <a:bodyPr wrap="square">
              <a:spAutoFit/>
            </a:bodyPr>
            <a:lstStyle/>
            <a:p>
              <a:r>
                <a:rPr lang="en-US" altLang="zh-CN" sz="2000" dirty="0" smtClean="0">
                  <a:latin typeface="+mj-lt"/>
                </a:rPr>
                <a:t>3. For the multiple output learning problem, encoding the known  relation between output will simplify the problem. </a:t>
              </a:r>
              <a:endParaRPr lang="en-US" altLang="zh-CN" sz="2000" dirty="0">
                <a:latin typeface="+mj-lt"/>
              </a:endParaRPr>
            </a:p>
          </p:txBody>
        </p:sp>
      </p:grpSp>
      <p:sp>
        <p:nvSpPr>
          <p:cNvPr id="22" name="矩形 21"/>
          <p:cNvSpPr/>
          <p:nvPr/>
        </p:nvSpPr>
        <p:spPr>
          <a:xfrm>
            <a:off x="838326" y="4591687"/>
            <a:ext cx="7272810" cy="707886"/>
          </a:xfrm>
          <a:prstGeom prst="rect">
            <a:avLst/>
          </a:prstGeom>
        </p:spPr>
        <p:txBody>
          <a:bodyPr wrap="square">
            <a:spAutoFit/>
          </a:bodyPr>
          <a:lstStyle/>
          <a:p>
            <a:r>
              <a:rPr lang="en-US" altLang="zh-CN" sz="2000" dirty="0" smtClean="0">
                <a:latin typeface="+mj-lt"/>
              </a:rPr>
              <a:t>4. Sampling method and samples numbers have huge influence in GPR prediction results. </a:t>
            </a:r>
            <a:endParaRPr lang="en-US" altLang="zh-CN" sz="2000" dirty="0">
              <a:latin typeface="+mj-lt"/>
            </a:endParaRPr>
          </a:p>
        </p:txBody>
      </p:sp>
    </p:spTree>
    <p:extLst>
      <p:ext uri="{BB962C8B-B14F-4D97-AF65-F5344CB8AC3E}">
        <p14:creationId xmlns:p14="http://schemas.microsoft.com/office/powerpoint/2010/main" val="695767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fld id="{D9166041-0834-45F3-A751-A239CF01EF83}" type="slidenum">
              <a:rPr lang="fr-FR" sz="1600" smtClean="0"/>
              <a:pPr/>
              <a:t>15</a:t>
            </a:fld>
            <a:endParaRPr lang="fr-FR" sz="1600" dirty="0"/>
          </a:p>
        </p:txBody>
      </p:sp>
      <p:sp>
        <p:nvSpPr>
          <p:cNvPr id="3" name="文本框 2"/>
          <p:cNvSpPr txBox="1"/>
          <p:nvPr/>
        </p:nvSpPr>
        <p:spPr>
          <a:xfrm>
            <a:off x="2987824" y="1772816"/>
            <a:ext cx="4357464" cy="769441"/>
          </a:xfrm>
          <a:prstGeom prst="rect">
            <a:avLst/>
          </a:prstGeom>
          <a:noFill/>
        </p:spPr>
        <p:txBody>
          <a:bodyPr wrap="square" rtlCol="0">
            <a:spAutoFit/>
          </a:bodyPr>
          <a:lstStyle/>
          <a:p>
            <a:r>
              <a:rPr kumimoji="1" lang="en-US" altLang="zh-CN" sz="4400" b="1" dirty="0" smtClean="0">
                <a:solidFill>
                  <a:srgbClr val="787A7A"/>
                </a:solidFill>
              </a:rPr>
              <a:t>Thank you!</a:t>
            </a:r>
            <a:endParaRPr kumimoji="1" lang="zh-CN" altLang="en-US" sz="4400" b="1" dirty="0">
              <a:solidFill>
                <a:srgbClr val="787A7A"/>
              </a:solidFill>
            </a:endParaRPr>
          </a:p>
        </p:txBody>
      </p:sp>
      <p:sp>
        <p:nvSpPr>
          <p:cNvPr id="4" name="矩形 3"/>
          <p:cNvSpPr/>
          <p:nvPr/>
        </p:nvSpPr>
        <p:spPr>
          <a:xfrm>
            <a:off x="266328" y="2924944"/>
            <a:ext cx="8712968" cy="2031325"/>
          </a:xfrm>
          <a:prstGeom prst="rect">
            <a:avLst/>
          </a:prstGeom>
        </p:spPr>
        <p:txBody>
          <a:bodyPr wrap="square">
            <a:spAutoFit/>
          </a:bodyPr>
          <a:lstStyle/>
          <a:p>
            <a:r>
              <a:rPr lang="en-US" altLang="zh-CN" dirty="0">
                <a:latin typeface="+mj-lt"/>
              </a:rPr>
              <a:t>[1] </a:t>
            </a:r>
            <a:r>
              <a:rPr lang="en-US" altLang="zh-CN" dirty="0" smtClean="0">
                <a:latin typeface="+mj-lt"/>
              </a:rPr>
              <a:t>Alexander Forrester, Andy Keane ,et al. </a:t>
            </a:r>
            <a:r>
              <a:rPr lang="en-US" altLang="zh-CN" i="1" dirty="0" smtClean="0">
                <a:latin typeface="+mj-lt"/>
              </a:rPr>
              <a:t>Engineering design via surrogate </a:t>
            </a:r>
            <a:r>
              <a:rPr lang="en-US" altLang="zh-CN" i="1" dirty="0">
                <a:latin typeface="+mj-lt"/>
              </a:rPr>
              <a:t>modelling: a practical guide</a:t>
            </a:r>
            <a:r>
              <a:rPr lang="en-US" altLang="zh-CN" dirty="0">
                <a:latin typeface="+mj-lt"/>
              </a:rPr>
              <a:t>. </a:t>
            </a:r>
            <a:r>
              <a:rPr lang="en-US" altLang="zh-CN" dirty="0" smtClean="0">
                <a:latin typeface="+mj-lt"/>
              </a:rPr>
              <a:t>   John </a:t>
            </a:r>
            <a:r>
              <a:rPr lang="en-US" altLang="zh-CN" dirty="0">
                <a:latin typeface="+mj-lt"/>
              </a:rPr>
              <a:t>Wiley &amp; Sons, 2008. </a:t>
            </a:r>
          </a:p>
          <a:p>
            <a:r>
              <a:rPr lang="en-US" altLang="zh-CN" dirty="0">
                <a:latin typeface="+mj-lt"/>
              </a:rPr>
              <a:t>[2] Carl Edward Rasmussen. Gaussian processes in machine learning. In </a:t>
            </a:r>
            <a:r>
              <a:rPr lang="en-US" altLang="zh-CN" i="1" dirty="0">
                <a:latin typeface="+mj-lt"/>
              </a:rPr>
              <a:t>Advanced lectures on machine learning</a:t>
            </a:r>
            <a:r>
              <a:rPr lang="en-US" altLang="zh-CN" dirty="0">
                <a:latin typeface="+mj-lt"/>
              </a:rPr>
              <a:t>, pages 63–71. Springer, 2004. </a:t>
            </a:r>
          </a:p>
          <a:p>
            <a:r>
              <a:rPr lang="en-US" altLang="zh-CN" dirty="0">
                <a:latin typeface="+mj-lt"/>
              </a:rPr>
              <a:t>[3] </a:t>
            </a:r>
            <a:r>
              <a:rPr lang="en-US" altLang="zh-CN" dirty="0" err="1">
                <a:latin typeface="+mj-lt"/>
              </a:rPr>
              <a:t>Hongyi</a:t>
            </a:r>
            <a:r>
              <a:rPr lang="en-US" altLang="zh-CN" dirty="0">
                <a:latin typeface="+mj-lt"/>
              </a:rPr>
              <a:t> Xu, Ching-Hung Chuang, and Ren-</a:t>
            </a:r>
            <a:r>
              <a:rPr lang="en-US" altLang="zh-CN" dirty="0" err="1">
                <a:latin typeface="+mj-lt"/>
              </a:rPr>
              <a:t>Jye</a:t>
            </a:r>
            <a:r>
              <a:rPr lang="en-US" altLang="zh-CN" dirty="0">
                <a:latin typeface="+mj-lt"/>
              </a:rPr>
              <a:t> Yang. Towards </a:t>
            </a:r>
            <a:r>
              <a:rPr lang="en-US" altLang="zh-CN" dirty="0" smtClean="0">
                <a:latin typeface="+mj-lt"/>
              </a:rPr>
              <a:t>optimization </a:t>
            </a:r>
            <a:r>
              <a:rPr lang="en-US" altLang="zh-CN" dirty="0">
                <a:latin typeface="+mj-lt"/>
              </a:rPr>
              <a:t>of multi-material structure: Metamodeling of mixed-variable problems. </a:t>
            </a:r>
            <a:r>
              <a:rPr lang="en-US" altLang="zh-CN" i="1" dirty="0">
                <a:latin typeface="+mj-lt"/>
              </a:rPr>
              <a:t>SAE International Journal of Materials and Manufacturing</a:t>
            </a:r>
            <a:r>
              <a:rPr lang="en-US" altLang="zh-CN" dirty="0">
                <a:latin typeface="+mj-lt"/>
              </a:rPr>
              <a:t>, 9(2016-01-0302):400–409, 2016</a:t>
            </a:r>
            <a:r>
              <a:rPr lang="en-US" altLang="zh-CN" sz="1600" dirty="0">
                <a:latin typeface="+mj-lt"/>
              </a:rPr>
              <a:t>. </a:t>
            </a:r>
          </a:p>
        </p:txBody>
      </p:sp>
    </p:spTree>
    <p:extLst>
      <p:ext uri="{BB962C8B-B14F-4D97-AF65-F5344CB8AC3E}">
        <p14:creationId xmlns:p14="http://schemas.microsoft.com/office/powerpoint/2010/main" val="771391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fld id="{D9166041-0834-45F3-A751-A239CF01EF83}" type="slidenum">
              <a:rPr lang="fr-FR" sz="1600" smtClean="0"/>
              <a:pPr/>
              <a:t>2</a:t>
            </a:fld>
            <a:endParaRPr lang="fr-FR" sz="1600" dirty="0"/>
          </a:p>
        </p:txBody>
      </p:sp>
      <p:sp>
        <p:nvSpPr>
          <p:cNvPr id="5" name="Titre 3"/>
          <p:cNvSpPr>
            <a:spLocks noGrp="1"/>
          </p:cNvSpPr>
          <p:nvPr>
            <p:ph type="title"/>
          </p:nvPr>
        </p:nvSpPr>
        <p:spPr>
          <a:xfrm>
            <a:off x="1979712" y="44624"/>
            <a:ext cx="7128792" cy="1008112"/>
          </a:xfrm>
        </p:spPr>
        <p:txBody>
          <a:bodyPr>
            <a:normAutofit/>
          </a:bodyPr>
          <a:lstStyle/>
          <a:p>
            <a:r>
              <a:rPr lang="en-US" altLang="zh-CN" sz="4000" b="1" dirty="0" smtClean="0">
                <a:latin typeface="+mj-lt"/>
                <a:ea typeface="Arial" charset="0"/>
                <a:cs typeface="Arial" charset="0"/>
              </a:rPr>
              <a:t>Table of Contents</a:t>
            </a:r>
            <a:endParaRPr lang="fr-FR" sz="4000" b="1" dirty="0">
              <a:latin typeface="+mj-lt"/>
              <a:ea typeface="Arial" charset="0"/>
              <a:cs typeface="Arial" charset="0"/>
            </a:endParaRPr>
          </a:p>
        </p:txBody>
      </p:sp>
      <p:sp>
        <p:nvSpPr>
          <p:cNvPr id="9" name="文本框 8"/>
          <p:cNvSpPr txBox="1"/>
          <p:nvPr/>
        </p:nvSpPr>
        <p:spPr>
          <a:xfrm>
            <a:off x="1187624" y="1628800"/>
            <a:ext cx="6696744" cy="3970318"/>
          </a:xfrm>
          <a:prstGeom prst="rect">
            <a:avLst/>
          </a:prstGeom>
          <a:noFill/>
        </p:spPr>
        <p:txBody>
          <a:bodyPr wrap="square" rtlCol="0">
            <a:spAutoFit/>
          </a:bodyPr>
          <a:lstStyle/>
          <a:p>
            <a:r>
              <a:rPr kumimoji="1" lang="en-US" altLang="zh-CN" sz="2800" b="1" dirty="0" smtClean="0">
                <a:solidFill>
                  <a:srgbClr val="787A7A"/>
                </a:solidFill>
              </a:rPr>
              <a:t>1.</a:t>
            </a:r>
            <a:r>
              <a:rPr kumimoji="1" lang="en-US" altLang="zh-CN" sz="2800" b="1" dirty="0">
                <a:solidFill>
                  <a:srgbClr val="787A7A"/>
                </a:solidFill>
              </a:rPr>
              <a:t> Introduction</a:t>
            </a:r>
          </a:p>
          <a:p>
            <a:endParaRPr kumimoji="1" lang="en-US" altLang="zh-CN" sz="2800" b="1" dirty="0" smtClean="0">
              <a:solidFill>
                <a:srgbClr val="787A7A"/>
              </a:solidFill>
            </a:endParaRPr>
          </a:p>
          <a:p>
            <a:r>
              <a:rPr kumimoji="1" lang="en-US" altLang="zh-CN" sz="2800" b="1" dirty="0" smtClean="0">
                <a:solidFill>
                  <a:srgbClr val="787A7A"/>
                </a:solidFill>
              </a:rPr>
              <a:t>2. My subject</a:t>
            </a:r>
            <a:endParaRPr kumimoji="1" lang="en-US" altLang="zh-CN" sz="2800" b="1" dirty="0">
              <a:solidFill>
                <a:srgbClr val="787A7A"/>
              </a:solidFill>
            </a:endParaRPr>
          </a:p>
          <a:p>
            <a:endParaRPr kumimoji="1" lang="en-US" altLang="zh-CN" sz="2800" b="1" dirty="0" smtClean="0">
              <a:solidFill>
                <a:srgbClr val="787A7A"/>
              </a:solidFill>
            </a:endParaRPr>
          </a:p>
          <a:p>
            <a:r>
              <a:rPr kumimoji="1" lang="en-US" altLang="zh-CN" sz="2800" b="1" dirty="0" smtClean="0">
                <a:solidFill>
                  <a:srgbClr val="787A7A"/>
                </a:solidFill>
              </a:rPr>
              <a:t>3. Methodology</a:t>
            </a:r>
          </a:p>
          <a:p>
            <a:endParaRPr kumimoji="1" lang="en-US" altLang="zh-CN" sz="2800" b="1" dirty="0">
              <a:solidFill>
                <a:srgbClr val="787A7A"/>
              </a:solidFill>
            </a:endParaRPr>
          </a:p>
          <a:p>
            <a:r>
              <a:rPr kumimoji="1" lang="en-US" altLang="zh-CN" sz="2800" b="1" dirty="0" smtClean="0">
                <a:solidFill>
                  <a:srgbClr val="787A7A"/>
                </a:solidFill>
              </a:rPr>
              <a:t>4. Result</a:t>
            </a:r>
          </a:p>
          <a:p>
            <a:endParaRPr kumimoji="1" lang="en-US" altLang="zh-CN" sz="2800" b="1" dirty="0">
              <a:solidFill>
                <a:srgbClr val="787A7A"/>
              </a:solidFill>
            </a:endParaRPr>
          </a:p>
          <a:p>
            <a:r>
              <a:rPr kumimoji="1" lang="en-US" altLang="zh-CN" sz="2800" b="1" dirty="0">
                <a:solidFill>
                  <a:srgbClr val="787A7A"/>
                </a:solidFill>
              </a:rPr>
              <a:t>5</a:t>
            </a:r>
            <a:r>
              <a:rPr kumimoji="1" lang="en-US" altLang="zh-CN" sz="2800" b="1" dirty="0" smtClean="0">
                <a:solidFill>
                  <a:srgbClr val="787A7A"/>
                </a:solidFill>
              </a:rPr>
              <a:t>. Conclusion</a:t>
            </a:r>
          </a:p>
        </p:txBody>
      </p:sp>
    </p:spTree>
    <p:extLst>
      <p:ext uri="{BB962C8B-B14F-4D97-AF65-F5344CB8AC3E}">
        <p14:creationId xmlns:p14="http://schemas.microsoft.com/office/powerpoint/2010/main" val="432173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fld id="{D9166041-0834-45F3-A751-A239CF01EF83}" type="slidenum">
              <a:rPr lang="fr-FR" sz="1600" smtClean="0"/>
              <a:pPr/>
              <a:t>3</a:t>
            </a:fld>
            <a:endParaRPr lang="fr-FR" sz="1600" dirty="0"/>
          </a:p>
        </p:txBody>
      </p:sp>
      <p:sp>
        <p:nvSpPr>
          <p:cNvPr id="5" name="Titre 3"/>
          <p:cNvSpPr>
            <a:spLocks noGrp="1"/>
          </p:cNvSpPr>
          <p:nvPr>
            <p:ph type="title"/>
          </p:nvPr>
        </p:nvSpPr>
        <p:spPr>
          <a:xfrm>
            <a:off x="1979712" y="44624"/>
            <a:ext cx="7128792" cy="1008112"/>
          </a:xfrm>
        </p:spPr>
        <p:txBody>
          <a:bodyPr>
            <a:normAutofit/>
          </a:bodyPr>
          <a:lstStyle/>
          <a:p>
            <a:r>
              <a:rPr lang="fr-FR" sz="4000" b="1" dirty="0" smtClean="0">
                <a:latin typeface="+mj-lt"/>
                <a:ea typeface="Arial" charset="0"/>
                <a:cs typeface="Arial" charset="0"/>
              </a:rPr>
              <a:t>Introduction</a:t>
            </a:r>
            <a:endParaRPr lang="fr-FR" sz="4000" b="1" dirty="0">
              <a:latin typeface="+mj-lt"/>
              <a:ea typeface="Arial" charset="0"/>
              <a:cs typeface="Arial" charset="0"/>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237608"/>
            <a:ext cx="7632848" cy="1843103"/>
          </a:xfrm>
          <a:prstGeom prst="rect">
            <a:avLst/>
          </a:prstGeom>
        </p:spPr>
      </p:pic>
      <p:pic>
        <p:nvPicPr>
          <p:cNvPr id="11" name="图片 10"/>
          <p:cNvPicPr>
            <a:picLocks noChangeAspect="1"/>
          </p:cNvPicPr>
          <p:nvPr/>
        </p:nvPicPr>
        <p:blipFill rotWithShape="1">
          <a:blip r:embed="rId4">
            <a:extLst>
              <a:ext uri="{28A0092B-C50C-407E-A947-70E740481C1C}">
                <a14:useLocalDpi xmlns:a14="http://schemas.microsoft.com/office/drawing/2010/main" val="0"/>
              </a:ext>
            </a:extLst>
          </a:blip>
          <a:srcRect l="8195" t="21834" r="13844"/>
          <a:stretch/>
        </p:blipFill>
        <p:spPr>
          <a:xfrm>
            <a:off x="1657381" y="3500272"/>
            <a:ext cx="6120680" cy="1372516"/>
          </a:xfrm>
          <a:prstGeom prst="rect">
            <a:avLst/>
          </a:prstGeom>
        </p:spPr>
      </p:pic>
      <p:sp>
        <p:nvSpPr>
          <p:cNvPr id="12" name="文本框 11"/>
          <p:cNvSpPr txBox="1"/>
          <p:nvPr/>
        </p:nvSpPr>
        <p:spPr>
          <a:xfrm>
            <a:off x="3563888" y="3192495"/>
            <a:ext cx="1944216" cy="307777"/>
          </a:xfrm>
          <a:prstGeom prst="rect">
            <a:avLst/>
          </a:prstGeom>
          <a:noFill/>
        </p:spPr>
        <p:txBody>
          <a:bodyPr wrap="square" rtlCol="0">
            <a:spAutoFit/>
          </a:bodyPr>
          <a:lstStyle/>
          <a:p>
            <a:r>
              <a:rPr kumimoji="1" lang="en-US" altLang="zh-CN" sz="1400" dirty="0" smtClean="0"/>
              <a:t>Figure 1. Aircraft Design </a:t>
            </a:r>
            <a:endParaRPr kumimoji="1" lang="zh-CN" altLang="en-US" sz="1400" dirty="0"/>
          </a:p>
        </p:txBody>
      </p:sp>
      <p:sp>
        <p:nvSpPr>
          <p:cNvPr id="13" name="文本框 12"/>
          <p:cNvSpPr txBox="1"/>
          <p:nvPr/>
        </p:nvSpPr>
        <p:spPr>
          <a:xfrm>
            <a:off x="3657029" y="4749676"/>
            <a:ext cx="2121384" cy="307777"/>
          </a:xfrm>
          <a:prstGeom prst="rect">
            <a:avLst/>
          </a:prstGeom>
          <a:noFill/>
        </p:spPr>
        <p:txBody>
          <a:bodyPr wrap="square" rtlCol="0">
            <a:spAutoFit/>
          </a:bodyPr>
          <a:lstStyle/>
          <a:p>
            <a:r>
              <a:rPr kumimoji="1" lang="en-US" altLang="zh-CN" sz="1400" dirty="0" smtClean="0"/>
              <a:t>Figure </a:t>
            </a:r>
            <a:r>
              <a:rPr kumimoji="1" lang="en-US" altLang="zh-CN" sz="1400" dirty="0"/>
              <a:t>2</a:t>
            </a:r>
            <a:r>
              <a:rPr kumimoji="1" lang="en-US" altLang="zh-CN" sz="1400" dirty="0" smtClean="0"/>
              <a:t>. Surrogate Model </a:t>
            </a:r>
            <a:endParaRPr kumimoji="1" lang="zh-CN" altLang="en-US" sz="1400" dirty="0"/>
          </a:p>
        </p:txBody>
      </p:sp>
      <p:sp>
        <p:nvSpPr>
          <p:cNvPr id="14" name="矩形 13"/>
          <p:cNvSpPr/>
          <p:nvPr/>
        </p:nvSpPr>
        <p:spPr>
          <a:xfrm>
            <a:off x="3059833" y="5384357"/>
            <a:ext cx="3493367" cy="369332"/>
          </a:xfrm>
          <a:prstGeom prst="rect">
            <a:avLst/>
          </a:prstGeom>
        </p:spPr>
        <p:txBody>
          <a:bodyPr wrap="square">
            <a:spAutoFit/>
          </a:bodyPr>
          <a:lstStyle/>
          <a:p>
            <a:r>
              <a:rPr lang="en-US" altLang="zh-CN" dirty="0" smtClean="0">
                <a:solidFill>
                  <a:schemeClr val="tx2"/>
                </a:solidFill>
              </a:rPr>
              <a:t>A quicker</a:t>
            </a:r>
            <a:r>
              <a:rPr lang="en-US" altLang="zh-CN" dirty="0">
                <a:solidFill>
                  <a:schemeClr val="tx2"/>
                </a:solidFill>
              </a:rPr>
              <a:t>, cheaper </a:t>
            </a:r>
            <a:r>
              <a:rPr lang="en-US" altLang="zh-CN" dirty="0" smtClean="0">
                <a:solidFill>
                  <a:schemeClr val="tx2"/>
                </a:solidFill>
              </a:rPr>
              <a:t>representation </a:t>
            </a:r>
            <a:endParaRPr lang="en-US" altLang="zh-CN" dirty="0">
              <a:solidFill>
                <a:schemeClr val="tx2"/>
              </a:solidFill>
              <a:effectLst/>
            </a:endParaRPr>
          </a:p>
        </p:txBody>
      </p:sp>
      <p:cxnSp>
        <p:nvCxnSpPr>
          <p:cNvPr id="16" name="直线连接符 15"/>
          <p:cNvCxnSpPr/>
          <p:nvPr/>
        </p:nvCxnSpPr>
        <p:spPr>
          <a:xfrm>
            <a:off x="3059833" y="5753689"/>
            <a:ext cx="33123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171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sz="4000" b="1" dirty="0" err="1" smtClean="0">
                <a:latin typeface="+mj-lt"/>
                <a:ea typeface="Arial" charset="0"/>
                <a:cs typeface="Arial" charset="0"/>
              </a:rPr>
              <a:t>My</a:t>
            </a:r>
            <a:r>
              <a:rPr lang="fr-FR" sz="4000" b="1" dirty="0" smtClean="0">
                <a:latin typeface="+mj-lt"/>
                <a:ea typeface="Arial" charset="0"/>
                <a:cs typeface="Arial" charset="0"/>
              </a:rPr>
              <a:t> </a:t>
            </a:r>
            <a:r>
              <a:rPr lang="fr-FR" sz="4000" b="1" dirty="0" err="1" smtClean="0">
                <a:latin typeface="+mj-lt"/>
                <a:ea typeface="Arial" charset="0"/>
                <a:cs typeface="Arial" charset="0"/>
              </a:rPr>
              <a:t>Subject</a:t>
            </a:r>
            <a:endParaRPr lang="fr-FR" sz="4000" b="1" dirty="0">
              <a:latin typeface="+mj-lt"/>
              <a:ea typeface="Arial" charset="0"/>
              <a:cs typeface="Arial" charset="0"/>
            </a:endParaRPr>
          </a:p>
        </p:txBody>
      </p:sp>
      <p:sp>
        <p:nvSpPr>
          <p:cNvPr id="2" name="Espace réservé du numéro de diapositive 1"/>
          <p:cNvSpPr>
            <a:spLocks noGrp="1"/>
          </p:cNvSpPr>
          <p:nvPr>
            <p:ph type="sldNum" sz="quarter" idx="4"/>
          </p:nvPr>
        </p:nvSpPr>
        <p:spPr/>
        <p:txBody>
          <a:bodyPr/>
          <a:lstStyle/>
          <a:p>
            <a:fld id="{D9166041-0834-45F3-A751-A239CF01EF83}" type="slidenum">
              <a:rPr lang="fr-FR" sz="1600" smtClean="0"/>
              <a:pPr/>
              <a:t>4</a:t>
            </a:fld>
            <a:endParaRPr lang="fr-FR" sz="1600" dirty="0"/>
          </a:p>
        </p:txBody>
      </p:sp>
      <p:grpSp>
        <p:nvGrpSpPr>
          <p:cNvPr id="9" name="组 8"/>
          <p:cNvGrpSpPr/>
          <p:nvPr/>
        </p:nvGrpSpPr>
        <p:grpSpPr>
          <a:xfrm>
            <a:off x="1073377" y="1417285"/>
            <a:ext cx="1455445" cy="2447350"/>
            <a:chOff x="971600" y="2840333"/>
            <a:chExt cx="1728192" cy="2830207"/>
          </a:xfrm>
        </p:grpSpPr>
        <p:sp>
          <p:nvSpPr>
            <p:cNvPr id="10" name="Rectangle 4"/>
            <p:cNvSpPr/>
            <p:nvPr/>
          </p:nvSpPr>
          <p:spPr>
            <a:xfrm>
              <a:off x="971600" y="3068960"/>
              <a:ext cx="1512168"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eur droit 6"/>
            <p:cNvCxnSpPr/>
            <p:nvPr/>
          </p:nvCxnSpPr>
          <p:spPr>
            <a:xfrm flipH="1">
              <a:off x="1158960" y="2855999"/>
              <a:ext cx="21602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9"/>
            <p:cNvCxnSpPr/>
            <p:nvPr/>
          </p:nvCxnSpPr>
          <p:spPr>
            <a:xfrm flipH="1">
              <a:off x="971600" y="2852936"/>
              <a:ext cx="21602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20"/>
            <p:cNvCxnSpPr/>
            <p:nvPr/>
          </p:nvCxnSpPr>
          <p:spPr>
            <a:xfrm flipH="1">
              <a:off x="1339267" y="2863450"/>
              <a:ext cx="21602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21"/>
            <p:cNvCxnSpPr/>
            <p:nvPr/>
          </p:nvCxnSpPr>
          <p:spPr>
            <a:xfrm flipH="1">
              <a:off x="1515521" y="2863450"/>
              <a:ext cx="21602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22"/>
            <p:cNvCxnSpPr/>
            <p:nvPr/>
          </p:nvCxnSpPr>
          <p:spPr>
            <a:xfrm flipH="1">
              <a:off x="1727684" y="2863450"/>
              <a:ext cx="21602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23"/>
            <p:cNvCxnSpPr/>
            <p:nvPr/>
          </p:nvCxnSpPr>
          <p:spPr>
            <a:xfrm flipH="1">
              <a:off x="2004992" y="2840333"/>
              <a:ext cx="21602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24"/>
            <p:cNvCxnSpPr/>
            <p:nvPr/>
          </p:nvCxnSpPr>
          <p:spPr>
            <a:xfrm flipH="1">
              <a:off x="2261544" y="2863450"/>
              <a:ext cx="21602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25"/>
            <p:cNvCxnSpPr/>
            <p:nvPr/>
          </p:nvCxnSpPr>
          <p:spPr>
            <a:xfrm flipH="1">
              <a:off x="2483768" y="2852936"/>
              <a:ext cx="216024"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19" name="Ellipse 26"/>
            <p:cNvSpPr/>
            <p:nvPr/>
          </p:nvSpPr>
          <p:spPr>
            <a:xfrm>
              <a:off x="1344676" y="3392996"/>
              <a:ext cx="773737" cy="7200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0" name="Connecteur droit 28"/>
            <p:cNvCxnSpPr/>
            <p:nvPr/>
          </p:nvCxnSpPr>
          <p:spPr>
            <a:xfrm>
              <a:off x="971600" y="4437112"/>
              <a:ext cx="1512168" cy="0"/>
            </a:xfrm>
            <a:prstGeom prst="line">
              <a:avLst/>
            </a:prstGeom>
          </p:spPr>
          <p:style>
            <a:lnRef idx="2">
              <a:schemeClr val="accent2"/>
            </a:lnRef>
            <a:fillRef idx="0">
              <a:schemeClr val="accent2"/>
            </a:fillRef>
            <a:effectRef idx="1">
              <a:schemeClr val="accent2"/>
            </a:effectRef>
            <a:fontRef idx="minor">
              <a:schemeClr val="tx1"/>
            </a:fontRef>
          </p:style>
        </p:cxnSp>
        <p:sp>
          <p:nvSpPr>
            <p:cNvPr id="21" name="Ellipse 29"/>
            <p:cNvSpPr/>
            <p:nvPr/>
          </p:nvSpPr>
          <p:spPr>
            <a:xfrm>
              <a:off x="1659442" y="4695408"/>
              <a:ext cx="68242"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eur droit 31"/>
            <p:cNvCxnSpPr/>
            <p:nvPr/>
          </p:nvCxnSpPr>
          <p:spPr>
            <a:xfrm>
              <a:off x="971600" y="4437112"/>
              <a:ext cx="697836" cy="268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33"/>
            <p:cNvCxnSpPr/>
            <p:nvPr/>
          </p:nvCxnSpPr>
          <p:spPr>
            <a:xfrm flipH="1">
              <a:off x="1717690" y="4437112"/>
              <a:ext cx="759878" cy="268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avec flèche 35"/>
            <p:cNvCxnSpPr/>
            <p:nvPr/>
          </p:nvCxnSpPr>
          <p:spPr>
            <a:xfrm>
              <a:off x="1717690" y="4756871"/>
              <a:ext cx="651866" cy="10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37"/>
            <p:cNvCxnSpPr/>
            <p:nvPr/>
          </p:nvCxnSpPr>
          <p:spPr>
            <a:xfrm flipH="1">
              <a:off x="1683718" y="4764963"/>
              <a:ext cx="9994" cy="544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ZoneTexte 39"/>
                <p:cNvSpPr txBox="1"/>
                <p:nvPr/>
              </p:nvSpPr>
              <p:spPr>
                <a:xfrm>
                  <a:off x="2167859" y="4770824"/>
                  <a:ext cx="455381" cy="369332"/>
                </a:xfrm>
                <a:prstGeom prst="rect">
                  <a:avLst/>
                </a:prstGeom>
                <a:noFill/>
                <a:ln w="0">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charset="0"/>
                              </a:rPr>
                            </m:ctrlPr>
                          </m:sSubPr>
                          <m:e>
                            <m:r>
                              <a:rPr lang="fr-FR" b="0" i="1" smtClean="0">
                                <a:latin typeface="Cambria Math"/>
                              </a:rPr>
                              <m:t>𝐹</m:t>
                            </m:r>
                          </m:e>
                          <m:sub>
                            <m:r>
                              <a:rPr lang="fr-FR" b="0" i="1" smtClean="0">
                                <a:latin typeface="Cambria Math"/>
                              </a:rPr>
                              <m:t>1</m:t>
                            </m:r>
                          </m:sub>
                        </m:sSub>
                      </m:oMath>
                    </m:oMathPara>
                  </a14:m>
                  <a:endParaRPr lang="en-US" dirty="0" smtClean="0"/>
                </a:p>
              </p:txBody>
            </p:sp>
          </mc:Choice>
          <mc:Fallback xmlns="">
            <p:sp>
              <p:nvSpPr>
                <p:cNvPr id="26" name="ZoneTexte 39"/>
                <p:cNvSpPr txBox="1">
                  <a:spLocks noRot="1" noChangeAspect="1" noMove="1" noResize="1" noEditPoints="1" noAdjustHandles="1" noChangeArrowheads="1" noChangeShapeType="1" noTextEdit="1"/>
                </p:cNvSpPr>
                <p:nvPr/>
              </p:nvSpPr>
              <p:spPr>
                <a:xfrm>
                  <a:off x="2167859" y="4770824"/>
                  <a:ext cx="455381" cy="369332"/>
                </a:xfrm>
                <a:prstGeom prst="rect">
                  <a:avLst/>
                </a:prstGeom>
                <a:blipFill rotWithShape="0">
                  <a:blip r:embed="rId3"/>
                  <a:stretch>
                    <a:fillRect b="-13208"/>
                  </a:stretch>
                </a:blipFill>
                <a:ln w="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ZoneTexte 40"/>
                <p:cNvSpPr txBox="1"/>
                <p:nvPr/>
              </p:nvSpPr>
              <p:spPr>
                <a:xfrm>
                  <a:off x="1447279" y="5301208"/>
                  <a:ext cx="460703" cy="369332"/>
                </a:xfrm>
                <a:prstGeom prst="rect">
                  <a:avLst/>
                </a:prstGeom>
                <a:noFill/>
                <a:ln w="0">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charset="0"/>
                              </a:rPr>
                            </m:ctrlPr>
                          </m:sSubPr>
                          <m:e>
                            <m:r>
                              <a:rPr lang="fr-FR" b="0" i="1" smtClean="0">
                                <a:latin typeface="Cambria Math"/>
                              </a:rPr>
                              <m:t>𝐹</m:t>
                            </m:r>
                          </m:e>
                          <m:sub>
                            <m:r>
                              <a:rPr lang="fr-FR" b="0" i="1" smtClean="0">
                                <a:latin typeface="Cambria Math"/>
                              </a:rPr>
                              <m:t>2</m:t>
                            </m:r>
                          </m:sub>
                        </m:sSub>
                      </m:oMath>
                    </m:oMathPara>
                  </a14:m>
                  <a:endParaRPr lang="en-US" dirty="0" smtClean="0"/>
                </a:p>
              </p:txBody>
            </p:sp>
          </mc:Choice>
          <mc:Fallback xmlns="">
            <p:sp>
              <p:nvSpPr>
                <p:cNvPr id="27" name="ZoneTexte 40"/>
                <p:cNvSpPr txBox="1">
                  <a:spLocks noRot="1" noChangeAspect="1" noMove="1" noResize="1" noEditPoints="1" noAdjustHandles="1" noChangeArrowheads="1" noChangeShapeType="1" noTextEdit="1"/>
                </p:cNvSpPr>
                <p:nvPr/>
              </p:nvSpPr>
              <p:spPr>
                <a:xfrm>
                  <a:off x="1447279" y="5301208"/>
                  <a:ext cx="460703" cy="369332"/>
                </a:xfrm>
                <a:prstGeom prst="rect">
                  <a:avLst/>
                </a:prstGeom>
                <a:blipFill rotWithShape="0">
                  <a:blip r:embed="rId4"/>
                  <a:stretch>
                    <a:fillRect b="-13208"/>
                  </a:stretch>
                </a:blipFill>
                <a:ln w="0">
                  <a:noFill/>
                </a:ln>
              </p:spPr>
              <p:txBody>
                <a:bodyPr/>
                <a:lstStyle/>
                <a:p>
                  <a:r>
                    <a:rPr lang="zh-CN" altLang="en-US">
                      <a:noFill/>
                    </a:rPr>
                    <a:t> </a:t>
                  </a:r>
                </a:p>
              </p:txBody>
            </p:sp>
          </mc:Fallback>
        </mc:AlternateContent>
        <p:sp>
          <p:nvSpPr>
            <p:cNvPr id="28" name="ZoneTexte 42"/>
            <p:cNvSpPr txBox="1"/>
            <p:nvPr/>
          </p:nvSpPr>
          <p:spPr>
            <a:xfrm>
              <a:off x="1462925" y="4745302"/>
              <a:ext cx="515462" cy="369332"/>
            </a:xfrm>
            <a:prstGeom prst="rect">
              <a:avLst/>
            </a:prstGeom>
            <a:noFill/>
            <a:ln w="0">
              <a:noFill/>
            </a:ln>
          </p:spPr>
          <p:txBody>
            <a:bodyPr wrap="none" rtlCol="0">
              <a:spAutoFit/>
            </a:bodyPr>
            <a:lstStyle/>
            <a:p>
              <a:r>
                <a:rPr lang="en-US" dirty="0" smtClean="0"/>
                <a:t>R.P.</a:t>
              </a:r>
              <a:endParaRPr lang="en-US" dirty="0"/>
            </a:p>
          </p:txBody>
        </p:sp>
      </p:grpSp>
      <p:sp>
        <p:nvSpPr>
          <p:cNvPr id="52" name="文本框 51"/>
          <p:cNvSpPr txBox="1"/>
          <p:nvPr/>
        </p:nvSpPr>
        <p:spPr>
          <a:xfrm>
            <a:off x="515703" y="3922057"/>
            <a:ext cx="3037877" cy="338554"/>
          </a:xfrm>
          <a:prstGeom prst="rect">
            <a:avLst/>
          </a:prstGeom>
          <a:noFill/>
        </p:spPr>
        <p:txBody>
          <a:bodyPr wrap="square" rtlCol="0">
            <a:spAutoFit/>
          </a:bodyPr>
          <a:lstStyle/>
          <a:p>
            <a:r>
              <a:rPr kumimoji="1" lang="en-US" altLang="zh-CN" sz="1600" dirty="0" smtClean="0"/>
              <a:t>Figure 1. Component of Pylon</a:t>
            </a:r>
            <a:endParaRPr kumimoji="1" lang="zh-CN" altLang="en-US" sz="1600" dirty="0"/>
          </a:p>
        </p:txBody>
      </p:sp>
      <mc:AlternateContent xmlns:mc="http://schemas.openxmlformats.org/markup-compatibility/2006" xmlns:a14="http://schemas.microsoft.com/office/drawing/2010/main">
        <mc:Choice Requires="a14">
          <p:sp>
            <p:nvSpPr>
              <p:cNvPr id="54" name="矩形 53"/>
              <p:cNvSpPr/>
              <p:nvPr/>
            </p:nvSpPr>
            <p:spPr>
              <a:xfrm>
                <a:off x="3769806" y="1720747"/>
                <a:ext cx="4976173" cy="2585323"/>
              </a:xfrm>
              <a:prstGeom prst="rect">
                <a:avLst/>
              </a:prstGeom>
            </p:spPr>
            <p:txBody>
              <a:bodyPr wrap="square">
                <a:spAutoFit/>
              </a:bodyPr>
              <a:lstStyle/>
              <a:p>
                <a:pPr marL="285750" indent="-285750">
                  <a:buFont typeface="Arial" panose="020B0604020202020204" pitchFamily="34" charset="0"/>
                  <a:buChar char="•"/>
                </a:pPr>
                <a:r>
                  <a:rPr lang="en-US" altLang="zh-CN" dirty="0" smtClean="0"/>
                  <a:t>The </a:t>
                </a:r>
                <a:r>
                  <a:rPr lang="en-US" altLang="zh-CN" dirty="0"/>
                  <a:t>Life cycle of </a:t>
                </a:r>
                <a:r>
                  <a:rPr lang="en-US" altLang="zh-CN" dirty="0" smtClean="0"/>
                  <a:t>this component </a:t>
                </a:r>
                <a:r>
                  <a:rPr lang="en-US" altLang="zh-CN" dirty="0"/>
                  <a:t>can be reduced to a linear combination of loads </a:t>
                </a:r>
                <a14:m>
                  <m:oMath xmlns:m="http://schemas.openxmlformats.org/officeDocument/2006/math">
                    <m:sSub>
                      <m:sSubPr>
                        <m:ctrlPr>
                          <a:rPr lang="fr-FR" altLang="zh-CN" i="1">
                            <a:latin typeface="Cambria Math" charset="0"/>
                          </a:rPr>
                        </m:ctrlPr>
                      </m:sSubPr>
                      <m:e>
                        <m:r>
                          <a:rPr lang="fr-FR" altLang="zh-CN" i="1">
                            <a:latin typeface="Cambria Math"/>
                          </a:rPr>
                          <m:t>𝐹</m:t>
                        </m:r>
                      </m:e>
                      <m:sub>
                        <m:r>
                          <a:rPr lang="fr-FR" altLang="zh-CN" i="1">
                            <a:latin typeface="Cambria Math"/>
                          </a:rPr>
                          <m:t>1</m:t>
                        </m:r>
                      </m:sub>
                    </m:sSub>
                    <m:r>
                      <a:rPr lang="fr-FR" altLang="zh-CN" i="1">
                        <a:latin typeface="Cambria Math"/>
                      </a:rPr>
                      <m:t>,</m:t>
                    </m:r>
                    <m:sSub>
                      <m:sSubPr>
                        <m:ctrlPr>
                          <a:rPr lang="fr-FR" altLang="zh-CN" i="1">
                            <a:latin typeface="Cambria Math" charset="0"/>
                          </a:rPr>
                        </m:ctrlPr>
                      </m:sSubPr>
                      <m:e>
                        <m:r>
                          <a:rPr lang="fr-FR" altLang="zh-CN" i="1">
                            <a:latin typeface="Cambria Math"/>
                          </a:rPr>
                          <m:t>𝐹</m:t>
                        </m:r>
                      </m:e>
                      <m:sub>
                        <m:r>
                          <a:rPr lang="fr-FR" altLang="zh-CN" i="1">
                            <a:latin typeface="Cambria Math"/>
                          </a:rPr>
                          <m:t>2</m:t>
                        </m:r>
                      </m:sub>
                    </m:sSub>
                    <m:r>
                      <a:rPr lang="fr-FR" altLang="zh-CN">
                        <a:latin typeface="Cambria Math"/>
                      </a:rPr>
                      <m:t>.</m:t>
                    </m:r>
                  </m:oMath>
                </a14:m>
                <a:endParaRPr lang="fr-FR" altLang="zh-CN" dirty="0"/>
              </a:p>
              <a:p>
                <a:pPr marL="285750" indent="-285750">
                  <a:buFont typeface="Arial" panose="020B0604020202020204" pitchFamily="34" charset="0"/>
                  <a:buChar char="•"/>
                </a:pPr>
                <a:endParaRPr lang="fr-FR" altLang="zh-CN" dirty="0"/>
              </a:p>
              <a:p>
                <a:pPr marL="285750" indent="-285750">
                  <a:buFont typeface="Arial" panose="020B0604020202020204" pitchFamily="34" charset="0"/>
                  <a:buChar char="•"/>
                </a:pPr>
                <a:r>
                  <a:rPr lang="en-US" altLang="zh-CN" dirty="0" smtClean="0"/>
                  <a:t>model is non linear due to contact with the red pin in the middle of the structure.</a:t>
                </a:r>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en-US" altLang="zh-CN" dirty="0" smtClean="0"/>
                  <a:t>For this reason to analyze the life cycle one analysis for each load combination should be executed</a:t>
                </a:r>
                <a:endParaRPr lang="en-US" altLang="zh-CN" dirty="0"/>
              </a:p>
            </p:txBody>
          </p:sp>
        </mc:Choice>
        <mc:Fallback xmlns="">
          <p:sp>
            <p:nvSpPr>
              <p:cNvPr id="54" name="矩形 53"/>
              <p:cNvSpPr>
                <a:spLocks noRot="1" noChangeAspect="1" noMove="1" noResize="1" noEditPoints="1" noAdjustHandles="1" noChangeArrowheads="1" noChangeShapeType="1" noTextEdit="1"/>
              </p:cNvSpPr>
              <p:nvPr/>
            </p:nvSpPr>
            <p:spPr>
              <a:xfrm>
                <a:off x="3769806" y="1720747"/>
                <a:ext cx="4976173" cy="2585323"/>
              </a:xfrm>
              <a:prstGeom prst="rect">
                <a:avLst/>
              </a:prstGeom>
              <a:blipFill rotWithShape="0">
                <a:blip r:embed="rId5"/>
                <a:stretch>
                  <a:fillRect l="-734" t="-1179" r="-1469" b="-2830"/>
                </a:stretch>
              </a:blipFill>
            </p:spPr>
            <p:txBody>
              <a:bodyPr/>
              <a:lstStyle/>
              <a:p>
                <a:r>
                  <a:rPr lang="zh-CN" altLang="en-US">
                    <a:noFill/>
                  </a:rPr>
                  <a:t> </a:t>
                </a:r>
              </a:p>
            </p:txBody>
          </p:sp>
        </mc:Fallback>
      </mc:AlternateContent>
      <p:sp>
        <p:nvSpPr>
          <p:cNvPr id="81" name="文本框 80"/>
          <p:cNvSpPr txBox="1"/>
          <p:nvPr/>
        </p:nvSpPr>
        <p:spPr>
          <a:xfrm>
            <a:off x="615557" y="5666444"/>
            <a:ext cx="3151992" cy="338554"/>
          </a:xfrm>
          <a:prstGeom prst="rect">
            <a:avLst/>
          </a:prstGeom>
          <a:noFill/>
        </p:spPr>
        <p:txBody>
          <a:bodyPr wrap="square" rtlCol="0">
            <a:spAutoFit/>
          </a:bodyPr>
          <a:lstStyle/>
          <a:p>
            <a:r>
              <a:rPr kumimoji="1" lang="en-US" altLang="zh-CN" sz="1600" dirty="0" smtClean="0"/>
              <a:t>Figure 2. Simulation Process </a:t>
            </a:r>
            <a:endParaRPr kumimoji="1" lang="zh-CN" altLang="en-US" sz="1600" dirty="0"/>
          </a:p>
        </p:txBody>
      </p:sp>
      <p:sp>
        <p:nvSpPr>
          <p:cNvPr id="82" name="矩形 81"/>
          <p:cNvSpPr/>
          <p:nvPr/>
        </p:nvSpPr>
        <p:spPr>
          <a:xfrm>
            <a:off x="3794410" y="4206171"/>
            <a:ext cx="4976173" cy="1200329"/>
          </a:xfrm>
          <a:prstGeom prst="rect">
            <a:avLst/>
          </a:prstGeom>
        </p:spPr>
        <p:txBody>
          <a:bodyPr wrap="square">
            <a:spAutoFit/>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Since the FEA can be very expensive and the number  of load combination can be of 5000 different load this approach can be prohibitive</a:t>
            </a:r>
          </a:p>
        </p:txBody>
      </p:sp>
      <p:grpSp>
        <p:nvGrpSpPr>
          <p:cNvPr id="44" name="组 43"/>
          <p:cNvGrpSpPr/>
          <p:nvPr/>
        </p:nvGrpSpPr>
        <p:grpSpPr>
          <a:xfrm>
            <a:off x="459002" y="4560967"/>
            <a:ext cx="2058031" cy="857187"/>
            <a:chOff x="564140" y="4366353"/>
            <a:chExt cx="2058031" cy="857187"/>
          </a:xfrm>
        </p:grpSpPr>
        <mc:AlternateContent xmlns:mc="http://schemas.openxmlformats.org/markup-compatibility/2006" xmlns:a14="http://schemas.microsoft.com/office/drawing/2010/main">
          <mc:Choice Requires="a14">
            <p:sp>
              <p:nvSpPr>
                <p:cNvPr id="45" name="文本框 44"/>
                <p:cNvSpPr txBox="1"/>
                <p:nvPr/>
              </p:nvSpPr>
              <p:spPr>
                <a:xfrm>
                  <a:off x="588861" y="4390540"/>
                  <a:ext cx="151216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𝐹</m:t>
                            </m:r>
                          </m:e>
                          <m:sub>
                            <m:r>
                              <a:rPr kumimoji="1" lang="en-US" altLang="zh-CN" sz="2000" b="0" i="1" smtClean="0">
                                <a:latin typeface="Cambria Math" charset="0"/>
                              </a:rPr>
                              <m:t>𝑥</m:t>
                            </m:r>
                          </m:sub>
                        </m:sSub>
                      </m:oMath>
                    </m:oMathPara>
                  </a14:m>
                  <a:endParaRPr kumimoji="1" lang="zh-CN" altLang="en-US" sz="1400" dirty="0"/>
                </a:p>
              </p:txBody>
            </p:sp>
          </mc:Choice>
          <mc:Fallback xmlns="">
            <p:sp>
              <p:nvSpPr>
                <p:cNvPr id="45" name="文本框 44"/>
                <p:cNvSpPr txBox="1">
                  <a:spLocks noRot="1" noChangeAspect="1" noMove="1" noResize="1" noEditPoints="1" noAdjustHandles="1" noChangeArrowheads="1" noChangeShapeType="1" noTextEdit="1"/>
                </p:cNvSpPr>
                <p:nvPr/>
              </p:nvSpPr>
              <p:spPr>
                <a:xfrm>
                  <a:off x="588861" y="4390540"/>
                  <a:ext cx="1512168" cy="307777"/>
                </a:xfrm>
                <a:prstGeom prst="rect">
                  <a:avLst/>
                </a:prstGeom>
                <a:blipFill rotWithShape="0">
                  <a:blip r:embed="rId6"/>
                  <a:stretch>
                    <a:fillRect b="-137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564140" y="4811041"/>
                  <a:ext cx="1512168" cy="3319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𝐹</m:t>
                            </m:r>
                          </m:e>
                          <m:sub>
                            <m:r>
                              <a:rPr kumimoji="1" lang="en-US" altLang="zh-CN" sz="2000" b="0" i="1" smtClean="0">
                                <a:latin typeface="Cambria Math" charset="0"/>
                              </a:rPr>
                              <m:t>𝑦</m:t>
                            </m:r>
                          </m:sub>
                        </m:sSub>
                      </m:oMath>
                    </m:oMathPara>
                  </a14:m>
                  <a:endParaRPr kumimoji="1" lang="zh-CN" altLang="en-US" sz="1600" dirty="0"/>
                </a:p>
              </p:txBody>
            </p:sp>
          </mc:Choice>
          <mc:Fallback xmlns="">
            <p:sp>
              <p:nvSpPr>
                <p:cNvPr id="46" name="文本框 45"/>
                <p:cNvSpPr txBox="1">
                  <a:spLocks noRot="1" noChangeAspect="1" noMove="1" noResize="1" noEditPoints="1" noAdjustHandles="1" noChangeArrowheads="1" noChangeShapeType="1" noTextEdit="1"/>
                </p:cNvSpPr>
                <p:nvPr/>
              </p:nvSpPr>
              <p:spPr>
                <a:xfrm>
                  <a:off x="564140" y="4811041"/>
                  <a:ext cx="1512168" cy="331950"/>
                </a:xfrm>
                <a:prstGeom prst="rect">
                  <a:avLst/>
                </a:prstGeom>
                <a:blipFill rotWithShape="0">
                  <a:blip r:embed="rId7"/>
                  <a:stretch>
                    <a:fillRect b="-20000"/>
                  </a:stretch>
                </a:blipFill>
              </p:spPr>
              <p:txBody>
                <a:bodyPr/>
                <a:lstStyle/>
                <a:p>
                  <a:r>
                    <a:rPr lang="zh-CN" altLang="en-US">
                      <a:noFill/>
                    </a:rPr>
                    <a:t> </a:t>
                  </a:r>
                </a:p>
              </p:txBody>
            </p:sp>
          </mc:Fallback>
        </mc:AlternateContent>
        <p:sp>
          <p:nvSpPr>
            <p:cNvPr id="47" name="左中括号 46"/>
            <p:cNvSpPr/>
            <p:nvPr/>
          </p:nvSpPr>
          <p:spPr>
            <a:xfrm>
              <a:off x="822961" y="4366353"/>
              <a:ext cx="67111" cy="845533"/>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48" name="右中括号 47"/>
            <p:cNvSpPr/>
            <p:nvPr/>
          </p:nvSpPr>
          <p:spPr>
            <a:xfrm>
              <a:off x="1621561" y="4392132"/>
              <a:ext cx="76729" cy="831408"/>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49" name="直线箭头连接符 48"/>
            <p:cNvCxnSpPr/>
            <p:nvPr/>
          </p:nvCxnSpPr>
          <p:spPr>
            <a:xfrm flipV="1">
              <a:off x="2014195" y="4831731"/>
              <a:ext cx="607976" cy="5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1" name="文本框 50"/>
              <p:cNvSpPr txBox="1"/>
              <p:nvPr/>
            </p:nvSpPr>
            <p:spPr>
              <a:xfrm>
                <a:off x="2673095" y="4783125"/>
                <a:ext cx="476234" cy="360804"/>
              </a:xfrm>
              <a:prstGeom prst="rect">
                <a:avLst/>
              </a:prstGeom>
              <a:noFill/>
            </p:spPr>
            <p:txBody>
              <a:bodyPr wrap="square" lIns="0" tIns="0" rIns="0" bIns="0" rtlCol="0">
                <a:spAutoFit/>
              </a:bodyPr>
              <a:lstStyle/>
              <a:p>
                <a14:m>
                  <m:oMath xmlns:m="http://schemas.openxmlformats.org/officeDocument/2006/math">
                    <m:r>
                      <a:rPr kumimoji="1" lang="zh-CN" altLang="en-US" sz="2400" i="1" smtClean="0">
                        <a:latin typeface="Cambria Math" charset="0"/>
                        <a:ea typeface="Cambria Math" charset="0"/>
                        <a:cs typeface="Cambria Math" charset="0"/>
                      </a:rPr>
                      <m:t>𝜎</m:t>
                    </m:r>
                  </m:oMath>
                </a14:m>
                <a:r>
                  <a:rPr kumimoji="1" lang="en-US" altLang="zh-CN" sz="1200" dirty="0" smtClean="0"/>
                  <a:t>max</a:t>
                </a:r>
                <a:endParaRPr kumimoji="1" lang="zh-CN" altLang="en-US" sz="1200" dirty="0"/>
              </a:p>
            </p:txBody>
          </p:sp>
        </mc:Choice>
        <mc:Fallback xmlns="">
          <p:sp>
            <p:nvSpPr>
              <p:cNvPr id="51" name="文本框 50"/>
              <p:cNvSpPr txBox="1">
                <a:spLocks noRot="1" noChangeAspect="1" noMove="1" noResize="1" noEditPoints="1" noAdjustHandles="1" noChangeArrowheads="1" noChangeShapeType="1" noTextEdit="1"/>
              </p:cNvSpPr>
              <p:nvPr/>
            </p:nvSpPr>
            <p:spPr>
              <a:xfrm>
                <a:off x="2673095" y="4783125"/>
                <a:ext cx="476234" cy="360804"/>
              </a:xfrm>
              <a:prstGeom prst="rect">
                <a:avLst/>
              </a:prstGeom>
              <a:blipFill rotWithShape="0">
                <a:blip r:embed="rId8"/>
                <a:stretch>
                  <a:fillRect l="-15190" r="-12658" b="-186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1264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977708" y="85937"/>
            <a:ext cx="7166292" cy="1008112"/>
          </a:xfrm>
        </p:spPr>
        <p:txBody>
          <a:bodyPr>
            <a:normAutofit/>
          </a:bodyPr>
          <a:lstStyle/>
          <a:p>
            <a:r>
              <a:rPr lang="fr-FR" altLang="zh-CN" sz="4000" b="1" dirty="0" err="1">
                <a:latin typeface="+mj-lt"/>
                <a:ea typeface="Arial" charset="0"/>
                <a:cs typeface="Arial" charset="0"/>
              </a:rPr>
              <a:t>My</a:t>
            </a:r>
            <a:r>
              <a:rPr lang="fr-FR" altLang="zh-CN" sz="4000" b="1" dirty="0">
                <a:latin typeface="+mj-lt"/>
                <a:ea typeface="Arial" charset="0"/>
                <a:cs typeface="Arial" charset="0"/>
              </a:rPr>
              <a:t> </a:t>
            </a:r>
            <a:r>
              <a:rPr lang="fr-FR" altLang="zh-CN" sz="4000" b="1" dirty="0" err="1">
                <a:latin typeface="+mj-lt"/>
                <a:ea typeface="Arial" charset="0"/>
                <a:cs typeface="Arial" charset="0"/>
              </a:rPr>
              <a:t>Subject</a:t>
            </a:r>
            <a:r>
              <a:rPr lang="en-US" altLang="zh-CN" sz="4000" b="1" dirty="0" smtClean="0">
                <a:latin typeface="+mj-lt"/>
                <a:ea typeface="Arial" charset="0"/>
                <a:cs typeface="Arial" charset="0"/>
              </a:rPr>
              <a:t>  </a:t>
            </a:r>
            <a:endParaRPr lang="fr-FR" sz="4000" b="1" dirty="0">
              <a:latin typeface="+mj-lt"/>
              <a:ea typeface="Arial" charset="0"/>
              <a:cs typeface="Arial" charset="0"/>
            </a:endParaRPr>
          </a:p>
        </p:txBody>
      </p:sp>
      <p:sp>
        <p:nvSpPr>
          <p:cNvPr id="2" name="Espace réservé du numéro de diapositive 1"/>
          <p:cNvSpPr>
            <a:spLocks noGrp="1"/>
          </p:cNvSpPr>
          <p:nvPr>
            <p:ph type="sldNum" sz="quarter" idx="4"/>
          </p:nvPr>
        </p:nvSpPr>
        <p:spPr/>
        <p:txBody>
          <a:bodyPr/>
          <a:lstStyle/>
          <a:p>
            <a:fld id="{D9166041-0834-45F3-A751-A239CF01EF83}" type="slidenum">
              <a:rPr lang="fr-FR" sz="1600" smtClean="0"/>
              <a:pPr/>
              <a:t>5</a:t>
            </a:fld>
            <a:endParaRPr lang="fr-FR" sz="1600" dirty="0"/>
          </a:p>
        </p:txBody>
      </p:sp>
      <p:sp>
        <p:nvSpPr>
          <p:cNvPr id="9" name="文本框 8"/>
          <p:cNvSpPr txBox="1"/>
          <p:nvPr/>
        </p:nvSpPr>
        <p:spPr>
          <a:xfrm>
            <a:off x="1148380" y="1387104"/>
            <a:ext cx="2702507" cy="1623266"/>
          </a:xfrm>
          <a:prstGeom prst="rect">
            <a:avLst/>
          </a:prstGeom>
          <a:noFill/>
        </p:spPr>
        <p:txBody>
          <a:bodyPr wrap="square" rtlCol="0">
            <a:spAutoFit/>
          </a:bodyPr>
          <a:lstStyle/>
          <a:p>
            <a:endParaRPr kumimoji="1" lang="zh-CN" altLang="en-US" dirty="0"/>
          </a:p>
        </p:txBody>
      </p:sp>
      <p:grpSp>
        <p:nvGrpSpPr>
          <p:cNvPr id="21" name="组 20"/>
          <p:cNvGrpSpPr/>
          <p:nvPr/>
        </p:nvGrpSpPr>
        <p:grpSpPr>
          <a:xfrm>
            <a:off x="588479" y="1888810"/>
            <a:ext cx="1805384" cy="3033148"/>
            <a:chOff x="781294" y="4379972"/>
            <a:chExt cx="1805384" cy="2556457"/>
          </a:xfrm>
        </p:grpSpPr>
        <mc:AlternateContent xmlns:mc="http://schemas.openxmlformats.org/markup-compatibility/2006" xmlns:a14="http://schemas.microsoft.com/office/drawing/2010/main">
          <mc:Choice Requires="a14">
            <p:sp>
              <p:nvSpPr>
                <p:cNvPr id="22" name="文本框 21"/>
                <p:cNvSpPr txBox="1"/>
                <p:nvPr/>
              </p:nvSpPr>
              <p:spPr>
                <a:xfrm>
                  <a:off x="806015" y="4433694"/>
                  <a:ext cx="151216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𝐹</m:t>
                            </m:r>
                          </m:e>
                          <m:sub>
                            <m:r>
                              <a:rPr kumimoji="1" lang="en-US" altLang="zh-CN" sz="2000" b="0" i="1" smtClean="0">
                                <a:latin typeface="Cambria Math" charset="0"/>
                              </a:rPr>
                              <m:t>𝑥</m:t>
                            </m:r>
                          </m:sub>
                        </m:sSub>
                      </m:oMath>
                    </m:oMathPara>
                  </a14:m>
                  <a:endParaRPr kumimoji="1" lang="zh-CN" altLang="en-US" sz="1400" dirty="0"/>
                </a:p>
              </p:txBody>
            </p:sp>
          </mc:Choice>
          <mc:Fallback xmlns="">
            <p:sp>
              <p:nvSpPr>
                <p:cNvPr id="22" name="文本框 21"/>
                <p:cNvSpPr txBox="1">
                  <a:spLocks noRot="1" noChangeAspect="1" noMove="1" noResize="1" noEditPoints="1" noAdjustHandles="1" noChangeArrowheads="1" noChangeShapeType="1" noTextEdit="1"/>
                </p:cNvSpPr>
                <p:nvPr/>
              </p:nvSpPr>
              <p:spPr>
                <a:xfrm>
                  <a:off x="806015" y="4433694"/>
                  <a:ext cx="1512168"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781294" y="4854195"/>
                  <a:ext cx="1512168" cy="3319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𝐹</m:t>
                            </m:r>
                          </m:e>
                          <m:sub>
                            <m:r>
                              <a:rPr kumimoji="1" lang="en-US" altLang="zh-CN" sz="2000" b="0" i="1" smtClean="0">
                                <a:latin typeface="Cambria Math" charset="0"/>
                              </a:rPr>
                              <m:t>𝑦</m:t>
                            </m:r>
                          </m:sub>
                        </m:sSub>
                      </m:oMath>
                    </m:oMathPara>
                  </a14:m>
                  <a:endParaRPr kumimoji="1" lang="zh-CN" altLang="en-US" sz="16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781294" y="4854195"/>
                  <a:ext cx="1512168" cy="331950"/>
                </a:xfrm>
                <a:prstGeom prst="rect">
                  <a:avLst/>
                </a:prstGeom>
                <a:blipFill rotWithShape="0">
                  <a:blip r:embed="rId4"/>
                  <a:stretch>
                    <a:fillRect b="-1538"/>
                  </a:stretch>
                </a:blipFill>
              </p:spPr>
              <p:txBody>
                <a:bodyPr/>
                <a:lstStyle/>
                <a:p>
                  <a:r>
                    <a:rPr lang="zh-CN" altLang="en-US">
                      <a:noFill/>
                    </a:rPr>
                    <a:t> </a:t>
                  </a:r>
                </a:p>
              </p:txBody>
            </p:sp>
          </mc:Fallback>
        </mc:AlternateContent>
        <p:sp>
          <p:nvSpPr>
            <p:cNvPr id="24" name="左中括号 23"/>
            <p:cNvSpPr/>
            <p:nvPr/>
          </p:nvSpPr>
          <p:spPr>
            <a:xfrm>
              <a:off x="1294789" y="4400904"/>
              <a:ext cx="67111" cy="845533"/>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右中括号 24"/>
            <p:cNvSpPr/>
            <p:nvPr/>
          </p:nvSpPr>
          <p:spPr>
            <a:xfrm>
              <a:off x="1621561" y="4392132"/>
              <a:ext cx="76729" cy="831408"/>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7" name="文本框 26"/>
            <p:cNvSpPr txBox="1"/>
            <p:nvPr/>
          </p:nvSpPr>
          <p:spPr>
            <a:xfrm>
              <a:off x="1057564" y="4379972"/>
              <a:ext cx="1512168" cy="311288"/>
            </a:xfrm>
            <a:prstGeom prst="rect">
              <a:avLst/>
            </a:prstGeom>
            <a:noFill/>
          </p:spPr>
          <p:txBody>
            <a:bodyPr wrap="square" lIns="0" tIns="0" rIns="0" bIns="0" rtlCol="0">
              <a:spAutoFit/>
            </a:bodyPr>
            <a:lstStyle/>
            <a:p>
              <a:endParaRPr kumimoji="1" lang="zh-CN" altLang="en-US" sz="2400" dirty="0"/>
            </a:p>
          </p:txBody>
        </p:sp>
        <p:sp>
          <p:nvSpPr>
            <p:cNvPr id="28" name="文本框 27"/>
            <p:cNvSpPr txBox="1"/>
            <p:nvPr/>
          </p:nvSpPr>
          <p:spPr>
            <a:xfrm>
              <a:off x="1074510" y="4799807"/>
              <a:ext cx="1512168" cy="311288"/>
            </a:xfrm>
            <a:prstGeom prst="rect">
              <a:avLst/>
            </a:prstGeom>
            <a:noFill/>
          </p:spPr>
          <p:txBody>
            <a:bodyPr wrap="square" lIns="0" tIns="0" rIns="0" bIns="0" rtlCol="0">
              <a:spAutoFit/>
            </a:bodyPr>
            <a:lstStyle/>
            <a:p>
              <a:endParaRPr kumimoji="1" lang="zh-CN" altLang="en-US" sz="2400" dirty="0"/>
            </a:p>
          </p:txBody>
        </p:sp>
        <mc:AlternateContent xmlns:mc="http://schemas.openxmlformats.org/markup-compatibility/2006" xmlns:a14="http://schemas.microsoft.com/office/drawing/2010/main">
          <mc:Choice Requires="a14">
            <p:sp>
              <p:nvSpPr>
                <p:cNvPr id="29" name="文本框 28"/>
                <p:cNvSpPr txBox="1"/>
                <p:nvPr/>
              </p:nvSpPr>
              <p:spPr>
                <a:xfrm>
                  <a:off x="899050" y="6632329"/>
                  <a:ext cx="476234" cy="304100"/>
                </a:xfrm>
                <a:prstGeom prst="rect">
                  <a:avLst/>
                </a:prstGeom>
                <a:noFill/>
              </p:spPr>
              <p:txBody>
                <a:bodyPr wrap="square" lIns="0" tIns="0" rIns="0" bIns="0" rtlCol="0">
                  <a:spAutoFit/>
                </a:bodyPr>
                <a:lstStyle/>
                <a:p>
                  <a14:m>
                    <m:oMath xmlns:m="http://schemas.openxmlformats.org/officeDocument/2006/math">
                      <m:r>
                        <a:rPr kumimoji="1" lang="zh-CN" altLang="en-US" sz="2400" i="1" smtClean="0">
                          <a:latin typeface="Cambria Math" charset="0"/>
                          <a:ea typeface="Cambria Math" charset="0"/>
                          <a:cs typeface="Cambria Math" charset="0"/>
                        </a:rPr>
                        <m:t>𝜎</m:t>
                      </m:r>
                    </m:oMath>
                  </a14:m>
                  <a:r>
                    <a:rPr kumimoji="1" lang="en-US" altLang="zh-CN" sz="1200" dirty="0" smtClean="0"/>
                    <a:t>max</a:t>
                  </a:r>
                  <a:endParaRPr kumimoji="1" lang="zh-CN" altLang="en-US" sz="1200" dirty="0"/>
                </a:p>
              </p:txBody>
            </p:sp>
          </mc:Choice>
          <mc:Fallback xmlns="">
            <p:sp>
              <p:nvSpPr>
                <p:cNvPr id="29" name="文本框 28"/>
                <p:cNvSpPr txBox="1">
                  <a:spLocks noRot="1" noChangeAspect="1" noMove="1" noResize="1" noEditPoints="1" noAdjustHandles="1" noChangeArrowheads="1" noChangeShapeType="1" noTextEdit="1"/>
                </p:cNvSpPr>
                <p:nvPr/>
              </p:nvSpPr>
              <p:spPr>
                <a:xfrm>
                  <a:off x="899050" y="6632329"/>
                  <a:ext cx="476234" cy="304100"/>
                </a:xfrm>
                <a:prstGeom prst="rect">
                  <a:avLst/>
                </a:prstGeom>
                <a:blipFill rotWithShape="0">
                  <a:blip r:embed="rId5"/>
                  <a:stretch>
                    <a:fillRect l="-16667" r="-12821" b="-20339"/>
                  </a:stretch>
                </a:blipFill>
              </p:spPr>
              <p:txBody>
                <a:bodyPr/>
                <a:lstStyle/>
                <a:p>
                  <a:r>
                    <a:rPr lang="zh-CN" altLang="en-US">
                      <a:noFill/>
                    </a:rPr>
                    <a:t> </a:t>
                  </a:r>
                </a:p>
              </p:txBody>
            </p:sp>
          </mc:Fallback>
        </mc:AlternateContent>
      </p:grpSp>
      <p:sp>
        <p:nvSpPr>
          <p:cNvPr id="10" name="文本框 9"/>
          <p:cNvSpPr txBox="1"/>
          <p:nvPr/>
        </p:nvSpPr>
        <p:spPr>
          <a:xfrm>
            <a:off x="1512004" y="1343261"/>
            <a:ext cx="972108" cy="547750"/>
          </a:xfrm>
          <a:prstGeom prst="rect">
            <a:avLst/>
          </a:prstGeom>
          <a:noFill/>
        </p:spPr>
        <p:txBody>
          <a:bodyPr wrap="square" rtlCol="0">
            <a:spAutoFit/>
          </a:bodyPr>
          <a:lstStyle/>
          <a:p>
            <a:r>
              <a:rPr kumimoji="1" lang="en-US" altLang="zh-CN" sz="2400" b="1" dirty="0" smtClean="0"/>
              <a:t>Input</a:t>
            </a:r>
            <a:endParaRPr kumimoji="1" lang="zh-CN" altLang="en-US" sz="2400" b="1" dirty="0"/>
          </a:p>
        </p:txBody>
      </p:sp>
      <p:sp>
        <p:nvSpPr>
          <p:cNvPr id="31" name="文本框 30"/>
          <p:cNvSpPr txBox="1"/>
          <p:nvPr/>
        </p:nvSpPr>
        <p:spPr>
          <a:xfrm>
            <a:off x="1191064" y="3735060"/>
            <a:ext cx="1495146" cy="461665"/>
          </a:xfrm>
          <a:prstGeom prst="rect">
            <a:avLst/>
          </a:prstGeom>
          <a:noFill/>
        </p:spPr>
        <p:txBody>
          <a:bodyPr wrap="square" rtlCol="0">
            <a:spAutoFit/>
          </a:bodyPr>
          <a:lstStyle/>
          <a:p>
            <a:r>
              <a:rPr kumimoji="1" lang="en-US" altLang="zh-CN" sz="2400" b="1" dirty="0" smtClean="0"/>
              <a:t>Response</a:t>
            </a:r>
            <a:endParaRPr kumimoji="1" lang="zh-CN" altLang="en-US" sz="2400" b="1" dirty="0"/>
          </a:p>
        </p:txBody>
      </p:sp>
      <p:sp>
        <p:nvSpPr>
          <p:cNvPr id="13" name="下箭头 12"/>
          <p:cNvSpPr/>
          <p:nvPr/>
        </p:nvSpPr>
        <p:spPr>
          <a:xfrm>
            <a:off x="1660837" y="3264534"/>
            <a:ext cx="461732" cy="515387"/>
          </a:xfrm>
          <a:prstGeom prst="downArrow">
            <a:avLst/>
          </a:prstGeom>
          <a:no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文本框 36"/>
          <p:cNvSpPr txBox="1"/>
          <p:nvPr/>
        </p:nvSpPr>
        <p:spPr>
          <a:xfrm>
            <a:off x="2179040" y="3303127"/>
            <a:ext cx="1155158" cy="369332"/>
          </a:xfrm>
          <a:prstGeom prst="rect">
            <a:avLst/>
          </a:prstGeom>
          <a:noFill/>
          <a:ln>
            <a:noFill/>
          </a:ln>
        </p:spPr>
        <p:txBody>
          <a:bodyPr wrap="square" rtlCol="0">
            <a:spAutoFit/>
          </a:bodyPr>
          <a:lstStyle/>
          <a:p>
            <a:r>
              <a:rPr kumimoji="1" lang="en-US" altLang="zh-CN" dirty="0" smtClean="0">
                <a:ln w="0"/>
                <a:solidFill>
                  <a:schemeClr val="tx2"/>
                </a:solidFill>
                <a:effectLst>
                  <a:outerShdw blurRad="38100" dist="25400" dir="5400000" algn="ctr" rotWithShape="0">
                    <a:srgbClr val="6E747A">
                      <a:alpha val="43000"/>
                    </a:srgbClr>
                  </a:outerShdw>
                </a:effectLst>
              </a:rPr>
              <a:t>ABAQUES</a:t>
            </a:r>
            <a:endParaRPr kumimoji="1" lang="zh-CN" altLang="en-US" dirty="0">
              <a:ln w="0"/>
              <a:solidFill>
                <a:schemeClr val="tx2"/>
              </a:solidFill>
              <a:effectLst>
                <a:outerShdw blurRad="38100" dist="25400" dir="5400000" algn="ctr" rotWithShape="0">
                  <a:srgbClr val="6E747A">
                    <a:alpha val="43000"/>
                  </a:srgbClr>
                </a:outerShdw>
              </a:effectLst>
            </a:endParaRPr>
          </a:p>
        </p:txBody>
      </p:sp>
      <p:sp>
        <p:nvSpPr>
          <p:cNvPr id="40" name="文本框 39"/>
          <p:cNvSpPr txBox="1"/>
          <p:nvPr/>
        </p:nvSpPr>
        <p:spPr>
          <a:xfrm>
            <a:off x="5464328" y="2967738"/>
            <a:ext cx="1512658" cy="830997"/>
          </a:xfrm>
          <a:prstGeom prst="rect">
            <a:avLst/>
          </a:prstGeom>
          <a:noFill/>
        </p:spPr>
        <p:txBody>
          <a:bodyPr wrap="square" rtlCol="0">
            <a:spAutoFit/>
          </a:bodyPr>
          <a:lstStyle/>
          <a:p>
            <a:pPr algn="ctr"/>
            <a:r>
              <a:rPr kumimoji="1" lang="en-US" altLang="zh-CN" sz="2400" b="1" dirty="0" smtClean="0"/>
              <a:t>Surrogate Model</a:t>
            </a:r>
            <a:endParaRPr kumimoji="1" lang="zh-CN" altLang="en-US" sz="2400" b="1" dirty="0"/>
          </a:p>
        </p:txBody>
      </p:sp>
      <p:sp>
        <p:nvSpPr>
          <p:cNvPr id="30" name="右箭头 29"/>
          <p:cNvSpPr/>
          <p:nvPr/>
        </p:nvSpPr>
        <p:spPr>
          <a:xfrm>
            <a:off x="3710402" y="3231122"/>
            <a:ext cx="1296144" cy="542013"/>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47" name="文本框 46"/>
              <p:cNvSpPr txBox="1"/>
              <p:nvPr/>
            </p:nvSpPr>
            <p:spPr>
              <a:xfrm>
                <a:off x="5585575" y="1468309"/>
                <a:ext cx="1512168" cy="307777"/>
              </a:xfrm>
              <a:prstGeom prst="rect">
                <a:avLst/>
              </a:prstGeom>
              <a:noFill/>
            </p:spPr>
            <p:txBody>
              <a:bodyPr wrap="square" lIns="0" tIns="0" rIns="0" bIns="0" rtlCol="0">
                <a:spAutoFit/>
              </a:bodyPr>
              <a:lstStyle/>
              <a:p>
                <a14:m>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         </m:t>
                        </m:r>
                        <m:r>
                          <a:rPr kumimoji="1" lang="en-US" altLang="zh-CN" sz="2000" b="0" i="1" smtClean="0">
                            <a:latin typeface="Cambria Math" charset="0"/>
                          </a:rPr>
                          <m:t>𝐹</m:t>
                        </m:r>
                      </m:e>
                      <m:sub>
                        <m:r>
                          <a:rPr kumimoji="1" lang="en-US" altLang="zh-CN" sz="2000" b="0" i="1" smtClean="0">
                            <a:latin typeface="Cambria Math" charset="0"/>
                          </a:rPr>
                          <m:t>𝑥</m:t>
                        </m:r>
                      </m:sub>
                    </m:sSub>
                  </m:oMath>
                </a14:m>
                <a:r>
                  <a:rPr kumimoji="1" lang="en-US" altLang="zh-CN" sz="1400" dirty="0" smtClean="0"/>
                  <a:t>’</a:t>
                </a:r>
                <a:endParaRPr kumimoji="1" lang="zh-CN" altLang="en-US" sz="1400" dirty="0"/>
              </a:p>
            </p:txBody>
          </p:sp>
        </mc:Choice>
        <mc:Fallback xmlns="">
          <p:sp>
            <p:nvSpPr>
              <p:cNvPr id="47" name="文本框 46"/>
              <p:cNvSpPr txBox="1">
                <a:spLocks noRot="1" noChangeAspect="1" noMove="1" noResize="1" noEditPoints="1" noAdjustHandles="1" noChangeArrowheads="1" noChangeShapeType="1" noTextEdit="1"/>
              </p:cNvSpPr>
              <p:nvPr/>
            </p:nvSpPr>
            <p:spPr>
              <a:xfrm>
                <a:off x="5585575" y="1468309"/>
                <a:ext cx="1512168" cy="307777"/>
              </a:xfrm>
              <a:prstGeom prst="rect">
                <a:avLst/>
              </a:prstGeom>
              <a:blipFill rotWithShape="0">
                <a:blip r:embed="rId6"/>
                <a:stretch>
                  <a:fillRect l="-8468" t="-144000" b="-18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5560854" y="1914944"/>
                <a:ext cx="1512168" cy="331950"/>
              </a:xfrm>
              <a:prstGeom prst="rect">
                <a:avLst/>
              </a:prstGeom>
              <a:noFill/>
            </p:spPr>
            <p:txBody>
              <a:bodyPr wrap="square" lIns="0" tIns="0" rIns="0" bIns="0" rtlCol="0">
                <a:spAutoFit/>
              </a:bodyPr>
              <a:lstStyle/>
              <a:p>
                <a14:m>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         </m:t>
                        </m:r>
                        <m:r>
                          <a:rPr kumimoji="1" lang="en-US" altLang="zh-CN" sz="2000" b="0" i="1" smtClean="0">
                            <a:latin typeface="Cambria Math" charset="0"/>
                          </a:rPr>
                          <m:t>𝐹</m:t>
                        </m:r>
                      </m:e>
                      <m:sub>
                        <m:r>
                          <a:rPr kumimoji="1" lang="en-US" altLang="zh-CN" sz="2000" b="0" i="1" smtClean="0">
                            <a:latin typeface="Cambria Math" charset="0"/>
                          </a:rPr>
                          <m:t>𝑦</m:t>
                        </m:r>
                      </m:sub>
                    </m:sSub>
                  </m:oMath>
                </a14:m>
                <a:r>
                  <a:rPr kumimoji="1" lang="en-US" altLang="zh-CN" sz="1600" dirty="0" smtClean="0"/>
                  <a:t>’</a:t>
                </a:r>
                <a:endParaRPr kumimoji="1" lang="zh-CN" altLang="en-US" sz="1600" dirty="0"/>
              </a:p>
            </p:txBody>
          </p:sp>
        </mc:Choice>
        <mc:Fallback xmlns="">
          <p:sp>
            <p:nvSpPr>
              <p:cNvPr id="48" name="文本框 47"/>
              <p:cNvSpPr txBox="1">
                <a:spLocks noRot="1" noChangeAspect="1" noMove="1" noResize="1" noEditPoints="1" noAdjustHandles="1" noChangeArrowheads="1" noChangeShapeType="1" noTextEdit="1"/>
              </p:cNvSpPr>
              <p:nvPr/>
            </p:nvSpPr>
            <p:spPr>
              <a:xfrm>
                <a:off x="5560854" y="1914944"/>
                <a:ext cx="1512168" cy="331950"/>
              </a:xfrm>
              <a:prstGeom prst="rect">
                <a:avLst/>
              </a:prstGeom>
              <a:blipFill rotWithShape="0">
                <a:blip r:embed="rId7"/>
                <a:stretch>
                  <a:fillRect l="-2016" t="-130909" b="-156364"/>
                </a:stretch>
              </a:blipFill>
            </p:spPr>
            <p:txBody>
              <a:bodyPr/>
              <a:lstStyle/>
              <a:p>
                <a:r>
                  <a:rPr lang="zh-CN" altLang="en-US">
                    <a:noFill/>
                  </a:rPr>
                  <a:t> </a:t>
                </a:r>
              </a:p>
            </p:txBody>
          </p:sp>
        </mc:Fallback>
      </mc:AlternateContent>
      <p:sp>
        <p:nvSpPr>
          <p:cNvPr id="49" name="左中括号 48"/>
          <p:cNvSpPr/>
          <p:nvPr/>
        </p:nvSpPr>
        <p:spPr>
          <a:xfrm>
            <a:off x="5880321" y="1445818"/>
            <a:ext cx="67111" cy="845533"/>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50" name="右中括号 49"/>
          <p:cNvSpPr/>
          <p:nvPr/>
        </p:nvSpPr>
        <p:spPr>
          <a:xfrm>
            <a:off x="6401121" y="1452881"/>
            <a:ext cx="76729" cy="831408"/>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5" name="文本框 54"/>
              <p:cNvSpPr txBox="1"/>
              <p:nvPr/>
            </p:nvSpPr>
            <p:spPr>
              <a:xfrm>
                <a:off x="5672019" y="4886287"/>
                <a:ext cx="307557" cy="369332"/>
              </a:xfrm>
              <a:prstGeom prst="rect">
                <a:avLst/>
              </a:prstGeom>
              <a:noFill/>
            </p:spPr>
            <p:txBody>
              <a:bodyPr wrap="square" lIns="0" tIns="0" rIns="0" bIns="0" rtlCol="0">
                <a:spAutoFit/>
              </a:bodyPr>
              <a:lstStyle/>
              <a:p>
                <a14:m>
                  <m:oMath xmlns:m="http://schemas.openxmlformats.org/officeDocument/2006/math">
                    <m:r>
                      <a:rPr kumimoji="1" lang="zh-CN" altLang="en-US" sz="2400" i="1" smtClean="0">
                        <a:latin typeface="Cambria Math" charset="0"/>
                        <a:ea typeface="Cambria Math" charset="0"/>
                        <a:cs typeface="Cambria Math" charset="0"/>
                      </a:rPr>
                      <m:t>𝜎</m:t>
                    </m:r>
                  </m:oMath>
                </a14:m>
                <a:r>
                  <a:rPr kumimoji="1" lang="en-US" altLang="zh-CN" dirty="0" smtClean="0"/>
                  <a:t>’</a:t>
                </a:r>
                <a:endParaRPr kumimoji="1" lang="zh-CN" altLang="en-US" dirty="0"/>
              </a:p>
            </p:txBody>
          </p:sp>
        </mc:Choice>
        <mc:Fallback xmlns="">
          <p:sp>
            <p:nvSpPr>
              <p:cNvPr id="55" name="文本框 54"/>
              <p:cNvSpPr txBox="1">
                <a:spLocks noRot="1" noChangeAspect="1" noMove="1" noResize="1" noEditPoints="1" noAdjustHandles="1" noChangeArrowheads="1" noChangeShapeType="1" noTextEdit="1"/>
              </p:cNvSpPr>
              <p:nvPr/>
            </p:nvSpPr>
            <p:spPr>
              <a:xfrm>
                <a:off x="5672019" y="4886287"/>
                <a:ext cx="307557" cy="369332"/>
              </a:xfrm>
              <a:prstGeom prst="rect">
                <a:avLst/>
              </a:prstGeom>
              <a:blipFill rotWithShape="0">
                <a:blip r:embed="rId8"/>
                <a:stretch>
                  <a:fillRect l="-23529" r="-23529" b="-35000"/>
                </a:stretch>
              </a:blipFill>
            </p:spPr>
            <p:txBody>
              <a:bodyPr/>
              <a:lstStyle/>
              <a:p>
                <a:r>
                  <a:rPr lang="zh-CN" altLang="en-US">
                    <a:noFill/>
                  </a:rPr>
                  <a:t> </a:t>
                </a:r>
              </a:p>
            </p:txBody>
          </p:sp>
        </mc:Fallback>
      </mc:AlternateContent>
      <p:sp>
        <p:nvSpPr>
          <p:cNvPr id="36" name="下箭头 35"/>
          <p:cNvSpPr/>
          <p:nvPr/>
        </p:nvSpPr>
        <p:spPr>
          <a:xfrm>
            <a:off x="5902318" y="2508293"/>
            <a:ext cx="636679" cy="247970"/>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64" name="下箭头 63"/>
          <p:cNvSpPr/>
          <p:nvPr/>
        </p:nvSpPr>
        <p:spPr>
          <a:xfrm>
            <a:off x="5825797" y="4098598"/>
            <a:ext cx="839689" cy="314215"/>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文本框 37"/>
          <p:cNvSpPr txBox="1"/>
          <p:nvPr/>
        </p:nvSpPr>
        <p:spPr>
          <a:xfrm>
            <a:off x="3650289" y="2824917"/>
            <a:ext cx="1387561" cy="403199"/>
          </a:xfrm>
          <a:prstGeom prst="rect">
            <a:avLst/>
          </a:prstGeom>
          <a:noFill/>
        </p:spPr>
        <p:txBody>
          <a:bodyPr wrap="square" rtlCol="0">
            <a:spAutoFit/>
          </a:bodyPr>
          <a:lstStyle/>
          <a:p>
            <a:r>
              <a:rPr kumimoji="1" lang="en-US" altLang="zh-CN" sz="2000" b="1" dirty="0" smtClean="0">
                <a:solidFill>
                  <a:schemeClr val="tx2"/>
                </a:solidFill>
              </a:rPr>
              <a:t>1. Building</a:t>
            </a:r>
            <a:endParaRPr kumimoji="1" lang="zh-CN" altLang="en-US" sz="2000" b="1" dirty="0">
              <a:solidFill>
                <a:schemeClr val="tx2"/>
              </a:solidFill>
            </a:endParaRPr>
          </a:p>
        </p:txBody>
      </p:sp>
      <p:sp>
        <p:nvSpPr>
          <p:cNvPr id="65" name="文本框 64"/>
          <p:cNvSpPr txBox="1"/>
          <p:nvPr/>
        </p:nvSpPr>
        <p:spPr>
          <a:xfrm>
            <a:off x="6779526" y="2424807"/>
            <a:ext cx="1638427" cy="400110"/>
          </a:xfrm>
          <a:prstGeom prst="rect">
            <a:avLst/>
          </a:prstGeom>
          <a:noFill/>
        </p:spPr>
        <p:txBody>
          <a:bodyPr wrap="square" rtlCol="0">
            <a:spAutoFit/>
          </a:bodyPr>
          <a:lstStyle/>
          <a:p>
            <a:r>
              <a:rPr kumimoji="1" lang="en-US" altLang="zh-CN" sz="2000" b="1" dirty="0">
                <a:solidFill>
                  <a:srgbClr val="C00000"/>
                </a:solidFill>
              </a:rPr>
              <a:t>2</a:t>
            </a:r>
            <a:r>
              <a:rPr kumimoji="1" lang="en-US" altLang="zh-CN" sz="2000" b="1" dirty="0" smtClean="0">
                <a:solidFill>
                  <a:srgbClr val="C00000"/>
                </a:solidFill>
              </a:rPr>
              <a:t>. Prediction</a:t>
            </a:r>
            <a:endParaRPr kumimoji="1" lang="zh-CN" altLang="en-US" sz="2000" b="1" dirty="0">
              <a:solidFill>
                <a:srgbClr val="C00000"/>
              </a:solidFill>
            </a:endParaRPr>
          </a:p>
        </p:txBody>
      </p:sp>
      <p:sp>
        <p:nvSpPr>
          <p:cNvPr id="66" name="文本框 65"/>
          <p:cNvSpPr txBox="1"/>
          <p:nvPr/>
        </p:nvSpPr>
        <p:spPr>
          <a:xfrm>
            <a:off x="6779525" y="4091019"/>
            <a:ext cx="1638427" cy="400110"/>
          </a:xfrm>
          <a:prstGeom prst="rect">
            <a:avLst/>
          </a:prstGeom>
          <a:noFill/>
        </p:spPr>
        <p:txBody>
          <a:bodyPr wrap="square" rtlCol="0">
            <a:spAutoFit/>
          </a:bodyPr>
          <a:lstStyle/>
          <a:p>
            <a:r>
              <a:rPr kumimoji="1" lang="en-US" altLang="zh-CN" sz="2000" b="1" dirty="0">
                <a:solidFill>
                  <a:srgbClr val="C00000"/>
                </a:solidFill>
              </a:rPr>
              <a:t>2</a:t>
            </a:r>
            <a:r>
              <a:rPr kumimoji="1" lang="en-US" altLang="zh-CN" sz="2000" b="1" dirty="0" smtClean="0">
                <a:solidFill>
                  <a:srgbClr val="C00000"/>
                </a:solidFill>
              </a:rPr>
              <a:t>. Prediction</a:t>
            </a:r>
            <a:endParaRPr kumimoji="1" lang="zh-CN" altLang="en-US" sz="2000" b="1" dirty="0">
              <a:solidFill>
                <a:srgbClr val="C00000"/>
              </a:solidFill>
            </a:endParaRPr>
          </a:p>
        </p:txBody>
      </p:sp>
      <p:pic>
        <p:nvPicPr>
          <p:cNvPr id="43" name="图片 42"/>
          <p:cNvPicPr>
            <a:picLocks noChangeAspect="1"/>
          </p:cNvPicPr>
          <p:nvPr/>
        </p:nvPicPr>
        <p:blipFill rotWithShape="1">
          <a:blip r:embed="rId9">
            <a:extLst>
              <a:ext uri="{28A0092B-C50C-407E-A947-70E740481C1C}">
                <a14:useLocalDpi xmlns:a14="http://schemas.microsoft.com/office/drawing/2010/main" val="0"/>
              </a:ext>
            </a:extLst>
          </a:blip>
          <a:srcRect l="32249" t="2967" r="3441" b="7681"/>
          <a:stretch/>
        </p:blipFill>
        <p:spPr>
          <a:xfrm>
            <a:off x="1994615" y="1874153"/>
            <a:ext cx="1120236" cy="1140562"/>
          </a:xfrm>
          <a:prstGeom prst="rect">
            <a:avLst/>
          </a:prstGeom>
        </p:spPr>
      </p:pic>
      <p:pic>
        <p:nvPicPr>
          <p:cNvPr id="44" name="图片 43"/>
          <p:cNvPicPr>
            <a:picLocks noChangeAspect="1"/>
          </p:cNvPicPr>
          <p:nvPr/>
        </p:nvPicPr>
        <p:blipFill rotWithShape="1">
          <a:blip r:embed="rId10">
            <a:extLst>
              <a:ext uri="{28A0092B-C50C-407E-A947-70E740481C1C}">
                <a14:useLocalDpi xmlns:a14="http://schemas.microsoft.com/office/drawing/2010/main" val="0"/>
              </a:ext>
            </a:extLst>
          </a:blip>
          <a:srcRect l="39059" t="8040" r="1192" b="10435"/>
          <a:stretch/>
        </p:blipFill>
        <p:spPr>
          <a:xfrm>
            <a:off x="1994615" y="4302154"/>
            <a:ext cx="1165981" cy="1168265"/>
          </a:xfrm>
          <a:prstGeom prst="rect">
            <a:avLst/>
          </a:prstGeom>
        </p:spPr>
      </p:pic>
      <p:sp>
        <p:nvSpPr>
          <p:cNvPr id="5" name="矩形 4"/>
          <p:cNvSpPr/>
          <p:nvPr/>
        </p:nvSpPr>
        <p:spPr>
          <a:xfrm>
            <a:off x="553208" y="1269587"/>
            <a:ext cx="2952549" cy="4302820"/>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n w="0"/>
              <a:solidFill>
                <a:schemeClr val="tx1"/>
              </a:solidFill>
              <a:effectLst>
                <a:outerShdw blurRad="38100" dist="19050" dir="2700000" algn="tl" rotWithShape="0">
                  <a:schemeClr val="dk1">
                    <a:alpha val="40000"/>
                  </a:schemeClr>
                </a:outerShdw>
              </a:effectLst>
            </a:endParaRPr>
          </a:p>
        </p:txBody>
      </p:sp>
      <p:sp>
        <p:nvSpPr>
          <p:cNvPr id="51" name="矩形 50"/>
          <p:cNvSpPr/>
          <p:nvPr/>
        </p:nvSpPr>
        <p:spPr>
          <a:xfrm>
            <a:off x="5219039" y="1241947"/>
            <a:ext cx="2053208" cy="1132311"/>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n w="0"/>
              <a:solidFill>
                <a:schemeClr val="tx1"/>
              </a:solidFill>
              <a:effectLst>
                <a:outerShdw blurRad="38100" dist="19050" dir="2700000" algn="tl" rotWithShape="0">
                  <a:schemeClr val="dk1">
                    <a:alpha val="40000"/>
                  </a:schemeClr>
                </a:outerShdw>
              </a:effectLst>
            </a:endParaRPr>
          </a:p>
        </p:txBody>
      </p:sp>
      <p:sp>
        <p:nvSpPr>
          <p:cNvPr id="54" name="矩形 53"/>
          <p:cNvSpPr/>
          <p:nvPr/>
        </p:nvSpPr>
        <p:spPr>
          <a:xfrm>
            <a:off x="5208819" y="2833581"/>
            <a:ext cx="2053208" cy="113231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n w="0"/>
              <a:solidFill>
                <a:schemeClr val="tx1"/>
              </a:solidFill>
              <a:effectLst>
                <a:outerShdw blurRad="38100" dist="19050" dir="2700000" algn="tl" rotWithShape="0">
                  <a:schemeClr val="dk1">
                    <a:alpha val="40000"/>
                  </a:schemeClr>
                </a:outerShdw>
              </a:effectLst>
            </a:endParaRPr>
          </a:p>
        </p:txBody>
      </p:sp>
      <p:sp>
        <p:nvSpPr>
          <p:cNvPr id="56" name="矩形 55"/>
          <p:cNvSpPr/>
          <p:nvPr/>
        </p:nvSpPr>
        <p:spPr>
          <a:xfrm>
            <a:off x="5208819" y="4514294"/>
            <a:ext cx="2073646" cy="1081277"/>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61" name="文本框 60"/>
              <p:cNvSpPr txBox="1"/>
              <p:nvPr/>
            </p:nvSpPr>
            <p:spPr>
              <a:xfrm>
                <a:off x="5880321" y="4633235"/>
                <a:ext cx="151216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𝑋</m:t>
                          </m:r>
                        </m:e>
                        <m:sub>
                          <m:r>
                            <a:rPr kumimoji="1" lang="zh-CN" altLang="en-US" sz="2000" i="1">
                              <a:latin typeface="Cambria Math" charset="0"/>
                              <a:ea typeface="Cambria Math" charset="0"/>
                              <a:cs typeface="Cambria Math" charset="0"/>
                            </a:rPr>
                            <m:t>𝜎</m:t>
                          </m:r>
                        </m:sub>
                      </m:sSub>
                    </m:oMath>
                  </m:oMathPara>
                </a14:m>
                <a:endParaRPr kumimoji="1" lang="zh-CN" altLang="en-US" sz="1400" dirty="0"/>
              </a:p>
            </p:txBody>
          </p:sp>
        </mc:Choice>
        <mc:Fallback xmlns="">
          <p:sp>
            <p:nvSpPr>
              <p:cNvPr id="61" name="文本框 60"/>
              <p:cNvSpPr txBox="1">
                <a:spLocks noRot="1" noChangeAspect="1" noMove="1" noResize="1" noEditPoints="1" noAdjustHandles="1" noChangeArrowheads="1" noChangeShapeType="1" noTextEdit="1"/>
              </p:cNvSpPr>
              <p:nvPr/>
            </p:nvSpPr>
            <p:spPr>
              <a:xfrm>
                <a:off x="5880321" y="4633235"/>
                <a:ext cx="1512168" cy="307777"/>
              </a:xfrm>
              <a:prstGeom prst="rect">
                <a:avLst/>
              </a:prstGeom>
              <a:blipFill rotWithShape="0">
                <a:blip r:embed="rId11"/>
                <a:stretch>
                  <a:fillRect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5855600" y="5132145"/>
                <a:ext cx="151216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𝑌</m:t>
                          </m:r>
                        </m:e>
                        <m:sub>
                          <m:r>
                            <a:rPr kumimoji="1" lang="zh-CN" altLang="en-US" sz="2000" i="1">
                              <a:latin typeface="Cambria Math" charset="0"/>
                              <a:ea typeface="Cambria Math" charset="0"/>
                              <a:cs typeface="Cambria Math" charset="0"/>
                            </a:rPr>
                            <m:t>𝜎</m:t>
                          </m:r>
                        </m:sub>
                      </m:sSub>
                    </m:oMath>
                  </m:oMathPara>
                </a14:m>
                <a:endParaRPr kumimoji="1" lang="zh-CN" altLang="en-US" sz="1600" dirty="0"/>
              </a:p>
            </p:txBody>
          </p:sp>
        </mc:Choice>
        <mc:Fallback xmlns="">
          <p:sp>
            <p:nvSpPr>
              <p:cNvPr id="62" name="文本框 61"/>
              <p:cNvSpPr txBox="1">
                <a:spLocks noRot="1" noChangeAspect="1" noMove="1" noResize="1" noEditPoints="1" noAdjustHandles="1" noChangeArrowheads="1" noChangeShapeType="1" noTextEdit="1"/>
              </p:cNvSpPr>
              <p:nvPr/>
            </p:nvSpPr>
            <p:spPr>
              <a:xfrm>
                <a:off x="5855600" y="5132145"/>
                <a:ext cx="1512168" cy="307777"/>
              </a:xfrm>
              <a:prstGeom prst="rect">
                <a:avLst/>
              </a:prstGeom>
              <a:blipFill rotWithShape="0">
                <a:blip r:embed="rId12"/>
                <a:stretch>
                  <a:fillRect b="-12000"/>
                </a:stretch>
              </a:blipFill>
            </p:spPr>
            <p:txBody>
              <a:bodyPr/>
              <a:lstStyle/>
              <a:p>
                <a:r>
                  <a:rPr lang="zh-CN" altLang="en-US">
                    <a:noFill/>
                  </a:rPr>
                  <a:t> </a:t>
                </a:r>
              </a:p>
            </p:txBody>
          </p:sp>
        </mc:Fallback>
      </mc:AlternateContent>
      <p:sp>
        <p:nvSpPr>
          <p:cNvPr id="63" name="左中括号 62"/>
          <p:cNvSpPr/>
          <p:nvPr/>
        </p:nvSpPr>
        <p:spPr>
          <a:xfrm>
            <a:off x="6378261" y="4609806"/>
            <a:ext cx="45719" cy="900878"/>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67" name="右中括号 66"/>
          <p:cNvSpPr/>
          <p:nvPr/>
        </p:nvSpPr>
        <p:spPr>
          <a:xfrm>
            <a:off x="6697847" y="4609806"/>
            <a:ext cx="81678" cy="900878"/>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71" name="文本框 70"/>
              <p:cNvSpPr txBox="1"/>
              <p:nvPr/>
            </p:nvSpPr>
            <p:spPr>
              <a:xfrm>
                <a:off x="886245" y="4401193"/>
                <a:ext cx="151216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𝑋</m:t>
                          </m:r>
                        </m:e>
                        <m:sub>
                          <m:r>
                            <a:rPr kumimoji="1" lang="zh-CN" altLang="en-US" sz="2000" i="1">
                              <a:latin typeface="Cambria Math" charset="0"/>
                              <a:ea typeface="Cambria Math" charset="0"/>
                              <a:cs typeface="Cambria Math" charset="0"/>
                            </a:rPr>
                            <m:t>𝜎</m:t>
                          </m:r>
                        </m:sub>
                      </m:sSub>
                    </m:oMath>
                  </m:oMathPara>
                </a14:m>
                <a:endParaRPr kumimoji="1" lang="zh-CN" altLang="en-US" sz="1400" dirty="0"/>
              </a:p>
            </p:txBody>
          </p:sp>
        </mc:Choice>
        <mc:Fallback xmlns="">
          <p:sp>
            <p:nvSpPr>
              <p:cNvPr id="71" name="文本框 70"/>
              <p:cNvSpPr txBox="1">
                <a:spLocks noRot="1" noChangeAspect="1" noMove="1" noResize="1" noEditPoints="1" noAdjustHandles="1" noChangeArrowheads="1" noChangeShapeType="1" noTextEdit="1"/>
              </p:cNvSpPr>
              <p:nvPr/>
            </p:nvSpPr>
            <p:spPr>
              <a:xfrm>
                <a:off x="886245" y="4401193"/>
                <a:ext cx="1512168" cy="307777"/>
              </a:xfrm>
              <a:prstGeom prst="rect">
                <a:avLst/>
              </a:prstGeom>
              <a:blipFill rotWithShape="0">
                <a:blip r:embed="rId13"/>
                <a:stretch>
                  <a:fillRect b="-1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p:cNvSpPr txBox="1"/>
              <p:nvPr/>
            </p:nvSpPr>
            <p:spPr>
              <a:xfrm>
                <a:off x="861524" y="4900103"/>
                <a:ext cx="151216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𝑌</m:t>
                          </m:r>
                        </m:e>
                        <m:sub>
                          <m:r>
                            <a:rPr kumimoji="1" lang="zh-CN" altLang="en-US" sz="2000" i="1">
                              <a:latin typeface="Cambria Math" charset="0"/>
                              <a:ea typeface="Cambria Math" charset="0"/>
                              <a:cs typeface="Cambria Math" charset="0"/>
                            </a:rPr>
                            <m:t>𝜎</m:t>
                          </m:r>
                        </m:sub>
                      </m:sSub>
                    </m:oMath>
                  </m:oMathPara>
                </a14:m>
                <a:endParaRPr kumimoji="1" lang="zh-CN" altLang="en-US" sz="1600" dirty="0"/>
              </a:p>
            </p:txBody>
          </p:sp>
        </mc:Choice>
        <mc:Fallback xmlns="">
          <p:sp>
            <p:nvSpPr>
              <p:cNvPr id="72" name="文本框 71"/>
              <p:cNvSpPr txBox="1">
                <a:spLocks noRot="1" noChangeAspect="1" noMove="1" noResize="1" noEditPoints="1" noAdjustHandles="1" noChangeArrowheads="1" noChangeShapeType="1" noTextEdit="1"/>
              </p:cNvSpPr>
              <p:nvPr/>
            </p:nvSpPr>
            <p:spPr>
              <a:xfrm>
                <a:off x="861524" y="4900103"/>
                <a:ext cx="1512168" cy="307777"/>
              </a:xfrm>
              <a:prstGeom prst="rect">
                <a:avLst/>
              </a:prstGeom>
              <a:blipFill rotWithShape="0">
                <a:blip r:embed="rId14"/>
                <a:stretch>
                  <a:fillRect b="-12000"/>
                </a:stretch>
              </a:blipFill>
            </p:spPr>
            <p:txBody>
              <a:bodyPr/>
              <a:lstStyle/>
              <a:p>
                <a:r>
                  <a:rPr lang="zh-CN" altLang="en-US">
                    <a:noFill/>
                  </a:rPr>
                  <a:t> </a:t>
                </a:r>
              </a:p>
            </p:txBody>
          </p:sp>
        </mc:Fallback>
      </mc:AlternateContent>
      <p:sp>
        <p:nvSpPr>
          <p:cNvPr id="73" name="左中括号 72"/>
          <p:cNvSpPr/>
          <p:nvPr/>
        </p:nvSpPr>
        <p:spPr>
          <a:xfrm>
            <a:off x="1372927" y="4393141"/>
            <a:ext cx="45719" cy="945177"/>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74" name="右中括号 73"/>
          <p:cNvSpPr/>
          <p:nvPr/>
        </p:nvSpPr>
        <p:spPr>
          <a:xfrm>
            <a:off x="1701791" y="4351881"/>
            <a:ext cx="76729" cy="986437"/>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1043059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fld id="{D9166041-0834-45F3-A751-A239CF01EF83}" type="slidenum">
              <a:rPr lang="fr-FR" sz="1600" smtClean="0"/>
              <a:pPr/>
              <a:t>6</a:t>
            </a:fld>
            <a:endParaRPr lang="fr-FR" sz="1600" dirty="0"/>
          </a:p>
        </p:txBody>
      </p:sp>
      <p:sp>
        <p:nvSpPr>
          <p:cNvPr id="4" name="Titre 3"/>
          <p:cNvSpPr>
            <a:spLocks noGrp="1"/>
          </p:cNvSpPr>
          <p:nvPr>
            <p:ph type="title"/>
          </p:nvPr>
        </p:nvSpPr>
        <p:spPr>
          <a:xfrm>
            <a:off x="1979712" y="44624"/>
            <a:ext cx="7128792" cy="1008112"/>
          </a:xfrm>
        </p:spPr>
        <p:txBody>
          <a:bodyPr>
            <a:normAutofit/>
          </a:bodyPr>
          <a:lstStyle/>
          <a:p>
            <a:r>
              <a:rPr kumimoji="1" lang="en-US" altLang="zh-CN" sz="4000" b="1" dirty="0" smtClean="0">
                <a:latin typeface="+mj-lt"/>
              </a:rPr>
              <a:t>Methodology</a:t>
            </a:r>
            <a:endParaRPr kumimoji="1" lang="en-US" altLang="zh-CN" sz="4000" b="1" dirty="0">
              <a:latin typeface="+mj-lt"/>
            </a:endParaRPr>
          </a:p>
        </p:txBody>
      </p:sp>
      <p:sp>
        <p:nvSpPr>
          <p:cNvPr id="12" name="矩形 11"/>
          <p:cNvSpPr/>
          <p:nvPr/>
        </p:nvSpPr>
        <p:spPr>
          <a:xfrm>
            <a:off x="462671" y="5932265"/>
            <a:ext cx="8136904" cy="307777"/>
          </a:xfrm>
          <a:prstGeom prst="rect">
            <a:avLst/>
          </a:prstGeom>
        </p:spPr>
        <p:txBody>
          <a:bodyPr wrap="square">
            <a:spAutoFit/>
          </a:bodyPr>
          <a:lstStyle/>
          <a:p>
            <a:r>
              <a:rPr lang="en-US" altLang="zh-CN" sz="1400" dirty="0" smtClean="0">
                <a:solidFill>
                  <a:schemeClr val="tx2"/>
                </a:solidFill>
              </a:rPr>
              <a:t>C. E. Rasmussen &amp; C. K. I. Williams </a:t>
            </a:r>
            <a:r>
              <a:rPr lang="en-US" altLang="zh-CN" sz="1400" dirty="0" smtClean="0"/>
              <a:t>[2], </a:t>
            </a:r>
            <a:r>
              <a:rPr lang="en-US" altLang="zh-CN" sz="1400" dirty="0">
                <a:solidFill>
                  <a:schemeClr val="tx2"/>
                </a:solidFill>
              </a:rPr>
              <a:t>Gaussian Processes for Machine Learning </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604426"/>
            <a:ext cx="7988015" cy="3384376"/>
          </a:xfrm>
          <a:prstGeom prst="rect">
            <a:avLst/>
          </a:prstGeom>
        </p:spPr>
      </p:pic>
      <p:sp>
        <p:nvSpPr>
          <p:cNvPr id="13" name="文本框 12"/>
          <p:cNvSpPr txBox="1"/>
          <p:nvPr/>
        </p:nvSpPr>
        <p:spPr>
          <a:xfrm>
            <a:off x="2123728" y="5046634"/>
            <a:ext cx="5184576" cy="307777"/>
          </a:xfrm>
          <a:prstGeom prst="rect">
            <a:avLst/>
          </a:prstGeom>
          <a:noFill/>
        </p:spPr>
        <p:txBody>
          <a:bodyPr wrap="square" rtlCol="0">
            <a:spAutoFit/>
          </a:bodyPr>
          <a:lstStyle/>
          <a:p>
            <a:r>
              <a:rPr kumimoji="1" lang="en-US" altLang="zh-CN" sz="1400" dirty="0" smtClean="0"/>
              <a:t>Figure 1. Gaussian process regression from </a:t>
            </a:r>
            <a:r>
              <a:rPr lang="en-US" altLang="zh-CN" sz="1400" dirty="0"/>
              <a:t>Function-space View </a:t>
            </a:r>
          </a:p>
        </p:txBody>
      </p:sp>
      <p:sp>
        <p:nvSpPr>
          <p:cNvPr id="7" name="矩形 6"/>
          <p:cNvSpPr/>
          <p:nvPr/>
        </p:nvSpPr>
        <p:spPr>
          <a:xfrm>
            <a:off x="462671" y="5554557"/>
            <a:ext cx="6629609" cy="338554"/>
          </a:xfrm>
          <a:prstGeom prst="rect">
            <a:avLst/>
          </a:prstGeom>
        </p:spPr>
        <p:txBody>
          <a:bodyPr wrap="square">
            <a:spAutoFit/>
          </a:bodyPr>
          <a:lstStyle/>
          <a:p>
            <a:r>
              <a:rPr lang="en-US" altLang="zh-CN" sz="1400" dirty="0" smtClean="0">
                <a:solidFill>
                  <a:schemeClr val="tx2"/>
                </a:solidFill>
              </a:rPr>
              <a:t>A </a:t>
            </a:r>
            <a:r>
              <a:rPr lang="en-US" altLang="zh-CN" sz="1400" dirty="0">
                <a:solidFill>
                  <a:schemeClr val="tx2"/>
                </a:solidFill>
              </a:rPr>
              <a:t>I. J. </a:t>
            </a:r>
            <a:r>
              <a:rPr lang="en-US" altLang="zh-CN" sz="1400" dirty="0" smtClean="0">
                <a:solidFill>
                  <a:schemeClr val="tx2"/>
                </a:solidFill>
              </a:rPr>
              <a:t>Forrester et. </a:t>
            </a:r>
            <a:r>
              <a:rPr lang="en-US" altLang="zh-CN" sz="1400" dirty="0">
                <a:solidFill>
                  <a:schemeClr val="tx2"/>
                </a:solidFill>
              </a:rPr>
              <a:t>a</a:t>
            </a:r>
            <a:r>
              <a:rPr lang="en-US" altLang="zh-CN" sz="1400" dirty="0" smtClean="0">
                <a:solidFill>
                  <a:schemeClr val="tx2"/>
                </a:solidFill>
              </a:rPr>
              <a:t>l</a:t>
            </a:r>
            <a:r>
              <a:rPr lang="en-US" altLang="zh-CN" sz="1600" dirty="0" smtClean="0">
                <a:solidFill>
                  <a:schemeClr val="tx2"/>
                </a:solidFill>
              </a:rPr>
              <a:t>.</a:t>
            </a:r>
            <a:r>
              <a:rPr lang="en-US" altLang="zh-CN" sz="1600" dirty="0" smtClean="0"/>
              <a:t>[</a:t>
            </a:r>
            <a:r>
              <a:rPr lang="en-US" altLang="zh-CN" sz="1600" dirty="0"/>
              <a:t>1</a:t>
            </a:r>
            <a:r>
              <a:rPr lang="en-US" altLang="zh-CN" sz="1400" dirty="0" smtClean="0"/>
              <a:t>], </a:t>
            </a:r>
            <a:r>
              <a:rPr lang="en-US" altLang="zh-CN" sz="1400" dirty="0">
                <a:solidFill>
                  <a:schemeClr val="tx2"/>
                </a:solidFill>
              </a:rPr>
              <a:t>Engineering Design via  Surrogate Modelling: A Practical </a:t>
            </a:r>
            <a:r>
              <a:rPr lang="en-US" altLang="zh-CN" sz="1400" dirty="0" smtClean="0">
                <a:solidFill>
                  <a:schemeClr val="tx2"/>
                </a:solidFill>
              </a:rPr>
              <a:t>Guide</a:t>
            </a:r>
            <a:endParaRPr lang="en-US" altLang="zh-CN" b="1" dirty="0">
              <a:solidFill>
                <a:schemeClr val="tx2"/>
              </a:solidFill>
              <a:latin typeface="+mj-lt"/>
            </a:endParaRPr>
          </a:p>
        </p:txBody>
      </p:sp>
      <p:sp>
        <p:nvSpPr>
          <p:cNvPr id="8" name="矩形 7"/>
          <p:cNvSpPr/>
          <p:nvPr/>
        </p:nvSpPr>
        <p:spPr>
          <a:xfrm>
            <a:off x="447403" y="5540492"/>
            <a:ext cx="6860901" cy="927768"/>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2">
                  <a:lumMod val="40000"/>
                  <a:lumOff val="60000"/>
                </a:schemeClr>
              </a:solidFill>
            </a:endParaRPr>
          </a:p>
        </p:txBody>
      </p:sp>
      <p:sp>
        <p:nvSpPr>
          <p:cNvPr id="9" name="矩形 8"/>
          <p:cNvSpPr/>
          <p:nvPr/>
        </p:nvSpPr>
        <p:spPr>
          <a:xfrm>
            <a:off x="323528" y="1104834"/>
            <a:ext cx="4428492" cy="461665"/>
          </a:xfrm>
          <a:prstGeom prst="rect">
            <a:avLst/>
          </a:prstGeom>
        </p:spPr>
        <p:txBody>
          <a:bodyPr wrap="square">
            <a:spAutoFit/>
          </a:bodyPr>
          <a:lstStyle/>
          <a:p>
            <a:r>
              <a:rPr lang="en-US" altLang="zh-CN" sz="2400" b="1" dirty="0" smtClean="0">
                <a:solidFill>
                  <a:schemeClr val="tx2"/>
                </a:solidFill>
                <a:latin typeface="+mj-lt"/>
              </a:rPr>
              <a:t>Gaussian </a:t>
            </a:r>
            <a:r>
              <a:rPr lang="en-US" altLang="zh-CN" sz="2400" b="1" smtClean="0">
                <a:solidFill>
                  <a:schemeClr val="tx2"/>
                </a:solidFill>
                <a:latin typeface="+mj-lt"/>
              </a:rPr>
              <a:t>Process Regression</a:t>
            </a:r>
            <a:endParaRPr lang="en-US" altLang="zh-CN" sz="2400" b="1" dirty="0">
              <a:solidFill>
                <a:schemeClr val="tx2"/>
              </a:solidFill>
              <a:latin typeface="+mj-lt"/>
            </a:endParaRPr>
          </a:p>
        </p:txBody>
      </p:sp>
    </p:spTree>
    <p:extLst>
      <p:ext uri="{BB962C8B-B14F-4D97-AF65-F5344CB8AC3E}">
        <p14:creationId xmlns:p14="http://schemas.microsoft.com/office/powerpoint/2010/main" val="1725746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fld id="{D9166041-0834-45F3-A751-A239CF01EF83}" type="slidenum">
              <a:rPr lang="fr-FR" sz="1600" smtClean="0"/>
              <a:pPr/>
              <a:t>7</a:t>
            </a:fld>
            <a:endParaRPr lang="fr-FR" sz="1600" dirty="0"/>
          </a:p>
        </p:txBody>
      </p:sp>
      <p:sp>
        <p:nvSpPr>
          <p:cNvPr id="4" name="Titre 3"/>
          <p:cNvSpPr>
            <a:spLocks noGrp="1"/>
          </p:cNvSpPr>
          <p:nvPr>
            <p:ph type="title"/>
          </p:nvPr>
        </p:nvSpPr>
        <p:spPr>
          <a:xfrm>
            <a:off x="1979712" y="44624"/>
            <a:ext cx="7128792" cy="1008112"/>
          </a:xfrm>
        </p:spPr>
        <p:txBody>
          <a:bodyPr>
            <a:normAutofit/>
          </a:bodyPr>
          <a:lstStyle/>
          <a:p>
            <a:r>
              <a:rPr kumimoji="1" lang="en-US" altLang="zh-CN" sz="4000" b="1" dirty="0" smtClean="0">
                <a:latin typeface="+mj-lt"/>
              </a:rPr>
              <a:t>Methodology</a:t>
            </a:r>
            <a:endParaRPr kumimoji="1" lang="en-US" altLang="zh-CN" sz="4000" b="1" dirty="0">
              <a:latin typeface="+mj-lt"/>
            </a:endParaRPr>
          </a:p>
        </p:txBody>
      </p:sp>
      <p:sp>
        <p:nvSpPr>
          <p:cNvPr id="3" name="矩形 2"/>
          <p:cNvSpPr/>
          <p:nvPr/>
        </p:nvSpPr>
        <p:spPr>
          <a:xfrm>
            <a:off x="611560" y="1268760"/>
            <a:ext cx="5221560" cy="369332"/>
          </a:xfrm>
          <a:prstGeom prst="rect">
            <a:avLst/>
          </a:prstGeom>
        </p:spPr>
        <p:txBody>
          <a:bodyPr wrap="square">
            <a:spAutoFit/>
          </a:bodyPr>
          <a:lstStyle/>
          <a:p>
            <a:r>
              <a:rPr lang="en-US" altLang="zh-CN" b="1" dirty="0">
                <a:solidFill>
                  <a:schemeClr val="tx2"/>
                </a:solidFill>
                <a:latin typeface="+mj-lt"/>
              </a:rPr>
              <a:t>Training the </a:t>
            </a:r>
            <a:r>
              <a:rPr lang="en-US" altLang="zh-CN" b="1" dirty="0" smtClean="0">
                <a:solidFill>
                  <a:schemeClr val="tx2"/>
                </a:solidFill>
                <a:latin typeface="+mj-lt"/>
              </a:rPr>
              <a:t>GPR Model </a:t>
            </a:r>
            <a:r>
              <a:rPr lang="en-US" altLang="zh-CN" b="1" dirty="0">
                <a:solidFill>
                  <a:schemeClr val="tx2"/>
                </a:solidFill>
                <a:latin typeface="+mj-lt"/>
              </a:rPr>
              <a:t>to Fit the </a:t>
            </a:r>
            <a:r>
              <a:rPr lang="en-US" altLang="zh-CN" b="1" dirty="0" err="1">
                <a:solidFill>
                  <a:schemeClr val="tx2"/>
                </a:solidFill>
                <a:latin typeface="+mj-lt"/>
              </a:rPr>
              <a:t>Branin</a:t>
            </a:r>
            <a:r>
              <a:rPr lang="en-US" altLang="zh-CN" b="1" dirty="0">
                <a:solidFill>
                  <a:schemeClr val="tx2"/>
                </a:solidFill>
                <a:latin typeface="+mj-lt"/>
              </a:rPr>
              <a:t> Function </a:t>
            </a:r>
          </a:p>
        </p:txBody>
      </p:sp>
      <p:grpSp>
        <p:nvGrpSpPr>
          <p:cNvPr id="8" name="组 7"/>
          <p:cNvGrpSpPr/>
          <p:nvPr/>
        </p:nvGrpSpPr>
        <p:grpSpPr>
          <a:xfrm>
            <a:off x="755576" y="1844824"/>
            <a:ext cx="3838083" cy="1058755"/>
            <a:chOff x="918389" y="2484852"/>
            <a:chExt cx="3838083" cy="1058755"/>
          </a:xfrm>
        </p:grpSpPr>
        <p:sp>
          <p:nvSpPr>
            <p:cNvPr id="9" name="矩形 8"/>
            <p:cNvSpPr/>
            <p:nvPr/>
          </p:nvSpPr>
          <p:spPr>
            <a:xfrm>
              <a:off x="1053384" y="2484852"/>
              <a:ext cx="3374600" cy="1058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0" name="组 9"/>
            <p:cNvGrpSpPr/>
            <p:nvPr/>
          </p:nvGrpSpPr>
          <p:grpSpPr>
            <a:xfrm>
              <a:off x="918389" y="2623038"/>
              <a:ext cx="916996" cy="845533"/>
              <a:chOff x="1198907" y="2686642"/>
              <a:chExt cx="916996" cy="845533"/>
            </a:xfrm>
          </p:grpSpPr>
          <mc:AlternateContent xmlns:mc="http://schemas.openxmlformats.org/markup-compatibility/2006" xmlns:a14="http://schemas.microsoft.com/office/drawing/2010/main">
            <mc:Choice Requires="a14">
              <p:sp>
                <p:nvSpPr>
                  <p:cNvPr id="19" name="文本框 18"/>
                  <p:cNvSpPr txBox="1"/>
                  <p:nvPr/>
                </p:nvSpPr>
                <p:spPr>
                  <a:xfrm>
                    <a:off x="1223628" y="2686643"/>
                    <a:ext cx="81554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         </m:t>
                              </m:r>
                              <m:r>
                                <a:rPr kumimoji="1" lang="en-US" altLang="zh-CN" sz="2000" b="0" i="1" smtClean="0">
                                  <a:latin typeface="Cambria Math" charset="0"/>
                                </a:rPr>
                                <m:t>𝑥</m:t>
                              </m:r>
                            </m:e>
                            <m:sub>
                              <m:r>
                                <a:rPr kumimoji="1" lang="en-US" altLang="zh-CN" sz="2000" b="0" i="1" smtClean="0">
                                  <a:latin typeface="Cambria Math" charset="0"/>
                                </a:rPr>
                                <m:t>1</m:t>
                              </m:r>
                            </m:sub>
                          </m:sSub>
                        </m:oMath>
                      </m:oMathPara>
                    </a14:m>
                    <a:endParaRPr kumimoji="1" lang="zh-CN" altLang="en-US" sz="14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1223628" y="2686643"/>
                    <a:ext cx="815546" cy="307777"/>
                  </a:xfrm>
                  <a:prstGeom prst="rect">
                    <a:avLst/>
                  </a:prstGeom>
                  <a:blipFill rotWithShape="0">
                    <a:blip r:embed="rId3"/>
                    <a:stretch>
                      <a:fillRect l="-11194" t="-143137" r="-2239" b="-1764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1198907" y="3098321"/>
                    <a:ext cx="84026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b="0" i="1" smtClean="0">
                                  <a:latin typeface="Cambria Math" charset="0"/>
                                </a:rPr>
                                <m:t>.         </m:t>
                              </m:r>
                              <m:r>
                                <a:rPr kumimoji="1" lang="en-US" altLang="zh-CN" sz="2000" b="0" i="1" smtClean="0">
                                  <a:latin typeface="Cambria Math" charset="0"/>
                                </a:rPr>
                                <m:t>𝑥</m:t>
                              </m:r>
                            </m:e>
                            <m:sub>
                              <m:r>
                                <a:rPr kumimoji="1" lang="en-US" altLang="zh-CN" sz="2000" b="0" i="1" smtClean="0">
                                  <a:latin typeface="Cambria Math" charset="0"/>
                                </a:rPr>
                                <m:t>2</m:t>
                              </m:r>
                            </m:sub>
                          </m:sSub>
                        </m:oMath>
                      </m:oMathPara>
                    </a14:m>
                    <a:endParaRPr kumimoji="1" lang="zh-CN" altLang="en-US" sz="16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1198907" y="3098321"/>
                    <a:ext cx="840267" cy="307777"/>
                  </a:xfrm>
                  <a:prstGeom prst="rect">
                    <a:avLst/>
                  </a:prstGeom>
                  <a:blipFill rotWithShape="0">
                    <a:blip r:embed="rId4"/>
                    <a:stretch>
                      <a:fillRect l="-1449" t="-146000" r="-3623" b="-180000"/>
                    </a:stretch>
                  </a:blipFill>
                </p:spPr>
                <p:txBody>
                  <a:bodyPr/>
                  <a:lstStyle/>
                  <a:p>
                    <a:r>
                      <a:rPr lang="zh-CN" altLang="en-US">
                        <a:noFill/>
                      </a:rPr>
                      <a:t> </a:t>
                    </a:r>
                  </a:p>
                </p:txBody>
              </p:sp>
            </mc:Fallback>
          </mc:AlternateContent>
          <p:sp>
            <p:nvSpPr>
              <p:cNvPr id="21" name="左中括号 20"/>
              <p:cNvSpPr/>
              <p:nvPr/>
            </p:nvSpPr>
            <p:spPr>
              <a:xfrm>
                <a:off x="1518374" y="2686642"/>
                <a:ext cx="67111" cy="845533"/>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2" name="右中括号 21"/>
              <p:cNvSpPr/>
              <p:nvPr/>
            </p:nvSpPr>
            <p:spPr>
              <a:xfrm>
                <a:off x="2039174" y="2693705"/>
                <a:ext cx="76729" cy="831408"/>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grpSp>
        <p:sp>
          <p:nvSpPr>
            <p:cNvPr id="11" name="下箭头 10"/>
            <p:cNvSpPr/>
            <p:nvPr/>
          </p:nvSpPr>
          <p:spPr>
            <a:xfrm rot="16200000">
              <a:off x="1861749" y="2935534"/>
              <a:ext cx="383305" cy="198365"/>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13" name="矩形 12"/>
            <p:cNvSpPr/>
            <p:nvPr/>
          </p:nvSpPr>
          <p:spPr>
            <a:xfrm>
              <a:off x="2287579" y="2678843"/>
              <a:ext cx="888949" cy="6878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下箭头 15"/>
            <p:cNvSpPr/>
            <p:nvPr/>
          </p:nvSpPr>
          <p:spPr>
            <a:xfrm rot="16200000">
              <a:off x="3226362" y="2935534"/>
              <a:ext cx="383305" cy="198365"/>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7" name="文本框 16"/>
                <p:cNvSpPr txBox="1"/>
                <p:nvPr/>
              </p:nvSpPr>
              <p:spPr>
                <a:xfrm>
                  <a:off x="3276782" y="2843063"/>
                  <a:ext cx="1479690" cy="3086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1" i="1" smtClean="0">
                            <a:solidFill>
                              <a:schemeClr val="tx1"/>
                            </a:solidFill>
                            <a:latin typeface="Cambria Math" charset="0"/>
                          </a:rPr>
                          <m:t>𝒇</m:t>
                        </m:r>
                      </m:oMath>
                    </m:oMathPara>
                  </a14:m>
                  <a:endParaRPr kumimoji="1" lang="zh-CN" altLang="en-US" sz="1400" b="1" dirty="0"/>
                </a:p>
              </p:txBody>
            </p:sp>
          </mc:Choice>
          <mc:Fallback xmlns="">
            <p:sp>
              <p:nvSpPr>
                <p:cNvPr id="17" name="文本框 16"/>
                <p:cNvSpPr txBox="1">
                  <a:spLocks noRot="1" noChangeAspect="1" noMove="1" noResize="1" noEditPoints="1" noAdjustHandles="1" noChangeArrowheads="1" noChangeShapeType="1" noTextEdit="1"/>
                </p:cNvSpPr>
                <p:nvPr/>
              </p:nvSpPr>
              <p:spPr>
                <a:xfrm>
                  <a:off x="3276782" y="2843063"/>
                  <a:ext cx="1479690" cy="308699"/>
                </a:xfrm>
                <a:prstGeom prst="rect">
                  <a:avLst/>
                </a:prstGeom>
                <a:blipFill rotWithShape="0">
                  <a:blip r:embed="rId5"/>
                  <a:stretch>
                    <a:fillRect b="-35294"/>
                  </a:stretch>
                </a:blipFill>
              </p:spPr>
              <p:txBody>
                <a:bodyPr/>
                <a:lstStyle/>
                <a:p>
                  <a:r>
                    <a:rPr lang="zh-CN" altLang="en-US">
                      <a:noFill/>
                    </a:rPr>
                    <a:t> </a:t>
                  </a:r>
                </a:p>
              </p:txBody>
            </p:sp>
          </mc:Fallback>
        </mc:AlternateContent>
        <p:sp>
          <p:nvSpPr>
            <p:cNvPr id="18" name="矩形 17"/>
            <p:cNvSpPr/>
            <p:nvPr/>
          </p:nvSpPr>
          <p:spPr>
            <a:xfrm>
              <a:off x="2382721" y="2720336"/>
              <a:ext cx="793807" cy="646331"/>
            </a:xfrm>
            <a:prstGeom prst="rect">
              <a:avLst/>
            </a:prstGeom>
          </p:spPr>
          <p:txBody>
            <a:bodyPr wrap="none">
              <a:spAutoFit/>
            </a:bodyPr>
            <a:lstStyle/>
            <a:p>
              <a:r>
                <a:rPr lang="en-US" altLang="zh-CN" dirty="0" smtClean="0"/>
                <a:t>GPR</a:t>
              </a:r>
            </a:p>
            <a:p>
              <a:r>
                <a:rPr lang="en-US" altLang="zh-CN" dirty="0" smtClean="0"/>
                <a:t>Model</a:t>
              </a:r>
              <a:endParaRPr lang="zh-CN" altLang="en-US" dirty="0"/>
            </a:p>
          </p:txBody>
        </p:sp>
      </p:gr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44" y="3051058"/>
            <a:ext cx="6783164" cy="2672156"/>
          </a:xfrm>
          <a:prstGeom prst="rect">
            <a:avLst/>
          </a:prstGeom>
        </p:spPr>
      </p:pic>
      <p:sp>
        <p:nvSpPr>
          <p:cNvPr id="6" name="矩形 5"/>
          <p:cNvSpPr/>
          <p:nvPr/>
        </p:nvSpPr>
        <p:spPr>
          <a:xfrm>
            <a:off x="1044055" y="5649715"/>
            <a:ext cx="5976218" cy="338554"/>
          </a:xfrm>
          <a:prstGeom prst="rect">
            <a:avLst/>
          </a:prstGeom>
        </p:spPr>
        <p:txBody>
          <a:bodyPr wrap="square">
            <a:spAutoFit/>
          </a:bodyPr>
          <a:lstStyle/>
          <a:p>
            <a:r>
              <a:rPr lang="en-US" altLang="zh-CN" sz="1600" dirty="0" smtClean="0">
                <a:latin typeface="+mj-lt"/>
              </a:rPr>
              <a:t>a) GPR </a:t>
            </a:r>
            <a:r>
              <a:rPr lang="en-US" altLang="zh-CN" sz="1600" dirty="0">
                <a:latin typeface="+mj-lt"/>
              </a:rPr>
              <a:t>prediction </a:t>
            </a:r>
            <a:r>
              <a:rPr lang="en-US" altLang="zh-CN" sz="1600" smtClean="0">
                <a:latin typeface="+mj-lt"/>
              </a:rPr>
              <a:t>points                            b</a:t>
            </a:r>
            <a:r>
              <a:rPr lang="en-US" altLang="zh-CN" sz="1600" dirty="0" smtClean="0">
                <a:latin typeface="+mj-lt"/>
              </a:rPr>
              <a:t>) true </a:t>
            </a:r>
            <a:r>
              <a:rPr lang="en-US" altLang="zh-CN" sz="1600" dirty="0" err="1">
                <a:latin typeface="+mj-lt"/>
              </a:rPr>
              <a:t>Branin</a:t>
            </a:r>
            <a:r>
              <a:rPr lang="en-US" altLang="zh-CN" sz="1600" dirty="0">
                <a:latin typeface="+mj-lt"/>
              </a:rPr>
              <a:t> function (right) </a:t>
            </a:r>
          </a:p>
        </p:txBody>
      </p:sp>
      <p:sp>
        <p:nvSpPr>
          <p:cNvPr id="35" name="矩形 34"/>
          <p:cNvSpPr/>
          <p:nvPr/>
        </p:nvSpPr>
        <p:spPr>
          <a:xfrm>
            <a:off x="4690109" y="2423321"/>
            <a:ext cx="4393622" cy="369332"/>
          </a:xfrm>
          <a:prstGeom prst="rect">
            <a:avLst/>
          </a:prstGeom>
        </p:spPr>
        <p:txBody>
          <a:bodyPr wrap="square">
            <a:spAutoFit/>
          </a:bodyPr>
          <a:lstStyle/>
          <a:p>
            <a:r>
              <a:rPr lang="en-US" altLang="zh-CN" dirty="0" err="1" smtClean="0">
                <a:solidFill>
                  <a:srgbClr val="25992D"/>
                </a:solidFill>
                <a:latin typeface="+mj-lt"/>
              </a:rPr>
              <a:t>Cov</a:t>
            </a:r>
            <a:r>
              <a:rPr lang="en-US" altLang="zh-CN" dirty="0" smtClean="0">
                <a:solidFill>
                  <a:srgbClr val="25992D"/>
                </a:solidFill>
                <a:effectLst/>
                <a:latin typeface="+mj-lt"/>
              </a:rPr>
              <a:t> Function : </a:t>
            </a:r>
            <a:r>
              <a:rPr lang="en-US" altLang="zh-CN" dirty="0">
                <a:solidFill>
                  <a:srgbClr val="25992D"/>
                </a:solidFill>
                <a:latin typeface="+mj-lt"/>
              </a:rPr>
              <a:t>I</a:t>
            </a:r>
            <a:r>
              <a:rPr lang="en-US" altLang="zh-CN" dirty="0" smtClean="0">
                <a:solidFill>
                  <a:srgbClr val="25992D"/>
                </a:solidFill>
                <a:latin typeface="+mj-lt"/>
              </a:rPr>
              <a:t>sotropic Squared Exponential</a:t>
            </a:r>
            <a:r>
              <a:rPr lang="en-US" altLang="zh-CN" dirty="0" smtClean="0">
                <a:solidFill>
                  <a:srgbClr val="25992D"/>
                </a:solidFill>
                <a:effectLst/>
                <a:latin typeface="+mj-lt"/>
              </a:rPr>
              <a:t> </a:t>
            </a:r>
            <a:endParaRPr lang="en-US" altLang="zh-CN" dirty="0">
              <a:solidFill>
                <a:srgbClr val="25992D"/>
              </a:solidFill>
              <a:effectLst/>
              <a:latin typeface="+mj-lt"/>
            </a:endParaRPr>
          </a:p>
        </p:txBody>
      </p:sp>
      <p:sp>
        <p:nvSpPr>
          <p:cNvPr id="36" name="矩形 35"/>
          <p:cNvSpPr/>
          <p:nvPr/>
        </p:nvSpPr>
        <p:spPr>
          <a:xfrm>
            <a:off x="4683724" y="1992750"/>
            <a:ext cx="4712811" cy="369332"/>
          </a:xfrm>
          <a:prstGeom prst="rect">
            <a:avLst/>
          </a:prstGeom>
        </p:spPr>
        <p:txBody>
          <a:bodyPr wrap="square">
            <a:spAutoFit/>
          </a:bodyPr>
          <a:lstStyle/>
          <a:p>
            <a:r>
              <a:rPr lang="en-US" altLang="zh-CN" dirty="0" smtClean="0">
                <a:solidFill>
                  <a:srgbClr val="25992D"/>
                </a:solidFill>
                <a:latin typeface="+mj-lt"/>
              </a:rPr>
              <a:t>Mean</a:t>
            </a:r>
            <a:r>
              <a:rPr lang="en-US" altLang="zh-CN" dirty="0" smtClean="0">
                <a:solidFill>
                  <a:srgbClr val="25992D"/>
                </a:solidFill>
                <a:effectLst/>
                <a:latin typeface="+mj-lt"/>
              </a:rPr>
              <a:t> Function : []</a:t>
            </a:r>
            <a:endParaRPr lang="en-US" altLang="zh-CN" dirty="0">
              <a:solidFill>
                <a:srgbClr val="25992D"/>
              </a:solidFill>
              <a:effectLst/>
              <a:latin typeface="+mj-lt"/>
            </a:endParaRPr>
          </a:p>
        </p:txBody>
      </p:sp>
      <p:sp>
        <p:nvSpPr>
          <p:cNvPr id="38" name="矩形 37"/>
          <p:cNvSpPr/>
          <p:nvPr/>
        </p:nvSpPr>
        <p:spPr>
          <a:xfrm>
            <a:off x="482812" y="6038339"/>
            <a:ext cx="6629609" cy="338554"/>
          </a:xfrm>
          <a:prstGeom prst="rect">
            <a:avLst/>
          </a:prstGeom>
        </p:spPr>
        <p:txBody>
          <a:bodyPr wrap="square">
            <a:spAutoFit/>
          </a:bodyPr>
          <a:lstStyle/>
          <a:p>
            <a:r>
              <a:rPr lang="en-US" altLang="zh-CN" sz="1400" dirty="0" smtClean="0">
                <a:solidFill>
                  <a:schemeClr val="tx2"/>
                </a:solidFill>
              </a:rPr>
              <a:t>A </a:t>
            </a:r>
            <a:r>
              <a:rPr lang="en-US" altLang="zh-CN" sz="1400" dirty="0">
                <a:solidFill>
                  <a:schemeClr val="tx2"/>
                </a:solidFill>
              </a:rPr>
              <a:t>I. J. </a:t>
            </a:r>
            <a:r>
              <a:rPr lang="en-US" altLang="zh-CN" sz="1400" dirty="0" smtClean="0">
                <a:solidFill>
                  <a:schemeClr val="tx2"/>
                </a:solidFill>
              </a:rPr>
              <a:t>Forrester et. </a:t>
            </a:r>
            <a:r>
              <a:rPr lang="en-US" altLang="zh-CN" sz="1400" dirty="0">
                <a:solidFill>
                  <a:schemeClr val="tx2"/>
                </a:solidFill>
              </a:rPr>
              <a:t>a</a:t>
            </a:r>
            <a:r>
              <a:rPr lang="en-US" altLang="zh-CN" sz="1400" dirty="0" smtClean="0">
                <a:solidFill>
                  <a:schemeClr val="tx2"/>
                </a:solidFill>
              </a:rPr>
              <a:t>l</a:t>
            </a:r>
            <a:r>
              <a:rPr lang="en-US" altLang="zh-CN" sz="1600" dirty="0" smtClean="0">
                <a:solidFill>
                  <a:schemeClr val="tx2"/>
                </a:solidFill>
              </a:rPr>
              <a:t>.</a:t>
            </a:r>
            <a:r>
              <a:rPr lang="en-US" altLang="zh-CN" sz="1600" dirty="0" smtClean="0"/>
              <a:t>[</a:t>
            </a:r>
            <a:r>
              <a:rPr lang="en-US" altLang="zh-CN" sz="1600" dirty="0"/>
              <a:t>1</a:t>
            </a:r>
            <a:r>
              <a:rPr lang="en-US" altLang="zh-CN" sz="1400" dirty="0" smtClean="0"/>
              <a:t>], </a:t>
            </a:r>
            <a:r>
              <a:rPr lang="en-US" altLang="zh-CN" sz="1400" dirty="0">
                <a:solidFill>
                  <a:schemeClr val="tx2"/>
                </a:solidFill>
              </a:rPr>
              <a:t>Engineering Design via  Surrogate Modelling: A Practical </a:t>
            </a:r>
            <a:r>
              <a:rPr lang="en-US" altLang="zh-CN" sz="1400" dirty="0" smtClean="0">
                <a:solidFill>
                  <a:schemeClr val="tx2"/>
                </a:solidFill>
              </a:rPr>
              <a:t>Guide</a:t>
            </a:r>
            <a:endParaRPr lang="en-US" altLang="zh-CN" b="1" dirty="0">
              <a:solidFill>
                <a:schemeClr val="tx2"/>
              </a:solidFill>
              <a:latin typeface="+mj-lt"/>
            </a:endParaRPr>
          </a:p>
        </p:txBody>
      </p:sp>
      <p:sp>
        <p:nvSpPr>
          <p:cNvPr id="39" name="矩形 38"/>
          <p:cNvSpPr/>
          <p:nvPr/>
        </p:nvSpPr>
        <p:spPr>
          <a:xfrm>
            <a:off x="467544" y="6024274"/>
            <a:ext cx="6860901" cy="45789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2">
                  <a:lumMod val="40000"/>
                  <a:lumOff val="60000"/>
                </a:schemeClr>
              </a:solidFill>
            </a:endParaRPr>
          </a:p>
        </p:txBody>
      </p:sp>
    </p:spTree>
    <p:extLst>
      <p:ext uri="{BB962C8B-B14F-4D97-AF65-F5344CB8AC3E}">
        <p14:creationId xmlns:p14="http://schemas.microsoft.com/office/powerpoint/2010/main" val="474424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fld id="{D9166041-0834-45F3-A751-A239CF01EF83}" type="slidenum">
              <a:rPr lang="fr-FR" sz="1600" smtClean="0"/>
              <a:pPr/>
              <a:t>8</a:t>
            </a:fld>
            <a:endParaRPr lang="fr-FR" sz="1600" dirty="0"/>
          </a:p>
        </p:txBody>
      </p:sp>
      <p:sp>
        <p:nvSpPr>
          <p:cNvPr id="4" name="Titre 3"/>
          <p:cNvSpPr>
            <a:spLocks noGrp="1"/>
          </p:cNvSpPr>
          <p:nvPr>
            <p:ph type="title"/>
          </p:nvPr>
        </p:nvSpPr>
        <p:spPr>
          <a:xfrm>
            <a:off x="1979712" y="44624"/>
            <a:ext cx="7128792" cy="1008112"/>
          </a:xfrm>
        </p:spPr>
        <p:txBody>
          <a:bodyPr>
            <a:normAutofit/>
          </a:bodyPr>
          <a:lstStyle/>
          <a:p>
            <a:r>
              <a:rPr kumimoji="1" lang="en-US" altLang="zh-CN" sz="4000" b="1" dirty="0" smtClean="0">
                <a:latin typeface="+mj-lt"/>
              </a:rPr>
              <a:t>Result</a:t>
            </a:r>
            <a:endParaRPr kumimoji="1" lang="en-US" altLang="zh-CN" sz="4000" b="1" dirty="0">
              <a:latin typeface="+mj-lt"/>
            </a:endParaRPr>
          </a:p>
        </p:txBody>
      </p:sp>
      <p:sp>
        <p:nvSpPr>
          <p:cNvPr id="7" name="矩形 6"/>
          <p:cNvSpPr/>
          <p:nvPr/>
        </p:nvSpPr>
        <p:spPr>
          <a:xfrm>
            <a:off x="395537" y="1298993"/>
            <a:ext cx="3384376" cy="461665"/>
          </a:xfrm>
          <a:prstGeom prst="rect">
            <a:avLst/>
          </a:prstGeom>
        </p:spPr>
        <p:txBody>
          <a:bodyPr wrap="square">
            <a:spAutoFit/>
          </a:bodyPr>
          <a:lstStyle/>
          <a:p>
            <a:r>
              <a:rPr lang="en-US" altLang="zh-CN" sz="2400" b="1" dirty="0" smtClean="0">
                <a:solidFill>
                  <a:schemeClr val="tx2"/>
                </a:solidFill>
                <a:latin typeface="+mj-lt"/>
              </a:rPr>
              <a:t>1. Max Stress Estimation</a:t>
            </a:r>
            <a:endParaRPr lang="en-US" altLang="zh-CN" sz="2400" b="1" dirty="0">
              <a:solidFill>
                <a:schemeClr val="tx2"/>
              </a:solidFill>
              <a:latin typeface="+mj-lt"/>
            </a:endParaRPr>
          </a:p>
        </p:txBody>
      </p:sp>
      <p:sp>
        <p:nvSpPr>
          <p:cNvPr id="3" name="矩形 2"/>
          <p:cNvSpPr/>
          <p:nvPr/>
        </p:nvSpPr>
        <p:spPr>
          <a:xfrm>
            <a:off x="395536" y="1916832"/>
            <a:ext cx="6984776" cy="369332"/>
          </a:xfrm>
          <a:prstGeom prst="rect">
            <a:avLst/>
          </a:prstGeom>
        </p:spPr>
        <p:txBody>
          <a:bodyPr wrap="square">
            <a:spAutoFit/>
          </a:bodyPr>
          <a:lstStyle/>
          <a:p>
            <a:r>
              <a:rPr lang="en-US" altLang="zh-CN" b="1" dirty="0">
                <a:solidFill>
                  <a:schemeClr val="tx2"/>
                </a:solidFill>
              </a:rPr>
              <a:t>1.1 </a:t>
            </a:r>
            <a:r>
              <a:rPr lang="en-US" altLang="zh-CN" b="1" dirty="0" smtClean="0">
                <a:solidFill>
                  <a:schemeClr val="tx2"/>
                </a:solidFill>
              </a:rPr>
              <a:t>GPR</a:t>
            </a:r>
            <a:r>
              <a:rPr lang="zh-CN" altLang="en-US" b="1" dirty="0" smtClean="0">
                <a:solidFill>
                  <a:schemeClr val="tx2"/>
                </a:solidFill>
              </a:rPr>
              <a:t> </a:t>
            </a:r>
            <a:r>
              <a:rPr lang="en-US" altLang="zh-CN" b="1" dirty="0" smtClean="0">
                <a:solidFill>
                  <a:schemeClr val="tx2"/>
                </a:solidFill>
              </a:rPr>
              <a:t>Model Establishment </a:t>
            </a:r>
            <a:r>
              <a:rPr lang="en-US" altLang="zh-CN" b="1" dirty="0">
                <a:solidFill>
                  <a:schemeClr val="tx2"/>
                </a:solidFill>
              </a:rPr>
              <a:t>and </a:t>
            </a:r>
            <a:r>
              <a:rPr lang="en-US" altLang="zh-CN" b="1" dirty="0" smtClean="0">
                <a:solidFill>
                  <a:schemeClr val="tx2"/>
                </a:solidFill>
              </a:rPr>
              <a:t>Cross Validation </a:t>
            </a:r>
            <a:endParaRPr lang="en-US" altLang="zh-CN" b="1" dirty="0">
              <a:solidFill>
                <a:schemeClr val="tx2"/>
              </a:solidFill>
            </a:endParaRPr>
          </a:p>
        </p:txBody>
      </p:sp>
      <p:sp>
        <p:nvSpPr>
          <p:cNvPr id="8" name="矩形 7"/>
          <p:cNvSpPr/>
          <p:nvPr/>
        </p:nvSpPr>
        <p:spPr>
          <a:xfrm>
            <a:off x="5580112" y="3499883"/>
            <a:ext cx="3176903" cy="369332"/>
          </a:xfrm>
          <a:prstGeom prst="rect">
            <a:avLst/>
          </a:prstGeom>
        </p:spPr>
        <p:txBody>
          <a:bodyPr wrap="square">
            <a:spAutoFit/>
          </a:bodyPr>
          <a:lstStyle/>
          <a:p>
            <a:r>
              <a:rPr lang="en-US" altLang="zh-CN" dirty="0" smtClean="0">
                <a:effectLst/>
                <a:latin typeface="+mj-lt"/>
              </a:rPr>
              <a:t>Leave-One-Out</a:t>
            </a:r>
            <a:r>
              <a:rPr lang="zh-CN" altLang="en-US" dirty="0" smtClean="0">
                <a:effectLst/>
                <a:latin typeface="+mj-lt"/>
              </a:rPr>
              <a:t> </a:t>
            </a:r>
            <a:r>
              <a:rPr lang="en-US" altLang="zh-CN" dirty="0" smtClean="0">
                <a:effectLst/>
                <a:latin typeface="+mj-lt"/>
              </a:rPr>
              <a:t>Cross-Validation</a:t>
            </a:r>
            <a:endParaRPr lang="en-US" altLang="zh-CN" dirty="0">
              <a:effectLst/>
              <a:latin typeface="+mj-lt"/>
            </a:endParaRPr>
          </a:p>
        </p:txBody>
      </p:sp>
      <p:sp>
        <p:nvSpPr>
          <p:cNvPr id="17" name="矩形 16"/>
          <p:cNvSpPr/>
          <p:nvPr/>
        </p:nvSpPr>
        <p:spPr>
          <a:xfrm>
            <a:off x="4858898" y="1132710"/>
            <a:ext cx="4393622" cy="369332"/>
          </a:xfrm>
          <a:prstGeom prst="rect">
            <a:avLst/>
          </a:prstGeom>
        </p:spPr>
        <p:txBody>
          <a:bodyPr wrap="square">
            <a:spAutoFit/>
          </a:bodyPr>
          <a:lstStyle/>
          <a:p>
            <a:r>
              <a:rPr lang="en-US" altLang="zh-CN" dirty="0" err="1" smtClean="0">
                <a:solidFill>
                  <a:srgbClr val="25992D"/>
                </a:solidFill>
                <a:latin typeface="+mj-lt"/>
              </a:rPr>
              <a:t>Cov</a:t>
            </a:r>
            <a:r>
              <a:rPr lang="en-US" altLang="zh-CN" dirty="0" smtClean="0">
                <a:solidFill>
                  <a:srgbClr val="25992D"/>
                </a:solidFill>
                <a:effectLst/>
                <a:latin typeface="+mj-lt"/>
              </a:rPr>
              <a:t> Function : </a:t>
            </a:r>
            <a:r>
              <a:rPr lang="en-US" altLang="zh-CN" dirty="0">
                <a:solidFill>
                  <a:srgbClr val="25992D"/>
                </a:solidFill>
                <a:latin typeface="+mj-lt"/>
              </a:rPr>
              <a:t>I</a:t>
            </a:r>
            <a:r>
              <a:rPr lang="en-US" altLang="zh-CN" dirty="0" smtClean="0">
                <a:solidFill>
                  <a:srgbClr val="25992D"/>
                </a:solidFill>
                <a:latin typeface="+mj-lt"/>
              </a:rPr>
              <a:t>sotropic Squared Exponential</a:t>
            </a:r>
            <a:r>
              <a:rPr lang="en-US" altLang="zh-CN" dirty="0" smtClean="0">
                <a:solidFill>
                  <a:srgbClr val="25992D"/>
                </a:solidFill>
                <a:effectLst/>
                <a:latin typeface="+mj-lt"/>
              </a:rPr>
              <a:t> </a:t>
            </a:r>
            <a:endParaRPr lang="en-US" altLang="zh-CN" dirty="0">
              <a:solidFill>
                <a:srgbClr val="25992D"/>
              </a:solidFill>
              <a:effectLst/>
              <a:latin typeface="+mj-lt"/>
            </a:endParaRPr>
          </a:p>
        </p:txBody>
      </p:sp>
      <p:sp>
        <p:nvSpPr>
          <p:cNvPr id="35" name="矩形 34"/>
          <p:cNvSpPr/>
          <p:nvPr/>
        </p:nvSpPr>
        <p:spPr>
          <a:xfrm>
            <a:off x="5580112" y="3350161"/>
            <a:ext cx="3064616" cy="668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p:cNvSpPr/>
          <p:nvPr/>
        </p:nvSpPr>
        <p:spPr>
          <a:xfrm>
            <a:off x="5757326" y="5723512"/>
            <a:ext cx="2943681" cy="369332"/>
          </a:xfrm>
          <a:prstGeom prst="rect">
            <a:avLst/>
          </a:prstGeom>
        </p:spPr>
        <p:txBody>
          <a:bodyPr wrap="square">
            <a:spAutoFit/>
          </a:bodyPr>
          <a:lstStyle/>
          <a:p>
            <a:r>
              <a:rPr lang="en-US" altLang="zh-CN" dirty="0" err="1" smtClean="0">
                <a:latin typeface="+mj-lt"/>
              </a:rPr>
              <a:t>Hyperparameter</a:t>
            </a:r>
            <a:r>
              <a:rPr lang="en-US" altLang="zh-CN" dirty="0" smtClean="0">
                <a:latin typeface="+mj-lt"/>
              </a:rPr>
              <a:t> : [</a:t>
            </a:r>
            <a:r>
              <a:rPr lang="nb-NO" altLang="zh-CN" dirty="0">
                <a:latin typeface="+mj-lt"/>
              </a:rPr>
              <a:t>7.17</a:t>
            </a:r>
            <a:r>
              <a:rPr lang="en-US" altLang="zh-CN" dirty="0" smtClean="0">
                <a:latin typeface="+mj-lt"/>
              </a:rPr>
              <a:t> </a:t>
            </a:r>
            <a:r>
              <a:rPr lang="hr-HR" altLang="zh-CN" dirty="0">
                <a:latin typeface="+mj-lt"/>
              </a:rPr>
              <a:t>3.50</a:t>
            </a:r>
            <a:r>
              <a:rPr lang="en-US" altLang="zh-CN" dirty="0" smtClean="0">
                <a:latin typeface="+mj-lt"/>
              </a:rPr>
              <a:t>]</a:t>
            </a:r>
            <a:endParaRPr lang="en-US" altLang="zh-CN" dirty="0">
              <a:effectLst/>
              <a:latin typeface="+mj-lt"/>
            </a:endParaRPr>
          </a:p>
        </p:txBody>
      </p:sp>
      <p:sp>
        <p:nvSpPr>
          <p:cNvPr id="37" name="下箭头 36"/>
          <p:cNvSpPr/>
          <p:nvPr/>
        </p:nvSpPr>
        <p:spPr>
          <a:xfrm>
            <a:off x="6692575" y="4163699"/>
            <a:ext cx="839689" cy="231671"/>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8" name="矩形 27"/>
          <p:cNvSpPr/>
          <p:nvPr/>
        </p:nvSpPr>
        <p:spPr>
          <a:xfrm>
            <a:off x="5539346" y="4659237"/>
            <a:ext cx="3083152" cy="369332"/>
          </a:xfrm>
          <a:prstGeom prst="rect">
            <a:avLst/>
          </a:prstGeom>
        </p:spPr>
        <p:txBody>
          <a:bodyPr wrap="none">
            <a:spAutoFit/>
          </a:bodyPr>
          <a:lstStyle/>
          <a:p>
            <a:r>
              <a:rPr lang="en-US" altLang="zh-CN" dirty="0" smtClean="0"/>
              <a:t>C</a:t>
            </a:r>
            <a:r>
              <a:rPr lang="zh-CN" altLang="en-US" dirty="0" smtClean="0"/>
              <a:t>ross</a:t>
            </a:r>
            <a:r>
              <a:rPr lang="en-US" altLang="zh-CN" dirty="0" smtClean="0"/>
              <a:t>-V</a:t>
            </a:r>
            <a:r>
              <a:rPr lang="zh-CN" altLang="en-US" dirty="0" smtClean="0"/>
              <a:t>alidation</a:t>
            </a:r>
            <a:r>
              <a:rPr lang="en-US" altLang="zh-CN" dirty="0" smtClean="0"/>
              <a:t> E</a:t>
            </a:r>
            <a:r>
              <a:rPr lang="zh-CN" altLang="en-US" dirty="0" smtClean="0"/>
              <a:t>rror </a:t>
            </a:r>
            <a:r>
              <a:rPr lang="en-US" altLang="zh-CN" dirty="0" smtClean="0"/>
              <a:t>:</a:t>
            </a:r>
            <a:r>
              <a:rPr lang="zh-CN" altLang="en-US" dirty="0" smtClean="0"/>
              <a:t>  </a:t>
            </a:r>
            <a:r>
              <a:rPr lang="zh-CN" altLang="en-US" dirty="0"/>
              <a:t>1.5896</a:t>
            </a:r>
          </a:p>
        </p:txBody>
      </p:sp>
      <p:sp>
        <p:nvSpPr>
          <p:cNvPr id="39" name="矩形 38"/>
          <p:cNvSpPr/>
          <p:nvPr/>
        </p:nvSpPr>
        <p:spPr>
          <a:xfrm>
            <a:off x="5539346" y="4477869"/>
            <a:ext cx="3161661" cy="668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下箭头 39"/>
          <p:cNvSpPr/>
          <p:nvPr/>
        </p:nvSpPr>
        <p:spPr>
          <a:xfrm>
            <a:off x="6700331" y="5274700"/>
            <a:ext cx="839689" cy="214905"/>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矩形 40"/>
          <p:cNvSpPr/>
          <p:nvPr/>
        </p:nvSpPr>
        <p:spPr>
          <a:xfrm>
            <a:off x="5539346" y="5574021"/>
            <a:ext cx="3161661" cy="6683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9" name="图片 48" descr="/Users/qiuqiuli/Desktop/屏幕快照 2018-06-07 下午6.28.44.png"/>
          <p:cNvPicPr/>
          <p:nvPr/>
        </p:nvPicPr>
        <p:blipFill rotWithShape="1">
          <a:blip r:embed="rId3">
            <a:extLst>
              <a:ext uri="{28A0092B-C50C-407E-A947-70E740481C1C}">
                <a14:useLocalDpi xmlns:a14="http://schemas.microsoft.com/office/drawing/2010/main" val="0"/>
              </a:ext>
            </a:extLst>
          </a:blip>
          <a:srcRect l="8829" t="3584" r="5294" b="26615"/>
          <a:stretch/>
        </p:blipFill>
        <p:spPr bwMode="auto">
          <a:xfrm>
            <a:off x="827584" y="2458377"/>
            <a:ext cx="2852954" cy="2656959"/>
          </a:xfrm>
          <a:prstGeom prst="rect">
            <a:avLst/>
          </a:prstGeom>
          <a:noFill/>
          <a:ln>
            <a:noFill/>
          </a:ln>
        </p:spPr>
      </p:pic>
      <p:grpSp>
        <p:nvGrpSpPr>
          <p:cNvPr id="38" name="组 37"/>
          <p:cNvGrpSpPr/>
          <p:nvPr/>
        </p:nvGrpSpPr>
        <p:grpSpPr>
          <a:xfrm>
            <a:off x="5470705" y="1611808"/>
            <a:ext cx="2948569" cy="1543528"/>
            <a:chOff x="6127624" y="296087"/>
            <a:chExt cx="2948569" cy="1543528"/>
          </a:xfrm>
        </p:grpSpPr>
        <p:pic>
          <p:nvPicPr>
            <p:cNvPr id="58" name="图片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5873" y="310077"/>
              <a:ext cx="2880320" cy="600363"/>
            </a:xfrm>
            <a:prstGeom prst="rect">
              <a:avLst/>
            </a:prstGeom>
          </p:spPr>
        </p:pic>
        <p:cxnSp>
          <p:nvCxnSpPr>
            <p:cNvPr id="59" name="直线箭头连接符 58"/>
            <p:cNvCxnSpPr/>
            <p:nvPr/>
          </p:nvCxnSpPr>
          <p:spPr>
            <a:xfrm flipH="1" flipV="1">
              <a:off x="7386256" y="830302"/>
              <a:ext cx="393792" cy="62940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60" name="矩形 59"/>
            <p:cNvSpPr/>
            <p:nvPr/>
          </p:nvSpPr>
          <p:spPr>
            <a:xfrm>
              <a:off x="6127624" y="296087"/>
              <a:ext cx="2948569" cy="668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1" name="直线箭头连接符 60"/>
            <p:cNvCxnSpPr/>
            <p:nvPr/>
          </p:nvCxnSpPr>
          <p:spPr>
            <a:xfrm flipV="1">
              <a:off x="7780048" y="930877"/>
              <a:ext cx="360040" cy="55374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62" name="矩形 61"/>
            <p:cNvSpPr/>
            <p:nvPr/>
          </p:nvSpPr>
          <p:spPr>
            <a:xfrm>
              <a:off x="6780547" y="1470283"/>
              <a:ext cx="2105014" cy="369332"/>
            </a:xfrm>
            <a:prstGeom prst="rect">
              <a:avLst/>
            </a:prstGeom>
          </p:spPr>
          <p:txBody>
            <a:bodyPr wrap="square">
              <a:spAutoFit/>
            </a:bodyPr>
            <a:lstStyle/>
            <a:p>
              <a:r>
                <a:rPr lang="en-US" altLang="zh-CN" dirty="0" err="1" smtClean="0">
                  <a:solidFill>
                    <a:srgbClr val="25992D"/>
                  </a:solidFill>
                  <a:effectLst/>
                  <a:latin typeface="Courier" charset="0"/>
                </a:rPr>
                <a:t>hyperparameter</a:t>
              </a:r>
              <a:endParaRPr lang="en-US" altLang="zh-CN" dirty="0">
                <a:solidFill>
                  <a:srgbClr val="25992D"/>
                </a:solidFill>
                <a:effectLst/>
                <a:latin typeface="Courier" charset="0"/>
              </a:endParaRPr>
            </a:p>
          </p:txBody>
        </p:sp>
      </p:grpSp>
      <p:sp>
        <p:nvSpPr>
          <p:cNvPr id="64" name="文本框 63"/>
          <p:cNvSpPr txBox="1"/>
          <p:nvPr/>
        </p:nvSpPr>
        <p:spPr>
          <a:xfrm>
            <a:off x="494911" y="5139444"/>
            <a:ext cx="3710910" cy="369332"/>
          </a:xfrm>
          <a:prstGeom prst="rect">
            <a:avLst/>
          </a:prstGeom>
          <a:noFill/>
        </p:spPr>
        <p:txBody>
          <a:bodyPr wrap="square" rtlCol="0">
            <a:spAutoFit/>
          </a:bodyPr>
          <a:lstStyle/>
          <a:p>
            <a:r>
              <a:rPr kumimoji="1" lang="en-US" altLang="zh-CN" dirty="0" smtClean="0"/>
              <a:t>F</a:t>
            </a:r>
            <a:r>
              <a:rPr kumimoji="1" lang="en-US" altLang="zh-CN" sz="1400" dirty="0" smtClean="0"/>
              <a:t>1</a:t>
            </a:r>
            <a:r>
              <a:rPr kumimoji="1" lang="en-US" altLang="zh-CN" dirty="0" smtClean="0"/>
              <a:t> </a:t>
            </a:r>
            <a:r>
              <a:rPr kumimoji="1" lang="en-US" altLang="zh-CN" sz="1600" dirty="0" smtClean="0"/>
              <a:t>= [-1000, -666, -333, 0, 333,666 ,1000]</a:t>
            </a:r>
            <a:endParaRPr kumimoji="1" lang="zh-CN" altLang="en-US" sz="1600" dirty="0"/>
          </a:p>
        </p:txBody>
      </p:sp>
      <p:sp>
        <p:nvSpPr>
          <p:cNvPr id="65" name="文本框 64"/>
          <p:cNvSpPr txBox="1"/>
          <p:nvPr/>
        </p:nvSpPr>
        <p:spPr>
          <a:xfrm>
            <a:off x="494910" y="5508776"/>
            <a:ext cx="3557917" cy="338554"/>
          </a:xfrm>
          <a:prstGeom prst="rect">
            <a:avLst/>
          </a:prstGeom>
          <a:noFill/>
        </p:spPr>
        <p:txBody>
          <a:bodyPr wrap="square" rtlCol="0">
            <a:spAutoFit/>
          </a:bodyPr>
          <a:lstStyle/>
          <a:p>
            <a:r>
              <a:rPr kumimoji="1" lang="en-US" altLang="zh-CN" sz="1600" dirty="0" smtClean="0"/>
              <a:t>F</a:t>
            </a:r>
            <a:r>
              <a:rPr kumimoji="1" lang="en-US" altLang="zh-CN" sz="1400" dirty="0" smtClean="0"/>
              <a:t>2</a:t>
            </a:r>
            <a:r>
              <a:rPr kumimoji="1" lang="en-US" altLang="zh-CN" sz="1600" dirty="0" smtClean="0"/>
              <a:t> </a:t>
            </a:r>
            <a:r>
              <a:rPr kumimoji="1" lang="en-US" altLang="zh-CN" sz="1600" dirty="0"/>
              <a:t>= [-1000, -666, -333, 0, 333,666 ,1000</a:t>
            </a:r>
            <a:r>
              <a:rPr kumimoji="1" lang="en-US" altLang="zh-CN" sz="1400" dirty="0" smtClean="0"/>
              <a:t>]</a:t>
            </a:r>
            <a:endParaRPr kumimoji="1" lang="zh-CN" altLang="en-US" sz="1400" dirty="0"/>
          </a:p>
        </p:txBody>
      </p:sp>
      <p:sp>
        <p:nvSpPr>
          <p:cNvPr id="66" name="文本框 65"/>
          <p:cNvSpPr txBox="1"/>
          <p:nvPr/>
        </p:nvSpPr>
        <p:spPr>
          <a:xfrm>
            <a:off x="974974" y="5932776"/>
            <a:ext cx="2948867" cy="338554"/>
          </a:xfrm>
          <a:prstGeom prst="rect">
            <a:avLst/>
          </a:prstGeom>
          <a:noFill/>
        </p:spPr>
        <p:txBody>
          <a:bodyPr wrap="square" rtlCol="0">
            <a:spAutoFit/>
          </a:bodyPr>
          <a:lstStyle/>
          <a:p>
            <a:r>
              <a:rPr kumimoji="1" lang="en-US" altLang="zh-CN" sz="1600" dirty="0"/>
              <a:t>[</a:t>
            </a:r>
            <a:r>
              <a:rPr kumimoji="1" lang="en-US" altLang="zh-CN" sz="1600" dirty="0" smtClean="0"/>
              <a:t>F1 F2] has </a:t>
            </a:r>
            <a:r>
              <a:rPr kumimoji="1" lang="en-US" altLang="zh-CN" sz="1600" b="1" dirty="0" smtClean="0"/>
              <a:t>49</a:t>
            </a:r>
            <a:r>
              <a:rPr kumimoji="1" lang="en-US" altLang="zh-CN" sz="1600" dirty="0" smtClean="0"/>
              <a:t> possibilities !</a:t>
            </a:r>
            <a:endParaRPr kumimoji="1" lang="zh-CN" altLang="en-US" sz="1600" dirty="0"/>
          </a:p>
        </p:txBody>
      </p:sp>
      <p:sp>
        <p:nvSpPr>
          <p:cNvPr id="67" name="矩形 66"/>
          <p:cNvSpPr/>
          <p:nvPr/>
        </p:nvSpPr>
        <p:spPr>
          <a:xfrm>
            <a:off x="447403" y="2371610"/>
            <a:ext cx="3605423" cy="3899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82848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fld id="{D9166041-0834-45F3-A751-A239CF01EF83}" type="slidenum">
              <a:rPr lang="fr-FR" sz="1600" smtClean="0"/>
              <a:pPr/>
              <a:t>9</a:t>
            </a:fld>
            <a:endParaRPr lang="fr-FR" sz="1600" dirty="0"/>
          </a:p>
        </p:txBody>
      </p:sp>
      <p:sp>
        <p:nvSpPr>
          <p:cNvPr id="4" name="Titre 3"/>
          <p:cNvSpPr>
            <a:spLocks noGrp="1"/>
          </p:cNvSpPr>
          <p:nvPr>
            <p:ph type="title"/>
          </p:nvPr>
        </p:nvSpPr>
        <p:spPr>
          <a:xfrm>
            <a:off x="1979712" y="44624"/>
            <a:ext cx="7128792" cy="1008112"/>
          </a:xfrm>
        </p:spPr>
        <p:txBody>
          <a:bodyPr>
            <a:normAutofit/>
          </a:bodyPr>
          <a:lstStyle/>
          <a:p>
            <a:r>
              <a:rPr kumimoji="1" lang="en-US" altLang="zh-CN" sz="4000" b="1" dirty="0" smtClean="0">
                <a:latin typeface="+mj-lt"/>
              </a:rPr>
              <a:t>Result</a:t>
            </a:r>
            <a:endParaRPr kumimoji="1" lang="en-US" altLang="zh-CN" sz="4000" b="1" dirty="0">
              <a:latin typeface="+mj-lt"/>
            </a:endParaRPr>
          </a:p>
        </p:txBody>
      </p:sp>
      <p:sp>
        <p:nvSpPr>
          <p:cNvPr id="7" name="矩形 6"/>
          <p:cNvSpPr/>
          <p:nvPr/>
        </p:nvSpPr>
        <p:spPr>
          <a:xfrm>
            <a:off x="395537" y="1298993"/>
            <a:ext cx="3384376" cy="461665"/>
          </a:xfrm>
          <a:prstGeom prst="rect">
            <a:avLst/>
          </a:prstGeom>
        </p:spPr>
        <p:txBody>
          <a:bodyPr wrap="square">
            <a:spAutoFit/>
          </a:bodyPr>
          <a:lstStyle/>
          <a:p>
            <a:r>
              <a:rPr lang="en-US" altLang="zh-CN" sz="2400" b="1" dirty="0" smtClean="0">
                <a:solidFill>
                  <a:schemeClr val="tx2"/>
                </a:solidFill>
                <a:latin typeface="+mj-lt"/>
              </a:rPr>
              <a:t>1. Max Stress Estimation</a:t>
            </a:r>
            <a:endParaRPr lang="en-US" altLang="zh-CN" sz="2400" b="1" dirty="0">
              <a:solidFill>
                <a:schemeClr val="tx2"/>
              </a:solidFill>
              <a:latin typeface="+mj-lt"/>
            </a:endParaRPr>
          </a:p>
        </p:txBody>
      </p:sp>
      <p:sp>
        <p:nvSpPr>
          <p:cNvPr id="3" name="矩形 2"/>
          <p:cNvSpPr/>
          <p:nvPr/>
        </p:nvSpPr>
        <p:spPr>
          <a:xfrm>
            <a:off x="395536" y="1916832"/>
            <a:ext cx="6984776" cy="369332"/>
          </a:xfrm>
          <a:prstGeom prst="rect">
            <a:avLst/>
          </a:prstGeom>
        </p:spPr>
        <p:txBody>
          <a:bodyPr wrap="square">
            <a:spAutoFit/>
          </a:bodyPr>
          <a:lstStyle/>
          <a:p>
            <a:r>
              <a:rPr lang="en-US" altLang="zh-CN" b="1" dirty="0" smtClean="0">
                <a:solidFill>
                  <a:schemeClr val="tx2"/>
                </a:solidFill>
              </a:rPr>
              <a:t>1.2 Max Stress Prediction in New Data</a:t>
            </a:r>
            <a:endParaRPr lang="en-US" altLang="zh-CN" b="1" dirty="0">
              <a:solidFill>
                <a:schemeClr val="tx2"/>
              </a:solidFill>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6203" r="3864" b="5515"/>
          <a:stretch/>
        </p:blipFill>
        <p:spPr>
          <a:xfrm>
            <a:off x="421268" y="2309851"/>
            <a:ext cx="4176464" cy="3290918"/>
          </a:xfrm>
          <a:prstGeom prst="rect">
            <a:avLst/>
          </a:prstGeom>
        </p:spPr>
      </p:pic>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l="5901" t="2750" r="7476" b="2750"/>
          <a:stretch/>
        </p:blipFill>
        <p:spPr>
          <a:xfrm>
            <a:off x="4630477" y="2293448"/>
            <a:ext cx="4032448" cy="3299276"/>
          </a:xfrm>
          <a:prstGeom prst="rect">
            <a:avLst/>
          </a:prstGeom>
        </p:spPr>
      </p:pic>
      <p:sp>
        <p:nvSpPr>
          <p:cNvPr id="9" name="矩形 8"/>
          <p:cNvSpPr/>
          <p:nvPr/>
        </p:nvSpPr>
        <p:spPr>
          <a:xfrm>
            <a:off x="1493913" y="5946414"/>
            <a:ext cx="1781943" cy="369332"/>
          </a:xfrm>
          <a:prstGeom prst="rect">
            <a:avLst/>
          </a:prstGeom>
        </p:spPr>
        <p:txBody>
          <a:bodyPr wrap="square">
            <a:spAutoFit/>
          </a:bodyPr>
          <a:lstStyle/>
          <a:p>
            <a:r>
              <a:rPr lang="zh-CN" altLang="en-US" dirty="0"/>
              <a:t>RMSE =    </a:t>
            </a:r>
            <a:r>
              <a:rPr lang="zh-CN" altLang="en-US" dirty="0" smtClean="0"/>
              <a:t>0.5431</a:t>
            </a:r>
            <a:r>
              <a:rPr lang="en-US" altLang="zh-CN" dirty="0" smtClean="0"/>
              <a:t> </a:t>
            </a:r>
            <a:endParaRPr lang="zh-CN" altLang="en-US" dirty="0"/>
          </a:p>
        </p:txBody>
      </p:sp>
      <p:sp>
        <p:nvSpPr>
          <p:cNvPr id="10" name="矩形 9"/>
          <p:cNvSpPr/>
          <p:nvPr/>
        </p:nvSpPr>
        <p:spPr>
          <a:xfrm>
            <a:off x="5832273" y="5946414"/>
            <a:ext cx="1903085" cy="369332"/>
          </a:xfrm>
          <a:prstGeom prst="rect">
            <a:avLst/>
          </a:prstGeom>
        </p:spPr>
        <p:txBody>
          <a:bodyPr wrap="none">
            <a:spAutoFit/>
          </a:bodyPr>
          <a:lstStyle/>
          <a:p>
            <a:r>
              <a:rPr lang="en-US" altLang="zh-CN" dirty="0"/>
              <a:t>y</a:t>
            </a:r>
            <a:r>
              <a:rPr lang="zh-CN" altLang="en-US" dirty="0" smtClean="0"/>
              <a:t> </a:t>
            </a:r>
            <a:r>
              <a:rPr lang="zh-CN" altLang="en-US" dirty="0"/>
              <a:t>=    </a:t>
            </a:r>
            <a:r>
              <a:rPr lang="zh-CN" altLang="en-US" dirty="0" smtClean="0"/>
              <a:t>1.01</a:t>
            </a:r>
            <a:r>
              <a:rPr lang="en-US" altLang="zh-CN" dirty="0" smtClean="0"/>
              <a:t> x</a:t>
            </a:r>
            <a:r>
              <a:rPr lang="zh-CN" altLang="en-US" dirty="0" smtClean="0"/>
              <a:t>  </a:t>
            </a:r>
            <a:r>
              <a:rPr lang="en-US" altLang="zh-CN" dirty="0" smtClean="0"/>
              <a:t>-  </a:t>
            </a:r>
            <a:r>
              <a:rPr lang="zh-CN" altLang="en-US" dirty="0" smtClean="0"/>
              <a:t>0.41</a:t>
            </a:r>
            <a:endParaRPr lang="zh-CN" altLang="en-US" dirty="0"/>
          </a:p>
        </p:txBody>
      </p:sp>
      <p:sp>
        <p:nvSpPr>
          <p:cNvPr id="25" name="矩形 24"/>
          <p:cNvSpPr/>
          <p:nvPr/>
        </p:nvSpPr>
        <p:spPr>
          <a:xfrm>
            <a:off x="1259632" y="5908965"/>
            <a:ext cx="2324396" cy="448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5220072" y="5905369"/>
            <a:ext cx="3168352" cy="448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a:off x="5572241" y="1375449"/>
            <a:ext cx="3176903" cy="338554"/>
          </a:xfrm>
          <a:prstGeom prst="rect">
            <a:avLst/>
          </a:prstGeom>
        </p:spPr>
        <p:txBody>
          <a:bodyPr wrap="square">
            <a:spAutoFit/>
          </a:bodyPr>
          <a:lstStyle/>
          <a:p>
            <a:r>
              <a:rPr lang="en-US" altLang="zh-CN" sz="1600" dirty="0" smtClean="0">
                <a:effectLst/>
                <a:latin typeface="+mj-lt"/>
              </a:rPr>
              <a:t>Training Data: 49 (sampling plan 1) </a:t>
            </a:r>
            <a:endParaRPr lang="en-US" altLang="zh-CN" sz="1600" dirty="0">
              <a:effectLst/>
              <a:latin typeface="+mj-lt"/>
            </a:endParaRPr>
          </a:p>
        </p:txBody>
      </p:sp>
      <p:sp>
        <p:nvSpPr>
          <p:cNvPr id="30" name="矩形 29"/>
          <p:cNvSpPr/>
          <p:nvPr/>
        </p:nvSpPr>
        <p:spPr>
          <a:xfrm>
            <a:off x="5603137" y="1725361"/>
            <a:ext cx="3176903" cy="338554"/>
          </a:xfrm>
          <a:prstGeom prst="rect">
            <a:avLst/>
          </a:prstGeom>
        </p:spPr>
        <p:txBody>
          <a:bodyPr wrap="square">
            <a:spAutoFit/>
          </a:bodyPr>
          <a:lstStyle/>
          <a:p>
            <a:r>
              <a:rPr lang="en-US" altLang="zh-CN" sz="1600" dirty="0" smtClean="0">
                <a:latin typeface="+mj-lt"/>
              </a:rPr>
              <a:t>Test</a:t>
            </a:r>
            <a:r>
              <a:rPr lang="en-US" altLang="zh-CN" sz="1600" dirty="0" smtClean="0">
                <a:effectLst/>
                <a:latin typeface="+mj-lt"/>
              </a:rPr>
              <a:t>ing Data:  14 random generated </a:t>
            </a:r>
            <a:endParaRPr lang="en-US" altLang="zh-CN" sz="1600" dirty="0">
              <a:effectLst/>
              <a:latin typeface="+mj-lt"/>
            </a:endParaRPr>
          </a:p>
        </p:txBody>
      </p:sp>
      <p:sp>
        <p:nvSpPr>
          <p:cNvPr id="31" name="矩形 30"/>
          <p:cNvSpPr/>
          <p:nvPr/>
        </p:nvSpPr>
        <p:spPr>
          <a:xfrm>
            <a:off x="5508104" y="1272451"/>
            <a:ext cx="3328093" cy="90981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75185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Excel" ma:contentTypeID="0x010100505AF35FDCA54D2FA379F261E520FD37003BA607584A07684089D0538041E4120804070200C84D40C95281D344AB00E592D5F50CD2" ma:contentTypeVersion="0" ma:contentTypeDescription="" ma:contentTypeScope="" ma:versionID="27a5862c6fb32810151fd9dee40f1bf1">
  <xsd:schema xmlns:xsd="http://www.w3.org/2001/XMLSchema" xmlns:xs="http://www.w3.org/2001/XMLSchema" xmlns:p="http://schemas.microsoft.com/office/2006/metadata/properties" xmlns:ns2="9cb235b8-7541-4a6e-b886-1bf4192805bd" xmlns:ns3="http://schemas.microsoft.com/sharepoint/v3/fields" xmlns:ns4="fdfc4818-8913-436f-b377-048022affe40" targetNamespace="http://schemas.microsoft.com/office/2006/metadata/properties" ma:root="true" ma:fieldsID="9214b561b95c6e3afcfc03b6561688c4" ns2:_="" ns3:_="" ns4:_="">
    <xsd:import namespace="9cb235b8-7541-4a6e-b886-1bf4192805bd"/>
    <xsd:import namespace="http://schemas.microsoft.com/sharepoint/v3/fields"/>
    <xsd:import namespace="fdfc4818-8913-436f-b377-048022affe40"/>
    <xsd:element name="properties">
      <xsd:complexType>
        <xsd:sequence>
          <xsd:element name="documentManagement">
            <xsd:complexType>
              <xsd:all>
                <xsd:element ref="ns2:Structure" minOccurs="0"/>
                <xsd:element ref="ns2:TRI" minOccurs="0"/>
                <xsd:element ref="ns2:Type_x0020_de_x0020_document_x0020_standard" minOccurs="0"/>
                <xsd:element ref="ns2:Etat_x0020_du_x0020_document" minOccurs="0"/>
                <xsd:element ref="ns2:Année" minOccurs="0"/>
                <xsd:element ref="ns3:_DCDateCreated" minOccurs="0"/>
                <xsd:element ref="ns2:Tags" minOccurs="0"/>
                <xsd:element ref="ns4:Exaged_DocName" minOccurs="0"/>
                <xsd:element ref="ns2:Type_x0020_spec"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235b8-7541-4a6e-b886-1bf4192805bd" elementFormDefault="qualified">
    <xsd:import namespace="http://schemas.microsoft.com/office/2006/documentManagement/types"/>
    <xsd:import namespace="http://schemas.microsoft.com/office/infopath/2007/PartnerControls"/>
    <xsd:element name="Structure" ma:index="2" nillable="true" ma:displayName="Structure émettrice" ma:default="ABES" ma:format="Dropdown" ma:indexed="true" ma:internalName="Structure">
      <xsd:simpleType>
        <xsd:restriction base="dms:Choice">
          <xsd:enumeration value="ABES"/>
          <xsd:enumeration value="ADBU"/>
          <xsd:enumeration value="AMUE"/>
          <xsd:enumeration value="ANR"/>
          <xsd:enumeration value="BNF"/>
          <xsd:enumeration value="CERL"/>
          <xsd:enumeration value="CNRS"/>
          <xsd:enumeration value="CNRS-DIST"/>
          <xsd:enumeration value="Couperin"/>
          <xsd:enumeration value="Cellule budgétaire"/>
          <xsd:enumeration value="Cellule Communication"/>
          <xsd:enumeration value="Cellule Qualité"/>
          <xsd:enumeration value="CINES"/>
          <xsd:enumeration value="CRFCB"/>
          <xsd:enumeration value="CTLes"/>
          <xsd:enumeration value="DART"/>
          <xsd:enumeration value="DEP"/>
          <xsd:enumeration value="Direction"/>
          <xsd:enumeration value="DSG"/>
          <xsd:enumeration value="DSG - PACT"/>
          <xsd:enumeration value="DSG - Finances"/>
          <xsd:enumeration value="DSG - RH"/>
          <xsd:enumeration value="DSG - Secrétariat"/>
          <xsd:enumeration value="Dept ADELE"/>
          <xsd:enumeration value="DSI"/>
          <xsd:enumeration value="DSI - P2I"/>
          <xsd:enumeration value="DSI - PEM"/>
          <xsd:enumeration value="DSI - PSD"/>
          <xsd:enumeration value="DSI - PSIR"/>
          <xsd:enumeration value="DSR"/>
          <xsd:enumeration value="DSR - Méta"/>
          <xsd:enumeration value="DSR - PFD"/>
          <xsd:enumeration value="DSR - PGC"/>
          <xsd:enumeration value="DSR - PGR"/>
          <xsd:enumeration value="DSR - PIT"/>
          <xsd:enumeration value="FILL"/>
          <xsd:enumeration value="INIST"/>
          <xsd:enumeration value="ISSN"/>
          <xsd:enumeration value="LIRM"/>
          <xsd:enumeration value="MCC"/>
          <xsd:enumeration value="MESR"/>
          <xsd:enumeration value="Mission évaluation"/>
          <xsd:enumeration value="Mission Normalisation"/>
          <xsd:enumeration value="Mission PEB"/>
          <xsd:enumeration value="Missions Projets Européens"/>
          <xsd:enumeration value="Mission Ressources Electroniques"/>
          <xsd:enumeration value="Mission Rétroconversion"/>
          <xsd:enumeration value="Mission SGB mutualisé"/>
          <xsd:enumeration value="Mission Sudoc PS"/>
          <xsd:enumeration value="Mission Thèses"/>
          <xsd:enumeration value="OCLC"/>
          <xsd:enumeration value="Réseau Calames"/>
          <xsd:enumeration value="Réseau Sudoc"/>
          <xsd:enumeration value="Réseau Sudoc-PS"/>
          <xsd:enumeration value="Réseau thèses"/>
          <xsd:enumeration value="RNSR"/>
          <xsd:enumeration value="Autre"/>
        </xsd:restriction>
      </xsd:simpleType>
    </xsd:element>
    <xsd:element name="TRI" ma:index="3" nillable="true" ma:displayName="Trigramme" ma:default="A renseigner" ma:format="Dropdown" ma:internalName="TRI">
      <xsd:simpleType>
        <xsd:restriction base="dms:Choice">
          <xsd:enumeration value="A renseigner"/>
          <xsd:enumeration value="ACT"/>
          <xsd:enumeration value="AHE"/>
          <xsd:enumeration value="AJL"/>
          <xsd:enumeration value="ALM"/>
          <xsd:enumeration value="ALP"/>
          <xsd:enumeration value="AMZ"/>
          <xsd:enumeration value="BBR"/>
          <xsd:enumeration value="BEB"/>
          <xsd:enumeration value="BML"/>
          <xsd:enumeration value="BTS"/>
          <xsd:enumeration value="CBD"/>
          <xsd:enumeration value="CCI"/>
          <xsd:enumeration value="CDT"/>
          <xsd:enumeration value="CFY"/>
          <xsd:enumeration value="CLY"/>
          <xsd:enumeration value="CMC"/>
          <xsd:enumeration value="COU"/>
          <xsd:enumeration value="CPD"/>
          <xsd:enumeration value="CST"/>
          <xsd:enumeration value="DED"/>
          <xsd:enumeration value="DOO"/>
          <xsd:enumeration value="DSA"/>
          <xsd:enumeration value="ECT"/>
          <xsd:enumeration value="EHR"/>
          <xsd:enumeration value="ERM"/>
          <xsd:enumeration value="FBE"/>
          <xsd:enumeration value="FCR"/>
          <xsd:enumeration value="FBR"/>
          <xsd:enumeration value="FML"/>
          <xsd:enumeration value="FPX"/>
          <xsd:enumeration value="GLT"/>
          <xsd:enumeration value="IAN"/>
          <xsd:enumeration value="ILU"/>
          <xsd:enumeration value="IMN"/>
          <xsd:enumeration value="IMR"/>
          <xsd:enumeration value="JBN"/>
          <xsd:enumeration value="JCE"/>
          <xsd:enumeration value="JFH"/>
          <xsd:enumeration value="JGT"/>
          <xsd:enumeration value="JKN"/>
          <xsd:enumeration value="JLP"/>
          <xsd:enumeration value="JMF"/>
          <xsd:enumeration value="JML"/>
          <xsd:enumeration value="JNO"/>
          <xsd:enumeration value="JPA"/>
          <xsd:enumeration value="KGX"/>
          <xsd:enumeration value="KMI"/>
          <xsd:enumeration value="LBL"/>
          <xsd:enumeration value="LNA"/>
          <xsd:enumeration value="LPL"/>
          <xsd:enumeration value="MBA"/>
          <xsd:enumeration value="MBN"/>
          <xsd:enumeration value="MBT"/>
          <xsd:enumeration value="MCN"/>
          <xsd:enumeration value="MCO"/>
          <xsd:enumeration value="MCS"/>
          <xsd:enumeration value="MGD"/>
          <xsd:enumeration value="MGX"/>
          <xsd:enumeration value="MJN"/>
          <xsd:enumeration value="MLD"/>
          <xsd:enumeration value="MLP"/>
          <xsd:enumeration value="MPD"/>
          <xsd:enumeration value="MPN"/>
          <xsd:enumeration value="MPR"/>
          <xsd:enumeration value="MPT"/>
          <xsd:enumeration value="MSR"/>
          <xsd:enumeration value="MTE"/>
          <xsd:enumeration value="NBD"/>
          <xsd:enumeration value="NBT"/>
          <xsd:enumeration value="OCN"/>
          <xsd:enumeration value="OKI"/>
          <xsd:enumeration value="OMZ"/>
          <xsd:enumeration value="ORX"/>
          <xsd:enumeration value="PDZ"/>
          <xsd:enumeration value="PFK"/>
          <xsd:enumeration value="PLP"/>
          <xsd:enumeration value="PMA"/>
          <xsd:enumeration value="PMI"/>
          <xsd:enumeration value="PML"/>
          <xsd:enumeration value="PPN"/>
          <xsd:enumeration value="PPO"/>
          <xsd:enumeration value="PPS"/>
          <xsd:enumeration value="RBD"/>
          <xsd:enumeration value="RJD"/>
          <xsd:enumeration value="ROA"/>
          <xsd:enumeration value="RPA"/>
          <xsd:enumeration value="SDT"/>
          <xsd:enumeration value="SGT"/>
          <xsd:enumeration value="SPE"/>
          <xsd:enumeration value="SPR"/>
          <xsd:enumeration value="SRY"/>
          <xsd:enumeration value="TDN"/>
          <xsd:enumeration value="TMX"/>
          <xsd:enumeration value="VGO"/>
          <xsd:enumeration value="VSA"/>
          <xsd:enumeration value="YNS"/>
        </xsd:restriction>
      </xsd:simpleType>
    </xsd:element>
    <xsd:element name="Type_x0020_de_x0020_document_x0020_standard" ma:index="4" nillable="true" ma:displayName="Type de document" ma:default="A renseigner" ma:format="Dropdown" ma:internalName="Type_x0020_de_x0020_document_x0020_standard">
      <xsd:simpleType>
        <xsd:restriction base="dms:Choice">
          <xsd:enumeration value="A renseigner"/>
          <xsd:enumeration value="Acte d'engagement"/>
          <xsd:enumeration value="Affichette porte"/>
          <xsd:enumeration value="Annexe"/>
          <xsd:enumeration value="Annexe 2"/>
          <xsd:enumeration value="Annuaire"/>
          <xsd:enumeration value="Avenant"/>
          <xsd:enumeration value="Avenant au marché"/>
          <xsd:enumeration value="BE"/>
          <xsd:enumeration value="CCAP"/>
          <xsd:enumeration value="CCTP"/>
          <xsd:enumeration value="Chevalet"/>
          <xsd:enumeration value="Chrono"/>
          <xsd:enumeration value="Compte-rendu réunion"/>
          <xsd:enumeration value="Convention"/>
          <xsd:enumeration value="Courrier"/>
          <xsd:enumeration value="DC 1"/>
          <xsd:enumeration value="DC 2"/>
          <xsd:enumeration value="Demande de précisions"/>
          <xsd:enumeration value="Devis"/>
          <xsd:enumeration value="Diaporama Formation"/>
          <xsd:enumeration value="Documentation fonctionnelle"/>
          <xsd:enumeration value="Documentation technique"/>
          <xsd:enumeration value="Dossier de candidature"/>
          <xsd:enumeration value="Dossier d'exploitation"/>
          <xsd:enumeration value="Dossier de spécifications"/>
          <xsd:enumeration value="Dossier de recette"/>
          <xsd:enumeration value="Etiquette"/>
          <xsd:enumeration value="Etude"/>
          <xsd:enumeration value="Fiche application"/>
          <xsd:enumeration value="Fiche formateur"/>
          <xsd:enumeration value="Fiche projet"/>
          <xsd:enumeration value="Licence"/>
          <xsd:enumeration value="Manuel"/>
          <xsd:enumeration value="Norme"/>
          <xsd:enumeration value="Note"/>
          <xsd:enumeration value="Notification"/>
          <xsd:enumeration value="Notification rejet"/>
          <xsd:enumeration value="Ordre du jour réunion"/>
          <xsd:enumeration value="Organigramme"/>
          <xsd:enumeration value="Ouverture de plis"/>
          <xsd:enumeration value="Plan de formation"/>
          <xsd:enumeration value="Plan de communication"/>
          <xsd:enumeration value="Plaquette - brochure"/>
          <xsd:enumeration value="Présentation - Communication"/>
          <xsd:enumeration value="Procédure"/>
          <xsd:enumeration value="Programme (formation)"/>
          <xsd:enumeration value="Rapport"/>
          <xsd:enumeration value="Rapport d'activité"/>
          <xsd:enumeration value="Rapport de présentation"/>
          <xsd:enumeration value="Reconduction"/>
          <xsd:enumeration value="Revue application"/>
          <xsd:enumeration value="Support"/>
          <xsd:enumeration value="Tableau de bord"/>
          <xsd:enumeration value="Tableau de suivi"/>
          <xsd:enumeration value="TP Formation"/>
          <xsd:enumeration value="TP jeu1"/>
          <xsd:enumeration value="TP jeu2"/>
          <xsd:enumeration value="TP jeu3"/>
          <xsd:enumeration value="Tp jeu corsé"/>
          <xsd:enumeration value="Autre"/>
        </xsd:restriction>
      </xsd:simpleType>
    </xsd:element>
    <xsd:element name="Etat_x0020_du_x0020_document" ma:index="5" nillable="true" ma:displayName="Etat du document" ma:format="Dropdown" ma:internalName="Etat_x0020_du_x0020_document">
      <xsd:simpleType>
        <xsd:restriction base="dms:Choice">
          <xsd:enumeration value="Brouillon"/>
          <xsd:enumeration value="Document de travail"/>
          <xsd:enumeration value="Document préparatoire"/>
          <xsd:enumeration value="A valider"/>
          <xsd:enumeration value="Validé"/>
          <xsd:enumeration value="Diffusé"/>
          <xsd:enumeration value="Applicable"/>
          <xsd:enumeration value="Publié"/>
          <xsd:enumeration value="Périmé"/>
          <xsd:enumeration value="Version finale à conserver"/>
        </xsd:restriction>
      </xsd:simpleType>
    </xsd:element>
    <xsd:element name="Année" ma:index="6" nillable="true" ma:displayName="Année" ma:default="A renseigner" ma:format="Dropdown" ma:internalName="Ann_x00e9_e">
      <xsd:simpleType>
        <xsd:restriction base="dms:Choice">
          <xsd:enumeration value="A renseigner"/>
          <xsd:enumeration value="2016"/>
          <xsd:enumeration value="2015"/>
          <xsd:enumeration value="2014"/>
          <xsd:enumeration value="2013"/>
          <xsd:enumeration value="2012"/>
          <xsd:enumeration value="2011"/>
          <xsd:enumeration value="2010"/>
          <xsd:enumeration value="2009"/>
          <xsd:enumeration value="2008"/>
          <xsd:enumeration value="2007"/>
          <xsd:enumeration value="2006"/>
          <xsd:enumeration value="2005"/>
          <xsd:enumeration value="2004"/>
          <xsd:enumeration value="2003"/>
          <xsd:enumeration value="2002"/>
          <xsd:enumeration value="2001"/>
          <xsd:enumeration value="2000"/>
          <xsd:enumeration value="1999"/>
          <xsd:enumeration value="1998"/>
          <xsd:enumeration value="1997"/>
          <xsd:enumeration value="1996"/>
          <xsd:enumeration value="1995"/>
        </xsd:restriction>
      </xsd:simpleType>
    </xsd:element>
    <xsd:element name="Tags" ma:index="10" nillable="true" ma:displayName="Tags" ma:internalName="Tags">
      <xsd:simpleType>
        <xsd:restriction base="dms:Text">
          <xsd:maxLength value="255"/>
        </xsd:restriction>
      </xsd:simpleType>
    </xsd:element>
    <xsd:element name="Type_x0020_spec" ma:index="18" nillable="true" ma:displayName="Concerne" ma:default="A renseigner" ma:hidden="true" ma:internalName="Type_x0020_spec" ma:readOnly="false">
      <xsd:complexType>
        <xsd:complexContent>
          <xsd:extension base="dms:MultiChoiceFillIn">
            <xsd:sequence>
              <xsd:element name="Value" maxOccurs="unbounded" minOccurs="0" nillable="true">
                <xsd:simpleType>
                  <xsd:union memberTypes="dms:Text">
                    <xsd:simpleType>
                      <xsd:restriction base="dms:Choice">
                        <xsd:enumeration value="A renseigner"/>
                        <xsd:enumeration value="APCC"/>
                        <xsd:enumeration value="CBS"/>
                        <xsd:enumeration value="Exports à la demande"/>
                        <xsd:enumeration value="Exports réguliers"/>
                        <xsd:enumeration value="Exports hors réseaux"/>
                        <xsd:enumeration value="Guide Méthodo"/>
                        <xsd:enumeration value="Imports Sudoc"/>
                        <xsd:enumeration value="PSI"/>
                        <xsd:enumeration value="Scripts"/>
                        <xsd:enumeration value="Self Sudoc"/>
                        <xsd:enumeration value="Site Web"/>
                        <xsd:enumeration value="Supeb"/>
                        <xsd:enumeration value="Webstats"/>
                        <xsd:enumeration value="WinIBW"/>
                        <xsd:enumeration value="Z39-50"/>
                      </xsd:restriction>
                    </xsd:simpleType>
                  </xsd:un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Created" ma:index="7" nillable="true" ma:displayName="Date de création" ma:default="[today]" ma:description="Date à laquelle la ressource a été créée" ma:format="DateOnly" ma:internalName="_DCDateCreat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dfc4818-8913-436f-b377-048022affe40" elementFormDefault="qualified">
    <xsd:import namespace="http://schemas.microsoft.com/office/2006/documentManagement/types"/>
    <xsd:import namespace="http://schemas.microsoft.com/office/infopath/2007/PartnerControls"/>
    <xsd:element name="Exaged_DocName" ma:index="13" nillable="true" ma:displayName="Nom du document" ma:hidden="true" ma:internalName="Exaged_DocNam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Type de contenu"/>
        <xsd:element ref="dc:title" minOccurs="0" maxOccurs="1" ma:index="1" ma:displayName="Titre"/>
        <xsd:element ref="dc:subject" minOccurs="0" maxOccurs="1"/>
        <xsd:element ref="dc:description" minOccurs="0" maxOccurs="1" ma:index="8" ma:displayName="Commentaires"/>
        <xsd:element name="keywords" minOccurs="0" maxOccurs="1" type="xsd:string" ma:index="9" ma:displayName="Mots clé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ype_x0020_spec xmlns="9cb235b8-7541-4a6e-b886-1bf4192805bd">
      <Value>A renseigner</Value>
    </Type_x0020_spec>
    <Etat_x0020_du_x0020_document xmlns="9cb235b8-7541-4a6e-b886-1bf4192805bd" xsi:nil="true"/>
    <TRI xmlns="9cb235b8-7541-4a6e-b886-1bf4192805bd">IMN</TRI>
    <Tags xmlns="9cb235b8-7541-4a6e-b886-1bf4192805bd" xsi:nil="true"/>
    <Structure xmlns="9cb235b8-7541-4a6e-b886-1bf4192805bd">ABES</Structure>
    <Type_x0020_de_x0020_document_x0020_standard xmlns="9cb235b8-7541-4a6e-b886-1bf4192805bd">A renseigner</Type_x0020_de_x0020_document_x0020_standard>
    <Année xmlns="9cb235b8-7541-4a6e-b886-1bf4192805bd">A renseigner</Année>
    <Exaged_DocName xmlns="fdfc4818-8913-436f-b377-048022affe40" xsi:nil="true"/>
    <_DCDateCreated xmlns="http://schemas.microsoft.com/sharepoint/v3/fields">2016-05-12T22:00:00+00:00</_DCDateCreated>
  </documentManagement>
</p:properties>
</file>

<file path=customXml/itemProps1.xml><?xml version="1.0" encoding="utf-8"?>
<ds:datastoreItem xmlns:ds="http://schemas.openxmlformats.org/officeDocument/2006/customXml" ds:itemID="{3C0AFC35-1808-44CC-B11D-A5944F0B5DEA}">
  <ds:schemaRefs>
    <ds:schemaRef ds:uri="http://schemas.microsoft.com/sharepoint/v3/contenttype/forms"/>
  </ds:schemaRefs>
</ds:datastoreItem>
</file>

<file path=customXml/itemProps2.xml><?xml version="1.0" encoding="utf-8"?>
<ds:datastoreItem xmlns:ds="http://schemas.openxmlformats.org/officeDocument/2006/customXml" ds:itemID="{96EAC1F8-985C-4304-AFA1-0188F58D55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b235b8-7541-4a6e-b886-1bf4192805bd"/>
    <ds:schemaRef ds:uri="http://schemas.microsoft.com/sharepoint/v3/fields"/>
    <ds:schemaRef ds:uri="fdfc4818-8913-436f-b377-048022affe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045738-DC74-4671-83BE-3479BC2933C4}">
  <ds:schemaRefs>
    <ds:schemaRef ds:uri="http://schemas.microsoft.com/office/2006/metadata/properties"/>
    <ds:schemaRef ds:uri="http://schemas.microsoft.com/office/infopath/2007/PartnerControls"/>
    <ds:schemaRef ds:uri="9cb235b8-7541-4a6e-b886-1bf4192805bd"/>
    <ds:schemaRef ds:uri="fdfc4818-8913-436f-b377-048022affe40"/>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otalTime>26373</TotalTime>
  <Words>1484</Words>
  <Application>Microsoft Macintosh PowerPoint</Application>
  <PresentationFormat>全屏显示(4:3)</PresentationFormat>
  <Paragraphs>223</Paragraphs>
  <Slides>15</Slides>
  <Notes>15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Calibri</vt:lpstr>
      <vt:lpstr>Cambria Math</vt:lpstr>
      <vt:lpstr>Courier</vt:lpstr>
      <vt:lpstr>Segoe UI</vt:lpstr>
      <vt:lpstr>Segoe UI Semibold</vt:lpstr>
      <vt:lpstr>Wingdings</vt:lpstr>
      <vt:lpstr>宋体</vt:lpstr>
      <vt:lpstr>Arial</vt:lpstr>
      <vt:lpstr>Thème Office</vt:lpstr>
      <vt:lpstr>1_Thème Office</vt:lpstr>
      <vt:lpstr>PowerPoint 演示文稿</vt:lpstr>
      <vt:lpstr>Table of Contents</vt:lpstr>
      <vt:lpstr>Introduction</vt:lpstr>
      <vt:lpstr>My Subject</vt:lpstr>
      <vt:lpstr>My Subject  </vt:lpstr>
      <vt:lpstr>Methodology</vt:lpstr>
      <vt:lpstr>Methodology</vt:lpstr>
      <vt:lpstr>Result</vt:lpstr>
      <vt:lpstr>Result</vt:lpstr>
      <vt:lpstr>Result</vt:lpstr>
      <vt:lpstr>Result</vt:lpstr>
      <vt:lpstr>Result</vt:lpstr>
      <vt:lpstr>Result</vt:lpstr>
      <vt:lpstr>Conclusion</vt:lpstr>
      <vt:lpstr>PowerPoint 演示文稿</vt:lpstr>
    </vt:vector>
  </TitlesOfParts>
  <Company>ISAE</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 ISAE</dc:title>
  <dc:creator>n.el-yacoubi</dc:creator>
  <cp:keywords/>
  <dc:description/>
  <cp:lastModifiedBy>li tianyi</cp:lastModifiedBy>
  <cp:revision>265</cp:revision>
  <cp:lastPrinted>2018-05-21T22:00:13Z</cp:lastPrinted>
  <dcterms:created xsi:type="dcterms:W3CDTF">2015-05-06T13:28:31Z</dcterms:created>
  <dcterms:modified xsi:type="dcterms:W3CDTF">2018-06-26T08:28:16Z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0x010100505AF35FDCA54D2FA379F261E520FD37003BA607584A07684089D0538041E4120804070200C84D40C95281D344AB00E592D5F50CD2</vt:lpwstr>
  </property>
  <property fmtid="{D5CDD505-2E9C-101B-9397-08002B2CF9AE}" pid="3" name="Order">
    <vt:r8>7000</vt:r8>
  </property>
</Properties>
</file>