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69" r:id="rId1"/>
  </p:sldMasterIdLst>
  <p:notesMasterIdLst>
    <p:notesMasterId r:id="rId9"/>
  </p:notesMasterIdLst>
  <p:sldIdLst>
    <p:sldId id="256" r:id="rId2"/>
    <p:sldId id="259" r:id="rId3"/>
    <p:sldId id="257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03" autoAdjust="0"/>
    <p:restoredTop sz="94660"/>
  </p:normalViewPr>
  <p:slideViewPr>
    <p:cSldViewPr>
      <p:cViewPr varScale="1">
        <p:scale>
          <a:sx n="85" d="100"/>
          <a:sy n="85" d="100"/>
        </p:scale>
        <p:origin x="696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0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0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0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0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FE59F8B-51A4-451F-96DF-15BE0AEC54C6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285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97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12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3594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249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3094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124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467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35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15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38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04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62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66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78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51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61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36A34-A668-4A43-9099-C9D27A346F01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79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  <p:sldLayoutId id="2147484082" r:id="rId13"/>
    <p:sldLayoutId id="2147484083" r:id="rId14"/>
    <p:sldLayoutId id="2147484084" r:id="rId15"/>
    <p:sldLayoutId id="21474840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523492" y="2322458"/>
            <a:ext cx="9145016" cy="110654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6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 </a:t>
            </a:r>
            <a:r>
              <a:rPr lang="zh-CN" altLang="en-US" sz="66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性能优化</a:t>
            </a:r>
            <a:endParaRPr lang="en-US" sz="6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075D6AF-CB5F-409B-446B-216A70D107EF}"/>
              </a:ext>
            </a:extLst>
          </p:cNvPr>
          <p:cNvSpPr/>
          <p:nvPr/>
        </p:nvSpPr>
        <p:spPr>
          <a:xfrm>
            <a:off x="1733550" y="1700808"/>
            <a:ext cx="8667750" cy="2592288"/>
          </a:xfrm>
          <a:prstGeom prst="rect">
            <a:avLst/>
          </a:prstGeom>
          <a:noFill/>
          <a:ln w="38100"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81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AD36432-692B-52D4-74E0-DF515D6FD116}"/>
              </a:ext>
            </a:extLst>
          </p:cNvPr>
          <p:cNvSpPr/>
          <p:nvPr/>
        </p:nvSpPr>
        <p:spPr>
          <a:xfrm>
            <a:off x="5542002" y="361470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+mn-lt"/>
              </a:rPr>
              <a:t>技术方案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BOLD" panose="020B0806030504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9">
            <a:extLst>
              <a:ext uri="{FF2B5EF4-FFF2-40B4-BE49-F238E27FC236}">
                <a16:creationId xmlns:a16="http://schemas.microsoft.com/office/drawing/2014/main" id="{13D63C7F-902A-4DDA-7D1E-A3AE760FE59E}"/>
              </a:ext>
            </a:extLst>
          </p:cNvPr>
          <p:cNvSpPr/>
          <p:nvPr/>
        </p:nvSpPr>
        <p:spPr>
          <a:xfrm>
            <a:off x="3383915" y="2557145"/>
            <a:ext cx="1845310" cy="1108710"/>
          </a:xfrm>
          <a:custGeom>
            <a:avLst/>
            <a:gdLst>
              <a:gd name="connsiteX0" fmla="*/ 295798 w 1033384"/>
              <a:gd name="connsiteY0" fmla="*/ 0 h 615950"/>
              <a:gd name="connsiteX1" fmla="*/ 1033384 w 1033384"/>
              <a:gd name="connsiteY1" fmla="*/ 0 h 615950"/>
              <a:gd name="connsiteX2" fmla="*/ 737587 w 1033384"/>
              <a:gd name="connsiteY2" fmla="*/ 615950 h 615950"/>
              <a:gd name="connsiteX3" fmla="*/ 0 w 1033384"/>
              <a:gd name="connsiteY3" fmla="*/ 6159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384" h="615950">
                <a:moveTo>
                  <a:pt x="295798" y="0"/>
                </a:moveTo>
                <a:lnTo>
                  <a:pt x="1033384" y="0"/>
                </a:lnTo>
                <a:lnTo>
                  <a:pt x="737587" y="615950"/>
                </a:lnTo>
                <a:lnTo>
                  <a:pt x="0" y="61595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dirty="0">
              <a:solidFill>
                <a:schemeClr val="accent6">
                  <a:lumMod val="75000"/>
                </a:schemeClr>
              </a:solidFill>
              <a:highlight>
                <a:srgbClr val="808000"/>
              </a:highligh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任意多边形: 形状 15">
            <a:extLst>
              <a:ext uri="{FF2B5EF4-FFF2-40B4-BE49-F238E27FC236}">
                <a16:creationId xmlns:a16="http://schemas.microsoft.com/office/drawing/2014/main" id="{200ED69E-4559-C0DD-0CFC-3AFC624CB892}"/>
              </a:ext>
            </a:extLst>
          </p:cNvPr>
          <p:cNvSpPr/>
          <p:nvPr/>
        </p:nvSpPr>
        <p:spPr>
          <a:xfrm>
            <a:off x="4070985" y="3105785"/>
            <a:ext cx="1156970" cy="695960"/>
          </a:xfrm>
          <a:custGeom>
            <a:avLst/>
            <a:gdLst>
              <a:gd name="connsiteX0" fmla="*/ 295798 w 1033384"/>
              <a:gd name="connsiteY0" fmla="*/ 0 h 615950"/>
              <a:gd name="connsiteX1" fmla="*/ 1033384 w 1033384"/>
              <a:gd name="connsiteY1" fmla="*/ 0 h 615950"/>
              <a:gd name="connsiteX2" fmla="*/ 737587 w 1033384"/>
              <a:gd name="connsiteY2" fmla="*/ 615950 h 615950"/>
              <a:gd name="connsiteX3" fmla="*/ 0 w 1033384"/>
              <a:gd name="connsiteY3" fmla="*/ 6159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384" h="615950">
                <a:moveTo>
                  <a:pt x="295798" y="0"/>
                </a:moveTo>
                <a:lnTo>
                  <a:pt x="1033384" y="0"/>
                </a:lnTo>
                <a:lnTo>
                  <a:pt x="737587" y="615950"/>
                </a:lnTo>
                <a:lnTo>
                  <a:pt x="0" y="615950"/>
                </a:lnTo>
                <a:close/>
              </a:path>
            </a:pathLst>
          </a:custGeom>
          <a:solidFill>
            <a:srgbClr val="5A678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B8C828-5354-F466-D211-55785C4ECF05}"/>
              </a:ext>
            </a:extLst>
          </p:cNvPr>
          <p:cNvSpPr txBox="1"/>
          <p:nvPr/>
        </p:nvSpPr>
        <p:spPr>
          <a:xfrm>
            <a:off x="3976675" y="2610971"/>
            <a:ext cx="659155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6000" b="1" i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 Bold Italic" panose="020B0604020202090204" charset="0"/>
                <a:sym typeface="+mn-lt"/>
              </a:rPr>
              <a:t>1</a:t>
            </a: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D67ED5FB-7D3C-4AAB-A1C3-3B45523EEA4F}"/>
              </a:ext>
            </a:extLst>
          </p:cNvPr>
          <p:cNvSpPr txBox="1"/>
          <p:nvPr/>
        </p:nvSpPr>
        <p:spPr>
          <a:xfrm>
            <a:off x="5442269" y="2852936"/>
            <a:ext cx="4110115" cy="77369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0" spc="500" dirty="0">
                <a:solidFill>
                  <a:srgbClr val="3D485D"/>
                </a:solidFill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4000" b="0" spc="500" dirty="0">
                <a:solidFill>
                  <a:srgbClr val="3D485D"/>
                </a:solidFill>
                <a:latin typeface="微软雅黑" panose="020B0503020204020204" charset="-122"/>
                <a:ea typeface="微软雅黑" panose="020B0503020204020204" charset="-122"/>
              </a:rPr>
              <a:t>性能优化</a:t>
            </a:r>
            <a:endParaRPr lang="en-US" sz="4000" b="0" spc="500" dirty="0">
              <a:solidFill>
                <a:srgbClr val="3D485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889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487488" y="1916832"/>
            <a:ext cx="9145016" cy="110654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600" b="1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 </a:t>
            </a:r>
            <a:r>
              <a:rPr lang="zh-CN" altLang="en-US" sz="6600" b="1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性能优化</a:t>
            </a:r>
            <a:endParaRPr lang="en-US" sz="6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28A856-C31C-3683-8F91-B899664F10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116633"/>
            <a:ext cx="10432693" cy="66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5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9EDB87DF-A519-18CD-0976-096447E787F3}"/>
              </a:ext>
            </a:extLst>
          </p:cNvPr>
          <p:cNvSpPr/>
          <p:nvPr/>
        </p:nvSpPr>
        <p:spPr>
          <a:xfrm>
            <a:off x="119336" y="116632"/>
            <a:ext cx="9145016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 </a:t>
            </a:r>
            <a:r>
              <a:rPr lang="zh-CN" altLang="en-US" sz="32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性能优化</a:t>
            </a:r>
            <a:r>
              <a:rPr lang="en-US" altLang="zh-CN" sz="32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-</a:t>
            </a:r>
            <a:r>
              <a:rPr lang="zh-CN" altLang="en-US" sz="32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常用性能分析命令</a:t>
            </a:r>
            <a:endParaRPr lang="en-US" sz="32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B51A398E-28A8-BCB9-DA7E-3062F238B60E}"/>
              </a:ext>
            </a:extLst>
          </p:cNvPr>
          <p:cNvSpPr/>
          <p:nvPr/>
        </p:nvSpPr>
        <p:spPr>
          <a:xfrm>
            <a:off x="1703512" y="764704"/>
            <a:ext cx="8964996" cy="50153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latin typeface="微软雅黑"/>
                <a:ea typeface="微软雅黑"/>
              </a:rPr>
              <a:t> 1</a:t>
            </a:r>
            <a:r>
              <a:rPr lang="zh-CN" altLang="en-US" sz="2000" b="1" strike="noStrike" spc="-1" dirty="0">
                <a:latin typeface="微软雅黑"/>
                <a:ea typeface="微软雅黑"/>
              </a:rPr>
              <a:t>、平均负载分析</a:t>
            </a:r>
            <a:endParaRPr lang="en-US" altLang="zh-CN" sz="2000" b="1" strike="noStrike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</a:t>
            </a:r>
            <a:r>
              <a:rPr lang="zh-CN" altLang="en-US" sz="2000" b="1" spc="-1" dirty="0">
                <a:latin typeface="微软雅黑"/>
                <a:ea typeface="微软雅黑"/>
              </a:rPr>
              <a:t>常用命令：</a:t>
            </a:r>
            <a:r>
              <a:rPr lang="en-US" altLang="zh-CN" sz="2000" b="1" spc="-1" dirty="0">
                <a:latin typeface="微软雅黑"/>
                <a:ea typeface="微软雅黑"/>
              </a:rPr>
              <a:t>top</a:t>
            </a:r>
            <a:r>
              <a:rPr lang="zh-CN" altLang="en-US" sz="2000" b="1" spc="-1" dirty="0">
                <a:latin typeface="微软雅黑"/>
                <a:ea typeface="微软雅黑"/>
              </a:rPr>
              <a:t>、</a:t>
            </a:r>
            <a:r>
              <a:rPr lang="en-US" altLang="zh-CN" sz="2000" b="1" spc="-1" dirty="0">
                <a:latin typeface="微软雅黑"/>
                <a:ea typeface="微软雅黑"/>
              </a:rPr>
              <a:t>uptime  </a:t>
            </a:r>
            <a:r>
              <a:rPr lang="zh-CN" altLang="en-US" sz="2000" b="1" spc="-1" dirty="0">
                <a:latin typeface="微软雅黑"/>
                <a:ea typeface="微软雅黑"/>
              </a:rPr>
              <a:t>（参考数据：</a:t>
            </a:r>
            <a:r>
              <a:rPr lang="en-US" altLang="zh-CN" sz="2000" b="1" spc="-1" dirty="0">
                <a:latin typeface="微软雅黑"/>
                <a:ea typeface="微软雅黑"/>
              </a:rPr>
              <a:t>CPU</a:t>
            </a:r>
            <a:r>
              <a:rPr lang="zh-CN" altLang="en-US" sz="2000" b="1" spc="-1" dirty="0">
                <a:latin typeface="微软雅黑"/>
                <a:ea typeface="微软雅黑"/>
              </a:rPr>
              <a:t>个数）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latin typeface="微软雅黑"/>
                <a:ea typeface="微软雅黑"/>
              </a:rPr>
              <a:t>	</a:t>
            </a:r>
            <a:r>
              <a:rPr lang="zh-CN" altLang="en-US" sz="2000" b="1" strike="noStrike" spc="-1" dirty="0">
                <a:latin typeface="微软雅黑"/>
                <a:ea typeface="微软雅黑"/>
              </a:rPr>
              <a:t>查看</a:t>
            </a:r>
            <a:r>
              <a:rPr lang="en-US" altLang="zh-CN" sz="2000" b="1" strike="noStrike" spc="-1" dirty="0">
                <a:latin typeface="微软雅黑"/>
                <a:ea typeface="微软雅黑"/>
              </a:rPr>
              <a:t>CPU</a:t>
            </a:r>
            <a:r>
              <a:rPr lang="zh-CN" altLang="en-US" sz="2000" b="1" spc="-1" dirty="0">
                <a:latin typeface="微软雅黑"/>
                <a:ea typeface="微软雅黑"/>
              </a:rPr>
              <a:t>个</a:t>
            </a:r>
            <a:r>
              <a:rPr lang="zh-CN" altLang="en-US" sz="2000" b="1" strike="noStrike" spc="-1" dirty="0">
                <a:latin typeface="微软雅黑"/>
                <a:ea typeface="微软雅黑"/>
              </a:rPr>
              <a:t>数：</a:t>
            </a:r>
            <a:r>
              <a:rPr lang="en-US" altLang="zh-CN" sz="2000" b="1" strike="noStrike" spc="-1" dirty="0">
                <a:latin typeface="微软雅黑"/>
                <a:ea typeface="微软雅黑"/>
              </a:rPr>
              <a:t>grep 'model name' /proc/</a:t>
            </a:r>
            <a:r>
              <a:rPr lang="en-US" altLang="zh-CN" sz="2000" b="1" strike="noStrike" spc="-1" dirty="0" err="1">
                <a:latin typeface="微软雅黑"/>
                <a:ea typeface="微软雅黑"/>
              </a:rPr>
              <a:t>cpuinfo</a:t>
            </a:r>
            <a:r>
              <a:rPr lang="en-US" altLang="zh-CN" sz="2000" b="1" strike="noStrike" spc="-1" dirty="0">
                <a:latin typeface="微软雅黑"/>
                <a:ea typeface="微软雅黑"/>
              </a:rPr>
              <a:t> | </a:t>
            </a:r>
            <a:r>
              <a:rPr lang="en-US" altLang="zh-CN" sz="2000" b="1" strike="noStrike" spc="-1" dirty="0" err="1">
                <a:latin typeface="微软雅黑"/>
                <a:ea typeface="微软雅黑"/>
              </a:rPr>
              <a:t>wc</a:t>
            </a:r>
            <a:r>
              <a:rPr lang="en-US" altLang="zh-CN" sz="2000" b="1" strike="noStrike" spc="-1" dirty="0">
                <a:latin typeface="微软雅黑"/>
                <a:ea typeface="微软雅黑"/>
              </a:rPr>
              <a:t> –l</a:t>
            </a: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</a:t>
            </a:r>
            <a:r>
              <a:rPr lang="zh-CN" altLang="en-US" sz="2000" b="1" spc="-1" dirty="0">
                <a:latin typeface="微软雅黑"/>
                <a:ea typeface="微软雅黑"/>
              </a:rPr>
              <a:t>查看负载：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altLang="zh-CN" sz="2000" b="1" spc="-1" dirty="0">
                <a:latin typeface="微软雅黑"/>
                <a:ea typeface="微软雅黑"/>
              </a:rPr>
              <a:t>		watch –d uptime    # -d </a:t>
            </a:r>
            <a:r>
              <a:rPr lang="zh-CN" altLang="en-US" sz="2000" b="1" spc="-1" dirty="0">
                <a:latin typeface="微软雅黑"/>
                <a:ea typeface="微软雅黑"/>
              </a:rPr>
              <a:t>参数表示高亮显示变化的区域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latin typeface="微软雅黑"/>
                <a:ea typeface="微软雅黑"/>
              </a:rPr>
              <a:t>		</a:t>
            </a:r>
            <a:r>
              <a:rPr lang="en-US" sz="2000" b="1" strike="noStrike" spc="-1" dirty="0" err="1">
                <a:latin typeface="微软雅黑"/>
                <a:ea typeface="微软雅黑"/>
              </a:rPr>
              <a:t>mpstat</a:t>
            </a:r>
            <a:r>
              <a:rPr lang="en-US" sz="2000" b="1" strike="noStrike" spc="-1" dirty="0">
                <a:latin typeface="微软雅黑"/>
                <a:ea typeface="微软雅黑"/>
              </a:rPr>
              <a:t> -P ALL 5 </a:t>
            </a:r>
            <a:r>
              <a:rPr lang="en-US" altLang="zh-CN" sz="2000" b="1" strike="noStrike" spc="-1" dirty="0">
                <a:latin typeface="微软雅黑"/>
                <a:ea typeface="微软雅黑"/>
              </a:rPr>
              <a:t># -P ALL </a:t>
            </a:r>
            <a:r>
              <a:rPr lang="zh-CN" altLang="en-US" sz="2000" b="1" strike="noStrike" spc="-1" dirty="0">
                <a:latin typeface="微软雅黑"/>
                <a:ea typeface="微软雅黑"/>
              </a:rPr>
              <a:t>表示监控所有</a:t>
            </a:r>
            <a:r>
              <a:rPr lang="en-US" altLang="zh-CN" sz="2000" b="1" strike="noStrike" spc="-1" dirty="0">
                <a:latin typeface="微软雅黑"/>
                <a:ea typeface="微软雅黑"/>
              </a:rPr>
              <a:t>CPU</a:t>
            </a:r>
            <a:r>
              <a:rPr lang="zh-CN" altLang="en-US" sz="2000" b="1" strike="noStrike" spc="-1" dirty="0">
                <a:latin typeface="微软雅黑"/>
                <a:ea typeface="微软雅黑"/>
              </a:rPr>
              <a:t>，后面数字</a:t>
            </a:r>
            <a:r>
              <a:rPr lang="en-US" altLang="zh-CN" sz="2000" b="1" strike="noStrike" spc="-1" dirty="0">
                <a:latin typeface="微软雅黑"/>
                <a:ea typeface="微软雅黑"/>
              </a:rPr>
              <a:t>5</a:t>
            </a:r>
            <a:r>
              <a:rPr lang="zh-CN" altLang="en-US" sz="2000" b="1" strike="noStrike" spc="-1" dirty="0">
                <a:latin typeface="微软雅黑"/>
                <a:ea typeface="微软雅黑"/>
              </a:rPr>
              <a:t>表示间隔</a:t>
            </a:r>
            <a:r>
              <a:rPr lang="en-US" altLang="zh-CN" sz="2000" b="1" strike="noStrike" spc="-1" dirty="0">
                <a:latin typeface="微软雅黑"/>
                <a:ea typeface="微软雅黑"/>
              </a:rPr>
              <a:t>5</a:t>
            </a:r>
            <a:r>
              <a:rPr lang="zh-CN" altLang="en-US" sz="2000" b="1" strike="noStrike" spc="-1" dirty="0">
                <a:latin typeface="微软雅黑"/>
                <a:ea typeface="微软雅黑"/>
              </a:rPr>
              <a:t>秒后输出一组数据</a:t>
            </a:r>
            <a:r>
              <a:rPr lang="en-US" altLang="zh-CN" sz="2000" b="1" strike="noStrike" spc="-1" dirty="0">
                <a:latin typeface="微软雅黑"/>
                <a:ea typeface="微软雅黑"/>
              </a:rPr>
              <a:t>(</a:t>
            </a:r>
            <a:r>
              <a:rPr lang="zh-CN" altLang="en-US" sz="2000" b="1" spc="-1" dirty="0">
                <a:latin typeface="微软雅黑"/>
                <a:ea typeface="微软雅黑"/>
              </a:rPr>
              <a:t>查看负载高</a:t>
            </a:r>
            <a:r>
              <a:rPr lang="en-US" altLang="zh-CN" sz="2000" b="1" spc="-1" dirty="0">
                <a:latin typeface="微软雅黑"/>
                <a:ea typeface="微软雅黑"/>
              </a:rPr>
              <a:t>CPU</a:t>
            </a:r>
            <a:r>
              <a:rPr lang="en-US" altLang="zh-CN" sz="2000" b="1" strike="noStrike" spc="-1" dirty="0">
                <a:latin typeface="微软雅黑"/>
                <a:ea typeface="微软雅黑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	</a:t>
            </a:r>
            <a:r>
              <a:rPr lang="en-US" sz="2000" b="1" spc="-1" dirty="0" err="1">
                <a:latin typeface="微软雅黑"/>
                <a:ea typeface="微软雅黑"/>
              </a:rPr>
              <a:t>pidstat</a:t>
            </a:r>
            <a:r>
              <a:rPr lang="en-US" sz="2000" b="1" spc="-1" dirty="0">
                <a:latin typeface="微软雅黑"/>
                <a:ea typeface="微软雅黑"/>
              </a:rPr>
              <a:t> -u 5 1 </a:t>
            </a:r>
            <a:r>
              <a:rPr lang="en-US" altLang="zh-CN" sz="2000" b="1" spc="-1" dirty="0">
                <a:latin typeface="微软雅黑"/>
                <a:ea typeface="微软雅黑"/>
              </a:rPr>
              <a:t># </a:t>
            </a:r>
            <a:r>
              <a:rPr lang="zh-CN" altLang="en-US" sz="2000" b="1" spc="-1" dirty="0">
                <a:latin typeface="微软雅黑"/>
                <a:ea typeface="微软雅黑"/>
              </a:rPr>
              <a:t>间隔</a:t>
            </a:r>
            <a:r>
              <a:rPr lang="en-US" altLang="zh-CN" sz="2000" b="1" spc="-1" dirty="0">
                <a:latin typeface="微软雅黑"/>
                <a:ea typeface="微软雅黑"/>
              </a:rPr>
              <a:t>5</a:t>
            </a:r>
            <a:r>
              <a:rPr lang="zh-CN" altLang="en-US" sz="2000" b="1" spc="-1" dirty="0">
                <a:latin typeface="微软雅黑"/>
                <a:ea typeface="微软雅黑"/>
              </a:rPr>
              <a:t>秒后输出一组数据（查看负载高进程）</a:t>
            </a:r>
            <a:endParaRPr lang="en-US" sz="2000" b="1" strike="noStrike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2</a:t>
            </a:r>
            <a:r>
              <a:rPr lang="zh-CN" altLang="en-US" sz="2000" spc="-1" dirty="0">
                <a:latin typeface="Arial"/>
              </a:rPr>
              <a:t>、</a:t>
            </a:r>
            <a:r>
              <a:rPr lang="zh-CN" altLang="en-US" sz="2000" b="1" spc="-1" dirty="0">
                <a:latin typeface="微软雅黑"/>
                <a:ea typeface="微软雅黑"/>
              </a:rPr>
              <a:t>高负载分析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</a:t>
            </a:r>
            <a:r>
              <a:rPr lang="zh-CN" altLang="en-US" sz="2000" b="1" spc="-1" dirty="0">
                <a:latin typeface="微软雅黑"/>
                <a:ea typeface="微软雅黑"/>
              </a:rPr>
              <a:t>常用命令：</a:t>
            </a:r>
            <a:r>
              <a:rPr lang="en-US" altLang="zh-CN" sz="2000" b="1" spc="-1" dirty="0">
                <a:latin typeface="微软雅黑"/>
                <a:ea typeface="微软雅黑"/>
              </a:rPr>
              <a:t>top</a:t>
            </a:r>
            <a:r>
              <a:rPr lang="zh-CN" altLang="en-US" sz="2000" b="1" spc="-1" dirty="0">
                <a:latin typeface="微软雅黑"/>
                <a:ea typeface="微软雅黑"/>
              </a:rPr>
              <a:t>、</a:t>
            </a:r>
            <a:r>
              <a:rPr lang="en-US" altLang="zh-CN" sz="2000" b="1" spc="-1" dirty="0">
                <a:latin typeface="微软雅黑"/>
                <a:ea typeface="微软雅黑"/>
              </a:rPr>
              <a:t> </a:t>
            </a:r>
            <a:r>
              <a:rPr lang="en-US" altLang="zh-CN" sz="2000" b="1" spc="-1" dirty="0" err="1">
                <a:latin typeface="微软雅黑"/>
                <a:ea typeface="微软雅黑"/>
              </a:rPr>
              <a:t>jstack</a:t>
            </a:r>
            <a:r>
              <a:rPr lang="zh-CN" altLang="en-US" sz="2000" b="1" spc="-1" dirty="0">
                <a:latin typeface="微软雅黑"/>
                <a:ea typeface="微软雅黑"/>
              </a:rPr>
              <a:t>、</a:t>
            </a:r>
            <a:r>
              <a:rPr lang="en-US" altLang="zh-CN" sz="2000" b="1" spc="-1" dirty="0">
                <a:latin typeface="微软雅黑"/>
                <a:ea typeface="微软雅黑"/>
              </a:rPr>
              <a:t> </a:t>
            </a:r>
            <a:r>
              <a:rPr lang="en-US" altLang="zh-CN" sz="2000" b="1" spc="-1" dirty="0" err="1">
                <a:latin typeface="微软雅黑"/>
                <a:ea typeface="微软雅黑"/>
              </a:rPr>
              <a:t>printf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</a:t>
            </a:r>
            <a:r>
              <a:rPr lang="zh-CN" altLang="en-US" sz="2000" b="1" spc="-1" dirty="0">
                <a:latin typeface="微软雅黑"/>
                <a:ea typeface="微软雅黑"/>
              </a:rPr>
              <a:t>负载分析：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	 top -Hp </a:t>
            </a:r>
            <a:r>
              <a:rPr lang="zh-CN" altLang="en-US" sz="2000" b="1" spc="-1" dirty="0">
                <a:latin typeface="微软雅黑"/>
                <a:ea typeface="微软雅黑"/>
              </a:rPr>
              <a:t>进程号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	 </a:t>
            </a:r>
            <a:r>
              <a:rPr lang="en-US" sz="2000" b="1" spc="-1" dirty="0" err="1">
                <a:latin typeface="微软雅黑"/>
                <a:ea typeface="微软雅黑"/>
              </a:rPr>
              <a:t>printf</a:t>
            </a:r>
            <a:r>
              <a:rPr lang="en-US" sz="2000" b="1" spc="-1" dirty="0">
                <a:latin typeface="微软雅黑"/>
                <a:ea typeface="微软雅黑"/>
              </a:rPr>
              <a:t> %x </a:t>
            </a:r>
            <a:r>
              <a:rPr lang="zh-CN" altLang="en-US" sz="2000" b="1" spc="-1" dirty="0">
                <a:latin typeface="微软雅黑"/>
                <a:ea typeface="微软雅黑"/>
              </a:rPr>
              <a:t>线程号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	 </a:t>
            </a:r>
            <a:r>
              <a:rPr lang="en-US" sz="2000" b="1" spc="-1" dirty="0" err="1">
                <a:latin typeface="微软雅黑"/>
                <a:ea typeface="微软雅黑"/>
              </a:rPr>
              <a:t>jstack</a:t>
            </a:r>
            <a:r>
              <a:rPr lang="en-US" sz="2000" b="1" spc="-1" dirty="0">
                <a:latin typeface="微软雅黑"/>
                <a:ea typeface="微软雅黑"/>
              </a:rPr>
              <a:t> </a:t>
            </a:r>
            <a:r>
              <a:rPr lang="zh-CN" altLang="en-US" sz="2000" b="1" spc="-1" dirty="0">
                <a:latin typeface="微软雅黑"/>
                <a:ea typeface="微软雅黑"/>
              </a:rPr>
              <a:t>进程号 </a:t>
            </a:r>
            <a:r>
              <a:rPr lang="en-US" altLang="zh-CN" sz="2000" b="1" spc="-1" dirty="0">
                <a:latin typeface="微软雅黑"/>
                <a:ea typeface="微软雅黑"/>
              </a:rPr>
              <a:t>|</a:t>
            </a:r>
            <a:r>
              <a:rPr lang="en-US" sz="2000" b="1" spc="-1" dirty="0">
                <a:latin typeface="微软雅黑"/>
                <a:ea typeface="微软雅黑"/>
              </a:rPr>
              <a:t>grep -A 200 </a:t>
            </a:r>
            <a:r>
              <a:rPr lang="zh-CN" altLang="en-US" sz="2000" b="1" spc="-1" dirty="0">
                <a:latin typeface="微软雅黑"/>
                <a:ea typeface="微软雅黑"/>
              </a:rPr>
              <a:t>线程号</a:t>
            </a:r>
            <a:endParaRPr lang="en-US" sz="2000" b="1" spc="-1" dirty="0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49610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9EDB87DF-A519-18CD-0976-096447E787F3}"/>
              </a:ext>
            </a:extLst>
          </p:cNvPr>
          <p:cNvSpPr/>
          <p:nvPr/>
        </p:nvSpPr>
        <p:spPr>
          <a:xfrm>
            <a:off x="119336" y="116632"/>
            <a:ext cx="9145016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 </a:t>
            </a:r>
            <a:r>
              <a:rPr lang="zh-CN" altLang="en-US" sz="32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性能优化</a:t>
            </a:r>
            <a:r>
              <a:rPr lang="en-US" altLang="zh-CN" sz="32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-</a:t>
            </a:r>
            <a:r>
              <a:rPr lang="zh-CN" altLang="en-US" sz="32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常用性能分析命令</a:t>
            </a:r>
            <a:endParaRPr lang="en-US" sz="32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B51A398E-28A8-BCB9-DA7E-3062F238B60E}"/>
              </a:ext>
            </a:extLst>
          </p:cNvPr>
          <p:cNvSpPr/>
          <p:nvPr/>
        </p:nvSpPr>
        <p:spPr>
          <a:xfrm>
            <a:off x="1703512" y="764704"/>
            <a:ext cx="10153128" cy="59386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latin typeface="微软雅黑"/>
                <a:ea typeface="微软雅黑"/>
              </a:rPr>
              <a:t> 3</a:t>
            </a:r>
            <a:r>
              <a:rPr lang="zh-CN" altLang="en-US" sz="2000" b="1" strike="noStrike" spc="-1" dirty="0">
                <a:latin typeface="微软雅黑"/>
                <a:ea typeface="微软雅黑"/>
              </a:rPr>
              <a:t>、上下文切换分析</a:t>
            </a:r>
            <a:endParaRPr lang="en-US" altLang="zh-CN" sz="2000" b="1" strike="noStrike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</a:t>
            </a:r>
            <a:r>
              <a:rPr lang="zh-CN" altLang="en-US" sz="2000" b="1" spc="-1" dirty="0">
                <a:latin typeface="微软雅黑"/>
                <a:ea typeface="微软雅黑"/>
              </a:rPr>
              <a:t>常用命令：</a:t>
            </a:r>
            <a:r>
              <a:rPr lang="en-US" altLang="zh-CN" sz="2000" b="1" spc="-1" dirty="0" err="1">
                <a:latin typeface="微软雅黑"/>
                <a:ea typeface="微软雅黑"/>
              </a:rPr>
              <a:t>vmstat</a:t>
            </a:r>
            <a:r>
              <a:rPr lang="zh-CN" altLang="en-US" sz="2000" b="1" spc="-1" dirty="0">
                <a:latin typeface="微软雅黑"/>
                <a:ea typeface="微软雅黑"/>
              </a:rPr>
              <a:t>、</a:t>
            </a:r>
            <a:r>
              <a:rPr lang="en-US" altLang="zh-CN" sz="2000" b="1" spc="-1" dirty="0">
                <a:latin typeface="微软雅黑"/>
                <a:ea typeface="微软雅黑"/>
              </a:rPr>
              <a:t> </a:t>
            </a:r>
            <a:r>
              <a:rPr lang="en-US" altLang="zh-CN" sz="2000" b="1" spc="-1" dirty="0" err="1">
                <a:latin typeface="微软雅黑"/>
                <a:ea typeface="微软雅黑"/>
              </a:rPr>
              <a:t>pidstat</a:t>
            </a:r>
            <a:endParaRPr lang="en-US" altLang="zh-CN" sz="2000" b="1" strike="noStrike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</a:t>
            </a:r>
            <a:r>
              <a:rPr lang="zh-CN" altLang="en-US" sz="2000" b="1" spc="-1" dirty="0">
                <a:latin typeface="微软雅黑"/>
                <a:ea typeface="微软雅黑"/>
              </a:rPr>
              <a:t>查看上下文切换：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altLang="zh-CN" sz="2000" b="1" spc="-1" dirty="0">
                <a:latin typeface="微软雅黑"/>
                <a:ea typeface="微软雅黑"/>
              </a:rPr>
              <a:t>		</a:t>
            </a:r>
            <a:r>
              <a:rPr lang="en-US" altLang="zh-CN" sz="2000" b="1" spc="-1" dirty="0" err="1">
                <a:latin typeface="微软雅黑"/>
                <a:ea typeface="微软雅黑"/>
              </a:rPr>
              <a:t>vmstat</a:t>
            </a:r>
            <a:r>
              <a:rPr lang="en-US" altLang="zh-CN" sz="2000" b="1" spc="-1" dirty="0">
                <a:latin typeface="微软雅黑"/>
                <a:ea typeface="微软雅黑"/>
              </a:rPr>
              <a:t> 5    # </a:t>
            </a:r>
            <a:r>
              <a:rPr lang="zh-CN" altLang="en-US" sz="2000" b="1" spc="-1" dirty="0">
                <a:latin typeface="微软雅黑"/>
                <a:ea typeface="微软雅黑"/>
              </a:rPr>
              <a:t>每隔</a:t>
            </a:r>
            <a:r>
              <a:rPr lang="en-US" altLang="zh-CN" sz="2000" b="1" spc="-1" dirty="0">
                <a:latin typeface="微软雅黑"/>
                <a:ea typeface="微软雅黑"/>
              </a:rPr>
              <a:t>5</a:t>
            </a:r>
            <a:r>
              <a:rPr lang="zh-CN" altLang="en-US" sz="2000" b="1" spc="-1" dirty="0">
                <a:latin typeface="微软雅黑"/>
                <a:ea typeface="微软雅黑"/>
              </a:rPr>
              <a:t>秒输出</a:t>
            </a:r>
            <a:r>
              <a:rPr lang="en-US" altLang="zh-CN" sz="2000" b="1" spc="-1" dirty="0">
                <a:latin typeface="微软雅黑"/>
                <a:ea typeface="微软雅黑"/>
              </a:rPr>
              <a:t>1</a:t>
            </a:r>
            <a:r>
              <a:rPr lang="zh-CN" altLang="en-US" sz="2000" b="1" spc="-1" dirty="0">
                <a:latin typeface="微软雅黑"/>
                <a:ea typeface="微软雅黑"/>
              </a:rPr>
              <a:t>组数据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altLang="zh-CN" sz="2000" b="1" spc="-1" dirty="0">
                <a:latin typeface="微软雅黑"/>
                <a:ea typeface="微软雅黑"/>
              </a:rPr>
              <a:t>		</a:t>
            </a: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latin typeface="微软雅黑"/>
                <a:ea typeface="微软雅黑"/>
              </a:rPr>
              <a:t>		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altLang="zh-CN" sz="2000" b="1" spc="-1" dirty="0">
                <a:latin typeface="微软雅黑"/>
                <a:ea typeface="微软雅黑"/>
              </a:rPr>
              <a:t>		</a:t>
            </a:r>
            <a:r>
              <a:rPr lang="zh-CN" altLang="en-US" sz="2000" b="1" spc="-1" dirty="0">
                <a:latin typeface="微软雅黑"/>
                <a:ea typeface="微软雅黑"/>
              </a:rPr>
              <a:t>需要特别关注的四列内容：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	1</a:t>
            </a:r>
            <a:r>
              <a:rPr lang="zh-CN" altLang="en-US" sz="2000" b="1" spc="-1" dirty="0">
                <a:latin typeface="微软雅黑"/>
                <a:ea typeface="微软雅黑"/>
              </a:rPr>
              <a:t>）、</a:t>
            </a:r>
            <a:r>
              <a:rPr lang="en-US" sz="2000" b="1" spc="-1" dirty="0" err="1">
                <a:latin typeface="微软雅黑"/>
                <a:ea typeface="微软雅黑"/>
              </a:rPr>
              <a:t>cs（context</a:t>
            </a:r>
            <a:r>
              <a:rPr lang="en-US" sz="2000" b="1" spc="-1" dirty="0">
                <a:latin typeface="微软雅黑"/>
                <a:ea typeface="微软雅黑"/>
              </a:rPr>
              <a:t> switch）</a:t>
            </a:r>
            <a:r>
              <a:rPr lang="zh-CN" altLang="en-US" sz="2000" b="1" spc="-1" dirty="0">
                <a:latin typeface="微软雅黑"/>
                <a:ea typeface="微软雅黑"/>
              </a:rPr>
              <a:t>是每秒上下文切换的次数。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	2</a:t>
            </a:r>
            <a:r>
              <a:rPr lang="zh-CN" altLang="en-US" sz="2000" b="1" spc="-1" dirty="0">
                <a:latin typeface="微软雅黑"/>
                <a:ea typeface="微软雅黑"/>
              </a:rPr>
              <a:t>）、</a:t>
            </a:r>
            <a:r>
              <a:rPr lang="en-US" sz="2000" b="1" spc="-1" dirty="0" err="1">
                <a:latin typeface="微软雅黑"/>
                <a:ea typeface="微软雅黑"/>
              </a:rPr>
              <a:t>in（interrupt</a:t>
            </a:r>
            <a:r>
              <a:rPr lang="en-US" sz="2000" b="1" spc="-1" dirty="0">
                <a:latin typeface="微软雅黑"/>
                <a:ea typeface="微软雅黑"/>
              </a:rPr>
              <a:t>）</a:t>
            </a:r>
            <a:r>
              <a:rPr lang="zh-CN" altLang="en-US" sz="2000" b="1" spc="-1" dirty="0">
                <a:latin typeface="微软雅黑"/>
                <a:ea typeface="微软雅黑"/>
              </a:rPr>
              <a:t>则是每秒中断的次数。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	</a:t>
            </a:r>
            <a:r>
              <a:rPr lang="en-US" altLang="zh-CN" sz="2000" b="1" spc="-1" dirty="0">
                <a:latin typeface="微软雅黑"/>
                <a:ea typeface="微软雅黑"/>
              </a:rPr>
              <a:t>3</a:t>
            </a:r>
            <a:r>
              <a:rPr lang="zh-CN" altLang="en-US" sz="2000" b="1" spc="-1" dirty="0">
                <a:latin typeface="微软雅黑"/>
                <a:ea typeface="微软雅黑"/>
              </a:rPr>
              <a:t>）、</a:t>
            </a:r>
            <a:r>
              <a:rPr lang="en-US" sz="2000" b="1" spc="-1" dirty="0" err="1">
                <a:latin typeface="微软雅黑"/>
                <a:ea typeface="微软雅黑"/>
              </a:rPr>
              <a:t>r（Running</a:t>
            </a:r>
            <a:r>
              <a:rPr lang="en-US" sz="2000" b="1" spc="-1" dirty="0">
                <a:latin typeface="微软雅黑"/>
                <a:ea typeface="微软雅黑"/>
              </a:rPr>
              <a:t> or Runnable）</a:t>
            </a:r>
            <a:r>
              <a:rPr lang="zh-CN" altLang="en-US" sz="2000" b="1" spc="-1" dirty="0">
                <a:latin typeface="微软雅黑"/>
                <a:ea typeface="微软雅黑"/>
              </a:rPr>
              <a:t>是就绪队列的长度，也就是正在运行和等待 </a:t>
            </a:r>
            <a:r>
              <a:rPr lang="en-US" sz="2000" b="1" spc="-1" dirty="0">
                <a:latin typeface="微软雅黑"/>
                <a:ea typeface="微软雅黑"/>
              </a:rPr>
              <a:t>CPU </a:t>
            </a:r>
            <a:r>
              <a:rPr lang="zh-CN" altLang="en-US" sz="2000" b="1" spc="-1" dirty="0">
                <a:latin typeface="微软雅黑"/>
                <a:ea typeface="微软雅黑"/>
              </a:rPr>
              <a:t>的进程数。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	</a:t>
            </a:r>
            <a:r>
              <a:rPr lang="en-US" altLang="zh-CN" sz="2000" b="1" spc="-1" dirty="0">
                <a:latin typeface="微软雅黑"/>
                <a:ea typeface="微软雅黑"/>
              </a:rPr>
              <a:t>4</a:t>
            </a:r>
            <a:r>
              <a:rPr lang="zh-CN" altLang="en-US" sz="2000" b="1" spc="-1" dirty="0">
                <a:latin typeface="微软雅黑"/>
                <a:ea typeface="微软雅黑"/>
              </a:rPr>
              <a:t>）、</a:t>
            </a:r>
            <a:r>
              <a:rPr lang="en-US" sz="2000" b="1" spc="-1" dirty="0" err="1">
                <a:latin typeface="微软雅黑"/>
                <a:ea typeface="微软雅黑"/>
              </a:rPr>
              <a:t>b（Blocked</a:t>
            </a:r>
            <a:r>
              <a:rPr lang="en-US" sz="2000" b="1" spc="-1" dirty="0">
                <a:latin typeface="微软雅黑"/>
                <a:ea typeface="微软雅黑"/>
              </a:rPr>
              <a:t>）</a:t>
            </a:r>
            <a:r>
              <a:rPr lang="zh-CN" altLang="en-US" sz="2000" b="1" spc="-1" dirty="0">
                <a:latin typeface="微软雅黑"/>
                <a:ea typeface="微软雅黑"/>
              </a:rPr>
              <a:t>则是处于不可中断睡眠状态的进程数。</a:t>
            </a:r>
            <a:endParaRPr lang="en-US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	</a:t>
            </a:r>
            <a:r>
              <a:rPr lang="en-US" sz="2000" b="1" spc="-1" dirty="0" err="1">
                <a:latin typeface="微软雅黑"/>
                <a:ea typeface="微软雅黑"/>
              </a:rPr>
              <a:t>pidstat</a:t>
            </a:r>
            <a:r>
              <a:rPr lang="en-US" sz="2000" b="1" spc="-1" dirty="0">
                <a:latin typeface="微软雅黑"/>
                <a:ea typeface="微软雅黑"/>
              </a:rPr>
              <a:t> -w 5  # </a:t>
            </a:r>
            <a:r>
              <a:rPr lang="zh-CN" altLang="en-US" sz="2000" b="1" spc="-1" dirty="0">
                <a:latin typeface="微软雅黑"/>
                <a:ea typeface="微软雅黑"/>
              </a:rPr>
              <a:t>每隔</a:t>
            </a:r>
            <a:r>
              <a:rPr lang="en-US" altLang="zh-CN" sz="2000" b="1" spc="-1" dirty="0">
                <a:latin typeface="微软雅黑"/>
                <a:ea typeface="微软雅黑"/>
              </a:rPr>
              <a:t>5</a:t>
            </a:r>
            <a:r>
              <a:rPr lang="zh-CN" altLang="en-US" sz="2000" b="1" spc="-1" dirty="0">
                <a:latin typeface="微软雅黑"/>
                <a:ea typeface="微软雅黑"/>
              </a:rPr>
              <a:t>秒输出</a:t>
            </a:r>
            <a:r>
              <a:rPr lang="en-US" altLang="zh-CN" sz="2000" b="1" spc="-1" dirty="0">
                <a:latin typeface="微软雅黑"/>
                <a:ea typeface="微软雅黑"/>
              </a:rPr>
              <a:t>1</a:t>
            </a:r>
            <a:r>
              <a:rPr lang="zh-CN" altLang="en-US" sz="2000" b="1" spc="-1" dirty="0">
                <a:latin typeface="微软雅黑"/>
                <a:ea typeface="微软雅黑"/>
              </a:rPr>
              <a:t>组数据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endParaRPr lang="en-US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endParaRPr lang="en-US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	</a:t>
            </a:r>
            <a:r>
              <a:rPr lang="zh-CN" altLang="en-US" sz="2000" b="1" spc="-1" dirty="0">
                <a:latin typeface="微软雅黑"/>
                <a:ea typeface="微软雅黑"/>
              </a:rPr>
              <a:t>两列内容重点关注：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altLang="zh-CN" sz="2000" b="1" spc="-1" dirty="0">
                <a:latin typeface="微软雅黑"/>
                <a:ea typeface="微软雅黑"/>
              </a:rPr>
              <a:t>		1</a:t>
            </a:r>
            <a:r>
              <a:rPr lang="zh-CN" altLang="en-US" sz="2000" b="1" spc="-1" dirty="0">
                <a:latin typeface="微软雅黑"/>
                <a:ea typeface="微软雅黑"/>
              </a:rPr>
              <a:t>）、</a:t>
            </a:r>
            <a:r>
              <a:rPr lang="en-US" altLang="zh-CN" sz="2000" b="1" spc="-1" dirty="0" err="1">
                <a:latin typeface="微软雅黑"/>
                <a:ea typeface="微软雅黑"/>
              </a:rPr>
              <a:t>cswch</a:t>
            </a:r>
            <a:r>
              <a:rPr lang="zh-CN" altLang="en-US" sz="2000" b="1" spc="-1" dirty="0">
                <a:latin typeface="微软雅黑"/>
                <a:ea typeface="微软雅黑"/>
              </a:rPr>
              <a:t>：每秒自愿上下文切换（</a:t>
            </a:r>
            <a:r>
              <a:rPr lang="en-US" altLang="zh-CN" sz="2000" b="1" spc="-1" dirty="0">
                <a:latin typeface="微软雅黑"/>
                <a:ea typeface="微软雅黑"/>
              </a:rPr>
              <a:t>voluntary context switches</a:t>
            </a:r>
            <a:r>
              <a:rPr lang="zh-CN" altLang="en-US" sz="2000" b="1" spc="-1" dirty="0">
                <a:latin typeface="微软雅黑"/>
                <a:ea typeface="微软雅黑"/>
              </a:rPr>
              <a:t>）次数</a:t>
            </a:r>
            <a:r>
              <a:rPr lang="en-US" altLang="zh-CN" sz="2000" b="1" spc="-1" dirty="0">
                <a:latin typeface="微软雅黑"/>
                <a:ea typeface="微软雅黑"/>
              </a:rPr>
              <a:t>			  2</a:t>
            </a:r>
            <a:r>
              <a:rPr lang="zh-CN" altLang="en-US" sz="2000" b="1" spc="-1" dirty="0">
                <a:latin typeface="微软雅黑"/>
                <a:ea typeface="微软雅黑"/>
              </a:rPr>
              <a:t>）、</a:t>
            </a:r>
            <a:r>
              <a:rPr lang="en-US" altLang="zh-CN" sz="2000" b="1" spc="-1" dirty="0" err="1">
                <a:latin typeface="微软雅黑"/>
                <a:ea typeface="微软雅黑"/>
              </a:rPr>
              <a:t>nvcswch</a:t>
            </a:r>
            <a:r>
              <a:rPr lang="zh-CN" altLang="en-US" sz="2000" b="1" spc="-1" dirty="0">
                <a:latin typeface="微软雅黑"/>
                <a:ea typeface="微软雅黑"/>
              </a:rPr>
              <a:t>：每秒非自愿上下文切换（</a:t>
            </a:r>
            <a:r>
              <a:rPr lang="en-US" altLang="zh-CN" sz="2000" b="1" spc="-1" dirty="0">
                <a:latin typeface="微软雅黑"/>
                <a:ea typeface="微软雅黑"/>
              </a:rPr>
              <a:t>non voluntary context switches</a:t>
            </a:r>
            <a:r>
              <a:rPr lang="zh-CN" altLang="en-US" sz="2000" b="1" spc="-1" dirty="0">
                <a:latin typeface="微软雅黑"/>
                <a:ea typeface="微软雅黑"/>
              </a:rPr>
              <a:t>）次数</a:t>
            </a:r>
            <a:endParaRPr lang="en-US" sz="2000" b="1" spc="-1" dirty="0">
              <a:latin typeface="微软雅黑"/>
              <a:ea typeface="微软雅黑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F51F82-C862-01BB-EAF9-D907D1081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4" y="2060848"/>
            <a:ext cx="6172517" cy="5760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A2C4CC-B08F-B1AA-8E08-CC73A4336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4" y="4797152"/>
            <a:ext cx="6674193" cy="60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5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9EDB87DF-A519-18CD-0976-096447E787F3}"/>
              </a:ext>
            </a:extLst>
          </p:cNvPr>
          <p:cNvSpPr/>
          <p:nvPr/>
        </p:nvSpPr>
        <p:spPr>
          <a:xfrm>
            <a:off x="119336" y="116632"/>
            <a:ext cx="9145016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 </a:t>
            </a:r>
            <a:r>
              <a:rPr lang="zh-CN" altLang="en-US" sz="32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性能优化</a:t>
            </a:r>
            <a:r>
              <a:rPr lang="en-US" altLang="zh-CN" sz="32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-</a:t>
            </a:r>
            <a:r>
              <a:rPr lang="zh-CN" altLang="en-US" sz="32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常用性能分析命令</a:t>
            </a:r>
            <a:endParaRPr lang="en-US" sz="32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B51A398E-28A8-BCB9-DA7E-3062F238B60E}"/>
              </a:ext>
            </a:extLst>
          </p:cNvPr>
          <p:cNvSpPr/>
          <p:nvPr/>
        </p:nvSpPr>
        <p:spPr>
          <a:xfrm>
            <a:off x="1703512" y="764704"/>
            <a:ext cx="10153128" cy="16297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b="1" spc="-1" dirty="0">
                <a:latin typeface="微软雅黑"/>
                <a:ea typeface="微软雅黑"/>
              </a:rPr>
              <a:t>	</a:t>
            </a:r>
            <a:r>
              <a:rPr lang="zh-CN" altLang="en-US" sz="2000" b="1" spc="-1" dirty="0">
                <a:latin typeface="微软雅黑"/>
                <a:ea typeface="微软雅黑"/>
              </a:rPr>
              <a:t>查看中断的变化情况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altLang="zh-CN" sz="2000" b="1" spc="-1" dirty="0">
                <a:latin typeface="微软雅黑"/>
                <a:ea typeface="微软雅黑"/>
              </a:rPr>
              <a:t>		watch -d cat /proc/interrupts    # -d </a:t>
            </a:r>
            <a:r>
              <a:rPr lang="zh-CN" altLang="en-US" sz="2000" b="1" spc="-1" dirty="0">
                <a:latin typeface="微软雅黑"/>
                <a:ea typeface="微软雅黑"/>
              </a:rPr>
              <a:t>参数表示高亮显示变化的区域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altLang="zh-CN" sz="2000" b="1" spc="-1" dirty="0">
                <a:latin typeface="微软雅黑"/>
                <a:ea typeface="微软雅黑"/>
              </a:rPr>
              <a:t>		</a:t>
            </a: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latin typeface="微软雅黑"/>
                <a:ea typeface="微软雅黑"/>
              </a:rPr>
              <a:t>		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altLang="zh-CN" sz="2000" b="1" spc="-1" dirty="0">
                <a:latin typeface="微软雅黑"/>
                <a:ea typeface="微软雅黑"/>
              </a:rPr>
              <a:t>		</a:t>
            </a:r>
            <a:endParaRPr lang="en-US" sz="2000" b="1" spc="-1" dirty="0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3023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9EDB87DF-A519-18CD-0976-096447E787F3}"/>
              </a:ext>
            </a:extLst>
          </p:cNvPr>
          <p:cNvSpPr/>
          <p:nvPr/>
        </p:nvSpPr>
        <p:spPr>
          <a:xfrm>
            <a:off x="119336" y="116632"/>
            <a:ext cx="9145016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 </a:t>
            </a:r>
            <a:r>
              <a:rPr lang="zh-CN" altLang="en-US" sz="32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性能优化</a:t>
            </a:r>
            <a:r>
              <a:rPr lang="en-US" altLang="zh-CN" sz="32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-</a:t>
            </a:r>
            <a:r>
              <a:rPr lang="zh-CN" altLang="en-US" sz="32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常用性能分析工具</a:t>
            </a:r>
            <a:endParaRPr lang="en-US" sz="32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B51A398E-28A8-BCB9-DA7E-3062F238B60E}"/>
              </a:ext>
            </a:extLst>
          </p:cNvPr>
          <p:cNvSpPr/>
          <p:nvPr/>
        </p:nvSpPr>
        <p:spPr>
          <a:xfrm>
            <a:off x="1703512" y="764704"/>
            <a:ext cx="8964996" cy="286086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latin typeface="微软雅黑"/>
                <a:ea typeface="微软雅黑"/>
              </a:rPr>
              <a:t> 1</a:t>
            </a:r>
            <a:r>
              <a:rPr lang="zh-CN" altLang="en-US" sz="2000" b="1" strike="noStrike" spc="-1" dirty="0">
                <a:latin typeface="微软雅黑"/>
                <a:ea typeface="微软雅黑"/>
              </a:rPr>
              <a:t>、</a:t>
            </a:r>
            <a:r>
              <a:rPr lang="zh-CN" altLang="en-US" sz="2000" b="1" spc="-1" dirty="0">
                <a:latin typeface="微软雅黑"/>
                <a:ea typeface="微软雅黑"/>
              </a:rPr>
              <a:t>压力测试工具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</a:t>
            </a:r>
            <a:r>
              <a:rPr lang="en-US" altLang="zh-CN" sz="2000" b="1" spc="-1" dirty="0">
                <a:latin typeface="微软雅黑"/>
                <a:ea typeface="微软雅黑"/>
              </a:rPr>
              <a:t>stress</a:t>
            </a:r>
            <a:r>
              <a:rPr lang="zh-CN" altLang="en-US" sz="2000" b="1" spc="-1" dirty="0">
                <a:latin typeface="微软雅黑"/>
                <a:ea typeface="微软雅黑"/>
              </a:rPr>
              <a:t>：是一个 </a:t>
            </a:r>
            <a:r>
              <a:rPr lang="en-US" altLang="zh-CN" sz="2000" b="1" spc="-1" dirty="0">
                <a:latin typeface="微软雅黑"/>
                <a:ea typeface="微软雅黑"/>
              </a:rPr>
              <a:t>Linux </a:t>
            </a:r>
            <a:r>
              <a:rPr lang="zh-CN" altLang="en-US" sz="2000" b="1" spc="-1" dirty="0">
                <a:latin typeface="微软雅黑"/>
                <a:ea typeface="微软雅黑"/>
              </a:rPr>
              <a:t>系统压力测试工具，可以用作异常进程模拟平均负载升高的场景。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</a:t>
            </a:r>
            <a:r>
              <a:rPr lang="zh-CN" altLang="en-US" sz="2000" b="1" spc="-1" dirty="0">
                <a:latin typeface="微软雅黑"/>
                <a:ea typeface="微软雅黑"/>
              </a:rPr>
              <a:t>举例说明：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altLang="zh-CN" sz="2000" b="1" spc="-1" dirty="0">
                <a:latin typeface="微软雅黑"/>
                <a:ea typeface="微软雅黑"/>
              </a:rPr>
              <a:t>		stress --</a:t>
            </a:r>
            <a:r>
              <a:rPr lang="en-US" altLang="zh-CN" sz="2000" b="1" spc="-1" dirty="0" err="1">
                <a:latin typeface="微软雅黑"/>
                <a:ea typeface="微软雅黑"/>
              </a:rPr>
              <a:t>cpu</a:t>
            </a:r>
            <a:r>
              <a:rPr lang="en-US" altLang="zh-CN" sz="2000" b="1" spc="-1" dirty="0">
                <a:latin typeface="微软雅黑"/>
                <a:ea typeface="微软雅黑"/>
              </a:rPr>
              <a:t> 1 --timeout 600   # </a:t>
            </a:r>
            <a:r>
              <a:rPr lang="zh-CN" altLang="en-US" sz="2000" b="1" spc="-1" dirty="0">
                <a:latin typeface="微软雅黑"/>
                <a:ea typeface="微软雅黑"/>
              </a:rPr>
              <a:t>模拟一个 </a:t>
            </a:r>
            <a:r>
              <a:rPr lang="en-US" altLang="zh-CN" sz="2000" b="1" spc="-1" dirty="0">
                <a:latin typeface="微软雅黑"/>
                <a:ea typeface="微软雅黑"/>
              </a:rPr>
              <a:t>CPU </a:t>
            </a:r>
            <a:r>
              <a:rPr lang="zh-CN" altLang="en-US" sz="2000" b="1" spc="-1" dirty="0">
                <a:latin typeface="微软雅黑"/>
                <a:ea typeface="微软雅黑"/>
              </a:rPr>
              <a:t>使用率 </a:t>
            </a:r>
            <a:r>
              <a:rPr lang="en-US" altLang="zh-CN" sz="2000" b="1" spc="-1" dirty="0">
                <a:latin typeface="微软雅黑"/>
                <a:ea typeface="微软雅黑"/>
              </a:rPr>
              <a:t>100% </a:t>
            </a:r>
            <a:r>
              <a:rPr lang="zh-CN" altLang="en-US" sz="2000" b="1" spc="-1" dirty="0">
                <a:latin typeface="微软雅黑"/>
                <a:ea typeface="微软雅黑"/>
              </a:rPr>
              <a:t>的场景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latin typeface="微软雅黑"/>
                <a:ea typeface="微软雅黑"/>
              </a:rPr>
              <a:t>		stress -</a:t>
            </a:r>
            <a:r>
              <a:rPr lang="en-US" sz="2000" b="1" strike="noStrike" spc="-1" dirty="0" err="1">
                <a:latin typeface="微软雅黑"/>
                <a:ea typeface="微软雅黑"/>
              </a:rPr>
              <a:t>i</a:t>
            </a:r>
            <a:r>
              <a:rPr lang="en-US" sz="2000" b="1" strike="noStrike" spc="-1" dirty="0">
                <a:latin typeface="微软雅黑"/>
                <a:ea typeface="微软雅黑"/>
              </a:rPr>
              <a:t> 1 --timeout 600 </a:t>
            </a:r>
            <a:r>
              <a:rPr lang="en-US" altLang="zh-CN" sz="2000" b="1" strike="noStrike" spc="-1" dirty="0">
                <a:latin typeface="微软雅黑"/>
                <a:ea typeface="微软雅黑"/>
              </a:rPr>
              <a:t># </a:t>
            </a:r>
            <a:r>
              <a:rPr lang="zh-CN" altLang="en-US" sz="2000" b="1" spc="-1" dirty="0">
                <a:latin typeface="微软雅黑"/>
                <a:ea typeface="微软雅黑"/>
              </a:rPr>
              <a:t>模拟 </a:t>
            </a:r>
            <a:r>
              <a:rPr lang="en-US" altLang="zh-CN" sz="2000" b="1" spc="-1" dirty="0">
                <a:latin typeface="微软雅黑"/>
                <a:ea typeface="微软雅黑"/>
              </a:rPr>
              <a:t>I/O </a:t>
            </a:r>
            <a:r>
              <a:rPr lang="zh-CN" altLang="en-US" sz="2000" b="1" spc="-1" dirty="0">
                <a:latin typeface="微软雅黑"/>
                <a:ea typeface="微软雅黑"/>
              </a:rPr>
              <a:t>压力，即不停地执行 </a:t>
            </a:r>
            <a:r>
              <a:rPr lang="en-US" altLang="zh-CN" sz="2000" b="1" spc="-1" dirty="0">
                <a:latin typeface="微软雅黑"/>
                <a:ea typeface="微软雅黑"/>
              </a:rPr>
              <a:t>sync</a:t>
            </a:r>
            <a:r>
              <a:rPr lang="en-US" sz="2000" b="1" spc="-1" dirty="0">
                <a:latin typeface="微软雅黑"/>
                <a:ea typeface="微软雅黑"/>
              </a:rPr>
              <a:t>		 	stress -c 8 --timeout 600 </a:t>
            </a:r>
            <a:r>
              <a:rPr lang="en-US" altLang="zh-CN" sz="2000" b="1" spc="-1" dirty="0">
                <a:latin typeface="微软雅黑"/>
                <a:ea typeface="微软雅黑"/>
              </a:rPr>
              <a:t># </a:t>
            </a:r>
            <a:r>
              <a:rPr lang="zh-CN" altLang="en-US" sz="2000" b="1" spc="-1" dirty="0">
                <a:latin typeface="微软雅黑"/>
                <a:ea typeface="微软雅黑"/>
              </a:rPr>
              <a:t>模拟的是 </a:t>
            </a:r>
            <a:r>
              <a:rPr lang="en-US" altLang="zh-CN" sz="2000" b="1" spc="-1" dirty="0">
                <a:latin typeface="微软雅黑"/>
                <a:ea typeface="微软雅黑"/>
              </a:rPr>
              <a:t>8 </a:t>
            </a:r>
            <a:r>
              <a:rPr lang="zh-CN" altLang="en-US" sz="2000" b="1" spc="-1" dirty="0">
                <a:latin typeface="微软雅黑"/>
                <a:ea typeface="微软雅黑"/>
              </a:rPr>
              <a:t>个进程</a:t>
            </a:r>
            <a:endParaRPr lang="en-US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7824954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1D1F"/>
      </a:dk2>
      <a:lt2>
        <a:srgbClr val="ECF0F1"/>
      </a:lt2>
      <a:accent1>
        <a:srgbClr val="4B7FA7"/>
      </a:accent1>
      <a:accent2>
        <a:srgbClr val="4B7FA7"/>
      </a:accent2>
      <a:accent3>
        <a:srgbClr val="4B7FA7"/>
      </a:accent3>
      <a:accent4>
        <a:srgbClr val="4B7FA7"/>
      </a:accent4>
      <a:accent5>
        <a:srgbClr val="4B7FA7"/>
      </a:accent5>
      <a:accent6>
        <a:srgbClr val="4B7FA7"/>
      </a:accent6>
      <a:hlink>
        <a:srgbClr val="4B7FA7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1764</TotalTime>
  <Words>514</Words>
  <Application>Microsoft Office PowerPoint</Application>
  <PresentationFormat>宽屏</PresentationFormat>
  <Paragraphs>50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微软雅黑</vt:lpstr>
      <vt:lpstr>Arial</vt:lpstr>
      <vt:lpstr>Calibri</vt:lpstr>
      <vt:lpstr>Century Gothic</vt:lpstr>
      <vt:lpstr>Times New Roman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Volt - Colorful Birigh</dc:title>
  <dc:subject/>
  <dc:creator>SimpleSmart</dc:creator>
  <cp:keywords>Presentation Presentation template Volt SimpleSmart</cp:keywords>
  <dc:description>Creative Business Template VOLT.</dc:description>
  <cp:lastModifiedBy>刘 天阳</cp:lastModifiedBy>
  <cp:revision>2306</cp:revision>
  <dcterms:created xsi:type="dcterms:W3CDTF">2015-03-01T11:49:00Z</dcterms:created>
  <dcterms:modified xsi:type="dcterms:W3CDTF">2023-06-03T07:32:59Z</dcterms:modified>
  <cp:category>Business Multipurpose Template</cp:category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22DC09DCD2B94BE1B879B2918F64BC4B</vt:lpwstr>
  </property>
  <property fmtid="{D5CDD505-2E9C-101B-9397-08002B2CF9AE}" pid="3" name="KSOProductBuildVer">
    <vt:lpwstr>2052-11.1.0.10495</vt:lpwstr>
  </property>
  <property fmtid="{D5CDD505-2E9C-101B-9397-08002B2CF9AE}" pid="4" name="Notes">
    <vt:i4>13</vt:i4>
  </property>
  <property fmtid="{D5CDD505-2E9C-101B-9397-08002B2CF9AE}" pid="5" name="PresentationFormat">
    <vt:lpwstr>自定义</vt:lpwstr>
  </property>
  <property fmtid="{D5CDD505-2E9C-101B-9397-08002B2CF9AE}" pid="6" name="Slides">
    <vt:i4>13</vt:i4>
  </property>
</Properties>
</file>