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69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3" autoAdjust="0"/>
    <p:restoredTop sz="94660"/>
  </p:normalViewPr>
  <p:slideViewPr>
    <p:cSldViewPr>
      <p:cViewPr varScale="1">
        <p:scale>
          <a:sx n="85" d="100"/>
          <a:sy n="85" d="100"/>
        </p:scale>
        <p:origin x="69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FE59F8B-51A4-451F-96DF-15BE0AEC54C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285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2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59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4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09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2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6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5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2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6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6A34-A668-4A43-9099-C9D27A346F01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B706FA-5B87-4550-920B-94AC269D3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9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23492" y="2322458"/>
            <a:ext cx="9145016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66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endParaRPr lang="en-US" sz="6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75D6AF-CB5F-409B-446B-216A70D107EF}"/>
              </a:ext>
            </a:extLst>
          </p:cNvPr>
          <p:cNvSpPr/>
          <p:nvPr/>
        </p:nvSpPr>
        <p:spPr>
          <a:xfrm>
            <a:off x="1733550" y="1700808"/>
            <a:ext cx="8667750" cy="2592288"/>
          </a:xfrm>
          <a:prstGeom prst="rect">
            <a:avLst/>
          </a:prstGeom>
          <a:noFill/>
          <a:ln w="38100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1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D36432-692B-52D4-74E0-DF515D6FD116}"/>
              </a:ext>
            </a:extLst>
          </p:cNvPr>
          <p:cNvSpPr/>
          <p:nvPr/>
        </p:nvSpPr>
        <p:spPr>
          <a:xfrm>
            <a:off x="5542002" y="36147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lt"/>
              </a:rPr>
              <a:t>技术方案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BOLD" panose="020B08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9">
            <a:extLst>
              <a:ext uri="{FF2B5EF4-FFF2-40B4-BE49-F238E27FC236}">
                <a16:creationId xmlns:a16="http://schemas.microsoft.com/office/drawing/2014/main" id="{13D63C7F-902A-4DDA-7D1E-A3AE760FE59E}"/>
              </a:ext>
            </a:extLst>
          </p:cNvPr>
          <p:cNvSpPr/>
          <p:nvPr/>
        </p:nvSpPr>
        <p:spPr>
          <a:xfrm>
            <a:off x="3383915" y="2557145"/>
            <a:ext cx="1845310" cy="1108710"/>
          </a:xfrm>
          <a:custGeom>
            <a:avLst/>
            <a:gdLst>
              <a:gd name="connsiteX0" fmla="*/ 295798 w 1033384"/>
              <a:gd name="connsiteY0" fmla="*/ 0 h 615950"/>
              <a:gd name="connsiteX1" fmla="*/ 1033384 w 1033384"/>
              <a:gd name="connsiteY1" fmla="*/ 0 h 615950"/>
              <a:gd name="connsiteX2" fmla="*/ 737587 w 1033384"/>
              <a:gd name="connsiteY2" fmla="*/ 615950 h 615950"/>
              <a:gd name="connsiteX3" fmla="*/ 0 w 1033384"/>
              <a:gd name="connsiteY3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384" h="615950">
                <a:moveTo>
                  <a:pt x="295798" y="0"/>
                </a:moveTo>
                <a:lnTo>
                  <a:pt x="1033384" y="0"/>
                </a:lnTo>
                <a:lnTo>
                  <a:pt x="737587" y="615950"/>
                </a:lnTo>
                <a:lnTo>
                  <a:pt x="0" y="61595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dirty="0">
              <a:solidFill>
                <a:schemeClr val="accent6">
                  <a:lumMod val="75000"/>
                </a:schemeClr>
              </a:solidFill>
              <a:highlight>
                <a:srgbClr val="808000"/>
              </a:highligh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任意多边形: 形状 15">
            <a:extLst>
              <a:ext uri="{FF2B5EF4-FFF2-40B4-BE49-F238E27FC236}">
                <a16:creationId xmlns:a16="http://schemas.microsoft.com/office/drawing/2014/main" id="{200ED69E-4559-C0DD-0CFC-3AFC624CB892}"/>
              </a:ext>
            </a:extLst>
          </p:cNvPr>
          <p:cNvSpPr/>
          <p:nvPr/>
        </p:nvSpPr>
        <p:spPr>
          <a:xfrm>
            <a:off x="4070985" y="3105785"/>
            <a:ext cx="1156970" cy="695960"/>
          </a:xfrm>
          <a:custGeom>
            <a:avLst/>
            <a:gdLst>
              <a:gd name="connsiteX0" fmla="*/ 295798 w 1033384"/>
              <a:gd name="connsiteY0" fmla="*/ 0 h 615950"/>
              <a:gd name="connsiteX1" fmla="*/ 1033384 w 1033384"/>
              <a:gd name="connsiteY1" fmla="*/ 0 h 615950"/>
              <a:gd name="connsiteX2" fmla="*/ 737587 w 1033384"/>
              <a:gd name="connsiteY2" fmla="*/ 615950 h 615950"/>
              <a:gd name="connsiteX3" fmla="*/ 0 w 1033384"/>
              <a:gd name="connsiteY3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384" h="615950">
                <a:moveTo>
                  <a:pt x="295798" y="0"/>
                </a:moveTo>
                <a:lnTo>
                  <a:pt x="1033384" y="0"/>
                </a:lnTo>
                <a:lnTo>
                  <a:pt x="737587" y="615950"/>
                </a:lnTo>
                <a:lnTo>
                  <a:pt x="0" y="615950"/>
                </a:lnTo>
                <a:close/>
              </a:path>
            </a:pathLst>
          </a:custGeom>
          <a:solidFill>
            <a:srgbClr val="5A678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B8C828-5354-F466-D211-55785C4ECF05}"/>
              </a:ext>
            </a:extLst>
          </p:cNvPr>
          <p:cNvSpPr txBox="1"/>
          <p:nvPr/>
        </p:nvSpPr>
        <p:spPr>
          <a:xfrm>
            <a:off x="3976675" y="2610971"/>
            <a:ext cx="65915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Bold Italic" panose="020B0604020202090204" charset="0"/>
                <a:sym typeface="+mn-lt"/>
              </a:rPr>
              <a:t>1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67ED5FB-7D3C-4AAB-A1C3-3B45523EEA4F}"/>
              </a:ext>
            </a:extLst>
          </p:cNvPr>
          <p:cNvSpPr txBox="1"/>
          <p:nvPr/>
        </p:nvSpPr>
        <p:spPr>
          <a:xfrm>
            <a:off x="5442269" y="2852936"/>
            <a:ext cx="4110115" cy="773698"/>
          </a:xfrm>
        </p:spPr>
        <p:txBody>
          <a:bodyPr/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0" spc="500" dirty="0">
                <a:solidFill>
                  <a:srgbClr val="3D485D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4000" b="0" spc="500" dirty="0">
                <a:solidFill>
                  <a:srgbClr val="3D485D"/>
                </a:solidFill>
                <a:latin typeface="微软雅黑" panose="020B0503020204020204" charset="-122"/>
                <a:ea typeface="微软雅黑" panose="020B0503020204020204" charset="-122"/>
              </a:rPr>
              <a:t>性能优化</a:t>
            </a:r>
            <a:endParaRPr lang="en-US" sz="4000" b="0" spc="500" dirty="0">
              <a:solidFill>
                <a:srgbClr val="3D485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89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487488" y="1916832"/>
            <a:ext cx="9145016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zh-CN" altLang="en-US" sz="6600" b="1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性能优化</a:t>
            </a:r>
            <a:endParaRPr lang="en-US" sz="6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28A856-C31C-3683-8F91-B899664F1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16633"/>
            <a:ext cx="10432693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5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28CC3E-B4EE-EA61-4E02-777EEB7E5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16632"/>
            <a:ext cx="10441160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0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常用性能分析命令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8964996" cy="5015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 1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、平均负载分析</a:t>
            </a:r>
            <a:endParaRPr lang="en-US" altLang="zh-CN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常用命令：</a:t>
            </a:r>
            <a:r>
              <a:rPr lang="en-US" altLang="zh-CN" sz="2000" b="1" spc="-1" dirty="0">
                <a:latin typeface="微软雅黑"/>
                <a:ea typeface="微软雅黑"/>
              </a:rPr>
              <a:t>top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uptime  </a:t>
            </a:r>
            <a:r>
              <a:rPr lang="zh-CN" altLang="en-US" sz="2000" b="1" spc="-1" dirty="0">
                <a:latin typeface="微软雅黑"/>
                <a:ea typeface="微软雅黑"/>
              </a:rPr>
              <a:t>（参考数据：</a:t>
            </a:r>
            <a:r>
              <a:rPr lang="en-US" altLang="zh-CN" sz="2000" b="1" spc="-1" dirty="0">
                <a:latin typeface="微软雅黑"/>
                <a:ea typeface="微软雅黑"/>
              </a:rPr>
              <a:t>CPU</a:t>
            </a:r>
            <a:r>
              <a:rPr lang="zh-CN" altLang="en-US" sz="2000" b="1" spc="-1" dirty="0">
                <a:latin typeface="微软雅黑"/>
                <a:ea typeface="微软雅黑"/>
              </a:rPr>
              <a:t>个数）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查看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CPU</a:t>
            </a:r>
            <a:r>
              <a:rPr lang="zh-CN" altLang="en-US" sz="2000" b="1" spc="-1" dirty="0">
                <a:latin typeface="微软雅黑"/>
                <a:ea typeface="微软雅黑"/>
              </a:rPr>
              <a:t>个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数：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grep 'model name' /proc/</a:t>
            </a:r>
            <a:r>
              <a:rPr lang="en-US" altLang="zh-CN" sz="2000" b="1" strike="noStrike" spc="-1" dirty="0" err="1">
                <a:latin typeface="微软雅黑"/>
                <a:ea typeface="微软雅黑"/>
              </a:rPr>
              <a:t>cpuinfo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 | </a:t>
            </a:r>
            <a:r>
              <a:rPr lang="en-US" altLang="zh-CN" sz="2000" b="1" strike="noStrike" spc="-1" dirty="0" err="1">
                <a:latin typeface="微软雅黑"/>
                <a:ea typeface="微软雅黑"/>
              </a:rPr>
              <a:t>wc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 –l</a:t>
            </a: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查看负载：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watch –d uptime    # -d </a:t>
            </a:r>
            <a:r>
              <a:rPr lang="zh-CN" altLang="en-US" sz="2000" b="1" spc="-1" dirty="0">
                <a:latin typeface="微软雅黑"/>
                <a:ea typeface="微软雅黑"/>
              </a:rPr>
              <a:t>参数表示高亮显示变化的区域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</a:t>
            </a:r>
            <a:r>
              <a:rPr lang="en-US" sz="2000" b="1" strike="noStrike" spc="-1" dirty="0" err="1">
                <a:latin typeface="微软雅黑"/>
                <a:ea typeface="微软雅黑"/>
              </a:rPr>
              <a:t>mpstat</a:t>
            </a:r>
            <a:r>
              <a:rPr lang="en-US" sz="2000" b="1" strike="noStrike" spc="-1" dirty="0">
                <a:latin typeface="微软雅黑"/>
                <a:ea typeface="微软雅黑"/>
              </a:rPr>
              <a:t> -P ALL 5 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# -P ALL 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表示监控所有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CPU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，后面数字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5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表示间隔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5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秒后输出一组数据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(</a:t>
            </a:r>
            <a:r>
              <a:rPr lang="zh-CN" altLang="en-US" sz="2000" b="1" spc="-1" dirty="0">
                <a:latin typeface="微软雅黑"/>
                <a:ea typeface="微软雅黑"/>
              </a:rPr>
              <a:t>查看负载高</a:t>
            </a:r>
            <a:r>
              <a:rPr lang="en-US" altLang="zh-CN" sz="2000" b="1" spc="-1" dirty="0">
                <a:latin typeface="微软雅黑"/>
                <a:ea typeface="微软雅黑"/>
              </a:rPr>
              <a:t>CPU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sz="2000" b="1" spc="-1" dirty="0" err="1">
                <a:latin typeface="微软雅黑"/>
                <a:ea typeface="微软雅黑"/>
              </a:rPr>
              <a:t>pidstat</a:t>
            </a:r>
            <a:r>
              <a:rPr lang="en-US" sz="2000" b="1" spc="-1" dirty="0">
                <a:latin typeface="微软雅黑"/>
                <a:ea typeface="微软雅黑"/>
              </a:rPr>
              <a:t> -u 5 1 </a:t>
            </a:r>
            <a:r>
              <a:rPr lang="en-US" altLang="zh-CN" sz="2000" b="1" spc="-1" dirty="0">
                <a:latin typeface="微软雅黑"/>
                <a:ea typeface="微软雅黑"/>
              </a:rPr>
              <a:t># </a:t>
            </a:r>
            <a:r>
              <a:rPr lang="zh-CN" altLang="en-US" sz="2000" b="1" spc="-1" dirty="0">
                <a:latin typeface="微软雅黑"/>
                <a:ea typeface="微软雅黑"/>
              </a:rPr>
              <a:t>间隔</a:t>
            </a:r>
            <a:r>
              <a:rPr lang="en-US" altLang="zh-CN" sz="2000" b="1" spc="-1" dirty="0">
                <a:latin typeface="微软雅黑"/>
                <a:ea typeface="微软雅黑"/>
              </a:rPr>
              <a:t>5</a:t>
            </a:r>
            <a:r>
              <a:rPr lang="zh-CN" altLang="en-US" sz="2000" b="1" spc="-1" dirty="0">
                <a:latin typeface="微软雅黑"/>
                <a:ea typeface="微软雅黑"/>
              </a:rPr>
              <a:t>秒后输出一组数据（查看负载高进程）</a:t>
            </a:r>
            <a:endParaRPr lang="en-US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2</a:t>
            </a:r>
            <a:r>
              <a:rPr lang="zh-CN" altLang="en-US" sz="2000" spc="-1" dirty="0">
                <a:latin typeface="Arial"/>
              </a:rPr>
              <a:t>、</a:t>
            </a:r>
            <a:r>
              <a:rPr lang="zh-CN" altLang="en-US" sz="2000" b="1" spc="-1" dirty="0">
                <a:latin typeface="微软雅黑"/>
                <a:ea typeface="微软雅黑"/>
              </a:rPr>
              <a:t>高负载分析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常用命令：</a:t>
            </a:r>
            <a:r>
              <a:rPr lang="en-US" altLang="zh-CN" sz="2000" b="1" spc="-1" dirty="0">
                <a:latin typeface="微软雅黑"/>
                <a:ea typeface="微软雅黑"/>
              </a:rPr>
              <a:t>top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 </a:t>
            </a:r>
            <a:r>
              <a:rPr lang="en-US" altLang="zh-CN" sz="2000" b="1" spc="-1" dirty="0" err="1">
                <a:latin typeface="微软雅黑"/>
                <a:ea typeface="微软雅黑"/>
              </a:rPr>
              <a:t>jstack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 </a:t>
            </a:r>
            <a:r>
              <a:rPr lang="en-US" altLang="zh-CN" sz="2000" b="1" spc="-1" dirty="0" err="1">
                <a:latin typeface="微软雅黑"/>
                <a:ea typeface="微软雅黑"/>
              </a:rPr>
              <a:t>printf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负载分析：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 top -Hp </a:t>
            </a:r>
            <a:r>
              <a:rPr lang="zh-CN" altLang="en-US" sz="2000" b="1" spc="-1" dirty="0">
                <a:latin typeface="微软雅黑"/>
                <a:ea typeface="微软雅黑"/>
              </a:rPr>
              <a:t>进程号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 </a:t>
            </a:r>
            <a:r>
              <a:rPr lang="en-US" sz="2000" b="1" spc="-1" dirty="0" err="1">
                <a:latin typeface="微软雅黑"/>
                <a:ea typeface="微软雅黑"/>
              </a:rPr>
              <a:t>printf</a:t>
            </a:r>
            <a:r>
              <a:rPr lang="en-US" sz="2000" b="1" spc="-1" dirty="0">
                <a:latin typeface="微软雅黑"/>
                <a:ea typeface="微软雅黑"/>
              </a:rPr>
              <a:t> %x </a:t>
            </a:r>
            <a:r>
              <a:rPr lang="zh-CN" altLang="en-US" sz="2000" b="1" spc="-1" dirty="0">
                <a:latin typeface="微软雅黑"/>
                <a:ea typeface="微软雅黑"/>
              </a:rPr>
              <a:t>线程号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 </a:t>
            </a:r>
            <a:r>
              <a:rPr lang="en-US" sz="2000" b="1" spc="-1" dirty="0" err="1">
                <a:latin typeface="微软雅黑"/>
                <a:ea typeface="微软雅黑"/>
              </a:rPr>
              <a:t>jstack</a:t>
            </a:r>
            <a:r>
              <a:rPr lang="en-US" sz="2000" b="1" spc="-1" dirty="0">
                <a:latin typeface="微软雅黑"/>
                <a:ea typeface="微软雅黑"/>
              </a:rPr>
              <a:t> </a:t>
            </a:r>
            <a:r>
              <a:rPr lang="zh-CN" altLang="en-US" sz="2000" b="1" spc="-1" dirty="0">
                <a:latin typeface="微软雅黑"/>
                <a:ea typeface="微软雅黑"/>
              </a:rPr>
              <a:t>进程号 </a:t>
            </a:r>
            <a:r>
              <a:rPr lang="en-US" altLang="zh-CN" sz="2000" b="1" spc="-1" dirty="0">
                <a:latin typeface="微软雅黑"/>
                <a:ea typeface="微软雅黑"/>
              </a:rPr>
              <a:t>|</a:t>
            </a:r>
            <a:r>
              <a:rPr lang="en-US" sz="2000" b="1" spc="-1" dirty="0">
                <a:latin typeface="微软雅黑"/>
                <a:ea typeface="微软雅黑"/>
              </a:rPr>
              <a:t>grep -A 200 </a:t>
            </a:r>
            <a:r>
              <a:rPr lang="zh-CN" altLang="en-US" sz="2000" b="1" spc="-1" dirty="0">
                <a:latin typeface="微软雅黑"/>
                <a:ea typeface="微软雅黑"/>
              </a:rPr>
              <a:t>线程号</a:t>
            </a:r>
            <a:endParaRPr lang="en-US" sz="2000" b="1" spc="-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4961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常用性能分析命令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10153128" cy="59386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 3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、上下文切换分析</a:t>
            </a:r>
            <a:endParaRPr lang="en-US" altLang="zh-CN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常用命令：</a:t>
            </a:r>
            <a:r>
              <a:rPr lang="en-US" altLang="zh-CN" sz="2000" b="1" spc="-1" dirty="0" err="1">
                <a:latin typeface="微软雅黑"/>
                <a:ea typeface="微软雅黑"/>
              </a:rPr>
              <a:t>vmstat</a:t>
            </a:r>
            <a:r>
              <a:rPr lang="zh-CN" altLang="en-US" sz="2000" b="1" spc="-1" dirty="0">
                <a:latin typeface="微软雅黑"/>
                <a:ea typeface="微软雅黑"/>
              </a:rPr>
              <a:t>、</a:t>
            </a:r>
            <a:r>
              <a:rPr lang="en-US" altLang="zh-CN" sz="2000" b="1" spc="-1" dirty="0">
                <a:latin typeface="微软雅黑"/>
                <a:ea typeface="微软雅黑"/>
              </a:rPr>
              <a:t> </a:t>
            </a:r>
            <a:r>
              <a:rPr lang="en-US" altLang="zh-CN" sz="2000" b="1" spc="-1" dirty="0" err="1">
                <a:latin typeface="微软雅黑"/>
                <a:ea typeface="微软雅黑"/>
              </a:rPr>
              <a:t>pidstat</a:t>
            </a:r>
            <a:endParaRPr lang="en-US" altLang="zh-CN" sz="2000" b="1" strike="noStrike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查看上下文切换：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  <a:r>
              <a:rPr lang="en-US" altLang="zh-CN" sz="2000" b="1" spc="-1" dirty="0" err="1">
                <a:latin typeface="微软雅黑"/>
                <a:ea typeface="微软雅黑"/>
              </a:rPr>
              <a:t>vmstat</a:t>
            </a:r>
            <a:r>
              <a:rPr lang="en-US" altLang="zh-CN" sz="2000" b="1" spc="-1" dirty="0">
                <a:latin typeface="微软雅黑"/>
                <a:ea typeface="微软雅黑"/>
              </a:rPr>
              <a:t> 5    # </a:t>
            </a:r>
            <a:r>
              <a:rPr lang="zh-CN" altLang="en-US" sz="2000" b="1" spc="-1" dirty="0">
                <a:latin typeface="微软雅黑"/>
                <a:ea typeface="微软雅黑"/>
              </a:rPr>
              <a:t>每隔</a:t>
            </a:r>
            <a:r>
              <a:rPr lang="en-US" altLang="zh-CN" sz="2000" b="1" spc="-1" dirty="0">
                <a:latin typeface="微软雅黑"/>
                <a:ea typeface="微软雅黑"/>
              </a:rPr>
              <a:t>5</a:t>
            </a:r>
            <a:r>
              <a:rPr lang="zh-CN" altLang="en-US" sz="2000" b="1" spc="-1" dirty="0">
                <a:latin typeface="微软雅黑"/>
                <a:ea typeface="微软雅黑"/>
              </a:rPr>
              <a:t>秒输出</a:t>
            </a:r>
            <a:r>
              <a:rPr lang="en-US" altLang="zh-CN" sz="2000" b="1" spc="-1" dirty="0">
                <a:latin typeface="微软雅黑"/>
                <a:ea typeface="微软雅黑"/>
              </a:rPr>
              <a:t>1</a:t>
            </a:r>
            <a:r>
              <a:rPr lang="zh-CN" altLang="en-US" sz="2000" b="1" spc="-1" dirty="0">
                <a:latin typeface="微软雅黑"/>
                <a:ea typeface="微软雅黑"/>
              </a:rPr>
              <a:t>组数据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  <a:r>
              <a:rPr lang="zh-CN" altLang="en-US" sz="2000" b="1" spc="-1" dirty="0">
                <a:latin typeface="微软雅黑"/>
                <a:ea typeface="微软雅黑"/>
              </a:rPr>
              <a:t>需要特别关注的四列内容：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1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sz="2000" b="1" spc="-1" dirty="0" err="1">
                <a:latin typeface="微软雅黑"/>
                <a:ea typeface="微软雅黑"/>
              </a:rPr>
              <a:t>cs（context</a:t>
            </a:r>
            <a:r>
              <a:rPr lang="en-US" sz="2000" b="1" spc="-1" dirty="0">
                <a:latin typeface="微软雅黑"/>
                <a:ea typeface="微软雅黑"/>
              </a:rPr>
              <a:t> switch）</a:t>
            </a:r>
            <a:r>
              <a:rPr lang="zh-CN" altLang="en-US" sz="2000" b="1" spc="-1" dirty="0">
                <a:latin typeface="微软雅黑"/>
                <a:ea typeface="微软雅黑"/>
              </a:rPr>
              <a:t>是每秒上下文切换的次数。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2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sz="2000" b="1" spc="-1" dirty="0" err="1">
                <a:latin typeface="微软雅黑"/>
                <a:ea typeface="微软雅黑"/>
              </a:rPr>
              <a:t>in（interrupt</a:t>
            </a:r>
            <a:r>
              <a:rPr lang="en-US" sz="2000" b="1" spc="-1" dirty="0">
                <a:latin typeface="微软雅黑"/>
                <a:ea typeface="微软雅黑"/>
              </a:rPr>
              <a:t>）</a:t>
            </a:r>
            <a:r>
              <a:rPr lang="zh-CN" altLang="en-US" sz="2000" b="1" spc="-1" dirty="0">
                <a:latin typeface="微软雅黑"/>
                <a:ea typeface="微软雅黑"/>
              </a:rPr>
              <a:t>则是每秒中断的次数。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altLang="zh-CN" sz="2000" b="1" spc="-1" dirty="0">
                <a:latin typeface="微软雅黑"/>
                <a:ea typeface="微软雅黑"/>
              </a:rPr>
              <a:t>3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sz="2000" b="1" spc="-1" dirty="0" err="1">
                <a:latin typeface="微软雅黑"/>
                <a:ea typeface="微软雅黑"/>
              </a:rPr>
              <a:t>r（Running</a:t>
            </a:r>
            <a:r>
              <a:rPr lang="en-US" sz="2000" b="1" spc="-1" dirty="0">
                <a:latin typeface="微软雅黑"/>
                <a:ea typeface="微软雅黑"/>
              </a:rPr>
              <a:t> or Runnable）</a:t>
            </a:r>
            <a:r>
              <a:rPr lang="zh-CN" altLang="en-US" sz="2000" b="1" spc="-1" dirty="0">
                <a:latin typeface="微软雅黑"/>
                <a:ea typeface="微软雅黑"/>
              </a:rPr>
              <a:t>是就绪队列的长度，也就是正在运行和等待 </a:t>
            </a:r>
            <a:r>
              <a:rPr lang="en-US" sz="2000" b="1" spc="-1" dirty="0">
                <a:latin typeface="微软雅黑"/>
                <a:ea typeface="微软雅黑"/>
              </a:rPr>
              <a:t>CPU </a:t>
            </a:r>
            <a:r>
              <a:rPr lang="zh-CN" altLang="en-US" sz="2000" b="1" spc="-1" dirty="0">
                <a:latin typeface="微软雅黑"/>
                <a:ea typeface="微软雅黑"/>
              </a:rPr>
              <a:t>的进程数。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altLang="zh-CN" sz="2000" b="1" spc="-1" dirty="0">
                <a:latin typeface="微软雅黑"/>
                <a:ea typeface="微软雅黑"/>
              </a:rPr>
              <a:t>4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sz="2000" b="1" spc="-1" dirty="0" err="1">
                <a:latin typeface="微软雅黑"/>
                <a:ea typeface="微软雅黑"/>
              </a:rPr>
              <a:t>b（Blocked</a:t>
            </a:r>
            <a:r>
              <a:rPr lang="en-US" sz="2000" b="1" spc="-1" dirty="0">
                <a:latin typeface="微软雅黑"/>
                <a:ea typeface="微软雅黑"/>
              </a:rPr>
              <a:t>）</a:t>
            </a:r>
            <a:r>
              <a:rPr lang="zh-CN" altLang="en-US" sz="2000" b="1" spc="-1" dirty="0">
                <a:latin typeface="微软雅黑"/>
                <a:ea typeface="微软雅黑"/>
              </a:rPr>
              <a:t>则是处于不可中断睡眠状态的进程数。</a:t>
            </a:r>
            <a:endParaRPr lang="en-US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en-US" sz="2000" b="1" spc="-1" dirty="0" err="1">
                <a:latin typeface="微软雅黑"/>
                <a:ea typeface="微软雅黑"/>
              </a:rPr>
              <a:t>pidstat</a:t>
            </a:r>
            <a:r>
              <a:rPr lang="en-US" sz="2000" b="1" spc="-1" dirty="0">
                <a:latin typeface="微软雅黑"/>
                <a:ea typeface="微软雅黑"/>
              </a:rPr>
              <a:t> -w 5  # </a:t>
            </a:r>
            <a:r>
              <a:rPr lang="zh-CN" altLang="en-US" sz="2000" b="1" spc="-1" dirty="0">
                <a:latin typeface="微软雅黑"/>
                <a:ea typeface="微软雅黑"/>
              </a:rPr>
              <a:t>每隔</a:t>
            </a:r>
            <a:r>
              <a:rPr lang="en-US" altLang="zh-CN" sz="2000" b="1" spc="-1" dirty="0">
                <a:latin typeface="微软雅黑"/>
                <a:ea typeface="微软雅黑"/>
              </a:rPr>
              <a:t>5</a:t>
            </a:r>
            <a:r>
              <a:rPr lang="zh-CN" altLang="en-US" sz="2000" b="1" spc="-1" dirty="0">
                <a:latin typeface="微软雅黑"/>
                <a:ea typeface="微软雅黑"/>
              </a:rPr>
              <a:t>秒输出</a:t>
            </a:r>
            <a:r>
              <a:rPr lang="en-US" altLang="zh-CN" sz="2000" b="1" spc="-1" dirty="0">
                <a:latin typeface="微软雅黑"/>
                <a:ea typeface="微软雅黑"/>
              </a:rPr>
              <a:t>1</a:t>
            </a:r>
            <a:r>
              <a:rPr lang="zh-CN" altLang="en-US" sz="2000" b="1" spc="-1" dirty="0">
                <a:latin typeface="微软雅黑"/>
                <a:ea typeface="微软雅黑"/>
              </a:rPr>
              <a:t>组数据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	</a:t>
            </a:r>
            <a:r>
              <a:rPr lang="zh-CN" altLang="en-US" sz="2000" b="1" spc="-1" dirty="0">
                <a:latin typeface="微软雅黑"/>
                <a:ea typeface="微软雅黑"/>
              </a:rPr>
              <a:t>两列内容重点关注：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1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altLang="zh-CN" sz="2000" b="1" spc="-1" dirty="0" err="1">
                <a:latin typeface="微软雅黑"/>
                <a:ea typeface="微软雅黑"/>
              </a:rPr>
              <a:t>cswch</a:t>
            </a:r>
            <a:r>
              <a:rPr lang="zh-CN" altLang="en-US" sz="2000" b="1" spc="-1" dirty="0">
                <a:latin typeface="微软雅黑"/>
                <a:ea typeface="微软雅黑"/>
              </a:rPr>
              <a:t>：每秒自愿上下文切换（</a:t>
            </a:r>
            <a:r>
              <a:rPr lang="en-US" altLang="zh-CN" sz="2000" b="1" spc="-1" dirty="0">
                <a:latin typeface="微软雅黑"/>
                <a:ea typeface="微软雅黑"/>
              </a:rPr>
              <a:t>voluntary context switches</a:t>
            </a:r>
            <a:r>
              <a:rPr lang="zh-CN" altLang="en-US" sz="2000" b="1" spc="-1" dirty="0">
                <a:latin typeface="微软雅黑"/>
                <a:ea typeface="微软雅黑"/>
              </a:rPr>
              <a:t>）次数</a:t>
            </a:r>
            <a:r>
              <a:rPr lang="en-US" altLang="zh-CN" sz="2000" b="1" spc="-1" dirty="0">
                <a:latin typeface="微软雅黑"/>
                <a:ea typeface="微软雅黑"/>
              </a:rPr>
              <a:t>			  2</a:t>
            </a:r>
            <a:r>
              <a:rPr lang="zh-CN" altLang="en-US" sz="2000" b="1" spc="-1" dirty="0">
                <a:latin typeface="微软雅黑"/>
                <a:ea typeface="微软雅黑"/>
              </a:rPr>
              <a:t>）、</a:t>
            </a:r>
            <a:r>
              <a:rPr lang="en-US" altLang="zh-CN" sz="2000" b="1" spc="-1" dirty="0" err="1">
                <a:latin typeface="微软雅黑"/>
                <a:ea typeface="微软雅黑"/>
              </a:rPr>
              <a:t>nvcswch</a:t>
            </a:r>
            <a:r>
              <a:rPr lang="zh-CN" altLang="en-US" sz="2000" b="1" spc="-1" dirty="0">
                <a:latin typeface="微软雅黑"/>
                <a:ea typeface="微软雅黑"/>
              </a:rPr>
              <a:t>：每秒非自愿上下文切换（</a:t>
            </a:r>
            <a:r>
              <a:rPr lang="en-US" altLang="zh-CN" sz="2000" b="1" spc="-1" dirty="0">
                <a:latin typeface="微软雅黑"/>
                <a:ea typeface="微软雅黑"/>
              </a:rPr>
              <a:t>non voluntary context switches</a:t>
            </a:r>
            <a:r>
              <a:rPr lang="zh-CN" altLang="en-US" sz="2000" b="1" spc="-1" dirty="0">
                <a:latin typeface="微软雅黑"/>
                <a:ea typeface="微软雅黑"/>
              </a:rPr>
              <a:t>）次数</a:t>
            </a:r>
            <a:endParaRPr lang="en-US" sz="2000" b="1" spc="-1" dirty="0">
              <a:latin typeface="微软雅黑"/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51F82-C862-01BB-EAF9-D907D108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060848"/>
            <a:ext cx="6172517" cy="576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A2C4CC-B08F-B1AA-8E08-CC73A4336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4797152"/>
            <a:ext cx="6674193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5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常用性能分析命令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10153128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查看中断的变化情况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watch -d cat /proc/interrupts    # -d </a:t>
            </a:r>
            <a:r>
              <a:rPr lang="zh-CN" altLang="en-US" sz="2000" b="1" spc="-1" dirty="0">
                <a:latin typeface="微软雅黑"/>
                <a:ea typeface="微软雅黑"/>
              </a:rPr>
              <a:t>参数表示高亮显示变化的区域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</a:t>
            </a:r>
            <a:endParaRPr lang="en-US" sz="2000" b="1" spc="-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3023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EDB87DF-A519-18CD-0976-096447E787F3}"/>
              </a:ext>
            </a:extLst>
          </p:cNvPr>
          <p:cNvSpPr/>
          <p:nvPr/>
        </p:nvSpPr>
        <p:spPr>
          <a:xfrm>
            <a:off x="119336" y="116632"/>
            <a:ext cx="914501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性能优化</a:t>
            </a:r>
            <a:r>
              <a:rPr lang="en-US" altLang="zh-CN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-</a:t>
            </a:r>
            <a:r>
              <a:rPr lang="zh-CN" altLang="en-US" sz="3200" b="1" strike="noStrike" spc="-1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</a:rPr>
              <a:t>常用性能分析工具</a:t>
            </a:r>
            <a:endParaRPr lang="en-US" sz="32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B51A398E-28A8-BCB9-DA7E-3062F238B60E}"/>
              </a:ext>
            </a:extLst>
          </p:cNvPr>
          <p:cNvSpPr/>
          <p:nvPr/>
        </p:nvSpPr>
        <p:spPr>
          <a:xfrm>
            <a:off x="1703512" y="764704"/>
            <a:ext cx="8964996" cy="28608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 1</a:t>
            </a:r>
            <a:r>
              <a:rPr lang="zh-CN" altLang="en-US" sz="2000" b="1" strike="noStrike" spc="-1" dirty="0">
                <a:latin typeface="微软雅黑"/>
                <a:ea typeface="微软雅黑"/>
              </a:rPr>
              <a:t>、</a:t>
            </a:r>
            <a:r>
              <a:rPr lang="zh-CN" altLang="en-US" sz="2000" b="1" spc="-1" dirty="0">
                <a:latin typeface="微软雅黑"/>
                <a:ea typeface="微软雅黑"/>
              </a:rPr>
              <a:t>压力测试工具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en-US" altLang="zh-CN" sz="2000" b="1" spc="-1" dirty="0">
                <a:latin typeface="微软雅黑"/>
                <a:ea typeface="微软雅黑"/>
              </a:rPr>
              <a:t>stress</a:t>
            </a:r>
            <a:r>
              <a:rPr lang="zh-CN" altLang="en-US" sz="2000" b="1" spc="-1" dirty="0">
                <a:latin typeface="微软雅黑"/>
                <a:ea typeface="微软雅黑"/>
              </a:rPr>
              <a:t>：是一个 </a:t>
            </a:r>
            <a:r>
              <a:rPr lang="en-US" altLang="zh-CN" sz="2000" b="1" spc="-1" dirty="0">
                <a:latin typeface="微软雅黑"/>
                <a:ea typeface="微软雅黑"/>
              </a:rPr>
              <a:t>Linux </a:t>
            </a:r>
            <a:r>
              <a:rPr lang="zh-CN" altLang="en-US" sz="2000" b="1" spc="-1" dirty="0">
                <a:latin typeface="微软雅黑"/>
                <a:ea typeface="微软雅黑"/>
              </a:rPr>
              <a:t>系统压力测试工具，可以用作异常进程模拟平均负载升高的场景。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微软雅黑"/>
                <a:ea typeface="微软雅黑"/>
              </a:rPr>
              <a:t>	</a:t>
            </a:r>
            <a:r>
              <a:rPr lang="zh-CN" altLang="en-US" sz="2000" b="1" spc="-1" dirty="0">
                <a:latin typeface="微软雅黑"/>
                <a:ea typeface="微软雅黑"/>
              </a:rPr>
              <a:t>举例说明：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spc="-1" dirty="0">
                <a:latin typeface="微软雅黑"/>
                <a:ea typeface="微软雅黑"/>
              </a:rPr>
              <a:t>		stress --</a:t>
            </a:r>
            <a:r>
              <a:rPr lang="en-US" altLang="zh-CN" sz="2000" b="1" spc="-1" dirty="0" err="1">
                <a:latin typeface="微软雅黑"/>
                <a:ea typeface="微软雅黑"/>
              </a:rPr>
              <a:t>cpu</a:t>
            </a:r>
            <a:r>
              <a:rPr lang="en-US" altLang="zh-CN" sz="2000" b="1" spc="-1" dirty="0">
                <a:latin typeface="微软雅黑"/>
                <a:ea typeface="微软雅黑"/>
              </a:rPr>
              <a:t> 1 --timeout 600   # </a:t>
            </a:r>
            <a:r>
              <a:rPr lang="zh-CN" altLang="en-US" sz="2000" b="1" spc="-1" dirty="0">
                <a:latin typeface="微软雅黑"/>
                <a:ea typeface="微软雅黑"/>
              </a:rPr>
              <a:t>模拟一个 </a:t>
            </a:r>
            <a:r>
              <a:rPr lang="en-US" altLang="zh-CN" sz="2000" b="1" spc="-1" dirty="0">
                <a:latin typeface="微软雅黑"/>
                <a:ea typeface="微软雅黑"/>
              </a:rPr>
              <a:t>CPU </a:t>
            </a:r>
            <a:r>
              <a:rPr lang="zh-CN" altLang="en-US" sz="2000" b="1" spc="-1" dirty="0">
                <a:latin typeface="微软雅黑"/>
                <a:ea typeface="微软雅黑"/>
              </a:rPr>
              <a:t>使用率 </a:t>
            </a:r>
            <a:r>
              <a:rPr lang="en-US" altLang="zh-CN" sz="2000" b="1" spc="-1" dirty="0">
                <a:latin typeface="微软雅黑"/>
                <a:ea typeface="微软雅黑"/>
              </a:rPr>
              <a:t>100% </a:t>
            </a:r>
            <a:r>
              <a:rPr lang="zh-CN" altLang="en-US" sz="2000" b="1" spc="-1" dirty="0">
                <a:latin typeface="微软雅黑"/>
                <a:ea typeface="微软雅黑"/>
              </a:rPr>
              <a:t>的场景</a:t>
            </a:r>
            <a:endParaRPr lang="en-US" altLang="zh-CN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微软雅黑"/>
                <a:ea typeface="微软雅黑"/>
              </a:rPr>
              <a:t>		stress -</a:t>
            </a:r>
            <a:r>
              <a:rPr lang="en-US" sz="2000" b="1" strike="noStrike" spc="-1" dirty="0" err="1">
                <a:latin typeface="微软雅黑"/>
                <a:ea typeface="微软雅黑"/>
              </a:rPr>
              <a:t>i</a:t>
            </a:r>
            <a:r>
              <a:rPr lang="en-US" sz="2000" b="1" strike="noStrike" spc="-1" dirty="0">
                <a:latin typeface="微软雅黑"/>
                <a:ea typeface="微软雅黑"/>
              </a:rPr>
              <a:t> 1 --timeout 600 </a:t>
            </a:r>
            <a:r>
              <a:rPr lang="en-US" altLang="zh-CN" sz="2000" b="1" strike="noStrike" spc="-1" dirty="0">
                <a:latin typeface="微软雅黑"/>
                <a:ea typeface="微软雅黑"/>
              </a:rPr>
              <a:t># </a:t>
            </a:r>
            <a:r>
              <a:rPr lang="zh-CN" altLang="en-US" sz="2000" b="1" spc="-1" dirty="0">
                <a:latin typeface="微软雅黑"/>
                <a:ea typeface="微软雅黑"/>
              </a:rPr>
              <a:t>模拟 </a:t>
            </a:r>
            <a:r>
              <a:rPr lang="en-US" altLang="zh-CN" sz="2000" b="1" spc="-1" dirty="0">
                <a:latin typeface="微软雅黑"/>
                <a:ea typeface="微软雅黑"/>
              </a:rPr>
              <a:t>I/O </a:t>
            </a:r>
            <a:r>
              <a:rPr lang="zh-CN" altLang="en-US" sz="2000" b="1" spc="-1" dirty="0">
                <a:latin typeface="微软雅黑"/>
                <a:ea typeface="微软雅黑"/>
              </a:rPr>
              <a:t>压力，即不停地执行 </a:t>
            </a:r>
            <a:r>
              <a:rPr lang="en-US" altLang="zh-CN" sz="2000" b="1" spc="-1" dirty="0">
                <a:latin typeface="微软雅黑"/>
                <a:ea typeface="微软雅黑"/>
              </a:rPr>
              <a:t>sync</a:t>
            </a:r>
            <a:r>
              <a:rPr lang="en-US" sz="2000" b="1" spc="-1" dirty="0">
                <a:latin typeface="微软雅黑"/>
                <a:ea typeface="微软雅黑"/>
              </a:rPr>
              <a:t>		 	stress -c 8 --timeout 600 </a:t>
            </a:r>
            <a:r>
              <a:rPr lang="en-US" altLang="zh-CN" sz="2000" b="1" spc="-1" dirty="0">
                <a:latin typeface="微软雅黑"/>
                <a:ea typeface="微软雅黑"/>
              </a:rPr>
              <a:t># </a:t>
            </a:r>
            <a:r>
              <a:rPr lang="zh-CN" altLang="en-US" sz="2000" b="1" spc="-1" dirty="0">
                <a:latin typeface="微软雅黑"/>
                <a:ea typeface="微软雅黑"/>
              </a:rPr>
              <a:t>模拟的是 </a:t>
            </a:r>
            <a:r>
              <a:rPr lang="en-US" altLang="zh-CN" sz="2000" b="1" spc="-1" dirty="0">
                <a:latin typeface="微软雅黑"/>
                <a:ea typeface="微软雅黑"/>
              </a:rPr>
              <a:t>8 </a:t>
            </a:r>
            <a:r>
              <a:rPr lang="zh-CN" altLang="en-US" sz="2000" b="1" spc="-1" dirty="0">
                <a:latin typeface="微软雅黑"/>
                <a:ea typeface="微软雅黑"/>
              </a:rPr>
              <a:t>个进程</a:t>
            </a:r>
            <a:endParaRPr lang="en-US" sz="2000" b="1" spc="-1" dirty="0"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82495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1764</TotalTime>
  <Words>514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微软雅黑</vt:lpstr>
      <vt:lpstr>Arial</vt:lpstr>
      <vt:lpstr>Calibri</vt:lpstr>
      <vt:lpstr>Century Gothic</vt:lpstr>
      <vt:lpstr>Times New Roman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 - Colorful Birigh</dc:title>
  <dc:subject/>
  <dc:creator>SimpleSmart</dc:creator>
  <cp:keywords>Presentation Presentation template Volt SimpleSmart</cp:keywords>
  <dc:description>Creative Business Template VOLT.</dc:description>
  <cp:lastModifiedBy>刘 天阳</cp:lastModifiedBy>
  <cp:revision>2305</cp:revision>
  <dcterms:created xsi:type="dcterms:W3CDTF">2015-03-01T11:49:00Z</dcterms:created>
  <dcterms:modified xsi:type="dcterms:W3CDTF">2023-05-18T06:40:35Z</dcterms:modified>
  <cp:category>Business Multipurpose Template</cp:category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22DC09DCD2B94BE1B879B2918F64BC4B</vt:lpwstr>
  </property>
  <property fmtid="{D5CDD505-2E9C-101B-9397-08002B2CF9AE}" pid="3" name="KSOProductBuildVer">
    <vt:lpwstr>2052-11.1.0.10495</vt:lpwstr>
  </property>
  <property fmtid="{D5CDD505-2E9C-101B-9397-08002B2CF9AE}" pid="4" name="Notes">
    <vt:i4>13</vt:i4>
  </property>
  <property fmtid="{D5CDD505-2E9C-101B-9397-08002B2CF9AE}" pid="5" name="PresentationFormat">
    <vt:lpwstr>自定义</vt:lpwstr>
  </property>
  <property fmtid="{D5CDD505-2E9C-101B-9397-08002B2CF9AE}" pid="6" name="Slides">
    <vt:i4>13</vt:i4>
  </property>
</Properties>
</file>