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  <p:sldMasterId id="2147483687" r:id="rId3"/>
  </p:sld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080625" cy="567055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8D38FFC-19F8-466E-97AD-AFEBDFB9940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D383EC1-9400-4B89-92D8-83FA2BC7629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4062149-91A2-4360-B3B0-7800BC195F4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A637BE5-D4FC-4EA0-BB2E-DF6AECF36D3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508CE2B-B01E-4F3B-8FFC-16358BB5FAB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753C8F5-CF36-45DF-91CC-E9A2536183D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08A6F36-76AC-4B7B-A05B-94A0C0B7F6B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2A83852-F190-4050-A68F-D8AA29E4061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081586A-849F-4310-81C4-F1EDE70BB27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A1FE19A-C00C-4D1D-AFBC-5BB457549D1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3239C618-AEAB-4C77-8936-010A4A05A84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136EB80-0327-4E65-99A2-6BE588003FB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0A91ADB-AE68-472F-9784-1E77C67DDCA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755355A-5F19-42F3-859B-D214E9EE33F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B958E386-031A-417E-B652-50CA04F0FF7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30B319D-5D4A-4BD1-8D95-2DB1FC3A2C1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05BCDDD-D63B-467C-A67F-EA068A86C11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27D994A-888E-496C-B535-9E9107FAAED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6F3390C-7F33-4708-BB39-C829E0E3254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84E514E-D0B0-4A5D-B800-CB18122CF7F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3D3F7D78-EF87-4F2D-B0CA-E115D604364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C6758F8-E9FA-4E4F-AA39-38179F0EF2A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94AE165-709E-4FE9-93FC-9DC484DE81D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63D7750-15C0-4D3A-9CD3-0B741C58C2C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1488EE4A-1137-4A71-8992-36507D5A7BE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C95B3C2-7DBB-4C2E-8B86-E865FBC7D33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260CB11-CE9E-4B3A-875C-0F3C107E16B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3D432E7-E857-403F-8E26-89A0BB0469C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6CAC8DE-FBE9-457F-9505-EA9C661A4C0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80C1468-06DE-4F41-B708-564906DDB21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2E99437-8E83-4D51-A1BB-2EAF5C38BBB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E19B719-9664-4D23-A045-5D3A13F1A3C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AB6DF6D-325E-4DB5-AFBE-35A9496FEE3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622B9D3-3CEF-4B52-9F8F-F026DC75173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93A6654-91B5-4CA2-9BEC-446609438F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7B2903A-7784-4A8A-8ACA-C19755C9D66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0" y="0"/>
            <a:ext cx="10074960" cy="7182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rotWithShape="0">
              <a:srgbClr val="009BDD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240" y="5040000"/>
            <a:ext cx="10074960" cy="62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rotWithShape="0">
              <a:srgbClr val="009BDD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ftr" idx="4"/>
          </p:nvPr>
        </p:nvSpPr>
        <p:spPr>
          <a:xfrm>
            <a:off x="3420000" y="5220000"/>
            <a:ext cx="3238200" cy="35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&lt;页脚&gt;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5"/>
          </p:nvPr>
        </p:nvSpPr>
        <p:spPr>
          <a:xfrm>
            <a:off x="7380000" y="5220000"/>
            <a:ext cx="2338200" cy="35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7B732F0-ED01-40FC-89C5-73D4D706F55B}" type="slidenum">
              <a:rPr lang="en-US" sz="1400" b="0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6"/>
          </p:nvPr>
        </p:nvSpPr>
        <p:spPr>
          <a:xfrm>
            <a:off x="360000" y="5220000"/>
            <a:ext cx="2338200" cy="35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&lt;日期/时间&gt;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zh-CN" sz="4400" b="0" strike="noStrike" spc="-1">
                <a:solidFill>
                  <a:srgbClr val="000000"/>
                </a:solidFill>
                <a:latin typeface="Arial"/>
              </a:rPr>
              <a:t>单击以编辑标题文本格式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</a:rPr>
              <a:t>点击以编辑提纲文本格式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第二提纲级别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400" b="0" strike="noStrike" spc="-1">
                <a:solidFill>
                  <a:srgbClr val="000000"/>
                </a:solidFill>
                <a:latin typeface="Arial"/>
              </a:rPr>
              <a:t>第三提纲级别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第四提纲级别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第五提纲级别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第六提纲级别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第七提纲级别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>
          <a:xfrm>
            <a:off x="0" y="0"/>
            <a:ext cx="10074960" cy="7182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rotWithShape="0">
              <a:srgbClr val="009BDD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3240" y="5040000"/>
            <a:ext cx="10074960" cy="62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rotWithShape="0">
              <a:srgbClr val="009BDD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ftr" idx="7"/>
          </p:nvPr>
        </p:nvSpPr>
        <p:spPr>
          <a:xfrm>
            <a:off x="3420000" y="5220000"/>
            <a:ext cx="3238200" cy="35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&lt;页脚&gt;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ldNum" idx="8"/>
          </p:nvPr>
        </p:nvSpPr>
        <p:spPr>
          <a:xfrm>
            <a:off x="7380000" y="5220000"/>
            <a:ext cx="2338200" cy="35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D31F902-9D7B-4A47-BE93-3784F990B550}" type="slidenum">
              <a:rPr lang="en-US" sz="1400" b="0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dt" idx="9"/>
          </p:nvPr>
        </p:nvSpPr>
        <p:spPr>
          <a:xfrm>
            <a:off x="360000" y="5220000"/>
            <a:ext cx="2338200" cy="35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&lt;日期/时间&gt;</a:t>
            </a:r>
          </a:p>
        </p:txBody>
      </p:sp>
      <p:sp>
        <p:nvSpPr>
          <p:cNvPr id="90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zh-CN" sz="4400" b="0" strike="noStrike" spc="-1">
                <a:solidFill>
                  <a:srgbClr val="000000"/>
                </a:solidFill>
                <a:latin typeface="Arial"/>
              </a:rPr>
              <a:t>单击以编辑标题文本格式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</a:rPr>
              <a:t>点击以编辑提纲文本格式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第二提纲级别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400" b="0" strike="noStrike" spc="-1">
                <a:solidFill>
                  <a:srgbClr val="000000"/>
                </a:solidFill>
                <a:latin typeface="Arial"/>
              </a:rPr>
              <a:t>第三提纲级别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第四提纲级别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第五提纲级别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第六提纲级别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第七提纲级别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0"/>
            <a:ext cx="10074960" cy="7182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rotWithShape="0">
              <a:srgbClr val="009BDD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3240" y="5040000"/>
            <a:ext cx="10074960" cy="62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rotWithShape="0">
              <a:srgbClr val="009BDD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0" name="PlaceHolder 1"/>
          <p:cNvSpPr>
            <a:spLocks noGrp="1"/>
          </p:cNvSpPr>
          <p:nvPr>
            <p:ph type="ftr" idx="10"/>
          </p:nvPr>
        </p:nvSpPr>
        <p:spPr>
          <a:xfrm>
            <a:off x="3420000" y="5220000"/>
            <a:ext cx="3238200" cy="35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&lt;页脚&gt;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ldNum" idx="11"/>
          </p:nvPr>
        </p:nvSpPr>
        <p:spPr>
          <a:xfrm>
            <a:off x="7380000" y="5220000"/>
            <a:ext cx="2338200" cy="35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C32E38C-9571-4A8B-8D0D-233E5FD4ABF9}" type="slidenum">
              <a:rPr lang="en-US" sz="1400" b="0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dt" idx="12"/>
          </p:nvPr>
        </p:nvSpPr>
        <p:spPr>
          <a:xfrm>
            <a:off x="360000" y="5220000"/>
            <a:ext cx="2338200" cy="35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&lt;日期/时间&gt;</a:t>
            </a:r>
          </a:p>
        </p:txBody>
      </p:sp>
      <p:sp>
        <p:nvSpPr>
          <p:cNvPr id="13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zh-CN" sz="4400" b="0" strike="noStrike" spc="-1">
                <a:solidFill>
                  <a:srgbClr val="000000"/>
                </a:solidFill>
                <a:latin typeface="Arial"/>
              </a:rPr>
              <a:t>单击以编辑标题文本格式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</a:rPr>
              <a:t>点击以编辑提纲文本格式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第二提纲级别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400" b="0" strike="noStrike" spc="-1">
                <a:solidFill>
                  <a:srgbClr val="000000"/>
                </a:solidFill>
                <a:latin typeface="Arial"/>
              </a:rPr>
              <a:t>第三提纲级别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第四提纲级别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第五提纲级别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第六提纲级别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第七提纲级别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300" b="0" strike="noStrike" spc="-1">
                <a:solidFill>
                  <a:srgbClr val="FFFFFF"/>
                </a:solidFill>
                <a:latin typeface="Arial"/>
              </a:rPr>
              <a:t>总览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200" cy="359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zh-CN" sz="2400" b="0" strike="noStrike" spc="-1">
                <a:solidFill>
                  <a:srgbClr val="009BDD"/>
                </a:solidFill>
                <a:latin typeface="Arial"/>
              </a:rPr>
              <a:t>网络协议层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9BDD"/>
                </a:solidFill>
                <a:latin typeface="Arial"/>
              </a:rPr>
              <a:t>MySQL</a:t>
            </a:r>
            <a:r>
              <a:rPr lang="zh-CN" sz="2100" b="0" strike="noStrike" spc="-1">
                <a:solidFill>
                  <a:srgbClr val="009BDD"/>
                </a:solidFill>
                <a:latin typeface="Arial"/>
              </a:rPr>
              <a:t>客户端登录认证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9BDD"/>
                </a:solidFill>
                <a:latin typeface="Arial"/>
              </a:rPr>
              <a:t>sql</a:t>
            </a:r>
            <a:r>
              <a:rPr lang="zh-CN" sz="2400" b="0" strike="noStrike" spc="-1">
                <a:solidFill>
                  <a:srgbClr val="009BDD"/>
                </a:solidFill>
                <a:latin typeface="Arial"/>
              </a:rPr>
              <a:t>解析层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zh-CN" sz="2100" b="0" strike="noStrike" spc="-1">
                <a:solidFill>
                  <a:srgbClr val="009BDD"/>
                </a:solidFill>
                <a:latin typeface="Arial"/>
              </a:rPr>
              <a:t>逻辑执行计划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zh-CN" sz="2100" b="0" strike="noStrike" spc="-1">
                <a:solidFill>
                  <a:srgbClr val="009BDD"/>
                </a:solidFill>
                <a:latin typeface="Arial"/>
              </a:rPr>
              <a:t>物理执行计划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zh-CN" sz="2400" b="0" strike="noStrike" spc="-1">
                <a:solidFill>
                  <a:srgbClr val="009BDD"/>
                </a:solidFill>
                <a:latin typeface="Arial"/>
              </a:rPr>
              <a:t>数据存储层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9BDD"/>
                </a:solidFill>
                <a:latin typeface="Arial"/>
              </a:rPr>
              <a:t>page cache</a:t>
            </a:r>
            <a:r>
              <a:rPr lang="zh-CN" sz="2100" b="0" strike="noStrike" spc="-1">
                <a:solidFill>
                  <a:srgbClr val="009BDD"/>
                </a:solidFill>
                <a:latin typeface="Arial"/>
              </a:rPr>
              <a:t>页缓存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zh-CN" sz="2100" b="0" strike="noStrike" spc="-1">
                <a:solidFill>
                  <a:srgbClr val="009BDD"/>
                </a:solidFill>
                <a:latin typeface="Arial"/>
              </a:rPr>
              <a:t>读写锁与事务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9BDD"/>
                </a:solidFill>
                <a:latin typeface="Arial"/>
              </a:rPr>
              <a:t>join</a:t>
            </a:r>
            <a:r>
              <a:rPr lang="zh-CN" sz="2100" b="0" strike="noStrike" spc="-1">
                <a:solidFill>
                  <a:srgbClr val="009BDD"/>
                </a:solidFill>
                <a:latin typeface="Arial"/>
              </a:rPr>
              <a:t>算法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5354E8F-C28C-4AA5-A3C5-1484AC152D07}" type="slidenum">
              <a:t>1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AA7F9D2E-B70D-425D-A3C3-1ACE80347B9E}" type="datetime1">
              <a:rPr lang="en-US" altLang="zh-CN"/>
              <a:t>2024/6/2</a:t>
            </a:fld>
            <a:endParaRPr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300" b="0" strike="noStrike" spc="-1">
                <a:solidFill>
                  <a:srgbClr val="FFFFFF"/>
                </a:solidFill>
                <a:latin typeface="Arial"/>
              </a:rPr>
              <a:t>CBO</a:t>
            </a:r>
            <a:r>
              <a:rPr lang="zh-CN" sz="3300" b="0" strike="noStrike" spc="-1">
                <a:solidFill>
                  <a:srgbClr val="FFFFFF"/>
                </a:solidFill>
                <a:latin typeface="Arial"/>
              </a:rPr>
              <a:t>（基于成本的优化器）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200" cy="359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9BDD"/>
                </a:solidFill>
                <a:latin typeface="Arial"/>
              </a:rPr>
              <a:t>Predicate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9BDD"/>
                </a:solidFill>
                <a:latin typeface="Arial"/>
              </a:rPr>
              <a:t>谓词，查询条件。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9BDD"/>
                </a:solidFill>
                <a:latin typeface="Arial"/>
              </a:rPr>
              <a:t>Cardinality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9BDD"/>
                </a:solidFill>
                <a:latin typeface="Arial"/>
              </a:rPr>
              <a:t>基数，</a:t>
            </a:r>
            <a:r>
              <a:rPr lang="en-US" sz="1800" b="0" strike="noStrike" spc="-1">
                <a:solidFill>
                  <a:srgbClr val="009BDD"/>
                </a:solidFill>
                <a:latin typeface="Arial"/>
              </a:rPr>
              <a:t>Selection cardinality: SC(P, R)</a:t>
            </a:r>
            <a:r>
              <a:rPr lang="zh-CN" sz="1800" b="0" strike="noStrike" spc="-1">
                <a:solidFill>
                  <a:srgbClr val="009BDD"/>
                </a:solidFill>
                <a:latin typeface="Arial"/>
              </a:rPr>
              <a:t>。表示当 </a:t>
            </a:r>
            <a:r>
              <a:rPr lang="en-US" sz="1800" b="0" strike="noStrike" spc="-1">
                <a:solidFill>
                  <a:srgbClr val="009BDD"/>
                </a:solidFill>
                <a:latin typeface="Arial"/>
              </a:rPr>
              <a:t>predicate </a:t>
            </a:r>
            <a:r>
              <a:rPr lang="zh-CN" sz="1800" b="0" strike="noStrike" spc="-1">
                <a:solidFill>
                  <a:srgbClr val="009BDD"/>
                </a:solidFill>
                <a:latin typeface="Arial"/>
              </a:rPr>
              <a:t>是 </a:t>
            </a:r>
            <a:r>
              <a:rPr lang="en-US" sz="1800" b="0" strike="noStrike" spc="-1">
                <a:solidFill>
                  <a:srgbClr val="009BDD"/>
                </a:solidFill>
                <a:latin typeface="Arial"/>
              </a:rPr>
              <a:t>P </a:t>
            </a:r>
            <a:r>
              <a:rPr lang="zh-CN" sz="1800" b="0" strike="noStrike" spc="-1">
                <a:solidFill>
                  <a:srgbClr val="009BDD"/>
                </a:solidFill>
                <a:latin typeface="Arial"/>
              </a:rPr>
              <a:t>的时候，对于表 </a:t>
            </a:r>
            <a:r>
              <a:rPr lang="en-US" sz="1800" b="0" strike="noStrike" spc="-1">
                <a:solidFill>
                  <a:srgbClr val="009BDD"/>
                </a:solidFill>
                <a:latin typeface="Arial"/>
              </a:rPr>
              <a:t>R</a:t>
            </a:r>
            <a:r>
              <a:rPr lang="zh-CN" sz="1800" b="0" strike="noStrike" spc="-1">
                <a:solidFill>
                  <a:srgbClr val="009BDD"/>
                </a:solidFill>
                <a:latin typeface="Arial"/>
              </a:rPr>
              <a:t>，通过数据分布直方图，最后大约会有多少条 </a:t>
            </a:r>
            <a:r>
              <a:rPr lang="en-US" sz="1800" b="0" strike="noStrike" spc="-1">
                <a:solidFill>
                  <a:srgbClr val="009BDD"/>
                </a:solidFill>
                <a:latin typeface="Arial"/>
              </a:rPr>
              <a:t>row </a:t>
            </a:r>
            <a:r>
              <a:rPr lang="zh-CN" sz="1800" b="0" strike="noStrike" spc="-1">
                <a:solidFill>
                  <a:srgbClr val="009BDD"/>
                </a:solidFill>
                <a:latin typeface="Arial"/>
              </a:rPr>
              <a:t>输出。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9BDD"/>
                </a:solidFill>
                <a:latin typeface="Arial"/>
              </a:rPr>
              <a:t>Selectivity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9BDD"/>
                </a:solidFill>
                <a:latin typeface="Arial"/>
              </a:rPr>
              <a:t>选择性，</a:t>
            </a:r>
            <a:r>
              <a:rPr lang="en-US" sz="1800" b="0" strike="noStrike" spc="-1">
                <a:solidFill>
                  <a:srgbClr val="009BDD"/>
                </a:solidFill>
                <a:latin typeface="Arial"/>
              </a:rPr>
              <a:t>cardinality</a:t>
            </a:r>
            <a:r>
              <a:rPr lang="zh-CN" sz="1800" b="0" strike="noStrike" spc="-1">
                <a:solidFill>
                  <a:srgbClr val="009BDD"/>
                </a:solidFill>
                <a:latin typeface="Arial"/>
              </a:rPr>
              <a:t>除以总行数。</a:t>
            </a:r>
            <a:r>
              <a:rPr lang="en-US" sz="1800" b="0" strike="noStrike" spc="-1">
                <a:solidFill>
                  <a:srgbClr val="009BDD"/>
                </a:solidFill>
                <a:latin typeface="Arial"/>
              </a:rPr>
              <a:t>cardinality=NUM_ROWS*selectivity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9BDD"/>
                </a:solidFill>
                <a:latin typeface="Arial"/>
              </a:rPr>
              <a:t>join</a:t>
            </a:r>
            <a:r>
              <a:rPr lang="zh-CN" sz="1800" b="0" strike="noStrike" spc="-1">
                <a:solidFill>
                  <a:srgbClr val="009BDD"/>
                </a:solidFill>
                <a:latin typeface="Arial"/>
              </a:rPr>
              <a:t>成本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9BDD"/>
                </a:solidFill>
                <a:latin typeface="Arial"/>
              </a:rPr>
              <a:t>joincost(t1 join t2) = scancost(t1) + ntups(t1) x scancost(t2) //IO cost + ntups(t1) x ntups(t2)  //CPU cost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7F3C8B7-C3C9-4688-9848-89F3E59580A0}" type="slidenum">
              <a:t>10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5CAF1F5C-7732-496D-8B1A-2A0667747FAD}" type="datetime1">
              <a:rPr lang="en-US" altLang="zh-CN"/>
              <a:t>2024/6/2</a:t>
            </a:fld>
            <a:endParaRPr 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300" b="0" strike="noStrike" spc="-1">
                <a:solidFill>
                  <a:srgbClr val="FFFFFF"/>
                </a:solidFill>
                <a:latin typeface="Arial"/>
              </a:rPr>
              <a:t>统计信息之直方图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2" name="图片 191"/>
          <p:cNvPicPr/>
          <p:nvPr/>
        </p:nvPicPr>
        <p:blipFill>
          <a:blip r:embed="rId2"/>
          <a:stretch/>
        </p:blipFill>
        <p:spPr>
          <a:xfrm>
            <a:off x="2358360" y="1440000"/>
            <a:ext cx="5561640" cy="35982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9E89112-9C21-4477-ACEF-A4F22795A9C5}" type="slidenum">
              <a:t>11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243DBEF2-F2EE-4C73-85EF-ECF4C84B5734}" type="datetime1">
              <a:rPr lang="en-US" altLang="zh-CN"/>
              <a:t>2024/6/2</a:t>
            </a:fld>
            <a:endParaRPr 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300" b="0" strike="noStrike" spc="-1">
                <a:solidFill>
                  <a:srgbClr val="FFFFFF"/>
                </a:solidFill>
                <a:latin typeface="Arial"/>
              </a:rPr>
              <a:t>join order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200" cy="359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9BDD"/>
                </a:solidFill>
                <a:latin typeface="Arial"/>
              </a:rPr>
              <a:t>join order</a:t>
            </a:r>
            <a:r>
              <a:rPr lang="zh-CN" sz="2400" b="0" strike="noStrike" spc="-1">
                <a:solidFill>
                  <a:srgbClr val="009BDD"/>
                </a:solidFill>
                <a:latin typeface="Arial"/>
              </a:rPr>
              <a:t>分为</a:t>
            </a:r>
            <a:r>
              <a:rPr lang="en-US" sz="2400" b="0" strike="noStrike" spc="-1">
                <a:solidFill>
                  <a:srgbClr val="009BDD"/>
                </a:solidFill>
                <a:latin typeface="Arial"/>
              </a:rPr>
              <a:t>left deep tree</a:t>
            </a:r>
            <a:r>
              <a:rPr lang="zh-CN" sz="2400" b="0" strike="noStrike" spc="-1">
                <a:solidFill>
                  <a:srgbClr val="009BDD"/>
                </a:solidFill>
                <a:latin typeface="Arial"/>
              </a:rPr>
              <a:t>和</a:t>
            </a:r>
            <a:r>
              <a:rPr lang="en-US" sz="2400" b="0" strike="noStrike" spc="-1">
                <a:solidFill>
                  <a:srgbClr val="009BDD"/>
                </a:solidFill>
                <a:latin typeface="Arial"/>
              </a:rPr>
              <a:t>bushy tree</a:t>
            </a:r>
            <a:r>
              <a:rPr lang="zh-CN" sz="2400" b="0" strike="noStrike" spc="-1">
                <a:solidFill>
                  <a:srgbClr val="009BDD"/>
                </a:solidFill>
                <a:latin typeface="Arial"/>
              </a:rPr>
              <a:t>。</a:t>
            </a:r>
            <a:r>
              <a:rPr lang="en-US" sz="2400" b="0" strike="noStrike" spc="-1">
                <a:solidFill>
                  <a:srgbClr val="009BDD"/>
                </a:solidFill>
                <a:latin typeface="Arial"/>
              </a:rPr>
              <a:t>left deep tree</a:t>
            </a:r>
            <a:r>
              <a:rPr lang="zh-CN" sz="2400" b="0" strike="noStrike" spc="-1">
                <a:solidFill>
                  <a:srgbClr val="009BDD"/>
                </a:solidFill>
                <a:latin typeface="Arial"/>
              </a:rPr>
              <a:t>处理起来更简单。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5" name="图片 194"/>
          <p:cNvPicPr/>
          <p:nvPr/>
        </p:nvPicPr>
        <p:blipFill>
          <a:blip r:embed="rId2"/>
          <a:stretch/>
        </p:blipFill>
        <p:spPr>
          <a:xfrm>
            <a:off x="2982600" y="2337120"/>
            <a:ext cx="3855600" cy="234108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9E6555C6-B106-44A9-BF27-E6FB21744653}" type="slidenum">
              <a:t>12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3DE19AF-B911-49AA-8F63-90B60A6CD49F}" type="datetime1">
              <a:rPr lang="en-US" altLang="zh-CN"/>
              <a:t>2024/6/2</a:t>
            </a:fld>
            <a:endParaRPr 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300" b="0" strike="noStrike" spc="-1">
                <a:solidFill>
                  <a:srgbClr val="FFFFFF"/>
                </a:solidFill>
                <a:latin typeface="Arial"/>
              </a:rPr>
              <a:t>动态规划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200" cy="359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9BDD"/>
                </a:solidFill>
                <a:latin typeface="Arial"/>
              </a:rPr>
              <a:t>(a:b:c:d)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9BDD"/>
                </a:solidFill>
                <a:latin typeface="Arial"/>
              </a:rPr>
              <a:t>(b:c:d):a (a:c:d):b (a:b:d):c (a:b:c):d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9BDD"/>
                </a:solidFill>
                <a:latin typeface="Arial"/>
              </a:rPr>
              <a:t>(c:d):b (b:d):c (b:c):d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9BDD"/>
                </a:solidFill>
                <a:latin typeface="Arial"/>
              </a:rPr>
              <a:t>c:d d:c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  <a:tabLst>
                <a:tab pos="0" algn="l"/>
              </a:tabLst>
            </a:pPr>
            <a:r>
              <a:rPr lang="zh-CN" sz="2400" b="0" strike="noStrike" spc="-1">
                <a:solidFill>
                  <a:srgbClr val="009BDD"/>
                </a:solidFill>
                <a:latin typeface="Arial"/>
              </a:rPr>
              <a:t>将一个问题拆成几个子问题，分别求解这些子问题，即可推断出大问题的解。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998E527-DE03-492E-873D-9EBCB161ED1C}" type="slidenum">
              <a:t>13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8501D68E-0BDA-4D26-B46F-1BB63FD6EDA3}" type="datetime1">
              <a:rPr lang="en-US" altLang="zh-CN"/>
              <a:t>2024/6/2</a:t>
            </a:fld>
            <a:endParaRPr 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300" b="0" strike="noStrike" spc="-1">
                <a:solidFill>
                  <a:srgbClr val="FFFFFF"/>
                </a:solidFill>
                <a:latin typeface="Arial"/>
              </a:rPr>
              <a:t>join</a:t>
            </a:r>
            <a:r>
              <a:rPr lang="zh-CN" sz="3300" b="0" strike="noStrike" spc="-1">
                <a:solidFill>
                  <a:srgbClr val="FFFFFF"/>
                </a:solidFill>
                <a:latin typeface="Arial"/>
              </a:rPr>
              <a:t>算法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200" cy="17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9BDD"/>
                </a:solidFill>
                <a:latin typeface="Arial"/>
              </a:rPr>
              <a:t>NestedLoopJoin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9BDD"/>
                </a:solidFill>
                <a:latin typeface="Arial"/>
              </a:rPr>
              <a:t>BlockNestedLoopJoin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9BDD"/>
                </a:solidFill>
                <a:latin typeface="Arial"/>
              </a:rPr>
              <a:t>SortMergeJoin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9BDD"/>
                </a:solidFill>
                <a:latin typeface="Arial"/>
              </a:rPr>
              <a:t>HashJoin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0" name="图片 199"/>
          <p:cNvPicPr/>
          <p:nvPr/>
        </p:nvPicPr>
        <p:blipFill>
          <a:blip r:embed="rId2"/>
          <a:stretch/>
        </p:blipFill>
        <p:spPr>
          <a:xfrm>
            <a:off x="0" y="3008520"/>
            <a:ext cx="3778200" cy="2569680"/>
          </a:xfrm>
          <a:prstGeom prst="rect">
            <a:avLst/>
          </a:prstGeom>
          <a:ln w="18000">
            <a:noFill/>
          </a:ln>
        </p:spPr>
      </p:pic>
      <p:pic>
        <p:nvPicPr>
          <p:cNvPr id="201" name="图片 200"/>
          <p:cNvPicPr/>
          <p:nvPr/>
        </p:nvPicPr>
        <p:blipFill>
          <a:blip r:embed="rId3"/>
          <a:stretch/>
        </p:blipFill>
        <p:spPr>
          <a:xfrm>
            <a:off x="3780000" y="3008520"/>
            <a:ext cx="3418200" cy="2569680"/>
          </a:xfrm>
          <a:prstGeom prst="rect">
            <a:avLst/>
          </a:prstGeom>
          <a:ln w="18000">
            <a:noFill/>
          </a:ln>
        </p:spPr>
      </p:pic>
      <p:pic>
        <p:nvPicPr>
          <p:cNvPr id="202" name="图片 201"/>
          <p:cNvPicPr/>
          <p:nvPr/>
        </p:nvPicPr>
        <p:blipFill>
          <a:blip r:embed="rId4"/>
          <a:stretch/>
        </p:blipFill>
        <p:spPr>
          <a:xfrm>
            <a:off x="6660360" y="3008520"/>
            <a:ext cx="3418200" cy="256968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A3CF059-2C7A-41CC-AF66-447B2199E36D}" type="slidenum">
              <a:t>14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EB9510C4-3F59-463C-A312-16718098ACD9}" type="datetime1">
              <a:rPr lang="en-US" altLang="zh-CN"/>
              <a:t>2024/6/2</a:t>
            </a:fld>
            <a:endParaRPr 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300" b="0" strike="noStrike" spc="-1">
                <a:solidFill>
                  <a:srgbClr val="FFFFFF"/>
                </a:solidFill>
                <a:latin typeface="Arial"/>
              </a:rPr>
              <a:t>总结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4" name="图片 203"/>
          <p:cNvPicPr/>
          <p:nvPr/>
        </p:nvPicPr>
        <p:blipFill>
          <a:blip r:embed="rId2"/>
          <a:stretch/>
        </p:blipFill>
        <p:spPr>
          <a:xfrm>
            <a:off x="540000" y="1081080"/>
            <a:ext cx="8839080" cy="35982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43E20A4-A868-4484-88F2-26B0AC12A3CD}" type="slidenum">
              <a:t>15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fld id="{EDC7CA6D-5922-43B4-A3C5-6DDD55D33742}" type="datetime1">
              <a:rPr lang="en-US" altLang="zh-CN"/>
              <a:t>2024/6/2</a:t>
            </a:fld>
            <a:endParaRPr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300" b="0" strike="noStrike" spc="-1">
                <a:solidFill>
                  <a:srgbClr val="FFFFFF"/>
                </a:solidFill>
                <a:latin typeface="Arial"/>
              </a:rPr>
              <a:t>mysql</a:t>
            </a:r>
            <a:r>
              <a:rPr lang="zh-CN" sz="3300" b="0" strike="noStrike" spc="-1">
                <a:solidFill>
                  <a:srgbClr val="FFFFFF"/>
                </a:solidFill>
                <a:latin typeface="Arial"/>
              </a:rPr>
              <a:t>协议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200" cy="359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zh-CN" sz="2400" b="0" strike="noStrike" spc="-1">
                <a:solidFill>
                  <a:srgbClr val="009BDD"/>
                </a:solidFill>
                <a:latin typeface="Arial"/>
              </a:rPr>
              <a:t>报文分为消息头和消息体两部分，其中消息头占用固定的</a:t>
            </a:r>
            <a:r>
              <a:rPr lang="en-US" sz="2400" b="0" strike="noStrike" spc="-1">
                <a:solidFill>
                  <a:srgbClr val="009BDD"/>
                </a:solidFill>
                <a:latin typeface="Arial"/>
              </a:rPr>
              <a:t>4</a:t>
            </a:r>
            <a:r>
              <a:rPr lang="zh-CN" sz="2400" b="0" strike="noStrike" spc="-1">
                <a:solidFill>
                  <a:srgbClr val="009BDD"/>
                </a:solidFill>
                <a:latin typeface="Arial"/>
              </a:rPr>
              <a:t>个字节。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zh-CN" sz="2400" b="0" strike="noStrike" spc="-1">
                <a:solidFill>
                  <a:srgbClr val="009BDD"/>
                </a:solidFill>
                <a:latin typeface="Arial"/>
              </a:rPr>
              <a:t>消息长度用来解决粘包与半包问题问题。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zh-CN" sz="2400" b="0" strike="noStrike" spc="-1">
                <a:solidFill>
                  <a:srgbClr val="009BDD"/>
                </a:solidFill>
                <a:latin typeface="Arial"/>
              </a:rPr>
              <a:t>第四个字节为了防止串包用。机制是每收到一个报文都在其</a:t>
            </a:r>
            <a:r>
              <a:rPr lang="en-US" sz="2400" b="0" strike="noStrike" spc="-1">
                <a:solidFill>
                  <a:srgbClr val="009BDD"/>
                </a:solidFill>
                <a:latin typeface="Arial"/>
              </a:rPr>
              <a:t>sequenceId</a:t>
            </a:r>
            <a:r>
              <a:rPr lang="zh-CN" sz="2400" b="0" strike="noStrike" spc="-1">
                <a:solidFill>
                  <a:srgbClr val="009BDD"/>
                </a:solidFill>
                <a:latin typeface="Arial"/>
              </a:rPr>
              <a:t>上加</a:t>
            </a:r>
            <a:r>
              <a:rPr lang="en-US" sz="2400" b="0" strike="noStrike" spc="-1">
                <a:solidFill>
                  <a:srgbClr val="009BDD"/>
                </a:solidFill>
                <a:latin typeface="Arial"/>
              </a:rPr>
              <a:t>1</a:t>
            </a:r>
            <a:r>
              <a:rPr lang="zh-CN" sz="2400" b="0" strike="noStrike" spc="-1">
                <a:solidFill>
                  <a:srgbClr val="009BDD"/>
                </a:solidFill>
                <a:latin typeface="Arial"/>
              </a:rPr>
              <a:t>，并随着需要返回的信息返回回去。如果</a:t>
            </a:r>
            <a:r>
              <a:rPr lang="en-US" sz="2400" b="0" strike="noStrike" spc="-1">
                <a:solidFill>
                  <a:srgbClr val="009BDD"/>
                </a:solidFill>
                <a:latin typeface="Arial"/>
              </a:rPr>
              <a:t>DB</a:t>
            </a:r>
            <a:r>
              <a:rPr lang="zh-CN" sz="2400" b="0" strike="noStrike" spc="-1">
                <a:solidFill>
                  <a:srgbClr val="009BDD"/>
                </a:solidFill>
                <a:latin typeface="Arial"/>
              </a:rPr>
              <a:t>检测到</a:t>
            </a:r>
            <a:r>
              <a:rPr lang="en-US" sz="2400" b="0" strike="noStrike" spc="-1">
                <a:solidFill>
                  <a:srgbClr val="009BDD"/>
                </a:solidFill>
                <a:latin typeface="Arial"/>
              </a:rPr>
              <a:t>sequenceId</a:t>
            </a:r>
            <a:r>
              <a:rPr lang="zh-CN" sz="2400" b="0" strike="noStrike" spc="-1">
                <a:solidFill>
                  <a:srgbClr val="009BDD"/>
                </a:solidFill>
                <a:latin typeface="Arial"/>
              </a:rPr>
              <a:t>连续，则表明没有串包。如果不连续，则串包，</a:t>
            </a:r>
            <a:r>
              <a:rPr lang="en-US" sz="2400" b="0" strike="noStrike" spc="-1">
                <a:solidFill>
                  <a:srgbClr val="009BDD"/>
                </a:solidFill>
                <a:latin typeface="Arial"/>
              </a:rPr>
              <a:t>DB</a:t>
            </a:r>
            <a:r>
              <a:rPr lang="zh-CN" sz="2400" b="0" strike="noStrike" spc="-1">
                <a:solidFill>
                  <a:srgbClr val="009BDD"/>
                </a:solidFill>
                <a:latin typeface="Arial"/>
              </a:rPr>
              <a:t>会直接丢弃这个连接。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zh-CN" sz="2400" b="0" strike="noStrike" spc="-1">
                <a:solidFill>
                  <a:srgbClr val="009BDD"/>
                </a:solidFill>
                <a:latin typeface="Arial"/>
              </a:rPr>
              <a:t>消息体则是最终传递信息的地方。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  <a:tabLst>
                <a:tab pos="0" algn="l"/>
              </a:tabLst>
            </a:pP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5974FB3-E259-4DF6-A521-410318A97855}" type="slidenum">
              <a:t>2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8B1C0A12-A25B-4931-A54F-76D666C7DD6B}" type="datetime1">
              <a:rPr lang="en-US" altLang="zh-CN"/>
              <a:t>2024/6/2</a:t>
            </a:fld>
            <a:endParaRPr 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图片 175"/>
          <p:cNvPicPr/>
          <p:nvPr/>
        </p:nvPicPr>
        <p:blipFill>
          <a:blip r:embed="rId2"/>
          <a:stretch/>
        </p:blipFill>
        <p:spPr>
          <a:xfrm>
            <a:off x="2098440" y="1080000"/>
            <a:ext cx="5880960" cy="3598200"/>
          </a:xfrm>
          <a:prstGeom prst="rect">
            <a:avLst/>
          </a:prstGeom>
          <a:ln w="1800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CEBFD7F-E5D6-498F-898B-1B0645E92C97}" type="slidenum">
              <a:t>3</a:t>
            </a:fld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AACDDBC8-5BD1-43BB-9096-C374F205CDF7}" type="datetime1">
              <a:rPr lang="en-US" altLang="zh-CN"/>
              <a:t>2024/6/2</a:t>
            </a:fld>
            <a:endParaRPr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300" b="0" strike="noStrike" spc="-1">
                <a:solidFill>
                  <a:srgbClr val="FFFFFF"/>
                </a:solidFill>
                <a:latin typeface="Arial"/>
              </a:rPr>
              <a:t>登录过程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图片 177"/>
          <p:cNvPicPr/>
          <p:nvPr/>
        </p:nvPicPr>
        <p:blipFill>
          <a:blip r:embed="rId2"/>
          <a:stretch/>
        </p:blipFill>
        <p:spPr>
          <a:xfrm>
            <a:off x="2549880" y="1080000"/>
            <a:ext cx="4978440" cy="359820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9252BB3-D95A-4436-9F36-C6BD43B2E9BF}" type="slidenum">
              <a:t>4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7E816F7D-A2C9-4724-8E94-3B6E54906421}" type="datetime1">
              <a:rPr lang="en-US" altLang="zh-CN"/>
              <a:t>2024/6/2</a:t>
            </a:fld>
            <a:endParaRPr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300" b="0" strike="noStrike" spc="-1">
                <a:solidFill>
                  <a:srgbClr val="FFFFFF"/>
                </a:solidFill>
                <a:latin typeface="Arial"/>
              </a:rPr>
              <a:t>术语概述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200" cy="368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9BDD"/>
                </a:solidFill>
                <a:latin typeface="Arial"/>
              </a:rPr>
              <a:t>Database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9BDD"/>
                </a:solidFill>
                <a:latin typeface="Arial"/>
              </a:rPr>
              <a:t>一个数据库实例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9BDD"/>
                </a:solidFill>
                <a:latin typeface="Arial"/>
              </a:rPr>
              <a:t>Catalog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9BDD"/>
                </a:solidFill>
                <a:latin typeface="Arial"/>
              </a:rPr>
              <a:t>类似</a:t>
            </a:r>
            <a:r>
              <a:rPr lang="en-US" sz="1800" b="0" strike="noStrike" spc="-1">
                <a:solidFill>
                  <a:srgbClr val="009BDD"/>
                </a:solidFill>
                <a:latin typeface="Arial"/>
              </a:rPr>
              <a:t>MySQL</a:t>
            </a:r>
            <a:r>
              <a:rPr lang="zh-CN" sz="1800" b="0" strike="noStrike" spc="-1">
                <a:solidFill>
                  <a:srgbClr val="009BDD"/>
                </a:solidFill>
                <a:latin typeface="Arial"/>
              </a:rPr>
              <a:t>中的库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9BDD"/>
                </a:solidFill>
                <a:latin typeface="Arial"/>
              </a:rPr>
              <a:t>Table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9BDD"/>
                </a:solidFill>
                <a:latin typeface="Arial"/>
              </a:rPr>
              <a:t>数据表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9BDD"/>
                </a:solidFill>
                <a:latin typeface="Arial"/>
              </a:rPr>
              <a:t>Tuple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9BDD"/>
                </a:solidFill>
                <a:latin typeface="Arial"/>
              </a:rPr>
              <a:t>一行数据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9BDD"/>
                </a:solidFill>
                <a:latin typeface="Arial"/>
              </a:rPr>
              <a:t>TupleDesc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9BDD"/>
                </a:solidFill>
                <a:latin typeface="Arial"/>
              </a:rPr>
              <a:t>对</a:t>
            </a:r>
            <a:r>
              <a:rPr lang="en-US" sz="1800" b="0" strike="noStrike" spc="-1">
                <a:solidFill>
                  <a:srgbClr val="009BDD"/>
                </a:solidFill>
                <a:latin typeface="Arial"/>
              </a:rPr>
              <a:t>tuple</a:t>
            </a:r>
            <a:r>
              <a:rPr lang="zh-CN" sz="1800" b="0" strike="noStrike" spc="-1">
                <a:solidFill>
                  <a:srgbClr val="009BDD"/>
                </a:solidFill>
                <a:latin typeface="Arial"/>
              </a:rPr>
              <a:t>的描述。可以理解为表结构</a:t>
            </a:r>
            <a:r>
              <a:rPr lang="en-US" sz="1800" b="0" strike="noStrike" spc="-1">
                <a:solidFill>
                  <a:srgbClr val="009BDD"/>
                </a:solidFill>
                <a:latin typeface="Arial"/>
              </a:rPr>
              <a:t>,</a:t>
            </a:r>
            <a:r>
              <a:rPr lang="zh-CN" sz="1800" b="0" strike="noStrike" spc="-1">
                <a:solidFill>
                  <a:srgbClr val="009BDD"/>
                </a:solidFill>
                <a:latin typeface="Arial"/>
              </a:rPr>
              <a:t>定义字段名和字段类型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F070C69-EC32-48A3-8116-E227D429A1EB}" type="slidenum">
              <a:t>5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F823FCF3-31D7-4445-801A-F9787CDB93E1}" type="datetime1">
              <a:rPr lang="en-US" altLang="zh-CN"/>
              <a:t>2024/6/2</a:t>
            </a:fld>
            <a:endParaRPr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300" b="0" strike="noStrike" spc="-1">
                <a:solidFill>
                  <a:srgbClr val="FFFFFF"/>
                </a:solidFill>
                <a:latin typeface="Arial"/>
              </a:rPr>
              <a:t>insert</a:t>
            </a:r>
            <a:r>
              <a:rPr lang="zh-CN" sz="3300" b="0" strike="noStrike" spc="-1">
                <a:solidFill>
                  <a:srgbClr val="FFFFFF"/>
                </a:solidFill>
                <a:latin typeface="Arial"/>
              </a:rPr>
              <a:t>实现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2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zh-CN" sz="2100" b="0" strike="noStrike" spc="-1">
                <a:solidFill>
                  <a:srgbClr val="009BDD"/>
                </a:solidFill>
                <a:latin typeface="Arial"/>
              </a:rPr>
              <a:t>文件存储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zh-CN" sz="1600" b="0" strike="noStrike" spc="-1">
                <a:solidFill>
                  <a:srgbClr val="009BDD"/>
                </a:solidFill>
                <a:latin typeface="Arial"/>
              </a:rPr>
              <a:t>数据文件由一系列线性</a:t>
            </a:r>
            <a:r>
              <a:rPr lang="en-US" sz="1600" b="0" strike="noStrike" spc="-1">
                <a:solidFill>
                  <a:srgbClr val="009BDD"/>
                </a:solidFill>
                <a:latin typeface="Arial"/>
              </a:rPr>
              <a:t>page</a:t>
            </a:r>
            <a:r>
              <a:rPr lang="zh-CN" sz="1600" b="0" strike="noStrike" spc="-1">
                <a:solidFill>
                  <a:srgbClr val="009BDD"/>
                </a:solidFill>
                <a:latin typeface="Arial"/>
              </a:rPr>
              <a:t>组成。每个</a:t>
            </a:r>
            <a:r>
              <a:rPr lang="en-US" sz="1600" b="0" strike="noStrike" spc="-1">
                <a:solidFill>
                  <a:srgbClr val="009BDD"/>
                </a:solidFill>
                <a:latin typeface="Arial"/>
              </a:rPr>
              <a:t>page</a:t>
            </a:r>
            <a:r>
              <a:rPr lang="zh-CN" sz="1600" b="0" strike="noStrike" spc="-1">
                <a:solidFill>
                  <a:srgbClr val="009BDD"/>
                </a:solidFill>
                <a:latin typeface="Arial"/>
              </a:rPr>
              <a:t>默认大小为</a:t>
            </a:r>
            <a:r>
              <a:rPr lang="en-US" sz="1600" b="0" strike="noStrike" spc="-1">
                <a:solidFill>
                  <a:srgbClr val="009BDD"/>
                </a:solidFill>
                <a:latin typeface="Arial"/>
              </a:rPr>
              <a:t>4KB</a:t>
            </a:r>
            <a:r>
              <a:rPr lang="zh-CN" sz="1600" b="0" strike="noStrike" spc="-1">
                <a:solidFill>
                  <a:srgbClr val="009BDD"/>
                </a:solidFill>
                <a:latin typeface="Arial"/>
              </a:rPr>
              <a:t>，与磁盘页大小对齐。每一个</a:t>
            </a:r>
            <a:r>
              <a:rPr lang="en-US" sz="1600" b="0" strike="noStrike" spc="-1">
                <a:solidFill>
                  <a:srgbClr val="009BDD"/>
                </a:solidFill>
                <a:latin typeface="Arial"/>
              </a:rPr>
              <a:t>Page</a:t>
            </a:r>
            <a:r>
              <a:rPr lang="zh-CN" sz="1600" b="0" strike="noStrike" spc="-1">
                <a:solidFill>
                  <a:srgbClr val="009BDD"/>
                </a:solidFill>
                <a:latin typeface="Arial"/>
              </a:rPr>
              <a:t>中都有一个</a:t>
            </a:r>
            <a:r>
              <a:rPr lang="en-US" sz="1600" b="0" strike="noStrike" spc="-1">
                <a:solidFill>
                  <a:srgbClr val="009BDD"/>
                </a:solidFill>
                <a:latin typeface="Arial"/>
              </a:rPr>
              <a:t>header</a:t>
            </a:r>
            <a:r>
              <a:rPr lang="zh-CN" sz="1600" b="0" strike="noStrike" spc="-1">
                <a:solidFill>
                  <a:srgbClr val="009BDD"/>
                </a:solidFill>
                <a:latin typeface="Arial"/>
              </a:rPr>
              <a:t>，是一个字节数组。</a:t>
            </a:r>
            <a:r>
              <a:rPr lang="en-US" sz="1600" b="0" strike="noStrike" spc="-1">
                <a:solidFill>
                  <a:srgbClr val="009BDD"/>
                </a:solidFill>
                <a:latin typeface="Arial"/>
              </a:rPr>
              <a:t>Page</a:t>
            </a:r>
            <a:r>
              <a:rPr lang="zh-CN" sz="1600" b="0" strike="noStrike" spc="-1">
                <a:solidFill>
                  <a:srgbClr val="009BDD"/>
                </a:solidFill>
                <a:latin typeface="Arial"/>
              </a:rPr>
              <a:t>是由一系列的</a:t>
            </a:r>
            <a:r>
              <a:rPr lang="en-US" sz="1600" b="0" strike="noStrike" spc="-1">
                <a:solidFill>
                  <a:srgbClr val="009BDD"/>
                </a:solidFill>
                <a:latin typeface="Arial"/>
              </a:rPr>
              <a:t>slot</a:t>
            </a:r>
            <a:r>
              <a:rPr lang="zh-CN" sz="1600" b="0" strike="noStrike" spc="-1">
                <a:solidFill>
                  <a:srgbClr val="009BDD"/>
                </a:solidFill>
                <a:latin typeface="Arial"/>
              </a:rPr>
              <a:t>组成的（</a:t>
            </a:r>
            <a:r>
              <a:rPr lang="en-US" sz="1600" b="0" strike="noStrike" spc="-1">
                <a:solidFill>
                  <a:srgbClr val="009BDD"/>
                </a:solidFill>
                <a:latin typeface="Arial"/>
              </a:rPr>
              <a:t>slot</a:t>
            </a:r>
            <a:r>
              <a:rPr lang="zh-CN" sz="1600" b="0" strike="noStrike" spc="-1">
                <a:solidFill>
                  <a:srgbClr val="009BDD"/>
                </a:solidFill>
                <a:latin typeface="Arial"/>
              </a:rPr>
              <a:t>由</a:t>
            </a:r>
            <a:r>
              <a:rPr lang="en-US" sz="1600" b="0" strike="noStrike" spc="-1">
                <a:solidFill>
                  <a:srgbClr val="009BDD"/>
                </a:solidFill>
                <a:latin typeface="Arial"/>
              </a:rPr>
              <a:t>tuple</a:t>
            </a:r>
            <a:r>
              <a:rPr lang="zh-CN" sz="1600" b="0" strike="noStrike" spc="-1">
                <a:solidFill>
                  <a:srgbClr val="009BDD"/>
                </a:solidFill>
                <a:latin typeface="Arial"/>
              </a:rPr>
              <a:t>填充）。</a:t>
            </a:r>
            <a:r>
              <a:rPr lang="en-US" sz="1600" b="0" strike="noStrike" spc="-1">
                <a:solidFill>
                  <a:srgbClr val="009BDD"/>
                </a:solidFill>
                <a:latin typeface="Arial"/>
              </a:rPr>
              <a:t>header</a:t>
            </a:r>
            <a:r>
              <a:rPr lang="zh-CN" sz="1600" b="0" strike="noStrike" spc="-1">
                <a:solidFill>
                  <a:srgbClr val="009BDD"/>
                </a:solidFill>
                <a:latin typeface="Arial"/>
              </a:rPr>
              <a:t>中的每一位代表某一个</a:t>
            </a:r>
            <a:r>
              <a:rPr lang="en-US" sz="1600" b="0" strike="noStrike" spc="-1">
                <a:solidFill>
                  <a:srgbClr val="009BDD"/>
                </a:solidFill>
                <a:latin typeface="Arial"/>
              </a:rPr>
              <a:t>slot</a:t>
            </a:r>
            <a:r>
              <a:rPr lang="zh-CN" sz="1600" b="0" strike="noStrike" spc="-1">
                <a:solidFill>
                  <a:srgbClr val="009BDD"/>
                </a:solidFill>
                <a:latin typeface="Arial"/>
              </a:rPr>
              <a:t>是否有</a:t>
            </a:r>
            <a:r>
              <a:rPr lang="en-US" sz="1600" b="0" strike="noStrike" spc="-1">
                <a:solidFill>
                  <a:srgbClr val="009BDD"/>
                </a:solidFill>
                <a:latin typeface="Arial"/>
              </a:rPr>
              <a:t>tuple</a:t>
            </a:r>
            <a:r>
              <a:rPr lang="zh-CN" sz="1600" b="0" strike="noStrike" spc="-1">
                <a:solidFill>
                  <a:srgbClr val="009BDD"/>
                </a:solidFill>
                <a:latin typeface="Arial"/>
              </a:rPr>
              <a:t>。比如：如果</a:t>
            </a:r>
            <a:r>
              <a:rPr lang="en-US" sz="1600" b="0" strike="noStrike" spc="-1">
                <a:solidFill>
                  <a:srgbClr val="009BDD"/>
                </a:solidFill>
                <a:latin typeface="Arial"/>
              </a:rPr>
              <a:t>header</a:t>
            </a:r>
            <a:r>
              <a:rPr lang="zh-CN" sz="1600" b="0" strike="noStrike" spc="-1">
                <a:solidFill>
                  <a:srgbClr val="009BDD"/>
                </a:solidFill>
                <a:latin typeface="Arial"/>
              </a:rPr>
              <a:t>是</a:t>
            </a:r>
            <a:r>
              <a:rPr lang="en-US" sz="1600" b="0" strike="noStrike" spc="-1">
                <a:solidFill>
                  <a:srgbClr val="009BDD"/>
                </a:solidFill>
                <a:latin typeface="Arial"/>
              </a:rPr>
              <a:t>10010</a:t>
            </a:r>
            <a:r>
              <a:rPr lang="zh-CN" sz="1600" b="0" strike="noStrike" spc="-1">
                <a:solidFill>
                  <a:srgbClr val="009BDD"/>
                </a:solidFill>
                <a:latin typeface="Arial"/>
              </a:rPr>
              <a:t>，代表第</a:t>
            </a:r>
            <a:r>
              <a:rPr lang="en-US" sz="1600" b="0" strike="noStrike" spc="-1">
                <a:solidFill>
                  <a:srgbClr val="009BDD"/>
                </a:solidFill>
                <a:latin typeface="Arial"/>
              </a:rPr>
              <a:t>1</a:t>
            </a:r>
            <a:r>
              <a:rPr lang="zh-CN" sz="1600" b="0" strike="noStrike" spc="-1">
                <a:solidFill>
                  <a:srgbClr val="009BDD"/>
                </a:solidFill>
                <a:latin typeface="Arial"/>
              </a:rPr>
              <a:t>个</a:t>
            </a:r>
            <a:r>
              <a:rPr lang="en-US" sz="1600" b="0" strike="noStrike" spc="-1">
                <a:solidFill>
                  <a:srgbClr val="009BDD"/>
                </a:solidFill>
                <a:latin typeface="Arial"/>
              </a:rPr>
              <a:t>slot</a:t>
            </a:r>
            <a:r>
              <a:rPr lang="zh-CN" sz="1600" b="0" strike="noStrike" spc="-1">
                <a:solidFill>
                  <a:srgbClr val="009BDD"/>
                </a:solidFill>
                <a:latin typeface="Arial"/>
              </a:rPr>
              <a:t>和第</a:t>
            </a:r>
            <a:r>
              <a:rPr lang="en-US" sz="1600" b="0" strike="noStrike" spc="-1">
                <a:solidFill>
                  <a:srgbClr val="009BDD"/>
                </a:solidFill>
                <a:latin typeface="Arial"/>
              </a:rPr>
              <a:t>3</a:t>
            </a:r>
            <a:r>
              <a:rPr lang="zh-CN" sz="1600" b="0" strike="noStrike" spc="-1">
                <a:solidFill>
                  <a:srgbClr val="009BDD"/>
                </a:solidFill>
                <a:latin typeface="Arial"/>
              </a:rPr>
              <a:t>个</a:t>
            </a:r>
            <a:r>
              <a:rPr lang="en-US" sz="1600" b="0" strike="noStrike" spc="-1">
                <a:solidFill>
                  <a:srgbClr val="009BDD"/>
                </a:solidFill>
                <a:latin typeface="Arial"/>
              </a:rPr>
              <a:t>slot</a:t>
            </a:r>
            <a:r>
              <a:rPr lang="zh-CN" sz="1600" b="0" strike="noStrike" spc="-1">
                <a:solidFill>
                  <a:srgbClr val="009BDD"/>
                </a:solidFill>
                <a:latin typeface="Arial"/>
              </a:rPr>
              <a:t>存储着</a:t>
            </a:r>
            <a:r>
              <a:rPr lang="en-US" sz="1600" b="0" strike="noStrike" spc="-1">
                <a:solidFill>
                  <a:srgbClr val="009BDD"/>
                </a:solidFill>
                <a:latin typeface="Arial"/>
              </a:rPr>
              <a:t>tuple</a:t>
            </a:r>
            <a:r>
              <a:rPr lang="zh-CN" sz="1600" b="0" strike="noStrike" spc="-1">
                <a:solidFill>
                  <a:srgbClr val="009BDD"/>
                </a:solidFill>
                <a:latin typeface="Arial"/>
              </a:rPr>
              <a:t>，但是其他</a:t>
            </a:r>
            <a:r>
              <a:rPr lang="en-US" sz="1600" b="0" strike="noStrike" spc="-1">
                <a:solidFill>
                  <a:srgbClr val="009BDD"/>
                </a:solidFill>
                <a:latin typeface="Arial"/>
              </a:rPr>
              <a:t>slot</a:t>
            </a:r>
            <a:r>
              <a:rPr lang="zh-CN" sz="1600" b="0" strike="noStrike" spc="-1">
                <a:solidFill>
                  <a:srgbClr val="009BDD"/>
                </a:solidFill>
                <a:latin typeface="Arial"/>
              </a:rPr>
              <a:t>没有</a:t>
            </a:r>
            <a:r>
              <a:rPr lang="en-US" sz="1600" b="0" strike="noStrike" spc="-1">
                <a:solidFill>
                  <a:srgbClr val="009BDD"/>
                </a:solidFill>
                <a:latin typeface="Arial"/>
              </a:rPr>
              <a:t>tuple</a:t>
            </a:r>
            <a:r>
              <a:rPr lang="zh-CN" sz="1600" b="0" strike="noStrike" spc="-1">
                <a:solidFill>
                  <a:srgbClr val="009BDD"/>
                </a:solidFill>
                <a:latin typeface="Arial"/>
              </a:rPr>
              <a:t>，只是一个空的</a:t>
            </a:r>
            <a:r>
              <a:rPr lang="en-US" sz="1600" b="0" strike="noStrike" spc="-1">
                <a:solidFill>
                  <a:srgbClr val="009BDD"/>
                </a:solidFill>
                <a:latin typeface="Arial"/>
              </a:rPr>
              <a:t>slot</a:t>
            </a:r>
            <a:r>
              <a:rPr lang="zh-CN" sz="1600" b="0" strike="noStrike" spc="-1">
                <a:solidFill>
                  <a:srgbClr val="009BDD"/>
                </a:solidFill>
                <a:latin typeface="Arial"/>
              </a:rPr>
              <a:t>。所以每一个</a:t>
            </a:r>
            <a:r>
              <a:rPr lang="en-US" sz="1600" b="0" strike="noStrike" spc="-1">
                <a:solidFill>
                  <a:srgbClr val="009BDD"/>
                </a:solidFill>
                <a:latin typeface="Arial"/>
              </a:rPr>
              <a:t>tuple</a:t>
            </a:r>
            <a:r>
              <a:rPr lang="zh-CN" sz="1600" b="0" strike="noStrike" spc="-1">
                <a:solidFill>
                  <a:srgbClr val="009BDD"/>
                </a:solidFill>
                <a:latin typeface="Arial"/>
              </a:rPr>
              <a:t>需要多余的一个</a:t>
            </a:r>
            <a:r>
              <a:rPr lang="en-US" sz="1600" b="0" strike="noStrike" spc="-1">
                <a:solidFill>
                  <a:srgbClr val="009BDD"/>
                </a:solidFill>
                <a:latin typeface="Arial"/>
              </a:rPr>
              <a:t>bit</a:t>
            </a:r>
            <a:r>
              <a:rPr lang="zh-CN" sz="1600" b="0" strike="noStrike" spc="-1">
                <a:solidFill>
                  <a:srgbClr val="009BDD"/>
                </a:solidFill>
                <a:latin typeface="Arial"/>
              </a:rPr>
              <a:t>的来存储。所以一个页能存储的</a:t>
            </a:r>
            <a:r>
              <a:rPr lang="en-US" sz="1600" b="0" strike="noStrike" spc="-1">
                <a:solidFill>
                  <a:srgbClr val="009BDD"/>
                </a:solidFill>
                <a:latin typeface="Arial"/>
              </a:rPr>
              <a:t>tuple</a:t>
            </a:r>
            <a:r>
              <a:rPr lang="zh-CN" sz="1600" b="0" strike="noStrike" spc="-1">
                <a:solidFill>
                  <a:srgbClr val="009BDD"/>
                </a:solidFill>
                <a:latin typeface="Arial"/>
              </a:rPr>
              <a:t>数量为： </a:t>
            </a:r>
            <a:r>
              <a:rPr lang="en-US" sz="1600" b="0" strike="noStrike" spc="-1">
                <a:solidFill>
                  <a:srgbClr val="009BDD"/>
                </a:solidFill>
                <a:latin typeface="Arial"/>
              </a:rPr>
              <a:t>tupsPerPage = floor((BufferPool.PAGE_SIZE * 8) / (tuple size * 8 + 1))</a:t>
            </a:r>
            <a:r>
              <a:rPr lang="zh-CN" sz="1600" b="0" strike="noStrike" spc="-1">
                <a:solidFill>
                  <a:srgbClr val="009BDD"/>
                </a:solidFill>
                <a:latin typeface="Arial"/>
              </a:rPr>
              <a:t>。计算出</a:t>
            </a:r>
            <a:r>
              <a:rPr lang="en-US" sz="1600" b="0" strike="noStrike" spc="-1">
                <a:solidFill>
                  <a:srgbClr val="009BDD"/>
                </a:solidFill>
                <a:latin typeface="Arial"/>
              </a:rPr>
              <a:t>tuplesPerPage</a:t>
            </a:r>
            <a:r>
              <a:rPr lang="zh-CN" sz="1600" b="0" strike="noStrike" spc="-1">
                <a:solidFill>
                  <a:srgbClr val="009BDD"/>
                </a:solidFill>
                <a:latin typeface="Arial"/>
              </a:rPr>
              <a:t>之后，我们就知道了需要用多少个字节来存储</a:t>
            </a:r>
            <a:r>
              <a:rPr lang="en-US" sz="1600" b="0" strike="noStrike" spc="-1">
                <a:solidFill>
                  <a:srgbClr val="009BDD"/>
                </a:solidFill>
                <a:latin typeface="Arial"/>
              </a:rPr>
              <a:t>header</a:t>
            </a:r>
            <a:r>
              <a:rPr lang="zh-CN" sz="1600" b="0" strike="noStrike" spc="-1">
                <a:solidFill>
                  <a:srgbClr val="009BDD"/>
                </a:solidFill>
                <a:latin typeface="Arial"/>
              </a:rPr>
              <a:t>。</a:t>
            </a:r>
            <a:r>
              <a:rPr lang="en-US" sz="1600" b="0" strike="noStrike" spc="-1">
                <a:solidFill>
                  <a:srgbClr val="009BDD"/>
                </a:solidFill>
                <a:latin typeface="Arial"/>
              </a:rPr>
              <a:t>headerBytes = ceiling(tupsPerPage/8)</a:t>
            </a:r>
            <a:r>
              <a:rPr lang="zh-CN" sz="1600" b="0" strike="noStrike" spc="-1">
                <a:solidFill>
                  <a:srgbClr val="009BDD"/>
                </a:solidFill>
                <a:latin typeface="Arial"/>
              </a:rPr>
              <a:t>。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850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3" name="图片 182"/>
          <p:cNvPicPr/>
          <p:nvPr/>
        </p:nvPicPr>
        <p:blipFill>
          <a:blip r:embed="rId2"/>
          <a:stretch/>
        </p:blipFill>
        <p:spPr>
          <a:xfrm>
            <a:off x="1154160" y="3480480"/>
            <a:ext cx="7484400" cy="119808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A5F5397-30C6-4FC3-9552-BD8B9922FF18}" type="slidenum">
              <a:t>6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48378FBD-BD81-4472-8686-E24339DDBBD9}" type="datetime1">
              <a:rPr lang="en-US" altLang="zh-CN"/>
              <a:t>2024/6/2</a:t>
            </a:fld>
            <a:endParaRPr 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/>
          </p:nvPr>
        </p:nvSpPr>
        <p:spPr>
          <a:xfrm>
            <a:off x="360000" y="1080000"/>
            <a:ext cx="9358200" cy="359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9BDD"/>
                </a:solidFill>
                <a:latin typeface="Arial"/>
              </a:rPr>
              <a:t>page cache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9BDD"/>
                </a:solidFill>
                <a:latin typeface="Arial"/>
              </a:rPr>
              <a:t>page cache</a:t>
            </a:r>
            <a:r>
              <a:rPr lang="zh-CN" sz="2100" b="0" strike="noStrike" spc="-1">
                <a:solidFill>
                  <a:srgbClr val="009BDD"/>
                </a:solidFill>
                <a:latin typeface="Arial"/>
              </a:rPr>
              <a:t>对应数据文件中</a:t>
            </a:r>
            <a:r>
              <a:rPr lang="en-US" sz="2100" b="0" strike="noStrike" spc="-1">
                <a:solidFill>
                  <a:srgbClr val="009BDD"/>
                </a:solidFill>
                <a:latin typeface="Arial"/>
              </a:rPr>
              <a:t>page</a:t>
            </a:r>
            <a:r>
              <a:rPr lang="zh-CN" sz="2100" b="0" strike="noStrike" spc="-1">
                <a:solidFill>
                  <a:srgbClr val="009BDD"/>
                </a:solidFill>
                <a:latin typeface="Arial"/>
              </a:rPr>
              <a:t>的内容。读写数据时，先对</a:t>
            </a:r>
            <a:r>
              <a:rPr lang="en-US" sz="2100" b="0" strike="noStrike" spc="-1">
                <a:solidFill>
                  <a:srgbClr val="009BDD"/>
                </a:solidFill>
                <a:latin typeface="Arial"/>
              </a:rPr>
              <a:t>page cache</a:t>
            </a:r>
            <a:r>
              <a:rPr lang="zh-CN" sz="2100" b="0" strike="noStrike" spc="-1">
                <a:solidFill>
                  <a:srgbClr val="009BDD"/>
                </a:solidFill>
                <a:latin typeface="Arial"/>
              </a:rPr>
              <a:t>进行读写。如果没有命中</a:t>
            </a:r>
            <a:r>
              <a:rPr lang="en-US" sz="2100" b="0" strike="noStrike" spc="-1">
                <a:solidFill>
                  <a:srgbClr val="009BDD"/>
                </a:solidFill>
                <a:latin typeface="Arial"/>
              </a:rPr>
              <a:t>page cache</a:t>
            </a:r>
            <a:r>
              <a:rPr lang="zh-CN" sz="2100" b="0" strike="noStrike" spc="-1">
                <a:solidFill>
                  <a:srgbClr val="009BDD"/>
                </a:solidFill>
                <a:latin typeface="Arial"/>
              </a:rPr>
              <a:t>，先去读磁盘中的数据缓存到</a:t>
            </a:r>
            <a:r>
              <a:rPr lang="en-US" sz="2100" b="0" strike="noStrike" spc="-1">
                <a:solidFill>
                  <a:srgbClr val="009BDD"/>
                </a:solidFill>
                <a:latin typeface="Arial"/>
              </a:rPr>
              <a:t>page cache</a:t>
            </a:r>
            <a:r>
              <a:rPr lang="zh-CN" sz="2100" b="0" strike="noStrike" spc="-1">
                <a:solidFill>
                  <a:srgbClr val="009BDD"/>
                </a:solidFill>
                <a:latin typeface="Arial"/>
              </a:rPr>
              <a:t>，再进行后续操作。事务提交时，将脏页持久化到磁盘。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zh-CN" sz="2400" b="0" strike="noStrike" spc="-1">
                <a:solidFill>
                  <a:srgbClr val="009BDD"/>
                </a:solidFill>
                <a:latin typeface="Arial"/>
              </a:rPr>
              <a:t>事务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zh-CN" sz="2100" b="0" strike="noStrike" spc="-1">
                <a:solidFill>
                  <a:srgbClr val="009BDD"/>
                </a:solidFill>
                <a:latin typeface="Arial"/>
              </a:rPr>
              <a:t>读操作时，对页加读锁。写操作时，对页加写锁。事务提交时释放锁。两个读操作不冲突，读写与两个写操作冲突。实现</a:t>
            </a:r>
            <a:r>
              <a:rPr lang="en-US" sz="2100" b="0" strike="noStrike" spc="-1">
                <a:solidFill>
                  <a:srgbClr val="009BDD"/>
                </a:solidFill>
                <a:latin typeface="Arial"/>
              </a:rPr>
              <a:t>read committed</a:t>
            </a:r>
            <a:r>
              <a:rPr lang="zh-CN" sz="2100" b="0" strike="noStrike" spc="-1">
                <a:solidFill>
                  <a:srgbClr val="009BDD"/>
                </a:solidFill>
                <a:latin typeface="Arial"/>
              </a:rPr>
              <a:t>隔离级别。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850"/>
              </a:spcBef>
              <a:buNone/>
              <a:tabLst>
                <a:tab pos="0" algn="l"/>
              </a:tabLst>
            </a:pP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40C0791-9557-4638-9D99-E79B1DFC319D}" type="slidenum">
              <a:t>7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2E851E60-2E52-4C11-AF07-1FA083155FFA}" type="datetime1">
              <a:rPr lang="en-US" altLang="zh-CN"/>
              <a:t>2024/6/2</a:t>
            </a:fld>
            <a:endParaRPr 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300" b="0" strike="noStrike" spc="-1">
                <a:solidFill>
                  <a:srgbClr val="FFFFFF"/>
                </a:solidFill>
                <a:latin typeface="Arial"/>
              </a:rPr>
              <a:t>select</a:t>
            </a:r>
            <a:r>
              <a:rPr lang="zh-CN" sz="3300" b="0" strike="noStrike" spc="-1">
                <a:solidFill>
                  <a:srgbClr val="FFFFFF"/>
                </a:solidFill>
                <a:latin typeface="Arial"/>
              </a:rPr>
              <a:t>实现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200" cy="359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9BDD"/>
                </a:solidFill>
                <a:latin typeface="Arial"/>
              </a:rPr>
              <a:t>sql</a:t>
            </a:r>
            <a:r>
              <a:rPr lang="zh-CN" sz="2400" b="0" strike="noStrike" spc="-1">
                <a:solidFill>
                  <a:srgbClr val="009BDD"/>
                </a:solidFill>
                <a:latin typeface="Arial"/>
              </a:rPr>
              <a:t>解析为抽象语法树（</a:t>
            </a:r>
            <a:r>
              <a:rPr lang="en-US" sz="2400" b="0" strike="noStrike" spc="-1">
                <a:solidFill>
                  <a:srgbClr val="009BDD"/>
                </a:solidFill>
                <a:latin typeface="Arial"/>
              </a:rPr>
              <a:t>AST</a:t>
            </a:r>
            <a:r>
              <a:rPr lang="zh-CN" sz="2400" b="0" strike="noStrike" spc="-1">
                <a:solidFill>
                  <a:srgbClr val="009BDD"/>
                </a:solidFill>
                <a:latin typeface="Arial"/>
              </a:rPr>
              <a:t>）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zh-CN" sz="2400" b="0" strike="noStrike" spc="-1">
                <a:solidFill>
                  <a:srgbClr val="009BDD"/>
                </a:solidFill>
                <a:latin typeface="Arial"/>
              </a:rPr>
              <a:t>通过</a:t>
            </a:r>
            <a:r>
              <a:rPr lang="en-US" sz="2400" b="0" strike="noStrike" spc="-1">
                <a:solidFill>
                  <a:srgbClr val="009BDD"/>
                </a:solidFill>
                <a:latin typeface="Arial"/>
              </a:rPr>
              <a:t>AST</a:t>
            </a:r>
            <a:r>
              <a:rPr lang="zh-CN" sz="2400" b="0" strike="noStrike" spc="-1">
                <a:solidFill>
                  <a:srgbClr val="009BDD"/>
                </a:solidFill>
                <a:latin typeface="Arial"/>
              </a:rPr>
              <a:t>生成逻辑执行计划（</a:t>
            </a:r>
            <a:r>
              <a:rPr lang="en-US" sz="2400" b="0" strike="noStrike" spc="-1">
                <a:solidFill>
                  <a:srgbClr val="009BDD"/>
                </a:solidFill>
                <a:latin typeface="Arial"/>
              </a:rPr>
              <a:t>logic plan</a:t>
            </a:r>
            <a:r>
              <a:rPr lang="zh-CN" sz="2400" b="0" strike="noStrike" spc="-1">
                <a:solidFill>
                  <a:srgbClr val="009BDD"/>
                </a:solidFill>
                <a:latin typeface="Arial"/>
              </a:rPr>
              <a:t>）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zh-CN" sz="2400" b="0" strike="noStrike" spc="-1">
                <a:solidFill>
                  <a:srgbClr val="009BDD"/>
                </a:solidFill>
                <a:latin typeface="Arial"/>
              </a:rPr>
              <a:t>使用</a:t>
            </a:r>
            <a:r>
              <a:rPr lang="en-US" sz="2400" b="0" strike="noStrike" spc="-1">
                <a:solidFill>
                  <a:srgbClr val="009BDD"/>
                </a:solidFill>
                <a:latin typeface="Arial"/>
              </a:rPr>
              <a:t>CBO</a:t>
            </a:r>
            <a:r>
              <a:rPr lang="zh-CN" sz="2400" b="0" strike="noStrike" spc="-1">
                <a:solidFill>
                  <a:srgbClr val="009BDD"/>
                </a:solidFill>
                <a:latin typeface="Arial"/>
              </a:rPr>
              <a:t>优化器生成物理执行计划（</a:t>
            </a:r>
            <a:r>
              <a:rPr lang="en-US" sz="2400" b="0" strike="noStrike" spc="-1">
                <a:solidFill>
                  <a:srgbClr val="009BDD"/>
                </a:solidFill>
                <a:latin typeface="Arial"/>
              </a:rPr>
              <a:t>physical plan</a:t>
            </a:r>
            <a:r>
              <a:rPr lang="zh-CN" sz="2400" b="0" strike="noStrike" spc="-1">
                <a:solidFill>
                  <a:srgbClr val="009BDD"/>
                </a:solidFill>
                <a:latin typeface="Arial"/>
              </a:rPr>
              <a:t>）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zh-CN" sz="2400" b="0" strike="noStrike" spc="-1">
                <a:solidFill>
                  <a:srgbClr val="009BDD"/>
                </a:solidFill>
                <a:latin typeface="Arial"/>
              </a:rPr>
              <a:t>获取数据，返回结果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01FB594-DB64-412C-AF54-C70E226A0062}" type="slidenum">
              <a:t>8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A52127CD-2C92-4BC2-AD49-C377240F17EE}" type="datetime1">
              <a:rPr lang="en-US" altLang="zh-CN"/>
              <a:t>2024/6/2</a:t>
            </a:fld>
            <a:endParaRPr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300" b="0" strike="noStrike" spc="-1">
                <a:solidFill>
                  <a:srgbClr val="FFFFFF"/>
                </a:solidFill>
                <a:latin typeface="Arial"/>
              </a:rPr>
              <a:t>抽象语法树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8" name="图片 187"/>
          <p:cNvPicPr/>
          <p:nvPr/>
        </p:nvPicPr>
        <p:blipFill>
          <a:blip r:embed="rId2"/>
          <a:stretch/>
        </p:blipFill>
        <p:spPr>
          <a:xfrm>
            <a:off x="360000" y="875880"/>
            <a:ext cx="9538560" cy="380268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4F51D35-67AE-4291-9728-DF62CE521D61}" type="slidenum">
              <a:t>9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593069ED-DC1A-4F87-8FFD-3A1605B6BECF}" type="datetime1">
              <a:rPr lang="en-US" altLang="zh-CN"/>
              <a:t>2024/6/2</a:t>
            </a:fld>
            <a:endParaRPr 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Words>753</Words>
  <Application>Microsoft Office PowerPoint</Application>
  <PresentationFormat>自定义</PresentationFormat>
  <Paragraphs>95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总览</vt:lpstr>
      <vt:lpstr>mysql协议</vt:lpstr>
      <vt:lpstr>PowerPoint 演示文稿</vt:lpstr>
      <vt:lpstr>登录过程</vt:lpstr>
      <vt:lpstr>术语概述</vt:lpstr>
      <vt:lpstr>insert实现</vt:lpstr>
      <vt:lpstr>PowerPoint 演示文稿</vt:lpstr>
      <vt:lpstr>select实现</vt:lpstr>
      <vt:lpstr>抽象语法树</vt:lpstr>
      <vt:lpstr>CBO（基于成本的优化器）</vt:lpstr>
      <vt:lpstr>统计信息之直方图</vt:lpstr>
      <vt:lpstr>join order</vt:lpstr>
      <vt:lpstr>动态规划</vt:lpstr>
      <vt:lpstr>join算法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Curve</dc:title>
  <dc:subject/>
  <dc:creator>tianyuan liu</dc:creator>
  <dc:description/>
  <cp:lastModifiedBy>tianyuan liu</cp:lastModifiedBy>
  <cp:revision>50</cp:revision>
  <dcterms:created xsi:type="dcterms:W3CDTF">2022-10-19T10:47:45Z</dcterms:created>
  <dcterms:modified xsi:type="dcterms:W3CDTF">2024-06-02T01:50:28Z</dcterms:modified>
  <dc:language>zh-CN</dc:language>
</cp:coreProperties>
</file>