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7.gif" ContentType="image/gif"/>
  <Override PartName="/ppt/media/image5.png" ContentType="image/png"/>
  <Override PartName="/ppt/media/image8.gif" ContentType="image/gif"/>
  <Override PartName="/ppt/media/image6.png" ContentType="image/png"/>
  <Override PartName="/ppt/media/image9.gif" ContentType="image/gif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37F89C-FFE9-4E5A-9201-E95B8C87E5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1D8BC8-C7E5-4517-AAF0-B7D03127C0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A8538B-0FB7-4765-A15B-6E7C3A0559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48ED52-0DBB-49DE-948C-7EE41237700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D38FFC-19F8-466E-97AD-AFEBDFB994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36EB80-0327-4E65-99A2-6BE588003F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4AE165-709E-4FE9-93FC-9DC484DE81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E99437-8E83-4D51-A1BB-2EAF5C38BB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19B719-9664-4D23-A045-5D3A13F1A3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B6DF6D-325E-4DB5-AFBE-35A9496FEE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22B9D3-3CEF-4B52-9F8F-F026DC7517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D99916-746C-472C-AD97-46ACFE0D7A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3A6654-91B5-4CA2-9BEC-446609438F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B2903A-7784-4A8A-8ACA-C19755C9D6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383EC1-9400-4B89-92D8-83FA2BC762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062149-91A2-4360-B3B0-7800BC195F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637BE5-D4FC-4EA0-BB2E-DF6AECF36D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08CE2B-B01E-4F3B-8FFC-16358BB5FA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53C8F5-CF36-45DF-91CC-E9A2536183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8A6F36-76AC-4B7B-A05B-94A0C0B7F6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A83852-F190-4050-A68F-D8AA29E406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81586A-849F-4310-81C4-F1EDE70BB2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289767-273A-47B7-B201-665B3B93D6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1FE19A-C00C-4D1D-AFBC-5BB457549D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39C618-AEAB-4C77-8936-010A4A05A8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A91ADB-AE68-472F-9784-1E77C67DDC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55355A-5F19-42F3-859B-D214E9EE33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58E386-031A-417E-B652-50CA04F0FF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0B319D-5D4A-4BD1-8D95-2DB1FC3A2C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5BCDDD-D63B-467C-A67F-EA068A86C1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27D994A-888E-496C-B535-9E9107FAAE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6F3390C-7F33-4708-BB39-C829E0E325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84E514E-D0B0-4A5D-B800-CB18122CF7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20939F-475D-4098-BCA8-A8CED5B226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D3F7D78-EF87-4F2D-B0CA-E115D60436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C6758F8-E9FA-4E4F-AA39-38179F0EF2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63D7750-15C0-4D3A-9CD3-0B741C58C2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488EE4A-1137-4A71-8992-36507D5A7B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C95B3C2-7DBB-4C2E-8B86-E865FBC7D3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260CB11-CE9E-4B3A-875C-0F3C107E16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3D432E7-E857-403F-8E26-89A0BB0469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6CAC8DE-FBE9-457F-9505-EA9C661A4C0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80C1468-06DE-4F41-B708-564906DDB2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9B353D-858C-4A67-85E7-BDD17ADFD4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E71B70-B91E-4C91-97AC-6ECEBC4942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9B2288-BF35-44C9-8C54-966D2ED463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B92AB7-6163-4D1C-AA07-22C6A00524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57E10E-4891-49E1-BDAC-81CABEA8D6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2160" y="4497840"/>
            <a:ext cx="10078200" cy="11682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单击以编辑标题文本格式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EBEDD8-0F8B-47A6-9214-0DBCD148138E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点击以编辑提纲文本格式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第二提纲级别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第三提纲级别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第四提纲级别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3240" y="504000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B732F0-ED01-40FC-89C5-73D4D706F55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单击以编辑标题文本格式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点击以编辑提纲文本格式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第二提纲级别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第三提纲级别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第四提纲级别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>
            <a:off x="3240" y="504000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ftr" idx="7"/>
          </p:nvPr>
        </p:nvSpPr>
        <p:spPr>
          <a:xfrm>
            <a:off x="3420000" y="5220000"/>
            <a:ext cx="32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8"/>
          </p:nvPr>
        </p:nvSpPr>
        <p:spPr>
          <a:xfrm>
            <a:off x="738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31F902-9D7B-4A47-BE93-3784F990B55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9"/>
          </p:nvPr>
        </p:nvSpPr>
        <p:spPr>
          <a:xfrm>
            <a:off x="36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单击以编辑标题文本格式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点击以编辑提纲文本格式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第二提纲级别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第三提纲级别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第四提纲级别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>
            <a:off x="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9" name=""/>
          <p:cNvSpPr/>
          <p:nvPr/>
        </p:nvSpPr>
        <p:spPr>
          <a:xfrm>
            <a:off x="3240" y="504000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ftr" idx="10"/>
          </p:nvPr>
        </p:nvSpPr>
        <p:spPr>
          <a:xfrm>
            <a:off x="3420000" y="5220000"/>
            <a:ext cx="32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Num" idx="11"/>
          </p:nvPr>
        </p:nvSpPr>
        <p:spPr>
          <a:xfrm>
            <a:off x="738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32E38C-9571-4A8B-8D0D-233E5FD4ABF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dt" idx="12"/>
          </p:nvPr>
        </p:nvSpPr>
        <p:spPr>
          <a:xfrm>
            <a:off x="36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单击以编辑标题文本格式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点击以编辑提纲文本格式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第二提纲级别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第三提纲级别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第四提纲级别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image" Target="../media/image8.gif"/><Relationship Id="rId3" Type="http://schemas.openxmlformats.org/officeDocument/2006/relationships/image" Target="../media/image9.gif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20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dd4100"/>
                </a:solidFill>
                <a:latin typeface="Arial"/>
              </a:rPr>
              <a:t>从零实现数据库源码分析</a:t>
            </a:r>
            <a:br>
              <a:rPr sz="3300"/>
            </a:br>
            <a:br>
              <a:rPr sz="3300"/>
            </a:br>
            <a:r>
              <a:rPr b="0" lang="zh-CN" sz="2200" spc="-1" strike="noStrike">
                <a:solidFill>
                  <a:srgbClr val="000000"/>
                </a:solidFill>
                <a:latin typeface="Arial"/>
              </a:rPr>
              <a:t>研发中心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</a:rPr>
              <a:t>数据分析部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</a:rPr>
              <a:t>刘天元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抽象语法树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360000" y="875880"/>
            <a:ext cx="9538560" cy="380268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F51D35-67AE-4291-9728-DF62CE521D61}" type="slidenum">
              <a:t>10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93069ED-DC1A-4F87-8FFD-3A1605B6BECF}" type="datetime1">
              <a:rPr lang="zh-CN"/>
              <a:t>2022/11/2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CBO</a:t>
            </a: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（基于成本的优化器）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Predicate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谓词，查询条件。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Cardinality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基数，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Selection cardinality: SC(P, R)</a:t>
            </a: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。表示当 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predicate </a:t>
            </a: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是 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P </a:t>
            </a: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的时候，对于表 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R</a:t>
            </a: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，通过数据分布直方图，最后大约会有多少条 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row </a:t>
            </a: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输出。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Selectivity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选择性，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cardinality</a:t>
            </a: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除以总行数。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cardinality=NUM_ROWS*selectivity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join</a:t>
            </a: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成本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joincost(t1 join t2) = scancost(t1) + ntups(t1) x scancost(t2) //IO cost + ntups(t1) x ntups(t2)  //CPU cost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F3C8B7-C3C9-4688-9848-89F3E59580A0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CAF1F5C-7732-496D-8B1A-2A0667747FAD}" type="datetime1">
              <a:rPr lang="zh-CN"/>
              <a:t>2022/11/2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统计信息之直方图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2358360" y="1440000"/>
            <a:ext cx="5561640" cy="35982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E89112-9C21-4477-ACEF-A4F22795A9C5}" type="slidenum">
              <a:t>12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43DBEF2-F2EE-4C73-85EF-ECF4C84B5734}" type="datetime1">
              <a:rPr lang="zh-CN"/>
              <a:t>2022/11/2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join order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join order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分为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left deep tree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和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bushy tree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。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left deep tree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处理起来更简单。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2982600" y="2337120"/>
            <a:ext cx="3855600" cy="23410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E6555C6-B106-44A9-BF27-E6FB21744653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83DE19AF-B911-49AA-8F63-90B60A6CD49F}" type="datetime1">
              <a:rPr lang="zh-CN"/>
              <a:t>2022/11/2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动态规划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(a:b:c:d)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(b:c:d):a (a:c:d):b (a:b:d):c (a:b:c):d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(c:d):b (b:d):c (b:c):d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c:d d:c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将一个问题拆成几个子问题，分别求解这些子问题，即可推断出大问题的解。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98E527-DE03-492E-873D-9EBCB161ED1C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501D68E-0BDA-4D26-B46F-1BB63FD6EDA3}" type="datetime1">
              <a:rPr lang="zh-CN"/>
              <a:t>2022/11/2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join</a:t>
            </a: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算法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17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NestedLoopJoin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BlockNestedLoopJoin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SortMergeJoin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HashJoin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0" y="3008520"/>
            <a:ext cx="3778200" cy="2569680"/>
          </a:xfrm>
          <a:prstGeom prst="rect">
            <a:avLst/>
          </a:prstGeom>
          <a:ln w="18000"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3780000" y="3008520"/>
            <a:ext cx="3418200" cy="2569680"/>
          </a:xfrm>
          <a:prstGeom prst="rect">
            <a:avLst/>
          </a:prstGeom>
          <a:ln w="18000">
            <a:noFill/>
          </a:ln>
        </p:spPr>
      </p:pic>
      <p:pic>
        <p:nvPicPr>
          <p:cNvPr id="202" name="" descr=""/>
          <p:cNvPicPr/>
          <p:nvPr/>
        </p:nvPicPr>
        <p:blipFill>
          <a:blip r:embed="rId3"/>
          <a:stretch/>
        </p:blipFill>
        <p:spPr>
          <a:xfrm>
            <a:off x="6660360" y="3008520"/>
            <a:ext cx="3418200" cy="25696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3CF059-2C7A-41CC-AF66-447B2199E36D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B9510C4-3F59-463C-A312-16718098ACD9}" type="datetime1">
              <a:rPr lang="zh-CN"/>
              <a:t>2022/11/2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总结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540000" y="1081080"/>
            <a:ext cx="8839080" cy="35982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3E20A4-A868-4484-88F2-26B0AC12A3CD}" type="slidenum">
              <a:t>16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EDC7CA6D-5922-43B4-A3C5-6DDD55D33742}" type="datetime1">
              <a:rPr lang="zh-CN"/>
              <a:t>2022/11/2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总览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网络协议层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MySQL</a:t>
            </a: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客户端登录认证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sql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解析层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逻辑执行计划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物理执行计划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数据存储层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page cache</a:t>
            </a: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页缓存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读写锁与事务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join</a:t>
            </a: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算法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354E8F-C28C-4AA5-A3C5-1484AC152D07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A7F9D2E-B70D-425D-A3C3-1ACE80347B9E}" type="datetime1">
              <a:rPr lang="zh-CN"/>
              <a:t>2022/11/2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mysql</a:t>
            </a: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协议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报文分为消息头和消息体两部分，其中消息头占用固定的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4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个字节。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消息长度用来解决粘包与半包问题问题。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第四个字节为了防止串包用。机制是每收到一个报文都在其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sequenceId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上加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1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，并随着需要返回的信息返回回去。如果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DB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检测到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sequenceId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连续，则表明没有串包。如果不连续，则串包，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DB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会直接丢弃这个连接。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消息体则是最终传递信息的地方。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974FB3-E259-4DF6-A521-410318A97855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B1C0A12-A25B-4931-A54F-76D666C7DD6B}" type="datetime1">
              <a:rPr lang="zh-CN"/>
              <a:t>2022/11/2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2098440" y="1080000"/>
            <a:ext cx="5880960" cy="3598200"/>
          </a:xfrm>
          <a:prstGeom prst="rect">
            <a:avLst/>
          </a:prstGeom>
          <a:ln w="180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EBFD7F-E5D6-498F-898B-1B0645E92C97}" type="slidenum">
              <a:t>4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ACDDBC8-5BD1-43BB-9096-C374F205CDF7}" type="datetime1">
              <a:rPr lang="zh-CN"/>
              <a:t>2022/11/2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登录过程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2549880" y="1080000"/>
            <a:ext cx="4978440" cy="35982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252BB3-D95A-4436-9F36-C6BD43B2E9BF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E816F7D-A2C9-4724-8E94-3B6E54906421}" type="datetime1">
              <a:rPr lang="zh-CN"/>
              <a:t>2022/11/2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术语概述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6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Database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一个数据库实例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Catalog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类似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MySQL</a:t>
            </a: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中的库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数据表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Tuple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一行数据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TupleDesc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对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tuple</a:t>
            </a: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的描述。可以理解为表结构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,</a:t>
            </a: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定义字段名和字段类型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070C69-EC32-48A3-8116-E227D429A1EB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823FCF3-31D7-4445-801A-F9787CDB93E1}" type="datetime1">
              <a:rPr lang="zh-CN"/>
              <a:t>2022/11/2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insert</a:t>
            </a: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实现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文件存储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数据文件由一系列线性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page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组成。每个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page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默认大小为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4KB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，与磁盘页大小对齐。每一个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Page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中都有一个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header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，是一个字节数组。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Page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是由一系列的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slot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组成的（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slot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由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tuple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填充）。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header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中的每一位代表某一个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slot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是否有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tuple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。比如：如果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header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是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10010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，代表第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1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个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slot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和第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3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个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slot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存储着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tuple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，但是其他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slot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没有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tuple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，只是一个空的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slot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。所以每一个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tuple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需要多余的一个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bit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的来存储。所以一个页能存储的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tuple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数量为： 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tupsPerPage = floor((BufferPool.PAGE_SIZE * 8) / (tuple size * 8 + 1))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。计算出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tuplesPerPage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之后，我们就知道了需要用多少个字节来存储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header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。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headerBytes = ceiling(tupsPerPage/8)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1154160" y="3480480"/>
            <a:ext cx="7484400" cy="11980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5F5397-30C6-4FC3-9552-BD8B9922FF18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8378FBD-BD81-4472-8686-E24339DDBBD9}" type="datetime1">
              <a:rPr lang="zh-CN"/>
              <a:t>2022/11/2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page cache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page cache</a:t>
            </a: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对应数据文件中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page</a:t>
            </a: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的内容。读写数据时，先对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page cache</a:t>
            </a: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进行读写。如果没有命中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page cache</a:t>
            </a: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，先去读磁盘中的数据缓存到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page cache</a:t>
            </a: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，再进行后续操作。事务提交时，将脏页持久化到磁盘。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事务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读操作时，对页加读锁。写操作时，对页加写锁。事务提交时释放锁。两个读操作不冲突，读写与两个写操作冲突。实现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read committed</a:t>
            </a: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隔离级别。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0C0791-9557-4638-9D99-E79B1DFC319D}" type="slidenum">
              <a:t>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E851E60-2E52-4C11-AF07-1FA083155FFA}" type="datetime1">
              <a:rPr lang="zh-CN"/>
              <a:t>2022/11/2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200" cy="4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select</a:t>
            </a: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实现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20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sql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解析为抽象语法树（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AST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通过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AST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生成逻辑执行计划（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logic plan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使用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CBO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优化器生成物理执行计划（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physical plan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获取数据，返回结果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1FB594-DB64-412C-AF54-C70E226A0062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52127CD-2C92-4BC2-AD49-C377240F17EE}" type="datetime1">
              <a:rPr lang="zh-CN"/>
              <a:t>2022/11/2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2022-10-19T10:47:45Z</dcterms:created>
  <dc:creator/>
  <dc:description/>
  <dc:language>zh-CN</dc:language>
  <cp:lastModifiedBy/>
  <dcterms:modified xsi:type="dcterms:W3CDTF">2022-11-02T16:50:29Z</dcterms:modified>
  <cp:revision>49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