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6.gif" ContentType="image/gif"/>
  <Override PartName="/ppt/media/image4.png" ContentType="image/png"/>
  <Override PartName="/ppt/media/image7.gif" ContentType="image/gif"/>
  <Override PartName="/ppt/media/image5.png" ContentType="image/png"/>
  <Override PartName="/ppt/media/image8.gif" ContentType="image/gif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1C4911-46CE-4499-B9C5-EE30F1912A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20C781-8378-4202-BE9C-038A029004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5712FB-3A0B-4A6F-AB82-48EE43B1D6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5FC4BB-D0BB-4B63-9820-B2FA1A25E8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255E93-09A6-40AF-BBCB-1F6E84A687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58E183-001C-425C-8E4E-C63FAB02DA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8A170D-FE7B-4124-BC1F-04AF3685B5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25636C-05E9-4E73-AD10-77E65B4E0A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C7099C-BBAD-4C18-AE75-A3D5AE8930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8407AA-7F11-4022-928C-EBF50AE538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F235F6-7983-48C7-A9FB-2F5CC6FBC6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0E6500-0709-4D29-A929-D0FBFC6711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CECF57-EDA5-4F26-95D8-D9CD08DDD6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664ADC-BB49-47C0-9E8A-DF1CBC55CB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2EBAA1-D234-4AC5-8008-9AAEE1F1B9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8645B4-C509-4888-9AD2-518CEF3D35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60CD6E-E399-496F-A418-C279D94D67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F6FD3A-D6D9-44F7-BEE7-DBFB436FC5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C8363B-1675-4A23-8663-B713161009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3F757A-C6EB-40EB-9A5D-AE00D6772C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7316E8-20F7-4324-8F8A-18271C2C1F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73F9A5-839A-4A1E-B6F6-1A25157972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91CF60-F32C-4363-BC48-0BE3F09D39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0BE246-46E7-4DB3-A980-325E4DB0BD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7BD58D-4DB0-45FB-BF80-5C261BFBF7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066E56-E883-4205-9EDC-81D065ED9E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1BC75C-3463-4626-B52B-808A8F492C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185AF7-0644-457E-B67E-0842128F8F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897CDC-AA47-445A-9DBE-5DDD570A03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4177BA-4F9F-4571-A9F2-760C481742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B7C6F8-BA60-4E81-918A-04BAFEF57A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7172DD-BB8A-45E5-9BEA-490BD41600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9150E7-2286-49CC-843B-EA259F1034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915E18-610F-442C-890B-D4829FEA0D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36A164-D749-4A65-A8D1-484540BF2C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1AEC68-386B-492A-B2F8-CA0B1042A3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pc="-1" strike="noStrike">
                <a:latin typeface="Arial"/>
              </a:rPr>
              <a:t>单击以编辑标题文本格式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510315-8445-4484-8D7F-45E5BCE1262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15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10/19/2022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A3933F-3927-44B8-9F81-A1178D0A5D6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pc="-1" strike="noStrike">
                <a:latin typeface="Arial"/>
              </a:rPr>
              <a:t>单击以编辑标题文本格式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C6AD9B-4E2A-4D9D-B6B8-34F9F3E2DA6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pc="-1" strike="noStrike">
                <a:latin typeface="Arial"/>
              </a:rPr>
              <a:t>单击以编辑标题文本格式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image" Target="../media/image7.gif"/><Relationship Id="rId3" Type="http://schemas.openxmlformats.org/officeDocument/2006/relationships/image" Target="../media/image8.gif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dd4100"/>
                </a:solidFill>
                <a:latin typeface="Arial"/>
              </a:rPr>
              <a:t>从零实现数据库源码分析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抽象语法树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60000" y="875880"/>
            <a:ext cx="9539280" cy="38034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6A3E63-2A31-445E-A9D7-7DC7BF40198C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B416DE1-6B8C-4F36-8EA3-34CB7F436532}" type="datetime1">
              <a:rPr lang="zh-CN"/>
              <a:t>2022/10/19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CBO</a:t>
            </a: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（基于成本的优化器）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Predicate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谓词，查询条件。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Cardinality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基数，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Selection cardinality: SC(P, R)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。表示当 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predicate 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是 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P 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的时候，对于表 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R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，通过数据分布直方图，最后大约会有多少条 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row 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输出。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Selectivity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选择性，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cardinality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除以总行数。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cardinality=NUM_ROWS*selectivity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join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成本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joincost(t1 join t2) = scancost(t1) + ntups(t1) x scancost(t2) //IO cost + ntups(t1) x ntups(t2)  //CPU cost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3CAF29-D129-4778-BD83-D2AD5E8C44AB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FF80187-14A7-4726-8081-52C34B5732FE}" type="datetime1">
              <a:rPr lang="zh-CN"/>
              <a:t>2022/10/19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join order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join order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分为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left deep tree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bushy tree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。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left deep tree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处理起来更简单。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982600" y="2337120"/>
            <a:ext cx="3856320" cy="23418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947179-0C51-4368-9309-9DB965ED8B0D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D8A629E-290C-4780-8EC3-5B6D78D2F78A}" type="datetime1">
              <a:rPr lang="zh-CN"/>
              <a:t>2022/10/19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动态规划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(a:b:c:d)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(b:c:d):a (a:c:d):b (a:b:d):c (a:b:c):d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(c:d):b (b:d):c (b:c):d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c:d d:c</a:t>
            </a:r>
            <a:endParaRPr b="0" lang="en-US" sz="24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将一个问题拆成几个子问题，分别求解这些子问题，即可推断出大问题的解。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3FC029-B22D-468C-8833-84164008158E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F80E6BD-5085-4EDD-B527-76D4522BE269}" type="datetime1">
              <a:rPr lang="zh-CN"/>
              <a:t>2022/10/19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join</a:t>
            </a: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算法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17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NestedLoopJoin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BlockNestedLoopJoin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SortMergeJoin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HashJoin</a:t>
            </a:r>
            <a:endParaRPr b="0" lang="en-US" sz="24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0" y="3008520"/>
            <a:ext cx="3778920" cy="2570400"/>
          </a:xfrm>
          <a:prstGeom prst="rect">
            <a:avLst/>
          </a:prstGeom>
          <a:ln w="18000"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3780000" y="3008520"/>
            <a:ext cx="3418920" cy="2570400"/>
          </a:xfrm>
          <a:prstGeom prst="rect">
            <a:avLst/>
          </a:prstGeom>
          <a:ln w="18000"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6660360" y="3008520"/>
            <a:ext cx="3418920" cy="25704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06C31C-A2A1-40BD-924B-605BC3C27FB4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35DDDA9-A1DB-4FBA-B0A0-89AC2F1D3F13}" type="datetime1">
              <a:rPr lang="zh-CN"/>
              <a:t>2022/10/19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总结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540000" y="1081080"/>
            <a:ext cx="8839800" cy="3598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04B710-F460-4610-A6F2-33686B055BDB}" type="slidenum">
              <a:t>15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C8D9AB46-97FB-4DDA-B43D-E536EEC52433}" type="datetime1">
              <a:rPr lang="zh-CN"/>
              <a:t>2022/10/19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总览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网络协议层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MySQL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客户端登录认证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sql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解析层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逻辑执行计划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物理执行计划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数据存储层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page cache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页缓存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读写锁与事务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join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算法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C7504F-72F7-4E34-A448-F15F87D11CC1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5C8E7C5-C277-4232-80AC-28CF62D5CB29}" type="datetime1">
              <a:rPr lang="zh-CN"/>
              <a:t>2022/10/19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mysql</a:t>
            </a: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协议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报文分为消息头和消息体两部分，其中消息头占用固定的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4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个字节。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消息长度用来解决粘包与半包问题问题。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第四个字节为了防止串包用。机制是每收到一个报文都在其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sequenceId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上加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1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，并随着需要返回的信息返回回去。如果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DB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检测到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sequenceId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连续，则表明没有串包。如果不连续，则串包，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DB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会直接丢弃这个连接。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消息体则是最终传递信息的地方。</a:t>
            </a:r>
            <a:endParaRPr b="0" lang="en-US" sz="24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4A0A18-02E6-4ABA-86D7-8DFB511D0B16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67CFE66-8982-482A-8B39-58A9526F11C0}" type="datetime1">
              <a:rPr lang="zh-CN"/>
              <a:t>2022/10/19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098440" y="1080000"/>
            <a:ext cx="5881680" cy="3598920"/>
          </a:xfrm>
          <a:prstGeom prst="rect">
            <a:avLst/>
          </a:prstGeom>
          <a:ln w="180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0B8A20-4A27-48C1-AA4E-CF8D29741B29}" type="slidenum">
              <a:t>4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0153643-9DA3-417E-99D7-9FC918EF6BC5}" type="datetime1">
              <a:rPr lang="zh-CN"/>
              <a:t>2022/10/19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登录过程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549880" y="1080000"/>
            <a:ext cx="4979160" cy="35989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83AB94-A7AF-407A-8B0B-B161BB537958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BC0D0A2-A4B4-4A23-A949-FC394239AA40}" type="datetime1">
              <a:rPr lang="zh-CN"/>
              <a:t>2022/10/19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术语概述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6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Database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一个数据库实例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Catalog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类似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MySQL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中的库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Table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数据表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Tuple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一行数据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TupleDesc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对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tuple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的描述。可以理解为表结构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,</a:t>
            </a:r>
            <a:r>
              <a:rPr b="0" lang="zh-CN" sz="1800" spc="-1" strike="noStrike">
                <a:solidFill>
                  <a:srgbClr val="009bdd"/>
                </a:solidFill>
                <a:latin typeface="Arial"/>
              </a:rPr>
              <a:t>定义字段名和字段类型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C5D7E6-4C45-4A83-9964-5426F02A5824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64B0582-0D1B-4304-BFE6-A794DECFE57C}" type="datetime1">
              <a:rPr lang="zh-CN"/>
              <a:t>2022/10/19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insert</a:t>
            </a: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实现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21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文件存储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数据文件由一系列线性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page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组成。每个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page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默认大小为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4KB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，与磁盘页大小对齐。每一个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Page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中都有一个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header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，是一个字节数组。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Page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是由一系列的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slot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组成的（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slot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由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tuple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填充）。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header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中的每一位代表某一个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slot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是否有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tuple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。比如：如果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header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是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10010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，代表第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1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个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slot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和第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3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个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slot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存储着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tuple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，但是其他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slot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没有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tuple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，只是一个空的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slot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。所以每一个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tuple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需要多余的一个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bit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的来存储。所以一个页能存储的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tuple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数量为： 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tupsPerPage = floor((BufferPool.PAGE_SIZE * 8) / (tuple size * 8 + 1))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。计算出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tuplesPerPage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之后，我们就知道了需要用多少个字节来存储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header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。</a:t>
            </a: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headerBytes = ceiling(tupsPerPage/8)</a:t>
            </a:r>
            <a:r>
              <a:rPr b="0" lang="zh-CN" sz="1600" spc="-1" strike="noStrike">
                <a:solidFill>
                  <a:srgbClr val="009bdd"/>
                </a:solidFill>
                <a:latin typeface="Arial"/>
              </a:rPr>
              <a:t>。</a:t>
            </a:r>
            <a:endParaRPr b="0" lang="en-US" sz="1600" spc="-1" strike="noStrike"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154160" y="3480480"/>
            <a:ext cx="7485120" cy="11988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A96FA0-75B6-4D58-8801-7C8237148DDD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56CF865-B8F2-4246-A361-BBBC270AEAFF}" type="datetime1">
              <a:rPr lang="zh-CN"/>
              <a:t>2022/10/19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page cache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page cache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对应数据文件中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page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的内容。读写数据时，先对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page cache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进行读写。如果没有命中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page cache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，先去读磁盘中的数据缓存到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page cache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，再进行后续操作。事务提交时，将脏页持久化到磁盘。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事务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读操作时，对页加读锁。写操作时，对页加写锁。事务提交时释放锁。两个读操作不冲突，读写与两个写操作冲突。实现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read committed</a:t>
            </a:r>
            <a:r>
              <a:rPr b="0" lang="zh-CN" sz="2100" spc="-1" strike="noStrike">
                <a:solidFill>
                  <a:srgbClr val="009bdd"/>
                </a:solidFill>
                <a:latin typeface="Arial"/>
              </a:rPr>
              <a:t>隔离级别。</a:t>
            </a:r>
            <a:endParaRPr b="0" lang="en-US" sz="2100" spc="-1" strike="noStrike"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C87421-FF35-4CBC-BB4C-CDBCAB63FCE7}" type="slidenum">
              <a:t>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F7E7473-B54F-4F3D-8EED-8E113E3C1C9A}" type="datetime1">
              <a:rPr lang="zh-CN"/>
              <a:t>2022/10/19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select</a:t>
            </a:r>
            <a:r>
              <a:rPr b="0" lang="zh-CN" sz="3300" spc="-1" strike="noStrike">
                <a:solidFill>
                  <a:srgbClr val="ffffff"/>
                </a:solidFill>
                <a:latin typeface="Arial"/>
              </a:rPr>
              <a:t>实现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sql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解析为抽象语法树（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AST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）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通过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AST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生成逻辑执行计划（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logic plan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）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使用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CBO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优化器生成物理执行计划（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physical plan</a:t>
            </a: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）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9bdd"/>
                </a:solidFill>
                <a:latin typeface="Arial"/>
              </a:rPr>
              <a:t>获取数据，返回结果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FEC0A5-45E9-44F6-99E3-6CD3673B0FF2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660D828C-3BDB-42B5-B1A8-2758A9280C98}" type="datetime1">
              <a:rPr lang="zh-CN"/>
              <a:t>2022/10/19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Application>LibreOffice/7.4.1.2$Windows_X86_64 LibreOffice_project/3c58a8f3a960df8bc8fd77b461821e42c061c5f0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2022-10-19T10:47:45Z</dcterms:created>
  <dc:creator/>
  <dc:description/>
  <dc:language>zh-CN</dc:language>
  <cp:lastModifiedBy/>
  <dcterms:modified xsi:type="dcterms:W3CDTF">2022-10-19T20:02:20Z</dcterms:modified>
  <cp:revision>45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