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6" r:id="rId4"/>
  </p:sldMasterIdLst>
  <p:notesMasterIdLst>
    <p:notesMasterId r:id="rId6"/>
  </p:notesMasterIdLst>
  <p:handoutMasterIdLst>
    <p:handoutMasterId r:id="rId21"/>
  </p:handoutMasterIdLst>
  <p:sldIdLst>
    <p:sldId id="551" r:id="rId5"/>
    <p:sldId id="1820" r:id="rId7"/>
    <p:sldId id="1832" r:id="rId8"/>
    <p:sldId id="1833" r:id="rId9"/>
    <p:sldId id="1819" r:id="rId10"/>
    <p:sldId id="1831" r:id="rId11"/>
    <p:sldId id="1536" r:id="rId12"/>
    <p:sldId id="1817" r:id="rId13"/>
    <p:sldId id="1503" r:id="rId14"/>
    <p:sldId id="1465" r:id="rId15"/>
    <p:sldId id="1466" r:id="rId16"/>
    <p:sldId id="1828" r:id="rId17"/>
    <p:sldId id="1818" r:id="rId18"/>
    <p:sldId id="1513" r:id="rId19"/>
    <p:sldId id="1834" r:id="rId20"/>
  </p:sldIdLst>
  <p:sldSz cx="9144000" cy="6858000" type="screen4x3"/>
  <p:notesSz cx="6814820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3366CC"/>
    <a:srgbClr val="0099FF"/>
    <a:srgbClr val="86BC64"/>
    <a:srgbClr val="0E706E"/>
    <a:srgbClr val="FF9999"/>
    <a:srgbClr val="0D7157"/>
    <a:srgbClr val="FF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6" autoAdjust="0"/>
    <p:restoredTop sz="87772" autoAdjust="0"/>
  </p:normalViewPr>
  <p:slideViewPr>
    <p:cSldViewPr>
      <p:cViewPr varScale="1">
        <p:scale>
          <a:sx n="69" d="100"/>
          <a:sy n="69" d="100"/>
        </p:scale>
        <p:origin x="1096" y="44"/>
      </p:cViewPr>
      <p:guideLst>
        <p:guide orient="horz" pos="3793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</a:fld>
            <a:endParaRPr lang="en-US" altLang="zh-CN" sz="12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8255" y="2781300"/>
            <a:ext cx="5930265" cy="51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系统能力培养综合实践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55" y="3752850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4807585" y="3679825"/>
            <a:ext cx="4212590" cy="50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胡迪青  邵志远 李若时  </a:t>
            </a:r>
            <a:fld id="{BB962C8B-B14F-4D97-AF65-F5344CB8AC3E}" type="datetime6"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fld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7" name="Picture 131" descr="j0242087[1]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280828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设计过程和结果占</a:t>
            </a:r>
            <a:r>
              <a:rPr lang="en-US" altLang="zh-CN" dirty="0" smtClean="0"/>
              <a:t>70%</a:t>
            </a:r>
            <a:endParaRPr lang="en-US" altLang="zh-CN" dirty="0" smtClean="0"/>
          </a:p>
          <a:p>
            <a:pPr lvl="1"/>
            <a:r>
              <a:rPr altLang="zh-CN" dirty="0" smtClean="0"/>
              <a:t>报告部分占</a:t>
            </a:r>
            <a:r>
              <a:rPr lang="en-US" altLang="zh-CN" dirty="0" smtClean="0"/>
              <a:t>          30%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dirty="0" smtClean="0"/>
              <a:t>缺勤直接负分（</a:t>
            </a:r>
            <a:r>
              <a:rPr lang="en-US" altLang="zh-CN" dirty="0" smtClean="0"/>
              <a:t>10%</a:t>
            </a:r>
            <a:r>
              <a:rPr dirty="0" smtClean="0"/>
              <a:t>），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缺勤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zh-CN" altLang="en-US" dirty="0"/>
              <a:t>，不扣分</a:t>
            </a:r>
            <a:endParaRPr lang="zh-CN" altLang="en-US" dirty="0"/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zh-CN" altLang="en-US" dirty="0" smtClean="0"/>
              <a:t>，代签扣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分，不来微助教签到请假</a:t>
            </a:r>
            <a:endParaRPr lang="zh-CN" altLang="en-US" dirty="0"/>
          </a:p>
          <a:p>
            <a:pPr lvl="2"/>
            <a:r>
              <a:rPr lang="en-US" altLang="zh-CN" dirty="0" smtClean="0"/>
              <a:t>5</a:t>
            </a:r>
            <a:r>
              <a:rPr lang="zh-CN" altLang="en-US" dirty="0" smtClean="0"/>
              <a:t>次及</a:t>
            </a:r>
            <a:r>
              <a:rPr lang="zh-CN" altLang="en-US" dirty="0"/>
              <a:t>以上按缺勤</a:t>
            </a:r>
            <a:r>
              <a:rPr lang="en-US" altLang="zh-CN" dirty="0"/>
              <a:t>1/3</a:t>
            </a:r>
            <a:r>
              <a:rPr lang="zh-CN" altLang="en-US" dirty="0"/>
              <a:t>记，无最终成绩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marL="914400" lvl="2" indent="0">
              <a:buNone/>
            </a:pPr>
            <a:r>
              <a:rPr dirty="0" smtClean="0">
                <a:solidFill>
                  <a:schemeClr val="bg1"/>
                </a:solidFill>
              </a:rPr>
              <a:t>缺勤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4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天：到实验室布置任务、集中讲解、</a:t>
            </a:r>
            <a:r>
              <a:rPr altLang="zh-CN" smtClean="0">
                <a:sym typeface="+mn-ea"/>
              </a:rPr>
              <a:t>查阅资料、确定方案</a:t>
            </a:r>
            <a:r>
              <a:rPr altLang="zh-CN"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2~3</a:t>
            </a:r>
            <a:r>
              <a:rPr altLang="zh-CN" dirty="0" smtClean="0"/>
              <a:t>天：第一部分</a:t>
            </a:r>
            <a:r>
              <a:rPr lang="en-US" altLang="zh-CN" dirty="0" smtClean="0"/>
              <a:t>MIPSfpga</a:t>
            </a:r>
            <a:r>
              <a:rPr dirty="0" smtClean="0"/>
              <a:t>硬件平台搭建</a:t>
            </a:r>
            <a:endParaRPr dirty="0" smtClean="0"/>
          </a:p>
          <a:p>
            <a:pPr lvl="1"/>
            <a:r>
              <a:rPr dirty="0" smtClean="0"/>
              <a:t>第</a:t>
            </a:r>
            <a:r>
              <a:rPr lang="en-US" altLang="zh-CN" dirty="0" smtClean="0"/>
              <a:t>4</a:t>
            </a:r>
            <a:r>
              <a:rPr dirty="0" smtClean="0"/>
              <a:t>天：第一阶段中期进度检查，布置第二阶段任务</a:t>
            </a:r>
            <a:endParaRPr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4~7</a:t>
            </a:r>
            <a:r>
              <a:rPr dirty="0" smtClean="0"/>
              <a:t>天：第二部分</a:t>
            </a:r>
            <a:r>
              <a:rPr lang="en-US" altLang="zh-CN" dirty="0" smtClean="0"/>
              <a:t>Hos</a:t>
            </a:r>
            <a:r>
              <a:rPr dirty="0" smtClean="0"/>
              <a:t>操作系统实践</a:t>
            </a:r>
            <a:endParaRPr lang="en-US"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8</a:t>
            </a:r>
            <a:r>
              <a:rPr dirty="0" smtClean="0"/>
              <a:t>天：第二阶段中期进度检查，布置第三阶段任务</a:t>
            </a:r>
            <a:endParaRPr dirty="0" smtClean="0"/>
          </a:p>
          <a:p>
            <a:pPr lvl="1"/>
            <a:r>
              <a:rPr dirty="0" smtClean="0"/>
              <a:t>第</a:t>
            </a:r>
            <a:r>
              <a:rPr lang="en-US" altLang="zh-CN" dirty="0" smtClean="0"/>
              <a:t>8~15</a:t>
            </a:r>
            <a:r>
              <a:rPr dirty="0" smtClean="0"/>
              <a:t>天：第三部分牙蓝小车及其扩展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16</a:t>
            </a:r>
            <a:r>
              <a:rPr altLang="zh-CN" dirty="0" smtClean="0"/>
              <a:t>天：最终结果验收。</a:t>
            </a:r>
            <a:endParaRPr altLang="zh-CN" dirty="0" smtClean="0"/>
          </a:p>
          <a:p>
            <a:r>
              <a:rPr lang="zh-CN" altLang="en-US" dirty="0" smtClean="0"/>
              <a:t>报告原则上不超过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周周一交报告。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按班为单位提交电子版即可，具体规范参考组原课设。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综合实践步骤及其分数评定</a:t>
            </a:r>
            <a:endParaRPr lang="zh-CN" altLang="zh-CN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开发板实现蓝牙小车</a:t>
            </a:r>
            <a:endParaRPr lang="zh-CN" altLang="en-US" dirty="0"/>
          </a:p>
          <a:p>
            <a:pPr lvl="1"/>
            <a:r>
              <a:rPr dirty="0" smtClean="0"/>
              <a:t>完成</a:t>
            </a:r>
            <a:r>
              <a:rPr lang="en-US" altLang="zh-CN" dirty="0" smtClean="0"/>
              <a:t>MIPSfpga</a:t>
            </a:r>
            <a:r>
              <a:rPr dirty="0" smtClean="0"/>
              <a:t>处理器硬件平台的搭建（</a:t>
            </a:r>
            <a:r>
              <a:rPr lang="en-US" altLang="zh-CN" dirty="0" smtClean="0"/>
              <a:t>1</a:t>
            </a:r>
            <a:r>
              <a:rPr dirty="0" smtClean="0"/>
              <a:t>）</a:t>
            </a:r>
            <a:endParaRPr dirty="0" smtClean="0"/>
          </a:p>
          <a:p>
            <a:pPr lvl="1"/>
            <a:r>
              <a:rPr smtClean="0">
                <a:sym typeface="+mn-ea"/>
              </a:rPr>
              <a:t>完成</a:t>
            </a:r>
            <a:r>
              <a:rPr lang="en-US" altLang="zh-CN" smtClean="0">
                <a:sym typeface="+mn-ea"/>
              </a:rPr>
              <a:t>Hos</a:t>
            </a:r>
            <a:r>
              <a:rPr smtClean="0">
                <a:sym typeface="+mn-ea"/>
              </a:rPr>
              <a:t>操作系统的实践（</a:t>
            </a:r>
            <a:r>
              <a:rPr lang="en-US" altLang="zh-CN" smtClean="0">
                <a:sym typeface="+mn-ea"/>
              </a:rPr>
              <a:t>2</a:t>
            </a:r>
            <a:r>
              <a:rPr smtClean="0">
                <a:sym typeface="+mn-ea"/>
              </a:rPr>
              <a:t>）</a:t>
            </a:r>
            <a:endParaRPr dirty="0" smtClean="0">
              <a:sym typeface="+mn-ea"/>
            </a:endParaRPr>
          </a:p>
          <a:p>
            <a:pPr lvl="1"/>
            <a:r>
              <a:rPr lang="zh-CN" altLang="en-US" dirty="0"/>
              <a:t>手机蓝牙控制小车</a:t>
            </a:r>
            <a:endParaRPr lang="zh-CN" altLang="en-US" dirty="0"/>
          </a:p>
          <a:p>
            <a:pPr lvl="2"/>
            <a:r>
              <a:rPr lang="zh-CN" altLang="en-US" dirty="0" smtClean="0"/>
              <a:t>基于MIPSfpga硬件平台，在Hos操作系统中实现一个利用手机无线蓝牙控制的蓝牙小车应用，该应用能实现小车前进、倒车、转向等基本控制功能；（</a:t>
            </a:r>
            <a:r>
              <a:rPr lang="en-US" altLang="zh-CN" dirty="0" smtClean="0"/>
              <a:t>3</a:t>
            </a:r>
            <a:r>
              <a:rPr dirty="0" smtClean="0"/>
              <a:t>）</a:t>
            </a:r>
            <a:endParaRPr dirty="0" smtClean="0"/>
          </a:p>
          <a:p>
            <a:pPr lvl="2"/>
            <a:r>
              <a:rPr lang="zh-CN" altLang="en-US" dirty="0" smtClean="0"/>
              <a:t>有能力的同学可以实现更加复杂的小车控制，例如加速、减速等其他动作。（</a:t>
            </a:r>
            <a:r>
              <a:rPr lang="en-US" altLang="zh-CN" dirty="0" smtClean="0"/>
              <a:t>4</a:t>
            </a:r>
            <a:r>
              <a:rPr dirty="0" smtClean="0"/>
              <a:t>）</a:t>
            </a:r>
            <a:endParaRPr dirty="0" smtClean="0"/>
          </a:p>
          <a:p>
            <a:pPr lvl="1"/>
            <a:r>
              <a:rPr>
                <a:sym typeface="+mn-ea"/>
              </a:rPr>
              <a:t>蓝牙小车扩展功能</a:t>
            </a:r>
            <a:endParaRPr dirty="0">
              <a:sym typeface="+mn-ea"/>
            </a:endParaRPr>
          </a:p>
          <a:p>
            <a:pPr lvl="2"/>
            <a:r>
              <a:rPr dirty="0" smtClean="0"/>
              <a:t>小车运动的同时进行音乐播放（</a:t>
            </a:r>
            <a:r>
              <a:rPr lang="en-US" altLang="zh-CN" dirty="0" smtClean="0"/>
              <a:t>5a</a:t>
            </a:r>
            <a:r>
              <a:rPr dirty="0" smtClean="0"/>
              <a:t>）</a:t>
            </a:r>
            <a:endParaRPr lang="en-US" altLang="zh-CN" dirty="0" smtClean="0"/>
          </a:p>
          <a:p>
            <a:pPr lvl="2"/>
            <a:r>
              <a:rPr dirty="0" smtClean="0"/>
              <a:t>小车能够按照记忆的轨迹自动运行等（</a:t>
            </a:r>
            <a:r>
              <a:rPr lang="en-US" altLang="zh-CN" dirty="0" smtClean="0"/>
              <a:t>5b</a:t>
            </a:r>
            <a:r>
              <a:rPr dirty="0" smtClean="0"/>
              <a:t>）</a:t>
            </a:r>
            <a:endParaRPr dirty="0" smtClean="0"/>
          </a:p>
          <a:p>
            <a:pPr lvl="2"/>
            <a:r>
              <a:rPr dirty="0" smtClean="0"/>
              <a:t>其它有创意的新功能（</a:t>
            </a:r>
            <a:r>
              <a:rPr lang="en-US" altLang="zh-CN" dirty="0" smtClean="0"/>
              <a:t>6</a:t>
            </a:r>
            <a:r>
              <a:rPr dirty="0" smtClean="0"/>
              <a:t>）</a:t>
            </a:r>
            <a:endParaRPr dirty="0" smtClean="0"/>
          </a:p>
          <a:p>
            <a:pPr lvl="1"/>
            <a:endParaRPr lang="en-US" altLang="zh-CN" sz="1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sym typeface="+mn-ea"/>
              </a:rPr>
              <a:t>综合实践步骤及其分数评定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605" y="981075"/>
            <a:ext cx="8380730" cy="5040630"/>
          </a:xfrm>
        </p:spPr>
        <p:txBody>
          <a:bodyPr/>
          <a:lstStyle/>
          <a:p>
            <a:r>
              <a:rPr lang="zh-CN" altLang="en-US" dirty="0"/>
              <a:t>根据前面给出的综合实践步骤进行评分，</a:t>
            </a:r>
            <a:r>
              <a:rPr dirty="0"/>
              <a:t>完成相应步骤的任务，视具体的完成情况，</a:t>
            </a:r>
            <a:r>
              <a:rPr b="1" dirty="0"/>
              <a:t>最高</a:t>
            </a:r>
            <a:r>
              <a:rPr dirty="0"/>
              <a:t>可以获得如下所示的对应分数：</a:t>
            </a:r>
            <a:endParaRPr dirty="0"/>
          </a:p>
          <a:p>
            <a:pPr lvl="1" algn="l"/>
            <a:r>
              <a:rPr lang="zh-CN" altLang="en-US" dirty="0" smtClean="0">
                <a:cs typeface="+mn-ea"/>
              </a:rPr>
              <a:t>完成任务之步骤（</a:t>
            </a:r>
            <a:r>
              <a:rPr dirty="0" smtClean="0">
                <a:cs typeface="+mn-ea"/>
              </a:rPr>
              <a:t>1）和（2）：           60分</a:t>
            </a:r>
            <a:endParaRPr dirty="0" smtClean="0">
              <a:cs typeface="+mn-ea"/>
            </a:endParaRPr>
          </a:p>
          <a:p>
            <a:pPr lvl="1" algn="l"/>
            <a:r>
              <a:rPr dirty="0" smtClean="0">
                <a:cs typeface="+mn-ea"/>
              </a:rPr>
              <a:t>完成任务之步骤（3）：                       80分</a:t>
            </a:r>
            <a:endParaRPr dirty="0" smtClean="0">
              <a:cs typeface="+mn-ea"/>
            </a:endParaRPr>
          </a:p>
          <a:p>
            <a:pPr lvl="1" algn="l"/>
            <a:r>
              <a:rPr dirty="0" smtClean="0">
                <a:cs typeface="+mn-ea"/>
              </a:rPr>
              <a:t>完成任务之步骤（4）：                       90分</a:t>
            </a:r>
            <a:endParaRPr dirty="0" smtClean="0">
              <a:cs typeface="+mn-ea"/>
            </a:endParaRPr>
          </a:p>
          <a:p>
            <a:pPr lvl="1" algn="l"/>
            <a:r>
              <a:rPr dirty="0" smtClean="0">
                <a:cs typeface="+mn-ea"/>
              </a:rPr>
              <a:t>完成任务之步骤（5a）或（5b）：     100分</a:t>
            </a:r>
            <a:endParaRPr dirty="0" smtClean="0">
              <a:cs typeface="+mn-ea"/>
            </a:endParaRPr>
          </a:p>
          <a:p>
            <a:pPr lvl="1" algn="l"/>
            <a:endParaRPr dirty="0" smtClean="0">
              <a:cs typeface="+mn-ea"/>
            </a:endParaRPr>
          </a:p>
          <a:p>
            <a:r>
              <a:rPr altLang="zh-CN" dirty="0"/>
              <a:t>另外，在完成上述任务的基础上，进一步完成任务（</a:t>
            </a:r>
            <a:r>
              <a:rPr lang="en-US" altLang="zh-CN" dirty="0"/>
              <a:t>6</a:t>
            </a:r>
            <a:r>
              <a:rPr dirty="0"/>
              <a:t>），视具体情况，额外奖励</a:t>
            </a:r>
            <a:r>
              <a:rPr lang="en-US" altLang="zh-CN" dirty="0"/>
              <a:t>2~5</a:t>
            </a:r>
            <a:r>
              <a:rPr dirty="0"/>
              <a:t>分。</a:t>
            </a:r>
            <a:endParaRPr dirty="0"/>
          </a:p>
          <a:p>
            <a:pPr lvl="2"/>
            <a:endParaRPr dirty="0" smtClean="0"/>
          </a:p>
          <a:p>
            <a:pPr lvl="1"/>
            <a:endParaRPr dirty="0" smtClean="0"/>
          </a:p>
          <a:p>
            <a:pPr lvl="1"/>
            <a:endParaRPr lang="en-US" altLang="zh-CN" sz="1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zh-CN" altLang="en-US" b="1" dirty="0">
                <a:solidFill>
                  <a:srgbClr val="FF0000"/>
                </a:solidFill>
              </a:rPr>
              <a:t>讨论，多讨论，多</a:t>
            </a:r>
            <a:r>
              <a:rPr lang="zh-CN" altLang="en-US" b="1" dirty="0" smtClean="0">
                <a:solidFill>
                  <a:srgbClr val="FF0000"/>
                </a:solidFill>
              </a:rPr>
              <a:t>讨论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没有愚蠢的问题，不要闭门造车</a:t>
            </a:r>
            <a:endParaRPr lang="en-US" altLang="zh-CN" dirty="0" smtClean="0"/>
          </a:p>
          <a:p>
            <a:pPr lvl="1"/>
            <a:r>
              <a:rPr lang="zh-CN" altLang="en-US" dirty="0"/>
              <a:t>方案不是唯一的，但一定要想清楚！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存</a:t>
            </a:r>
            <a:r>
              <a:rPr lang="zh-CN" altLang="en-US" dirty="0" smtClean="0"/>
              <a:t>盘，存网盘，别存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注意版本管理</a:t>
            </a:r>
            <a:endParaRPr lang="zh-CN" altLang="en-US" dirty="0" smtClean="0"/>
          </a:p>
          <a:p>
            <a:pPr lvl="1"/>
            <a:endParaRPr lang="en-US" altLang="zh-CN"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E8529C5-D33F-47E9-81DB-55D10E1BE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课程宗旨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好玩！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能玩！</a:t>
            </a:r>
            <a:endParaRPr lang="en-US" altLang="zh-CN" dirty="0" smtClean="0"/>
          </a:p>
          <a:p>
            <a:r>
              <a:rPr lang="zh-CN" altLang="en-US" dirty="0" smtClean="0"/>
              <a:t>玩得不够？</a:t>
            </a:r>
            <a:endParaRPr lang="en-US" altLang="zh-CN" dirty="0" smtClean="0"/>
          </a:p>
          <a:p>
            <a:pPr lvl="1"/>
            <a:r>
              <a:rPr lang="zh-CN" altLang="en-US" dirty="0"/>
              <a:t>课程环节不够</a:t>
            </a:r>
            <a:r>
              <a:rPr lang="zh-CN" altLang="en-US" dirty="0" smtClean="0"/>
              <a:t>完善？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更多建议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有更多创意？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但来不及完成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课程结束后可选报胡迪青老师或邵志远老师的毕设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1032" name="Picture 8" descr="Image result for welco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687539"/>
            <a:ext cx="3960440" cy="15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思政教育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953770"/>
            <a:ext cx="7519035" cy="5039995"/>
          </a:xfrm>
        </p:spPr>
        <p:txBody>
          <a:bodyPr/>
          <a:lstStyle/>
          <a:p>
            <a:r>
              <a:rPr lang="zh-CN" altLang="en-US" dirty="0"/>
              <a:t>我国正在实施“中国制造2025”、“互联网+”、“网络强国”等重大战略，目的在于突破核心关键技术，构筑先发优势，使我国在未来全球创新生态系统中能占据战略制高点。</a:t>
            </a:r>
            <a:endParaRPr lang="zh-CN" altLang="en-US" dirty="0"/>
          </a:p>
          <a:p>
            <a:r>
              <a:rPr lang="zh-CN" altLang="en-US" dirty="0"/>
              <a:t>对</a:t>
            </a:r>
            <a:r>
              <a:rPr>
                <a:sym typeface="+mn-ea"/>
              </a:rPr>
              <a:t>计算机专业</a:t>
            </a:r>
            <a:r>
              <a:rPr lang="zh-CN" altLang="en-US" dirty="0"/>
              <a:t>人才的知识结构与能力结构的深度、广度以及信息技术与其他产业融合创新能力都提出了更高要求。</a:t>
            </a:r>
            <a:endParaRPr lang="zh-CN" altLang="en-US" dirty="0"/>
          </a:p>
          <a:p>
            <a:endParaRPr lang="zh-CN" altLang="en-US" sz="1200" dirty="0"/>
          </a:p>
          <a:p>
            <a:r>
              <a:rPr lang="zh-CN" altLang="en-US" dirty="0"/>
              <a:t>新工科</a:t>
            </a:r>
            <a:endParaRPr lang="zh-CN" altLang="en-US" dirty="0"/>
          </a:p>
          <a:p>
            <a:pPr lvl="1"/>
            <a:r>
              <a:rPr lang="en-US" altLang="zh-CN" dirty="0"/>
              <a:t>工程实践能力强；创新能力强；具备国际竞争力的高素质复合型人才。</a:t>
            </a:r>
            <a:endParaRPr lang="en-US" altLang="zh-CN" dirty="0"/>
          </a:p>
          <a:p>
            <a:pPr lvl="1"/>
            <a:r>
              <a:rPr lang="en-US" altLang="zh-CN" dirty="0"/>
              <a:t>学习而且是快速学习新事物的能力；广泛的专业交叉和融合中学习。</a:t>
            </a:r>
            <a:endParaRPr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思政教育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520" y="1040130"/>
            <a:ext cx="7680960" cy="50399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我国信息产业基础相对薄弱，核心技术和产品长期受制于人，给国民经济建设和国家安全带来严重威胁。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t>信息产业自主可控的三大基石，即CPU、操作系统、编译系统，一直是我国信息产业的瓶颈</a:t>
            </a:r>
            <a:r>
              <a:rPr lang="zh-CN" altLang="en-US" dirty="0"/>
              <a:t>。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系统能力是指对软硬件系统深刻理解，具有系统层面认知和设计能力，能对软硬件功能进行合理划分、对系统不同层次进行抽象封装、对系统整体进行性能分析和调优、调试，以及根据不同的应用合理构建系统框架等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思政教育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1306830"/>
            <a:ext cx="8943975" cy="4421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三大部分</a:t>
            </a:r>
            <a:endParaRPr lang="en-US" altLang="zh-CN" dirty="0"/>
          </a:p>
          <a:p>
            <a:pPr lvl="1"/>
            <a:r>
              <a:rPr lang="zh-CN" altLang="en-US" dirty="0"/>
              <a:t>硬件（</a:t>
            </a:r>
            <a:r>
              <a:rPr lang="en-US" altLang="zh-CN" dirty="0" err="1"/>
              <a:t>MIPSfpga</a:t>
            </a:r>
            <a:r>
              <a:rPr lang="zh-CN" altLang="en-US" dirty="0"/>
              <a:t>）设计</a:t>
            </a:r>
            <a:endParaRPr lang="en-US" altLang="zh-CN" dirty="0"/>
          </a:p>
          <a:p>
            <a:pPr lvl="1"/>
            <a:r>
              <a:rPr lang="zh-CN" altLang="en-US" dirty="0"/>
              <a:t>操作系统（</a:t>
            </a:r>
            <a:r>
              <a:rPr lang="en-US" altLang="zh-CN" dirty="0"/>
              <a:t>Hos</a:t>
            </a:r>
            <a:r>
              <a:rPr lang="zh-CN" altLang="en-US" dirty="0"/>
              <a:t>）设计</a:t>
            </a:r>
            <a:endParaRPr lang="en-US" altLang="zh-CN" dirty="0"/>
          </a:p>
          <a:p>
            <a:pPr lvl="1"/>
            <a:r>
              <a:rPr lang="zh-CN" altLang="en-US" dirty="0"/>
              <a:t>应用（蓝牙小车）设计</a:t>
            </a:r>
            <a:endParaRPr lang="en-US" altLang="zh-CN" dirty="0"/>
          </a:p>
          <a:p>
            <a:r>
              <a:rPr lang="zh-CN" altLang="en-US" dirty="0"/>
              <a:t>阶梯发展</a:t>
            </a:r>
            <a:endParaRPr lang="en-US" altLang="zh-CN" dirty="0"/>
          </a:p>
          <a:p>
            <a:pPr lvl="1"/>
            <a:r>
              <a:rPr lang="zh-CN" altLang="en-US" dirty="0"/>
              <a:t>硬件</a:t>
            </a:r>
            <a:r>
              <a:rPr lang="en-US" altLang="zh-CN" dirty="0">
                <a:sym typeface="Wingdings" panose="05000000000000000000" pitchFamily="2" charset="2"/>
              </a:rPr>
              <a:t>OS</a:t>
            </a:r>
            <a:r>
              <a:rPr lang="zh-CN" altLang="en-US" dirty="0">
                <a:sym typeface="Wingdings" panose="05000000000000000000" pitchFamily="2" charset="2"/>
              </a:rPr>
              <a:t>应用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由浅入深</a:t>
            </a:r>
            <a:endParaRPr lang="en-US" altLang="zh-CN" dirty="0"/>
          </a:p>
          <a:p>
            <a:pPr lvl="1"/>
            <a:r>
              <a:rPr lang="zh-CN" altLang="en-US" dirty="0"/>
              <a:t>完成基础实验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培养基础的系统能力</a:t>
            </a:r>
            <a:endParaRPr lang="en-US" altLang="zh-CN" dirty="0"/>
          </a:p>
          <a:p>
            <a:pPr lvl="1"/>
            <a:r>
              <a:rPr lang="zh-CN" altLang="en-US" dirty="0" smtClean="0"/>
              <a:t>完成挑战</a:t>
            </a:r>
            <a:r>
              <a:rPr lang="zh-CN" altLang="en-US" dirty="0"/>
              <a:t>内容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走向极客之路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3270" y="796925"/>
            <a:ext cx="4570730" cy="3427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各部分实验内容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硬件设计</a:t>
            </a:r>
            <a:endParaRPr lang="zh-CN" altLang="en-US" dirty="0"/>
          </a:p>
          <a:p>
            <a:pPr lvl="1"/>
            <a:r>
              <a:rPr lang="en-US" altLang="zh-CN" dirty="0"/>
              <a:t>Lab1_1: 基于MIPSfpga的简单硬件平台搭建</a:t>
            </a:r>
            <a:r>
              <a:rPr dirty="0"/>
              <a:t>及其测试</a:t>
            </a:r>
            <a:endParaRPr dirty="0"/>
          </a:p>
          <a:p>
            <a:pPr lvl="1"/>
            <a:r>
              <a:rPr lang="en-US" altLang="zh-CN" dirty="0"/>
              <a:t>Lab1_2: </a:t>
            </a:r>
            <a:r>
              <a:rPr dirty="0"/>
              <a:t>包含自定制模块的</a:t>
            </a:r>
            <a:r>
              <a:rPr lang="en-US" altLang="zh-CN" dirty="0"/>
              <a:t>MIPSfpga</a:t>
            </a:r>
            <a:r>
              <a:rPr dirty="0"/>
              <a:t>硬件平台搭建及测试</a:t>
            </a:r>
            <a:endParaRPr dirty="0"/>
          </a:p>
          <a:p>
            <a:r>
              <a:rPr lang="zh-CN" altLang="en-US" dirty="0"/>
              <a:t>操作系统设计</a:t>
            </a:r>
            <a:endParaRPr lang="en-US" altLang="zh-CN" dirty="0"/>
          </a:p>
          <a:p>
            <a:pPr lvl="1"/>
            <a:r>
              <a:rPr lang="en-US" altLang="zh-CN" dirty="0"/>
              <a:t>Lab2_1: Hos</a:t>
            </a:r>
            <a:r>
              <a:rPr lang="zh-CN" altLang="en-US" dirty="0"/>
              <a:t>操作系统的构建与运行</a:t>
            </a:r>
            <a:endParaRPr lang="en-US" altLang="zh-CN" dirty="0"/>
          </a:p>
          <a:p>
            <a:pPr lvl="1"/>
            <a:r>
              <a:rPr lang="en-US" altLang="zh-CN" dirty="0"/>
              <a:t>Lab2_2: Hos</a:t>
            </a:r>
            <a:r>
              <a:rPr lang="zh-CN" altLang="en-US" dirty="0"/>
              <a:t>开发调试环境安装</a:t>
            </a:r>
            <a:endParaRPr lang="en-US" altLang="zh-CN" dirty="0"/>
          </a:p>
          <a:p>
            <a:pPr lvl="1"/>
            <a:r>
              <a:rPr lang="en-US" altLang="zh-CN" dirty="0"/>
              <a:t>Lab2_3: </a:t>
            </a:r>
            <a:r>
              <a:rPr lang="zh-CN" altLang="en-US" dirty="0"/>
              <a:t>从应用到内核</a:t>
            </a:r>
            <a:endParaRPr lang="en-US" altLang="zh-CN" dirty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en-US" altLang="zh-CN" dirty="0"/>
              <a:t>Lab3_1: 基于MIPSfpga的蓝牙小车</a:t>
            </a:r>
            <a:r>
              <a:rPr dirty="0"/>
              <a:t>硬件</a:t>
            </a:r>
            <a:r>
              <a:rPr lang="en-US" altLang="zh-CN" dirty="0"/>
              <a:t>设计与实现</a:t>
            </a:r>
            <a:endParaRPr lang="en-US" altLang="zh-CN" dirty="0"/>
          </a:p>
          <a:p>
            <a:pPr lvl="1"/>
            <a:r>
              <a:rPr lang="en-US" altLang="zh-CN" dirty="0"/>
              <a:t>Lab3_2: 蓝牙小车</a:t>
            </a:r>
            <a:r>
              <a:rPr dirty="0"/>
              <a:t>操作系统及应用软件开发</a:t>
            </a:r>
            <a:endParaRPr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328245"/>
          </a:xfrm>
        </p:spPr>
        <p:txBody>
          <a:bodyPr/>
          <a:lstStyle/>
          <a:p>
            <a:r>
              <a:rPr dirty="0" smtClean="0"/>
              <a:t>按班级顺序</a:t>
            </a:r>
            <a:r>
              <a:rPr lang="zh-CN" altLang="en-US" dirty="0" smtClean="0"/>
              <a:t>从前到后</a:t>
            </a:r>
            <a:r>
              <a:rPr dirty="0" smtClean="0"/>
              <a:t>分区就坐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各班自由组队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尽快上报小组名称</a:t>
            </a:r>
            <a:endParaRPr lang="en-US" altLang="zh-CN" dirty="0" smtClean="0"/>
          </a:p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zh-CN" altLang="en-US" dirty="0"/>
              <a:t>链接</a:t>
            </a:r>
            <a:r>
              <a:rPr lang="en-US" altLang="zh-CN" dirty="0"/>
              <a:t>: http://pan.baidu.com/s/1bpwBVrh 密码: jk2g</a:t>
            </a:r>
            <a:endParaRPr lang="en-US" altLang="zh-CN" dirty="0"/>
          </a:p>
          <a:p>
            <a:r>
              <a:rPr lang="zh-CN" altLang="en-US" dirty="0" smtClean="0"/>
              <a:t>加入计算机系统能力培养综合实践</a:t>
            </a:r>
            <a:r>
              <a:rPr lang="zh-CN" altLang="en-US" dirty="0"/>
              <a:t>之智能系统</a:t>
            </a:r>
            <a:r>
              <a:rPr dirty="0" smtClean="0"/>
              <a:t>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/>
          </a:p>
          <a:p>
            <a:r>
              <a:rPr lang="zh-CN" altLang="en-US" dirty="0" smtClean="0"/>
              <a:t>注册一起写账号进行文档写作</a:t>
            </a:r>
            <a:endParaRPr lang="en-US" altLang="zh-CN" dirty="0" smtClean="0"/>
          </a:p>
          <a:p>
            <a:pPr lvl="1"/>
            <a:r>
              <a:rPr lang="en-US" altLang="zh-CN" u="sng" dirty="0">
                <a:solidFill>
                  <a:srgbClr val="0070C0"/>
                </a:solidFill>
              </a:rPr>
              <a:t>http</a:t>
            </a:r>
            <a:r>
              <a:rPr lang="en-US" altLang="zh-CN" u="sng" dirty="0" smtClean="0">
                <a:solidFill>
                  <a:srgbClr val="0070C0"/>
                </a:solidFill>
              </a:rPr>
              <a:t>://www.yiqixie.com</a:t>
            </a:r>
            <a:endParaRPr lang="en-US" altLang="zh-CN" u="sng" dirty="0">
              <a:solidFill>
                <a:srgbClr val="0070C0"/>
              </a:solidFill>
            </a:endParaRPr>
          </a:p>
          <a:p>
            <a:r>
              <a:rPr dirty="0" smtClean="0"/>
              <a:t>注册</a:t>
            </a:r>
            <a:r>
              <a:rPr lang="en-US" altLang="zh-CN" dirty="0" smtClean="0"/>
              <a:t>tower</a:t>
            </a:r>
            <a:r>
              <a:rPr dirty="0" smtClean="0"/>
              <a:t>论坛账号</a:t>
            </a:r>
            <a:r>
              <a:rPr lang="zh-CN" altLang="en-US" dirty="0" smtClean="0"/>
              <a:t>进行互动交流</a:t>
            </a:r>
            <a:endParaRPr lang="en-US" altLang="zh-CN" dirty="0" smtClean="0"/>
          </a:p>
          <a:p>
            <a:pPr lvl="1"/>
            <a:r>
              <a:rPr lang="en-US" altLang="zh-CN" u="sng" dirty="0" smtClean="0">
                <a:solidFill>
                  <a:srgbClr val="0070C0"/>
                </a:solidFill>
              </a:rPr>
              <a:t>http://tower.im</a:t>
            </a:r>
            <a:endParaRPr lang="en-US" u="sng" dirty="0" smtClean="0">
              <a:solidFill>
                <a:srgbClr val="0070C0"/>
              </a:solidFill>
            </a:endParaRPr>
          </a:p>
          <a:p>
            <a:pPr lvl="1"/>
            <a:r>
              <a:rPr dirty="0" smtClean="0"/>
              <a:t>昵称命名格式： </a:t>
            </a:r>
            <a:r>
              <a:rPr lang="en-US" altLang="zh-CN" dirty="0" smtClean="0"/>
              <a:t>1306</a:t>
            </a:r>
            <a:r>
              <a:rPr dirty="0" smtClean="0"/>
              <a:t>吴晨</a:t>
            </a:r>
            <a:endParaRPr lang="en-US" altLang="zh-CN" dirty="0" smtClean="0"/>
          </a:p>
          <a:p>
            <a:pPr lvl="1"/>
            <a:r>
              <a:rPr dirty="0" smtClean="0"/>
              <a:t>教师授权后即可看到相关版面</a:t>
            </a:r>
            <a:endParaRPr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考勤   周一</a:t>
            </a:r>
            <a:r>
              <a:rPr lang="en-US" altLang="zh-CN" dirty="0" smtClean="0"/>
              <a:t>~</a:t>
            </a:r>
            <a:r>
              <a:rPr dirty="0" smtClean="0"/>
              <a:t>周三、周五 </a:t>
            </a:r>
            <a:r>
              <a:rPr lang="en-US" altLang="zh-CN" dirty="0" smtClean="0"/>
              <a:t>14:30-17:30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总计</a:t>
            </a:r>
            <a:r>
              <a:rPr lang="en-US" altLang="zh-CN" dirty="0" smtClean="0"/>
              <a:t>16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次为满分</a:t>
            </a:r>
            <a:endParaRPr lang="zh-CN" altLang="en-US" dirty="0" smtClean="0"/>
          </a:p>
          <a:p>
            <a:pPr lvl="1">
              <a:defRPr/>
            </a:pPr>
            <a:r>
              <a:rPr dirty="0" smtClean="0">
                <a:sym typeface="+mn-ea"/>
              </a:rPr>
              <a:t>报告完成后，可不考勤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不来的要通过微助教签到请假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代</a:t>
            </a:r>
            <a:r>
              <a:rPr lang="zh-CN" altLang="en-US" dirty="0" smtClean="0"/>
              <a:t>签到（作弊处理，直接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分）</a:t>
            </a:r>
            <a:endParaRPr dirty="0" smtClean="0"/>
          </a:p>
          <a:p>
            <a:pPr>
              <a:defRPr/>
            </a:pPr>
            <a:r>
              <a:rPr dirty="0" smtClean="0"/>
              <a:t>每日提交工作进度（一起写）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每日</a:t>
            </a:r>
            <a:r>
              <a:rPr lang="en-US" altLang="zh-CN" dirty="0" smtClean="0"/>
              <a:t>24:00</a:t>
            </a:r>
            <a:r>
              <a:rPr dirty="0" smtClean="0"/>
              <a:t>之前提交当日进度，未提交按缺勤处理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系统能力培养综合实践之智能系统组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  <a:endParaRPr lang="en-US" altLang="zh-CN" sz="1400" smtClean="0">
              <a:solidFill>
                <a:srgbClr val="0D7157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1463040"/>
            <a:ext cx="8559165" cy="4107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2112</Words>
  <Application>WPS 演示</Application>
  <PresentationFormat>全屏显示(4:3)</PresentationFormat>
  <Paragraphs>186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华文细黑</vt:lpstr>
      <vt:lpstr>微软雅黑</vt:lpstr>
      <vt:lpstr>黑体</vt:lpstr>
      <vt:lpstr>华文新魏</vt:lpstr>
      <vt:lpstr>Verdana</vt:lpstr>
      <vt:lpstr>Arial Unicode MS</vt:lpstr>
      <vt:lpstr>2_nordridesign</vt:lpstr>
      <vt:lpstr>1_nordridesign</vt:lpstr>
      <vt:lpstr>1_Profile</vt:lpstr>
      <vt:lpstr>PowerPoint 演示文稿</vt:lpstr>
      <vt:lpstr>思政教育</vt:lpstr>
      <vt:lpstr>思政教育</vt:lpstr>
      <vt:lpstr>思政教育</vt:lpstr>
      <vt:lpstr>课程概况</vt:lpstr>
      <vt:lpstr>各部分实验内容</vt:lpstr>
      <vt:lpstr>准备工作</vt:lpstr>
      <vt:lpstr>纪律要求	</vt:lpstr>
      <vt:lpstr>系统能力培养综合实践之智能系统组	</vt:lpstr>
      <vt:lpstr>成绩评定</vt:lpstr>
      <vt:lpstr>进度安排</vt:lpstr>
      <vt:lpstr>综合实践步骤及其分数评定</vt:lpstr>
      <vt:lpstr>综合实践步骤及其分数评定</vt:lpstr>
      <vt:lpstr>注意事项</vt:lpstr>
      <vt:lpstr>其他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foxtrot024</cp:lastModifiedBy>
  <cp:revision>1073</cp:revision>
  <dcterms:created xsi:type="dcterms:W3CDTF">2009-09-14T03:13:00Z</dcterms:created>
  <dcterms:modified xsi:type="dcterms:W3CDTF">2017-09-03T00:57:06Z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