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56" r:id="rId3"/>
    <p:sldId id="260" r:id="rId4"/>
    <p:sldId id="258" r:id="rId5"/>
    <p:sldId id="259" r:id="rId6"/>
    <p:sldId id="263" r:id="rId7"/>
    <p:sldId id="261" r:id="rId8"/>
    <p:sldId id="264" r:id="rId9"/>
    <p:sldId id="266" r:id="rId10"/>
    <p:sldId id="274" r:id="rId11"/>
    <p:sldId id="268" r:id="rId12"/>
    <p:sldId id="269" r:id="rId13"/>
    <p:sldId id="267" r:id="rId14"/>
    <p:sldId id="271" r:id="rId15"/>
    <p:sldId id="270" r:id="rId16"/>
    <p:sldId id="272" r:id="rId17"/>
    <p:sldId id="26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5E"/>
    <a:srgbClr val="EC9C7F"/>
    <a:srgbClr val="C5C4E4"/>
    <a:srgbClr val="ECF1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18" autoAdjust="0"/>
    <p:restoredTop sz="94675" autoAdjust="0"/>
  </p:normalViewPr>
  <p:slideViewPr>
    <p:cSldViewPr snapToGrid="0">
      <p:cViewPr varScale="1">
        <p:scale>
          <a:sx n="80" d="100"/>
          <a:sy n="80" d="100"/>
        </p:scale>
        <p:origin x="48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95515-012F-4A71-8E4E-AC5D635924AE}" type="datetimeFigureOut">
              <a:rPr lang="zh-CN" altLang="en-US" smtClean="0"/>
              <a:t>2024/4/14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26D4D-E60B-4CE8-A2F5-5DA8E2D74633}" type="slidenum">
              <a:rPr lang="zh-CN" altLang="en-US" smtClean="0"/>
              <a:t>‹#›</a:t>
            </a:fld>
            <a:endParaRPr lang="zh-CN" altLang="en-US"/>
          </a:p>
        </p:txBody>
      </p:sp>
    </p:spTree>
    <p:extLst>
      <p:ext uri="{BB962C8B-B14F-4D97-AF65-F5344CB8AC3E}">
        <p14:creationId xmlns:p14="http://schemas.microsoft.com/office/powerpoint/2010/main" val="226167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926D4D-E60B-4CE8-A2F5-5DA8E2D74633}" type="slidenum">
              <a:rPr lang="zh-CN" altLang="en-US" smtClean="0"/>
              <a:t>6</a:t>
            </a:fld>
            <a:endParaRPr lang="zh-CN" altLang="en-US"/>
          </a:p>
        </p:txBody>
      </p:sp>
    </p:spTree>
    <p:extLst>
      <p:ext uri="{BB962C8B-B14F-4D97-AF65-F5344CB8AC3E}">
        <p14:creationId xmlns:p14="http://schemas.microsoft.com/office/powerpoint/2010/main" val="192494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 XPP 到 LRP 过程中独特上调的基因中，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编码转录因子的基因所占比例较高，包括著名的启动标记 LBD29、</a:t>
            </a:r>
            <a:r>
              <a:rPr lang="en-US" altLang="zh-CN" dirty="0"/>
              <a:t>WOX5</a:t>
            </a:r>
            <a:r>
              <a:rPr lang="zh-CN" altLang="en-US" dirty="0"/>
              <a:t>、CRF2、PUCHI，所有这些基因以前都被证明在侧根发育过程中发挥作用或表达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调节激酶基因，如 </a:t>
            </a:r>
            <a:r>
              <a:rPr lang="en-US" altLang="zh-CN" dirty="0"/>
              <a:t>MUS</a:t>
            </a:r>
            <a:r>
              <a:rPr lang="zh-CN" altLang="en-US" dirty="0"/>
              <a:t>、</a:t>
            </a:r>
            <a:r>
              <a:rPr lang="en-US" altLang="zh-CN" dirty="0"/>
              <a:t>MKK6</a:t>
            </a:r>
            <a:r>
              <a:rPr lang="zh-CN" altLang="en-US" dirty="0"/>
              <a:t>、</a:t>
            </a:r>
            <a:r>
              <a:rPr lang="en-US" altLang="zh-CN" dirty="0"/>
              <a:t>RGI</a:t>
            </a:r>
            <a:r>
              <a:rPr lang="zh-CN" altLang="en-US" dirty="0"/>
              <a:t>5，这些基因也被证明能调节侧根的发育</a:t>
            </a:r>
          </a:p>
          <a:p>
            <a:endParaRPr lang="zh-CN" altLang="en-US" dirty="0"/>
          </a:p>
        </p:txBody>
      </p:sp>
      <p:sp>
        <p:nvSpPr>
          <p:cNvPr id="4" name="灯片编号占位符 3"/>
          <p:cNvSpPr>
            <a:spLocks noGrp="1"/>
          </p:cNvSpPr>
          <p:nvPr>
            <p:ph type="sldNum" sz="quarter" idx="5"/>
          </p:nvPr>
        </p:nvSpPr>
        <p:spPr/>
        <p:txBody>
          <a:bodyPr/>
          <a:lstStyle/>
          <a:p>
            <a:fld id="{64926D4D-E60B-4CE8-A2F5-5DA8E2D74633}" type="slidenum">
              <a:rPr lang="zh-CN" altLang="en-US" smtClean="0"/>
              <a:t>8</a:t>
            </a:fld>
            <a:endParaRPr lang="zh-CN" altLang="en-US"/>
          </a:p>
        </p:txBody>
      </p:sp>
    </p:spTree>
    <p:extLst>
      <p:ext uri="{BB962C8B-B14F-4D97-AF65-F5344CB8AC3E}">
        <p14:creationId xmlns:p14="http://schemas.microsoft.com/office/powerpoint/2010/main" val="342768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HDAC能抑制侧根的萌发和后期发育阶段。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ORTH1对侧根密度没有显著影响，但对侧根在根总长度中所占的比例有影响。因此，ORTH1 可能只在启动后抑制侧根生长。</a:t>
            </a:r>
          </a:p>
          <a:p>
            <a:endParaRPr lang="zh-CN" altLang="en-US" dirty="0"/>
          </a:p>
        </p:txBody>
      </p:sp>
      <p:sp>
        <p:nvSpPr>
          <p:cNvPr id="4" name="灯片编号占位符 3"/>
          <p:cNvSpPr>
            <a:spLocks noGrp="1"/>
          </p:cNvSpPr>
          <p:nvPr>
            <p:ph type="sldNum" sz="quarter" idx="5"/>
          </p:nvPr>
        </p:nvSpPr>
        <p:spPr/>
        <p:txBody>
          <a:bodyPr/>
          <a:lstStyle/>
          <a:p>
            <a:fld id="{64926D4D-E60B-4CE8-A2F5-5DA8E2D74633}" type="slidenum">
              <a:rPr lang="zh-CN" altLang="en-US" smtClean="0"/>
              <a:t>11</a:t>
            </a:fld>
            <a:endParaRPr lang="zh-CN" altLang="en-US"/>
          </a:p>
        </p:txBody>
      </p:sp>
    </p:spTree>
    <p:extLst>
      <p:ext uri="{BB962C8B-B14F-4D97-AF65-F5344CB8AC3E}">
        <p14:creationId xmlns:p14="http://schemas.microsoft.com/office/powerpoint/2010/main" val="3440848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C21D6-C6C5-5FA7-F43D-4C097DA2EA1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81A2C21-F4DE-0995-38C4-31E4E43AD4B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2BB1576-191D-0CE0-9EDB-AF0AB97AE20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66895093-3902-FC02-22E3-E8DEFFF8C50F}"/>
              </a:ext>
            </a:extLst>
          </p:cNvPr>
          <p:cNvSpPr>
            <a:spLocks noGrp="1"/>
          </p:cNvSpPr>
          <p:nvPr>
            <p:ph type="sldNum" sz="quarter" idx="5"/>
          </p:nvPr>
        </p:nvSpPr>
        <p:spPr/>
        <p:txBody>
          <a:bodyPr/>
          <a:lstStyle/>
          <a:p>
            <a:fld id="{64926D4D-E60B-4CE8-A2F5-5DA8E2D74633}" type="slidenum">
              <a:rPr lang="zh-CN" altLang="en-US" smtClean="0"/>
              <a:t>12</a:t>
            </a:fld>
            <a:endParaRPr lang="zh-CN" altLang="en-US"/>
          </a:p>
        </p:txBody>
      </p:sp>
    </p:spTree>
    <p:extLst>
      <p:ext uri="{BB962C8B-B14F-4D97-AF65-F5344CB8AC3E}">
        <p14:creationId xmlns:p14="http://schemas.microsoft.com/office/powerpoint/2010/main" val="3936380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4926D4D-E60B-4CE8-A2F5-5DA8E2D74633}" type="slidenum">
              <a:rPr lang="zh-CN" altLang="en-US" smtClean="0"/>
              <a:t>13</a:t>
            </a:fld>
            <a:endParaRPr lang="zh-CN" altLang="en-US"/>
          </a:p>
        </p:txBody>
      </p:sp>
    </p:spTree>
    <p:extLst>
      <p:ext uri="{BB962C8B-B14F-4D97-AF65-F5344CB8AC3E}">
        <p14:creationId xmlns:p14="http://schemas.microsoft.com/office/powerpoint/2010/main" val="3764649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55CE0-9585-EA90-6D73-218DB04AE1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80B8B3-0598-970C-6AF9-0156AAD9CCC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622571E-091E-9EA7-6C24-85A959FA26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0BB13D1A-CD52-F084-7C80-836A4AB8ED1D}"/>
              </a:ext>
            </a:extLst>
          </p:cNvPr>
          <p:cNvSpPr>
            <a:spLocks noGrp="1"/>
          </p:cNvSpPr>
          <p:nvPr>
            <p:ph type="sldNum" sz="quarter" idx="5"/>
          </p:nvPr>
        </p:nvSpPr>
        <p:spPr/>
        <p:txBody>
          <a:bodyPr/>
          <a:lstStyle/>
          <a:p>
            <a:fld id="{64926D4D-E60B-4CE8-A2F5-5DA8E2D74633}" type="slidenum">
              <a:rPr lang="zh-CN" altLang="en-US" smtClean="0"/>
              <a:t>14</a:t>
            </a:fld>
            <a:endParaRPr lang="zh-CN" altLang="en-US"/>
          </a:p>
        </p:txBody>
      </p:sp>
    </p:spTree>
    <p:extLst>
      <p:ext uri="{BB962C8B-B14F-4D97-AF65-F5344CB8AC3E}">
        <p14:creationId xmlns:p14="http://schemas.microsoft.com/office/powerpoint/2010/main" val="37706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3AAF-AFDE-B09F-4A06-F379EB7F75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EC3FF0-5BDF-F992-E580-5EA27D6E33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2D8A371-DDC9-093B-350C-87BF4E2E8AB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F6C25211-9780-3B08-1F34-3F12BB910770}"/>
              </a:ext>
            </a:extLst>
          </p:cNvPr>
          <p:cNvSpPr>
            <a:spLocks noGrp="1"/>
          </p:cNvSpPr>
          <p:nvPr>
            <p:ph type="sldNum" sz="quarter" idx="5"/>
          </p:nvPr>
        </p:nvSpPr>
        <p:spPr/>
        <p:txBody>
          <a:bodyPr/>
          <a:lstStyle/>
          <a:p>
            <a:fld id="{64926D4D-E60B-4CE8-A2F5-5DA8E2D74633}" type="slidenum">
              <a:rPr lang="zh-CN" altLang="en-US" smtClean="0"/>
              <a:t>15</a:t>
            </a:fld>
            <a:endParaRPr lang="zh-CN" altLang="en-US"/>
          </a:p>
        </p:txBody>
      </p:sp>
    </p:spTree>
    <p:extLst>
      <p:ext uri="{BB962C8B-B14F-4D97-AF65-F5344CB8AC3E}">
        <p14:creationId xmlns:p14="http://schemas.microsoft.com/office/powerpoint/2010/main" val="916166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EBA83-877B-92D2-CB5D-21C8E22595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107571F-6D66-6BFF-1712-E965A0B96BB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96C6B15-D57D-978B-62AC-F4ADFF2B93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452E51FD-2E9F-3219-9DC3-C43FE9548C39}"/>
              </a:ext>
            </a:extLst>
          </p:cNvPr>
          <p:cNvSpPr>
            <a:spLocks noGrp="1"/>
          </p:cNvSpPr>
          <p:nvPr>
            <p:ph type="sldNum" sz="quarter" idx="5"/>
          </p:nvPr>
        </p:nvSpPr>
        <p:spPr/>
        <p:txBody>
          <a:bodyPr/>
          <a:lstStyle/>
          <a:p>
            <a:fld id="{64926D4D-E60B-4CE8-A2F5-5DA8E2D74633}" type="slidenum">
              <a:rPr lang="zh-CN" altLang="en-US" smtClean="0"/>
              <a:t>16</a:t>
            </a:fld>
            <a:endParaRPr lang="zh-CN" altLang="en-US"/>
          </a:p>
        </p:txBody>
      </p:sp>
    </p:spTree>
    <p:extLst>
      <p:ext uri="{BB962C8B-B14F-4D97-AF65-F5344CB8AC3E}">
        <p14:creationId xmlns:p14="http://schemas.microsoft.com/office/powerpoint/2010/main" val="330909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E6F90-D850-864D-1602-EF4432FA6C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3D892B-9130-CCE6-E5FC-905CE482F5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A2E129-1992-6D59-1203-5C1A6D7B775A}"/>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13AE12EF-1B55-1420-DA23-C4B18F079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C36FDE-D409-A397-2D0A-236B8E8F80C3}"/>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82056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1E21F-BAE3-6E9B-B9D7-FB3A47465E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A26834-9679-14A7-84E8-3D4E1DA0AED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E75413-E0CD-9F0D-417E-2D8DCF626F3B}"/>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3F1680B3-B7CB-7868-157B-AD4104E1B6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6B9756-AF94-EF34-3420-BD7731684C6E}"/>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7015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5661673-727D-D7B9-7529-7EDAE5B172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2AC3FF-1922-49CB-94F9-389A71111F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7F09BA-581A-67EF-12D7-962080CCEC00}"/>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104CE713-5CC7-522B-5C7F-379C901AAE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D580FB-0E6A-B5CC-247D-891A75E6FC68}"/>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229111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FB881-8210-3DE0-E711-716C51D2A0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D2B1C1-D2C6-2B86-B32F-56B46BD6E3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8EFB93-66F3-3778-AE66-760701620798}"/>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6F84A077-EBF8-EFD7-E165-1BCFC9E6FA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9E22A9-860E-A881-E227-2B5056C15B31}"/>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384564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CB926-1211-8B90-2A88-46935C28FC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766CF8F-3DD0-0F09-5BC8-79F4C7B26F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9DB082-A9D0-F5AB-30E8-70BAD76881C7}"/>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C35D9E68-784E-FA40-F54C-19FF40774F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027373-072D-772D-F554-744BE2CAF870}"/>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3284507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6A624-A8C0-69E8-93E8-ADED6A490D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61602-E91B-C428-F6B5-DC789026092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6B321A0-0671-07DB-32BE-3323FA2327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9068EEA-0865-744A-47C3-08BCECDAD0C7}"/>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4015C0B7-52B7-6905-208D-3C4DB506AC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5F796D-39AA-997C-DEFB-F48223E51780}"/>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93042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D766C-3470-720D-3D27-D0700A93AE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1479CC-2F22-0F6F-9111-7195BE478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D31F47-CEDA-F11A-C8C2-3D360924C36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02BEC25-0C15-D124-CAC1-F7ED4DF081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7BE88D-1692-E1D8-5E00-08484D9862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652D70F-273A-C111-DBEC-59B77F8C06DD}"/>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8" name="页脚占位符 7">
            <a:extLst>
              <a:ext uri="{FF2B5EF4-FFF2-40B4-BE49-F238E27FC236}">
                <a16:creationId xmlns:a16="http://schemas.microsoft.com/office/drawing/2014/main" id="{17F6A98E-5883-2282-45FE-6B530CC47BD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20D4E0-D03E-0845-CD61-715667BE4010}"/>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55733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A2353-05B5-214E-12A0-83E24F9A71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06CE366-7EF3-1956-0D78-9F0268B6BC6B}"/>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4" name="页脚占位符 3">
            <a:extLst>
              <a:ext uri="{FF2B5EF4-FFF2-40B4-BE49-F238E27FC236}">
                <a16:creationId xmlns:a16="http://schemas.microsoft.com/office/drawing/2014/main" id="{26CAD14F-EF3E-7920-8042-EED4CD7FB5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AE7B68-83CB-DA9D-38CF-550C52F11AB7}"/>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334806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4083FC-288E-213D-20AD-9C5F1C440961}"/>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3" name="页脚占位符 2">
            <a:extLst>
              <a:ext uri="{FF2B5EF4-FFF2-40B4-BE49-F238E27FC236}">
                <a16:creationId xmlns:a16="http://schemas.microsoft.com/office/drawing/2014/main" id="{55CB32D1-C1DA-7AB3-0663-5FCAE72F32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08B09B-DB96-F0C7-1DAD-CB7BD125AB08}"/>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290898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92E79-33DF-DADE-16E2-BE2A82A3FB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4402CA-EDF9-9C9B-7D8C-E1343BE4B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6F3ADE-1FB3-0EC8-315F-15165997D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515DB6-CACD-408A-0AC6-38BF9E21EEF9}"/>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95E2586F-7CBE-7610-8527-4701903CDB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E0B4B5-E8E6-9D96-4785-00F5C84876EE}"/>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150406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9BFA2-2D2C-9875-1603-332661BFBC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B9A0212-CF90-C80D-FE81-3E42CE5E6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97288F-55FD-4E84-2B2E-CB59E1234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43E1C4-3BC9-105B-6663-AC9B2DDCA5C5}"/>
              </a:ext>
            </a:extLst>
          </p:cNvPr>
          <p:cNvSpPr>
            <a:spLocks noGrp="1"/>
          </p:cNvSpPr>
          <p:nvPr>
            <p:ph type="dt" sz="half" idx="10"/>
          </p:nvPr>
        </p:nvSpPr>
        <p:spPr/>
        <p:txBody>
          <a:bodyPr/>
          <a:lstStyle/>
          <a:p>
            <a:fld id="{E39A4F51-BB1D-44DD-97DA-9E11AA10FDB3}"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C3E4F550-CE8E-B943-1978-BF7288626E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95A452-E8AE-EB5A-114D-14AC4BF6B5EC}"/>
              </a:ext>
            </a:extLst>
          </p:cNvPr>
          <p:cNvSpPr>
            <a:spLocks noGrp="1"/>
          </p:cNvSpPr>
          <p:nvPr>
            <p:ph type="sldNum" sz="quarter" idx="12"/>
          </p:nvPr>
        </p:nvSpPr>
        <p:spPr/>
        <p:txBody>
          <a:body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419902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5DF564-F4DB-13B9-3176-B3674BF74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94F277-1337-CA2D-9939-50FA99B7A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800235-E073-128D-3727-71863552E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A4F51-BB1D-44DD-97DA-9E11AA10FDB3}"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D8642CE5-D306-9FB0-147A-B3B46A92CD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931259-70E3-9987-2068-A18883CD6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0ACFA-1DDE-4542-A957-9B55F40FDDBF}" type="slidenum">
              <a:rPr lang="zh-CN" altLang="en-US" smtClean="0"/>
              <a:t>‹#›</a:t>
            </a:fld>
            <a:endParaRPr lang="zh-CN" altLang="en-US"/>
          </a:p>
        </p:txBody>
      </p:sp>
    </p:spTree>
    <p:extLst>
      <p:ext uri="{BB962C8B-B14F-4D97-AF65-F5344CB8AC3E}">
        <p14:creationId xmlns:p14="http://schemas.microsoft.com/office/powerpoint/2010/main" val="375314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1B0B89-C9C6-10DD-FE99-4487D147E896}"/>
              </a:ext>
            </a:extLst>
          </p:cNvPr>
          <p:cNvPicPr>
            <a:picLocks noChangeAspect="1"/>
          </p:cNvPicPr>
          <p:nvPr/>
        </p:nvPicPr>
        <p:blipFill>
          <a:blip r:embed="rId2"/>
          <a:stretch>
            <a:fillRect/>
          </a:stretch>
        </p:blipFill>
        <p:spPr>
          <a:xfrm>
            <a:off x="553479" y="574227"/>
            <a:ext cx="11085041" cy="3544260"/>
          </a:xfrm>
          <a:prstGeom prst="rect">
            <a:avLst/>
          </a:prstGeom>
        </p:spPr>
      </p:pic>
      <p:sp>
        <p:nvSpPr>
          <p:cNvPr id="6" name="文本框 5">
            <a:extLst>
              <a:ext uri="{FF2B5EF4-FFF2-40B4-BE49-F238E27FC236}">
                <a16:creationId xmlns:a16="http://schemas.microsoft.com/office/drawing/2014/main" id="{FB6B2D78-156F-511C-97E5-D5A5AA06F0DA}"/>
              </a:ext>
            </a:extLst>
          </p:cNvPr>
          <p:cNvSpPr txBox="1"/>
          <p:nvPr/>
        </p:nvSpPr>
        <p:spPr>
          <a:xfrm>
            <a:off x="553479" y="4118487"/>
            <a:ext cx="6523182" cy="461665"/>
          </a:xfrm>
          <a:prstGeom prst="rect">
            <a:avLst/>
          </a:prstGeom>
          <a:noFill/>
        </p:spPr>
        <p:txBody>
          <a:bodyPr wrap="square">
            <a:spAutoFit/>
          </a:bodyPr>
          <a:lstStyle/>
          <a:p>
            <a:pPr algn="l"/>
            <a:r>
              <a:rPr lang="zh-CN" altLang="en-US" sz="2400" b="1" i="0" dirty="0">
                <a:solidFill>
                  <a:srgbClr val="005D5E"/>
                </a:solidFill>
                <a:effectLst/>
                <a:latin typeface="-apple-system"/>
              </a:rPr>
              <a:t>拟南芥侧根起始发育过程中的单细胞转录图谱</a:t>
            </a:r>
          </a:p>
        </p:txBody>
      </p:sp>
    </p:spTree>
    <p:extLst>
      <p:ext uri="{BB962C8B-B14F-4D97-AF65-F5344CB8AC3E}">
        <p14:creationId xmlns:p14="http://schemas.microsoft.com/office/powerpoint/2010/main" val="2619998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3A96E-86E5-E8EA-AADA-92A2CE052897}"/>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8C83E40D-F35F-BC1F-619C-FB7D1F7F81E5}"/>
              </a:ext>
            </a:extLst>
          </p:cNvPr>
          <p:cNvPicPr>
            <a:picLocks noChangeAspect="1"/>
          </p:cNvPicPr>
          <p:nvPr/>
        </p:nvPicPr>
        <p:blipFill>
          <a:blip r:embed="rId2"/>
          <a:stretch>
            <a:fillRect/>
          </a:stretch>
        </p:blipFill>
        <p:spPr>
          <a:xfrm>
            <a:off x="3768052" y="1763995"/>
            <a:ext cx="4655891" cy="4628503"/>
          </a:xfrm>
          <a:prstGeom prst="rect">
            <a:avLst/>
          </a:prstGeom>
        </p:spPr>
      </p:pic>
      <p:sp>
        <p:nvSpPr>
          <p:cNvPr id="10" name="文本框 9">
            <a:extLst>
              <a:ext uri="{FF2B5EF4-FFF2-40B4-BE49-F238E27FC236}">
                <a16:creationId xmlns:a16="http://schemas.microsoft.com/office/drawing/2014/main" id="{ECF8843C-31A2-D63E-F24C-F4AE8D5AFFDA}"/>
              </a:ext>
            </a:extLst>
          </p:cNvPr>
          <p:cNvSpPr txBox="1"/>
          <p:nvPr/>
        </p:nvSpPr>
        <p:spPr>
          <a:xfrm>
            <a:off x="4479593" y="999481"/>
            <a:ext cx="3559175" cy="369332"/>
          </a:xfrm>
          <a:prstGeom prst="rect">
            <a:avLst/>
          </a:prstGeom>
          <a:noFill/>
        </p:spPr>
        <p:txBody>
          <a:bodyPr wrap="square">
            <a:spAutoFit/>
          </a:bodyPr>
          <a:lstStyle/>
          <a:p>
            <a:r>
              <a:rPr lang="en-US" altLang="zh-CN" dirty="0"/>
              <a:t>MWW</a:t>
            </a:r>
            <a:r>
              <a:rPr lang="zh-CN" altLang="en-US" dirty="0"/>
              <a:t>差异分析和</a:t>
            </a:r>
            <a:r>
              <a:rPr lang="en-US" altLang="zh-CN" dirty="0"/>
              <a:t>GO</a:t>
            </a:r>
            <a:r>
              <a:rPr lang="zh-CN" altLang="en-US" dirty="0"/>
              <a:t>富集的结果</a:t>
            </a:r>
            <a:endParaRPr lang="en-US" altLang="zh-CN" dirty="0"/>
          </a:p>
        </p:txBody>
      </p:sp>
      <p:grpSp>
        <p:nvGrpSpPr>
          <p:cNvPr id="14" name="组合 13">
            <a:extLst>
              <a:ext uri="{FF2B5EF4-FFF2-40B4-BE49-F238E27FC236}">
                <a16:creationId xmlns:a16="http://schemas.microsoft.com/office/drawing/2014/main" id="{0270CCCD-FCB5-5592-4B51-C58251625BA9}"/>
              </a:ext>
            </a:extLst>
          </p:cNvPr>
          <p:cNvGrpSpPr/>
          <p:nvPr/>
        </p:nvGrpSpPr>
        <p:grpSpPr>
          <a:xfrm>
            <a:off x="0" y="0"/>
            <a:ext cx="12192000" cy="604299"/>
            <a:chOff x="0" y="-9625"/>
            <a:chExt cx="12192000" cy="604299"/>
          </a:xfrm>
        </p:grpSpPr>
        <p:sp>
          <p:nvSpPr>
            <p:cNvPr id="15" name="矩形 14">
              <a:extLst>
                <a:ext uri="{FF2B5EF4-FFF2-40B4-BE49-F238E27FC236}">
                  <a16:creationId xmlns:a16="http://schemas.microsoft.com/office/drawing/2014/main" id="{CD576BBC-D047-6FA6-AD5C-A4EE867E112F}"/>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5A9757C5-4BF9-9851-9649-0D817A8432ED}"/>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56808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493C2A9F-12AC-2FB4-4FD7-F2FA6C7C2E80}"/>
              </a:ext>
            </a:extLst>
          </p:cNvPr>
          <p:cNvSpPr txBox="1"/>
          <p:nvPr/>
        </p:nvSpPr>
        <p:spPr>
          <a:xfrm>
            <a:off x="237246" y="1290587"/>
            <a:ext cx="4295956" cy="369332"/>
          </a:xfrm>
          <a:prstGeom prst="rect">
            <a:avLst/>
          </a:prstGeom>
          <a:noFill/>
        </p:spPr>
        <p:txBody>
          <a:bodyPr wrap="square">
            <a:spAutoFit/>
          </a:bodyPr>
          <a:lstStyle/>
          <a:p>
            <a:r>
              <a:rPr lang="zh-CN" altLang="en-US" b="1" dirty="0"/>
              <a:t>（</a:t>
            </a:r>
            <a:r>
              <a:rPr lang="en-US" altLang="zh-CN" b="1" dirty="0"/>
              <a:t>1</a:t>
            </a:r>
            <a:r>
              <a:rPr lang="zh-CN" altLang="en-US" b="1" dirty="0"/>
              <a:t>）染色质重塑因子在LRP细胞中富集</a:t>
            </a:r>
          </a:p>
        </p:txBody>
      </p:sp>
      <p:grpSp>
        <p:nvGrpSpPr>
          <p:cNvPr id="8" name="组合 7">
            <a:extLst>
              <a:ext uri="{FF2B5EF4-FFF2-40B4-BE49-F238E27FC236}">
                <a16:creationId xmlns:a16="http://schemas.microsoft.com/office/drawing/2014/main" id="{95EFD267-A63F-10D7-031B-AE13777ECA50}"/>
              </a:ext>
            </a:extLst>
          </p:cNvPr>
          <p:cNvGrpSpPr/>
          <p:nvPr/>
        </p:nvGrpSpPr>
        <p:grpSpPr>
          <a:xfrm>
            <a:off x="0" y="-6130"/>
            <a:ext cx="12192000" cy="604299"/>
            <a:chOff x="0" y="-9625"/>
            <a:chExt cx="12192000" cy="604299"/>
          </a:xfrm>
        </p:grpSpPr>
        <p:sp>
          <p:nvSpPr>
            <p:cNvPr id="9" name="矩形 8">
              <a:extLst>
                <a:ext uri="{FF2B5EF4-FFF2-40B4-BE49-F238E27FC236}">
                  <a16:creationId xmlns:a16="http://schemas.microsoft.com/office/drawing/2014/main" id="{39B6B2CC-75D3-6CC7-D88B-13E4ECE32523}"/>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5F558AB-104C-B2DA-BF70-EDF9A83E3E69}"/>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5" name="组合 14">
            <a:extLst>
              <a:ext uri="{FF2B5EF4-FFF2-40B4-BE49-F238E27FC236}">
                <a16:creationId xmlns:a16="http://schemas.microsoft.com/office/drawing/2014/main" id="{49161DD1-7F26-B0C6-AE83-5CC662E63DF1}"/>
              </a:ext>
            </a:extLst>
          </p:cNvPr>
          <p:cNvGrpSpPr/>
          <p:nvPr/>
        </p:nvGrpSpPr>
        <p:grpSpPr>
          <a:xfrm>
            <a:off x="92136" y="2479557"/>
            <a:ext cx="5910264" cy="3307876"/>
            <a:chOff x="5631350" y="1142972"/>
            <a:chExt cx="5910264" cy="3307876"/>
          </a:xfrm>
        </p:grpSpPr>
        <p:pic>
          <p:nvPicPr>
            <p:cNvPr id="11" name="图片 10">
              <a:extLst>
                <a:ext uri="{FF2B5EF4-FFF2-40B4-BE49-F238E27FC236}">
                  <a16:creationId xmlns:a16="http://schemas.microsoft.com/office/drawing/2014/main" id="{9C502A9E-1209-3E93-1A86-B53621DF2422}"/>
                </a:ext>
              </a:extLst>
            </p:cNvPr>
            <p:cNvPicPr>
              <a:picLocks noChangeAspect="1"/>
            </p:cNvPicPr>
            <p:nvPr/>
          </p:nvPicPr>
          <p:blipFill>
            <a:blip r:embed="rId3"/>
            <a:stretch>
              <a:fillRect/>
            </a:stretch>
          </p:blipFill>
          <p:spPr>
            <a:xfrm>
              <a:off x="7807570" y="1142972"/>
              <a:ext cx="3734044" cy="3307876"/>
            </a:xfrm>
            <a:prstGeom prst="rect">
              <a:avLst/>
            </a:prstGeom>
          </p:spPr>
        </p:pic>
        <p:sp>
          <p:nvSpPr>
            <p:cNvPr id="5" name="文本框 4">
              <a:extLst>
                <a:ext uri="{FF2B5EF4-FFF2-40B4-BE49-F238E27FC236}">
                  <a16:creationId xmlns:a16="http://schemas.microsoft.com/office/drawing/2014/main" id="{2C15690C-C311-859B-E4AE-FBEE815716F0}"/>
                </a:ext>
              </a:extLst>
            </p:cNvPr>
            <p:cNvSpPr txBox="1"/>
            <p:nvPr/>
          </p:nvSpPr>
          <p:spPr>
            <a:xfrm>
              <a:off x="5631350" y="2708157"/>
              <a:ext cx="1964714" cy="584775"/>
            </a:xfrm>
            <a:prstGeom prst="rect">
              <a:avLst/>
            </a:prstGeom>
            <a:noFill/>
          </p:spPr>
          <p:txBody>
            <a:bodyPr wrap="square">
              <a:spAutoFit/>
            </a:bodyPr>
            <a:lstStyle/>
            <a:p>
              <a:pPr algn="r"/>
              <a:r>
                <a:rPr lang="zh-CN" altLang="en-US" sz="1600" b="1" dirty="0"/>
                <a:t>组蛋白去乙酰化酶</a:t>
              </a:r>
              <a:endParaRPr lang="en-US" altLang="zh-CN" sz="1600" b="1" dirty="0"/>
            </a:p>
            <a:p>
              <a:pPr algn="r"/>
              <a:r>
                <a:rPr lang="zh-CN" altLang="en-US" sz="1600" b="1" dirty="0"/>
                <a:t>（HDAC）</a:t>
              </a:r>
              <a:endParaRPr lang="en-US" altLang="zh-CN" sz="1600" b="1" dirty="0"/>
            </a:p>
          </p:txBody>
        </p:sp>
        <p:sp>
          <p:nvSpPr>
            <p:cNvPr id="13" name="文本框 12">
              <a:extLst>
                <a:ext uri="{FF2B5EF4-FFF2-40B4-BE49-F238E27FC236}">
                  <a16:creationId xmlns:a16="http://schemas.microsoft.com/office/drawing/2014/main" id="{CCD0AD31-A1A8-E443-5CCD-B8BC597981C9}"/>
                </a:ext>
              </a:extLst>
            </p:cNvPr>
            <p:cNvSpPr txBox="1"/>
            <p:nvPr/>
          </p:nvSpPr>
          <p:spPr>
            <a:xfrm>
              <a:off x="6120912" y="3471446"/>
              <a:ext cx="1509346" cy="338554"/>
            </a:xfrm>
            <a:prstGeom prst="rect">
              <a:avLst/>
            </a:prstGeom>
            <a:noFill/>
          </p:spPr>
          <p:txBody>
            <a:bodyPr wrap="square">
              <a:spAutoFit/>
            </a:bodyPr>
            <a:lstStyle/>
            <a:p>
              <a:r>
                <a:rPr lang="zh-CN" altLang="en-US" sz="1600" b="1" dirty="0"/>
                <a:t>E3 泛素连接酶</a:t>
              </a:r>
            </a:p>
          </p:txBody>
        </p:sp>
        <p:sp>
          <p:nvSpPr>
            <p:cNvPr id="14" name="左大括号 13">
              <a:extLst>
                <a:ext uri="{FF2B5EF4-FFF2-40B4-BE49-F238E27FC236}">
                  <a16:creationId xmlns:a16="http://schemas.microsoft.com/office/drawing/2014/main" id="{26128423-1B8C-6DEF-9762-D85A73D41591}"/>
                </a:ext>
              </a:extLst>
            </p:cNvPr>
            <p:cNvSpPr/>
            <p:nvPr/>
          </p:nvSpPr>
          <p:spPr>
            <a:xfrm>
              <a:off x="7630258" y="2591703"/>
              <a:ext cx="177312" cy="817685"/>
            </a:xfrm>
            <a:prstGeom prst="leftBrace">
              <a:avLst>
                <a:gd name="adj1" fmla="val 51460"/>
                <a:gd name="adj2" fmla="val 497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24" name="图片 23">
            <a:extLst>
              <a:ext uri="{FF2B5EF4-FFF2-40B4-BE49-F238E27FC236}">
                <a16:creationId xmlns:a16="http://schemas.microsoft.com/office/drawing/2014/main" id="{0100153F-00C6-46FC-32A7-55C47706B696}"/>
              </a:ext>
            </a:extLst>
          </p:cNvPr>
          <p:cNvPicPr>
            <a:picLocks noChangeAspect="1"/>
          </p:cNvPicPr>
          <p:nvPr/>
        </p:nvPicPr>
        <p:blipFill>
          <a:blip r:embed="rId4"/>
          <a:stretch>
            <a:fillRect/>
          </a:stretch>
        </p:blipFill>
        <p:spPr>
          <a:xfrm>
            <a:off x="7434040" y="1189468"/>
            <a:ext cx="3191320" cy="5477639"/>
          </a:xfrm>
          <a:prstGeom prst="rect">
            <a:avLst/>
          </a:prstGeom>
        </p:spPr>
      </p:pic>
      <p:sp>
        <p:nvSpPr>
          <p:cNvPr id="25" name="文本框 24">
            <a:extLst>
              <a:ext uri="{FF2B5EF4-FFF2-40B4-BE49-F238E27FC236}">
                <a16:creationId xmlns:a16="http://schemas.microsoft.com/office/drawing/2014/main" id="{7E003B96-90CC-F098-8C60-20929DCB91AC}"/>
              </a:ext>
            </a:extLst>
          </p:cNvPr>
          <p:cNvSpPr txBox="1"/>
          <p:nvPr/>
        </p:nvSpPr>
        <p:spPr>
          <a:xfrm>
            <a:off x="387594" y="1888513"/>
            <a:ext cx="1373798" cy="369332"/>
          </a:xfrm>
          <a:prstGeom prst="rect">
            <a:avLst/>
          </a:prstGeom>
          <a:noFill/>
        </p:spPr>
        <p:txBody>
          <a:bodyPr wrap="square">
            <a:spAutoFit/>
          </a:bodyPr>
          <a:lstStyle/>
          <a:p>
            <a:r>
              <a:rPr lang="en-US" altLang="zh-CN" b="1" dirty="0" err="1"/>
              <a:t>scRNA</a:t>
            </a:r>
            <a:r>
              <a:rPr lang="en-US" altLang="zh-CN" b="1" dirty="0"/>
              <a:t>-seq</a:t>
            </a:r>
            <a:endParaRPr lang="zh-CN" altLang="en-US" b="1" dirty="0"/>
          </a:p>
        </p:txBody>
      </p:sp>
    </p:spTree>
    <p:extLst>
      <p:ext uri="{BB962C8B-B14F-4D97-AF65-F5344CB8AC3E}">
        <p14:creationId xmlns:p14="http://schemas.microsoft.com/office/powerpoint/2010/main" val="52580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11C08-4E35-0486-89FB-B857B3BC466F}"/>
            </a:ext>
          </a:extLst>
        </p:cNvPr>
        <p:cNvGrpSpPr/>
        <p:nvPr/>
      </p:nvGrpSpPr>
      <p:grpSpPr>
        <a:xfrm>
          <a:off x="0" y="0"/>
          <a:ext cx="0" cy="0"/>
          <a:chOff x="0" y="0"/>
          <a:chExt cx="0" cy="0"/>
        </a:xfrm>
      </p:grpSpPr>
      <p:grpSp>
        <p:nvGrpSpPr>
          <p:cNvPr id="34" name="组合 33">
            <a:extLst>
              <a:ext uri="{FF2B5EF4-FFF2-40B4-BE49-F238E27FC236}">
                <a16:creationId xmlns:a16="http://schemas.microsoft.com/office/drawing/2014/main" id="{D7280034-4481-B2EF-2515-ED136452C329}"/>
              </a:ext>
            </a:extLst>
          </p:cNvPr>
          <p:cNvGrpSpPr/>
          <p:nvPr/>
        </p:nvGrpSpPr>
        <p:grpSpPr>
          <a:xfrm>
            <a:off x="0" y="0"/>
            <a:ext cx="12192000" cy="604299"/>
            <a:chOff x="0" y="-9625"/>
            <a:chExt cx="12192000" cy="604299"/>
          </a:xfrm>
        </p:grpSpPr>
        <p:sp>
          <p:nvSpPr>
            <p:cNvPr id="35" name="矩形 34">
              <a:extLst>
                <a:ext uri="{FF2B5EF4-FFF2-40B4-BE49-F238E27FC236}">
                  <a16:creationId xmlns:a16="http://schemas.microsoft.com/office/drawing/2014/main" id="{C0059F1F-706D-B082-313E-D5D22559859B}"/>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1D539FA5-C5C2-8680-124C-798691D3C62F}"/>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7" name="文本框 16">
            <a:extLst>
              <a:ext uri="{FF2B5EF4-FFF2-40B4-BE49-F238E27FC236}">
                <a16:creationId xmlns:a16="http://schemas.microsoft.com/office/drawing/2014/main" id="{F43E9970-9EAB-3F9E-4F01-C99728B6D554}"/>
              </a:ext>
            </a:extLst>
          </p:cNvPr>
          <p:cNvSpPr txBox="1"/>
          <p:nvPr/>
        </p:nvSpPr>
        <p:spPr>
          <a:xfrm>
            <a:off x="680008" y="5713145"/>
            <a:ext cx="4477630" cy="646331"/>
          </a:xfrm>
          <a:prstGeom prst="rect">
            <a:avLst/>
          </a:prstGeom>
          <a:noFill/>
        </p:spPr>
        <p:txBody>
          <a:bodyPr wrap="square">
            <a:spAutoFit/>
          </a:bodyPr>
          <a:lstStyle/>
          <a:p>
            <a:r>
              <a:rPr lang="zh-CN" altLang="en-US" b="1" dirty="0"/>
              <a:t>侧根比例</a:t>
            </a:r>
            <a:r>
              <a:rPr lang="zh-CN" altLang="en-US" dirty="0">
                <a:sym typeface="Wingdings" panose="05000000000000000000" pitchFamily="2" charset="2"/>
              </a:rPr>
              <a:t>：（侧根的长度）</a:t>
            </a:r>
            <a:r>
              <a:rPr lang="en-US" altLang="zh-CN" dirty="0">
                <a:sym typeface="Wingdings" panose="05000000000000000000" pitchFamily="2" charset="2"/>
              </a:rPr>
              <a:t>/</a:t>
            </a:r>
            <a:r>
              <a:rPr lang="zh-CN" altLang="en-US" dirty="0">
                <a:sym typeface="Wingdings" panose="05000000000000000000" pitchFamily="2" charset="2"/>
              </a:rPr>
              <a:t>（主根的长度）</a:t>
            </a:r>
            <a:endParaRPr lang="en-US" altLang="zh-CN" dirty="0"/>
          </a:p>
          <a:p>
            <a:r>
              <a:rPr lang="zh-CN" altLang="en-US" dirty="0"/>
              <a:t>能评估侧根生长的速度和程度</a:t>
            </a:r>
            <a:endParaRPr lang="en-US" altLang="zh-CN" dirty="0"/>
          </a:p>
        </p:txBody>
      </p:sp>
      <p:pic>
        <p:nvPicPr>
          <p:cNvPr id="18" name="图片 17">
            <a:extLst>
              <a:ext uri="{FF2B5EF4-FFF2-40B4-BE49-F238E27FC236}">
                <a16:creationId xmlns:a16="http://schemas.microsoft.com/office/drawing/2014/main" id="{9344427F-7551-4084-7FFF-D6EE4CC06EFD}"/>
              </a:ext>
            </a:extLst>
          </p:cNvPr>
          <p:cNvPicPr>
            <a:picLocks noChangeAspect="1"/>
          </p:cNvPicPr>
          <p:nvPr/>
        </p:nvPicPr>
        <p:blipFill rotWithShape="1">
          <a:blip r:embed="rId3"/>
          <a:srcRect t="46535" b="3842"/>
          <a:stretch/>
        </p:blipFill>
        <p:spPr>
          <a:xfrm>
            <a:off x="1061008" y="1685926"/>
            <a:ext cx="3877458" cy="3937917"/>
          </a:xfrm>
          <a:prstGeom prst="rect">
            <a:avLst/>
          </a:prstGeom>
        </p:spPr>
      </p:pic>
      <p:sp>
        <p:nvSpPr>
          <p:cNvPr id="21" name="文本框 20">
            <a:extLst>
              <a:ext uri="{FF2B5EF4-FFF2-40B4-BE49-F238E27FC236}">
                <a16:creationId xmlns:a16="http://schemas.microsoft.com/office/drawing/2014/main" id="{95B46668-ABC6-98B4-69DF-7061BF8BB7E0}"/>
              </a:ext>
            </a:extLst>
          </p:cNvPr>
          <p:cNvSpPr txBox="1"/>
          <p:nvPr/>
        </p:nvSpPr>
        <p:spPr>
          <a:xfrm>
            <a:off x="5824732" y="5692089"/>
            <a:ext cx="4714641" cy="646331"/>
          </a:xfrm>
          <a:prstGeom prst="rect">
            <a:avLst/>
          </a:prstGeom>
          <a:noFill/>
        </p:spPr>
        <p:txBody>
          <a:bodyPr wrap="square">
            <a:spAutoFit/>
          </a:bodyPr>
          <a:lstStyle/>
          <a:p>
            <a:r>
              <a:rPr lang="zh-CN" altLang="en-US" b="1" dirty="0"/>
              <a:t>侧根密度</a:t>
            </a:r>
            <a:r>
              <a:rPr lang="zh-CN" altLang="en-US" dirty="0"/>
              <a:t>：（侧根的数量）</a:t>
            </a:r>
            <a:r>
              <a:rPr lang="en-US" altLang="zh-CN" dirty="0"/>
              <a:t>/</a:t>
            </a:r>
            <a:r>
              <a:rPr lang="zh-CN" altLang="en-US" dirty="0"/>
              <a:t>（主根的长度）</a:t>
            </a:r>
            <a:endParaRPr lang="en-US" altLang="zh-CN" dirty="0"/>
          </a:p>
          <a:p>
            <a:r>
              <a:rPr lang="zh-CN" altLang="en-US" dirty="0"/>
              <a:t>评估侧根萌发的程度</a:t>
            </a:r>
            <a:endParaRPr lang="en-US" altLang="zh-CN" dirty="0"/>
          </a:p>
        </p:txBody>
      </p:sp>
      <p:pic>
        <p:nvPicPr>
          <p:cNvPr id="23" name="图片 22">
            <a:extLst>
              <a:ext uri="{FF2B5EF4-FFF2-40B4-BE49-F238E27FC236}">
                <a16:creationId xmlns:a16="http://schemas.microsoft.com/office/drawing/2014/main" id="{8B57BBA4-FF94-DA10-2471-B88A6A63AAD0}"/>
              </a:ext>
            </a:extLst>
          </p:cNvPr>
          <p:cNvPicPr>
            <a:picLocks noChangeAspect="1"/>
          </p:cNvPicPr>
          <p:nvPr/>
        </p:nvPicPr>
        <p:blipFill rotWithShape="1">
          <a:blip r:embed="rId4"/>
          <a:srcRect b="7781"/>
          <a:stretch/>
        </p:blipFill>
        <p:spPr>
          <a:xfrm>
            <a:off x="5757892" y="2182366"/>
            <a:ext cx="4009428" cy="3204440"/>
          </a:xfrm>
          <a:prstGeom prst="rect">
            <a:avLst/>
          </a:prstGeom>
        </p:spPr>
      </p:pic>
      <p:sp>
        <p:nvSpPr>
          <p:cNvPr id="28" name="文本框 27">
            <a:extLst>
              <a:ext uri="{FF2B5EF4-FFF2-40B4-BE49-F238E27FC236}">
                <a16:creationId xmlns:a16="http://schemas.microsoft.com/office/drawing/2014/main" id="{6BB687DD-EE1F-6972-DF23-7F8AAE665C6A}"/>
              </a:ext>
            </a:extLst>
          </p:cNvPr>
          <p:cNvSpPr txBox="1"/>
          <p:nvPr/>
        </p:nvSpPr>
        <p:spPr>
          <a:xfrm>
            <a:off x="803833" y="825353"/>
            <a:ext cx="5163429" cy="923330"/>
          </a:xfrm>
          <a:prstGeom prst="rect">
            <a:avLst/>
          </a:prstGeom>
          <a:noFill/>
        </p:spPr>
        <p:txBody>
          <a:bodyPr wrap="square">
            <a:spAutoFit/>
          </a:bodyPr>
          <a:lstStyle/>
          <a:p>
            <a:r>
              <a:rPr lang="zh-CN" altLang="en-US" b="1" dirty="0"/>
              <a:t>（</a:t>
            </a:r>
            <a:r>
              <a:rPr lang="en-US" altLang="zh-CN" b="1" dirty="0"/>
              <a:t>2</a:t>
            </a:r>
            <a:r>
              <a:rPr lang="zh-CN" altLang="en-US" b="1" dirty="0"/>
              <a:t>）染色质重塑因子影响侧根的发育</a:t>
            </a:r>
          </a:p>
          <a:p>
            <a:endParaRPr lang="en-US" altLang="zh-CN" b="1" dirty="0"/>
          </a:p>
          <a:p>
            <a:r>
              <a:rPr lang="en-US" altLang="zh-CN" b="1" dirty="0"/>
              <a:t>   RNAi</a:t>
            </a:r>
          </a:p>
        </p:txBody>
      </p:sp>
    </p:spTree>
    <p:extLst>
      <p:ext uri="{BB962C8B-B14F-4D97-AF65-F5344CB8AC3E}">
        <p14:creationId xmlns:p14="http://schemas.microsoft.com/office/powerpoint/2010/main" val="267469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8B5BD-1132-FFD9-27C4-E3FA8A53BE33}"/>
            </a:ext>
          </a:extLst>
        </p:cNvPr>
        <p:cNvGrpSpPr/>
        <p:nvPr/>
      </p:nvGrpSpPr>
      <p:grpSpPr>
        <a:xfrm>
          <a:off x="0" y="0"/>
          <a:ext cx="0" cy="0"/>
          <a:chOff x="0" y="0"/>
          <a:chExt cx="0" cy="0"/>
        </a:xfrm>
      </p:grpSpPr>
      <p:grpSp>
        <p:nvGrpSpPr>
          <p:cNvPr id="24" name="组合 23">
            <a:extLst>
              <a:ext uri="{FF2B5EF4-FFF2-40B4-BE49-F238E27FC236}">
                <a16:creationId xmlns:a16="http://schemas.microsoft.com/office/drawing/2014/main" id="{FA210E1B-FA4F-1649-6470-524466301A9F}"/>
              </a:ext>
            </a:extLst>
          </p:cNvPr>
          <p:cNvGrpSpPr/>
          <p:nvPr/>
        </p:nvGrpSpPr>
        <p:grpSpPr>
          <a:xfrm>
            <a:off x="0" y="0"/>
            <a:ext cx="12192000" cy="604299"/>
            <a:chOff x="0" y="-9625"/>
            <a:chExt cx="12192000" cy="604299"/>
          </a:xfrm>
        </p:grpSpPr>
        <p:sp>
          <p:nvSpPr>
            <p:cNvPr id="25" name="矩形 24">
              <a:extLst>
                <a:ext uri="{FF2B5EF4-FFF2-40B4-BE49-F238E27FC236}">
                  <a16:creationId xmlns:a16="http://schemas.microsoft.com/office/drawing/2014/main" id="{43BED870-2B8B-209D-EE2C-395EA7A36E77}"/>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6A1B27AB-824C-A501-10A0-2B0B96290CD4}"/>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0" name="文本框 29">
            <a:extLst>
              <a:ext uri="{FF2B5EF4-FFF2-40B4-BE49-F238E27FC236}">
                <a16:creationId xmlns:a16="http://schemas.microsoft.com/office/drawing/2014/main" id="{95E61F8A-067C-EAE7-3942-73D47A5E84DB}"/>
              </a:ext>
            </a:extLst>
          </p:cNvPr>
          <p:cNvSpPr txBox="1"/>
          <p:nvPr/>
        </p:nvSpPr>
        <p:spPr>
          <a:xfrm>
            <a:off x="552450" y="712954"/>
            <a:ext cx="5715000" cy="369332"/>
          </a:xfrm>
          <a:prstGeom prst="rect">
            <a:avLst/>
          </a:prstGeom>
          <a:noFill/>
        </p:spPr>
        <p:txBody>
          <a:bodyPr wrap="square">
            <a:spAutoFit/>
          </a:bodyPr>
          <a:lstStyle/>
          <a:p>
            <a:r>
              <a:rPr lang="zh-CN" altLang="en-US" b="1" dirty="0"/>
              <a:t>（</a:t>
            </a:r>
            <a:r>
              <a:rPr lang="en-US" altLang="zh-CN" b="1" dirty="0"/>
              <a:t>3</a:t>
            </a:r>
            <a:r>
              <a:rPr lang="zh-CN" altLang="en-US" b="1" dirty="0"/>
              <a:t>）细胞周期调节因子在侧根发育过程中非常活跃</a:t>
            </a:r>
          </a:p>
        </p:txBody>
      </p:sp>
      <p:pic>
        <p:nvPicPr>
          <p:cNvPr id="36" name="图片 35">
            <a:extLst>
              <a:ext uri="{FF2B5EF4-FFF2-40B4-BE49-F238E27FC236}">
                <a16:creationId xmlns:a16="http://schemas.microsoft.com/office/drawing/2014/main" id="{79FC6395-C0AA-890C-CD8D-DD436E42472A}"/>
              </a:ext>
            </a:extLst>
          </p:cNvPr>
          <p:cNvPicPr>
            <a:picLocks noChangeAspect="1"/>
          </p:cNvPicPr>
          <p:nvPr/>
        </p:nvPicPr>
        <p:blipFill>
          <a:blip r:embed="rId3"/>
          <a:stretch>
            <a:fillRect/>
          </a:stretch>
        </p:blipFill>
        <p:spPr>
          <a:xfrm>
            <a:off x="675293" y="1827155"/>
            <a:ext cx="4077682" cy="4684996"/>
          </a:xfrm>
          <a:prstGeom prst="rect">
            <a:avLst/>
          </a:prstGeom>
        </p:spPr>
      </p:pic>
      <p:pic>
        <p:nvPicPr>
          <p:cNvPr id="38" name="图片 37">
            <a:extLst>
              <a:ext uri="{FF2B5EF4-FFF2-40B4-BE49-F238E27FC236}">
                <a16:creationId xmlns:a16="http://schemas.microsoft.com/office/drawing/2014/main" id="{1FF6AF43-4812-0BDF-D66A-8E9C2AFD06C3}"/>
              </a:ext>
            </a:extLst>
          </p:cNvPr>
          <p:cNvPicPr>
            <a:picLocks noChangeAspect="1"/>
          </p:cNvPicPr>
          <p:nvPr/>
        </p:nvPicPr>
        <p:blipFill>
          <a:blip r:embed="rId4"/>
          <a:stretch>
            <a:fillRect/>
          </a:stretch>
        </p:blipFill>
        <p:spPr>
          <a:xfrm>
            <a:off x="6401043" y="1827155"/>
            <a:ext cx="4381257" cy="4202673"/>
          </a:xfrm>
          <a:prstGeom prst="rect">
            <a:avLst/>
          </a:prstGeom>
        </p:spPr>
      </p:pic>
      <p:sp>
        <p:nvSpPr>
          <p:cNvPr id="39" name="文本框 38">
            <a:extLst>
              <a:ext uri="{FF2B5EF4-FFF2-40B4-BE49-F238E27FC236}">
                <a16:creationId xmlns:a16="http://schemas.microsoft.com/office/drawing/2014/main" id="{836B89F1-6026-BA72-FD20-0665BFDA429C}"/>
              </a:ext>
            </a:extLst>
          </p:cNvPr>
          <p:cNvSpPr txBox="1"/>
          <p:nvPr/>
        </p:nvSpPr>
        <p:spPr>
          <a:xfrm>
            <a:off x="675293" y="1395770"/>
            <a:ext cx="1373798" cy="369332"/>
          </a:xfrm>
          <a:prstGeom prst="rect">
            <a:avLst/>
          </a:prstGeom>
          <a:noFill/>
        </p:spPr>
        <p:txBody>
          <a:bodyPr wrap="square">
            <a:spAutoFit/>
          </a:bodyPr>
          <a:lstStyle/>
          <a:p>
            <a:r>
              <a:rPr lang="en-US" altLang="zh-CN" b="1" dirty="0" err="1"/>
              <a:t>scRNA</a:t>
            </a:r>
            <a:r>
              <a:rPr lang="en-US" altLang="zh-CN" b="1" dirty="0"/>
              <a:t>-seq</a:t>
            </a:r>
            <a:endParaRPr lang="zh-CN" altLang="en-US" b="1" dirty="0"/>
          </a:p>
        </p:txBody>
      </p:sp>
    </p:spTree>
    <p:extLst>
      <p:ext uri="{BB962C8B-B14F-4D97-AF65-F5344CB8AC3E}">
        <p14:creationId xmlns:p14="http://schemas.microsoft.com/office/powerpoint/2010/main" val="3405075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958BC-FE97-5635-9BA8-6F9E29BD9A30}"/>
            </a:ext>
          </a:extLst>
        </p:cNvPr>
        <p:cNvGrpSpPr/>
        <p:nvPr/>
      </p:nvGrpSpPr>
      <p:grpSpPr>
        <a:xfrm>
          <a:off x="0" y="0"/>
          <a:ext cx="0" cy="0"/>
          <a:chOff x="0" y="0"/>
          <a:chExt cx="0" cy="0"/>
        </a:xfrm>
      </p:grpSpPr>
      <p:grpSp>
        <p:nvGrpSpPr>
          <p:cNvPr id="34" name="组合 33">
            <a:extLst>
              <a:ext uri="{FF2B5EF4-FFF2-40B4-BE49-F238E27FC236}">
                <a16:creationId xmlns:a16="http://schemas.microsoft.com/office/drawing/2014/main" id="{B21D4DCC-78CA-6EDB-AAD9-648EFEC41A4F}"/>
              </a:ext>
            </a:extLst>
          </p:cNvPr>
          <p:cNvGrpSpPr/>
          <p:nvPr/>
        </p:nvGrpSpPr>
        <p:grpSpPr>
          <a:xfrm>
            <a:off x="0" y="0"/>
            <a:ext cx="12192000" cy="604299"/>
            <a:chOff x="0" y="-9625"/>
            <a:chExt cx="12192000" cy="604299"/>
          </a:xfrm>
        </p:grpSpPr>
        <p:sp>
          <p:nvSpPr>
            <p:cNvPr id="35" name="矩形 34">
              <a:extLst>
                <a:ext uri="{FF2B5EF4-FFF2-40B4-BE49-F238E27FC236}">
                  <a16:creationId xmlns:a16="http://schemas.microsoft.com/office/drawing/2014/main" id="{90F3F96A-0DE7-16C9-B176-D4FBBDB530D1}"/>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5781AD48-EA9D-4433-39EB-9FD3A2ABDD11}"/>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3" name="图片 2">
            <a:extLst>
              <a:ext uri="{FF2B5EF4-FFF2-40B4-BE49-F238E27FC236}">
                <a16:creationId xmlns:a16="http://schemas.microsoft.com/office/drawing/2014/main" id="{70753DC9-05EB-92AC-F306-97FC23F4A59D}"/>
              </a:ext>
            </a:extLst>
          </p:cNvPr>
          <p:cNvPicPr>
            <a:picLocks noChangeAspect="1"/>
          </p:cNvPicPr>
          <p:nvPr/>
        </p:nvPicPr>
        <p:blipFill>
          <a:blip r:embed="rId3"/>
          <a:stretch>
            <a:fillRect/>
          </a:stretch>
        </p:blipFill>
        <p:spPr>
          <a:xfrm>
            <a:off x="1218457" y="1969737"/>
            <a:ext cx="3639058" cy="4220164"/>
          </a:xfrm>
          <a:prstGeom prst="rect">
            <a:avLst/>
          </a:prstGeom>
        </p:spPr>
      </p:pic>
      <p:pic>
        <p:nvPicPr>
          <p:cNvPr id="5" name="图片 4">
            <a:extLst>
              <a:ext uri="{FF2B5EF4-FFF2-40B4-BE49-F238E27FC236}">
                <a16:creationId xmlns:a16="http://schemas.microsoft.com/office/drawing/2014/main" id="{6EE4019E-C15E-508A-1AE6-57A2D3D06419}"/>
              </a:ext>
            </a:extLst>
          </p:cNvPr>
          <p:cNvPicPr>
            <a:picLocks noChangeAspect="1"/>
          </p:cNvPicPr>
          <p:nvPr/>
        </p:nvPicPr>
        <p:blipFill rotWithShape="1">
          <a:blip r:embed="rId4"/>
          <a:srcRect t="1484"/>
          <a:stretch/>
        </p:blipFill>
        <p:spPr>
          <a:xfrm>
            <a:off x="6257669" y="2015128"/>
            <a:ext cx="3658111" cy="4129382"/>
          </a:xfrm>
          <a:prstGeom prst="rect">
            <a:avLst/>
          </a:prstGeom>
        </p:spPr>
      </p:pic>
      <p:sp>
        <p:nvSpPr>
          <p:cNvPr id="6" name="文本框 5">
            <a:extLst>
              <a:ext uri="{FF2B5EF4-FFF2-40B4-BE49-F238E27FC236}">
                <a16:creationId xmlns:a16="http://schemas.microsoft.com/office/drawing/2014/main" id="{CA2021C8-F312-AD1D-EE63-806A12B5EBC0}"/>
              </a:ext>
            </a:extLst>
          </p:cNvPr>
          <p:cNvSpPr txBox="1"/>
          <p:nvPr/>
        </p:nvSpPr>
        <p:spPr>
          <a:xfrm>
            <a:off x="1076071" y="825353"/>
            <a:ext cx="5163429" cy="923330"/>
          </a:xfrm>
          <a:prstGeom prst="rect">
            <a:avLst/>
          </a:prstGeom>
          <a:noFill/>
        </p:spPr>
        <p:txBody>
          <a:bodyPr wrap="square">
            <a:spAutoFit/>
          </a:bodyPr>
          <a:lstStyle/>
          <a:p>
            <a:r>
              <a:rPr lang="zh-CN" altLang="en-US" b="1" dirty="0"/>
              <a:t>（</a:t>
            </a:r>
            <a:r>
              <a:rPr lang="en-US" altLang="zh-CN" b="1" dirty="0"/>
              <a:t>4</a:t>
            </a:r>
            <a:r>
              <a:rPr lang="zh-CN" altLang="en-US" b="1" dirty="0"/>
              <a:t>）细胞周期调节因子影响侧根的发育</a:t>
            </a:r>
          </a:p>
          <a:p>
            <a:endParaRPr lang="en-US" altLang="zh-CN" b="1" dirty="0"/>
          </a:p>
          <a:p>
            <a:r>
              <a:rPr lang="en-US" altLang="zh-CN" b="1" dirty="0"/>
              <a:t>   RNAi</a:t>
            </a:r>
          </a:p>
        </p:txBody>
      </p:sp>
    </p:spTree>
    <p:extLst>
      <p:ext uri="{BB962C8B-B14F-4D97-AF65-F5344CB8AC3E}">
        <p14:creationId xmlns:p14="http://schemas.microsoft.com/office/powerpoint/2010/main" val="21994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13A19-585B-39BD-3494-F9A3538DB348}"/>
            </a:ext>
          </a:extLst>
        </p:cNvPr>
        <p:cNvGrpSpPr/>
        <p:nvPr/>
      </p:nvGrpSpPr>
      <p:grpSpPr>
        <a:xfrm>
          <a:off x="0" y="0"/>
          <a:ext cx="0" cy="0"/>
          <a:chOff x="0" y="0"/>
          <a:chExt cx="0" cy="0"/>
        </a:xfrm>
      </p:grpSpPr>
      <p:grpSp>
        <p:nvGrpSpPr>
          <p:cNvPr id="34" name="组合 33">
            <a:extLst>
              <a:ext uri="{FF2B5EF4-FFF2-40B4-BE49-F238E27FC236}">
                <a16:creationId xmlns:a16="http://schemas.microsoft.com/office/drawing/2014/main" id="{47FBAF34-E191-116E-4683-CDF682285F5A}"/>
              </a:ext>
            </a:extLst>
          </p:cNvPr>
          <p:cNvGrpSpPr/>
          <p:nvPr/>
        </p:nvGrpSpPr>
        <p:grpSpPr>
          <a:xfrm>
            <a:off x="0" y="0"/>
            <a:ext cx="12192000" cy="604299"/>
            <a:chOff x="0" y="-9625"/>
            <a:chExt cx="12192000" cy="604299"/>
          </a:xfrm>
        </p:grpSpPr>
        <p:sp>
          <p:nvSpPr>
            <p:cNvPr id="35" name="矩形 34">
              <a:extLst>
                <a:ext uri="{FF2B5EF4-FFF2-40B4-BE49-F238E27FC236}">
                  <a16:creationId xmlns:a16="http://schemas.microsoft.com/office/drawing/2014/main" id="{D3AB821A-CDBE-2C42-8C80-00DF2213E467}"/>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C3A87E81-18B4-2663-C953-604AC834C35F}"/>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 name="文本框 5">
            <a:extLst>
              <a:ext uri="{FF2B5EF4-FFF2-40B4-BE49-F238E27FC236}">
                <a16:creationId xmlns:a16="http://schemas.microsoft.com/office/drawing/2014/main" id="{7303E824-C06E-E42C-8558-A639265E2CB7}"/>
              </a:ext>
            </a:extLst>
          </p:cNvPr>
          <p:cNvSpPr txBox="1"/>
          <p:nvPr/>
        </p:nvSpPr>
        <p:spPr>
          <a:xfrm>
            <a:off x="581025" y="964386"/>
            <a:ext cx="5715000" cy="369332"/>
          </a:xfrm>
          <a:prstGeom prst="rect">
            <a:avLst/>
          </a:prstGeom>
          <a:noFill/>
        </p:spPr>
        <p:txBody>
          <a:bodyPr wrap="square">
            <a:spAutoFit/>
          </a:bodyPr>
          <a:lstStyle/>
          <a:p>
            <a:r>
              <a:rPr lang="zh-CN" altLang="en-US" b="1" dirty="0"/>
              <a:t>（</a:t>
            </a:r>
            <a:r>
              <a:rPr lang="en-US" altLang="zh-CN" b="1" dirty="0"/>
              <a:t>5</a:t>
            </a:r>
            <a:r>
              <a:rPr lang="zh-CN" altLang="en-US" b="1" dirty="0"/>
              <a:t>）多能性和干性编码基因在 </a:t>
            </a:r>
            <a:r>
              <a:rPr lang="en-US" altLang="zh-CN" b="1" dirty="0"/>
              <a:t>LRP </a:t>
            </a:r>
            <a:r>
              <a:rPr lang="zh-CN" altLang="en-US" b="1" dirty="0"/>
              <a:t>细胞中上调</a:t>
            </a:r>
          </a:p>
        </p:txBody>
      </p:sp>
      <p:pic>
        <p:nvPicPr>
          <p:cNvPr id="8" name="图片 7">
            <a:extLst>
              <a:ext uri="{FF2B5EF4-FFF2-40B4-BE49-F238E27FC236}">
                <a16:creationId xmlns:a16="http://schemas.microsoft.com/office/drawing/2014/main" id="{C90259DF-12ED-EEDF-6BF8-97E35A04F262}"/>
              </a:ext>
            </a:extLst>
          </p:cNvPr>
          <p:cNvPicPr>
            <a:picLocks noChangeAspect="1"/>
          </p:cNvPicPr>
          <p:nvPr/>
        </p:nvPicPr>
        <p:blipFill>
          <a:blip r:embed="rId3"/>
          <a:stretch>
            <a:fillRect/>
          </a:stretch>
        </p:blipFill>
        <p:spPr>
          <a:xfrm>
            <a:off x="756995" y="2116780"/>
            <a:ext cx="3854380" cy="4181738"/>
          </a:xfrm>
          <a:prstGeom prst="rect">
            <a:avLst/>
          </a:prstGeom>
        </p:spPr>
      </p:pic>
      <p:sp>
        <p:nvSpPr>
          <p:cNvPr id="9" name="文本框 8">
            <a:extLst>
              <a:ext uri="{FF2B5EF4-FFF2-40B4-BE49-F238E27FC236}">
                <a16:creationId xmlns:a16="http://schemas.microsoft.com/office/drawing/2014/main" id="{3545F5F4-8CAF-3D57-B918-C15B7F5BC0CB}"/>
              </a:ext>
            </a:extLst>
          </p:cNvPr>
          <p:cNvSpPr txBox="1"/>
          <p:nvPr/>
        </p:nvSpPr>
        <p:spPr>
          <a:xfrm>
            <a:off x="756995" y="1693805"/>
            <a:ext cx="1373798" cy="369332"/>
          </a:xfrm>
          <a:prstGeom prst="rect">
            <a:avLst/>
          </a:prstGeom>
          <a:noFill/>
        </p:spPr>
        <p:txBody>
          <a:bodyPr wrap="square">
            <a:spAutoFit/>
          </a:bodyPr>
          <a:lstStyle/>
          <a:p>
            <a:r>
              <a:rPr lang="en-US" altLang="zh-CN" b="1" dirty="0" err="1"/>
              <a:t>scRNA</a:t>
            </a:r>
            <a:r>
              <a:rPr lang="en-US" altLang="zh-CN" b="1" dirty="0"/>
              <a:t>-seq</a:t>
            </a:r>
            <a:endParaRPr lang="zh-CN" altLang="en-US" b="1" dirty="0"/>
          </a:p>
        </p:txBody>
      </p:sp>
      <p:pic>
        <p:nvPicPr>
          <p:cNvPr id="11" name="图片 10">
            <a:extLst>
              <a:ext uri="{FF2B5EF4-FFF2-40B4-BE49-F238E27FC236}">
                <a16:creationId xmlns:a16="http://schemas.microsoft.com/office/drawing/2014/main" id="{3C34CD41-A345-FF2A-9195-F0B5C7900FC3}"/>
              </a:ext>
            </a:extLst>
          </p:cNvPr>
          <p:cNvPicPr>
            <a:picLocks noChangeAspect="1"/>
          </p:cNvPicPr>
          <p:nvPr/>
        </p:nvPicPr>
        <p:blipFill>
          <a:blip r:embed="rId4"/>
          <a:stretch>
            <a:fillRect/>
          </a:stretch>
        </p:blipFill>
        <p:spPr>
          <a:xfrm>
            <a:off x="6471998" y="1771203"/>
            <a:ext cx="3586401" cy="4725259"/>
          </a:xfrm>
          <a:prstGeom prst="rect">
            <a:avLst/>
          </a:prstGeom>
        </p:spPr>
      </p:pic>
    </p:spTree>
    <p:extLst>
      <p:ext uri="{BB962C8B-B14F-4D97-AF65-F5344CB8AC3E}">
        <p14:creationId xmlns:p14="http://schemas.microsoft.com/office/powerpoint/2010/main" val="140575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C88EB-1630-78E9-C603-CD0075DD9E17}"/>
            </a:ext>
          </a:extLst>
        </p:cNvPr>
        <p:cNvGrpSpPr/>
        <p:nvPr/>
      </p:nvGrpSpPr>
      <p:grpSpPr>
        <a:xfrm>
          <a:off x="0" y="0"/>
          <a:ext cx="0" cy="0"/>
          <a:chOff x="0" y="0"/>
          <a:chExt cx="0" cy="0"/>
        </a:xfrm>
      </p:grpSpPr>
      <p:grpSp>
        <p:nvGrpSpPr>
          <p:cNvPr id="34" name="组合 33">
            <a:extLst>
              <a:ext uri="{FF2B5EF4-FFF2-40B4-BE49-F238E27FC236}">
                <a16:creationId xmlns:a16="http://schemas.microsoft.com/office/drawing/2014/main" id="{88B48DF1-687C-61C3-5A13-1F44F6F66F75}"/>
              </a:ext>
            </a:extLst>
          </p:cNvPr>
          <p:cNvGrpSpPr/>
          <p:nvPr/>
        </p:nvGrpSpPr>
        <p:grpSpPr>
          <a:xfrm>
            <a:off x="-9282" y="0"/>
            <a:ext cx="12192000" cy="604299"/>
            <a:chOff x="0" y="-9625"/>
            <a:chExt cx="12192000" cy="604299"/>
          </a:xfrm>
        </p:grpSpPr>
        <p:sp>
          <p:nvSpPr>
            <p:cNvPr id="35" name="矩形 34">
              <a:extLst>
                <a:ext uri="{FF2B5EF4-FFF2-40B4-BE49-F238E27FC236}">
                  <a16:creationId xmlns:a16="http://schemas.microsoft.com/office/drawing/2014/main" id="{52825913-B573-B152-7A15-C8A0DCF16545}"/>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DBB54D25-2339-8307-7F1F-B11D5ECABA0D}"/>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3" name="图片 2">
            <a:extLst>
              <a:ext uri="{FF2B5EF4-FFF2-40B4-BE49-F238E27FC236}">
                <a16:creationId xmlns:a16="http://schemas.microsoft.com/office/drawing/2014/main" id="{8507758A-5CA2-63E1-39E2-D71E5E754EE0}"/>
              </a:ext>
            </a:extLst>
          </p:cNvPr>
          <p:cNvPicPr>
            <a:picLocks noChangeAspect="1"/>
          </p:cNvPicPr>
          <p:nvPr/>
        </p:nvPicPr>
        <p:blipFill>
          <a:blip r:embed="rId3"/>
          <a:stretch>
            <a:fillRect/>
          </a:stretch>
        </p:blipFill>
        <p:spPr>
          <a:xfrm>
            <a:off x="1618994" y="1866629"/>
            <a:ext cx="4042398" cy="4273993"/>
          </a:xfrm>
          <a:prstGeom prst="rect">
            <a:avLst/>
          </a:prstGeom>
        </p:spPr>
      </p:pic>
      <p:pic>
        <p:nvPicPr>
          <p:cNvPr id="5" name="图片 4">
            <a:extLst>
              <a:ext uri="{FF2B5EF4-FFF2-40B4-BE49-F238E27FC236}">
                <a16:creationId xmlns:a16="http://schemas.microsoft.com/office/drawing/2014/main" id="{89BC57A4-0477-1A31-6F4D-C196A2114B2D}"/>
              </a:ext>
            </a:extLst>
          </p:cNvPr>
          <p:cNvPicPr>
            <a:picLocks noChangeAspect="1"/>
          </p:cNvPicPr>
          <p:nvPr/>
        </p:nvPicPr>
        <p:blipFill>
          <a:blip r:embed="rId4"/>
          <a:stretch>
            <a:fillRect/>
          </a:stretch>
        </p:blipFill>
        <p:spPr>
          <a:xfrm>
            <a:off x="6605329" y="1838051"/>
            <a:ext cx="4095032" cy="4305574"/>
          </a:xfrm>
          <a:prstGeom prst="rect">
            <a:avLst/>
          </a:prstGeom>
        </p:spPr>
      </p:pic>
    </p:spTree>
    <p:extLst>
      <p:ext uri="{BB962C8B-B14F-4D97-AF65-F5344CB8AC3E}">
        <p14:creationId xmlns:p14="http://schemas.microsoft.com/office/powerpoint/2010/main" val="341132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00A5794-8FA3-A52C-ED76-FC83ABF7568B}"/>
              </a:ext>
            </a:extLst>
          </p:cNvPr>
          <p:cNvSpPr txBox="1"/>
          <p:nvPr/>
        </p:nvSpPr>
        <p:spPr>
          <a:xfrm>
            <a:off x="742950" y="1091684"/>
            <a:ext cx="6096000" cy="369332"/>
          </a:xfrm>
          <a:prstGeom prst="rect">
            <a:avLst/>
          </a:prstGeom>
          <a:noFill/>
        </p:spPr>
        <p:txBody>
          <a:bodyPr wrap="square">
            <a:spAutoFit/>
          </a:bodyPr>
          <a:lstStyle/>
          <a:p>
            <a:r>
              <a:rPr lang="zh-CN" altLang="en-US" dirty="0"/>
              <a:t>非 LRP 细胞群在侧根萌发过程中发生转录变化和命运转变</a:t>
            </a:r>
          </a:p>
        </p:txBody>
      </p:sp>
      <p:grpSp>
        <p:nvGrpSpPr>
          <p:cNvPr id="6" name="组合 5">
            <a:extLst>
              <a:ext uri="{FF2B5EF4-FFF2-40B4-BE49-F238E27FC236}">
                <a16:creationId xmlns:a16="http://schemas.microsoft.com/office/drawing/2014/main" id="{F67CD7EC-A5A7-920F-E32D-CCD553E748F2}"/>
              </a:ext>
            </a:extLst>
          </p:cNvPr>
          <p:cNvGrpSpPr/>
          <p:nvPr/>
        </p:nvGrpSpPr>
        <p:grpSpPr>
          <a:xfrm>
            <a:off x="-9282" y="0"/>
            <a:ext cx="12192000" cy="604299"/>
            <a:chOff x="0" y="-9625"/>
            <a:chExt cx="12192000" cy="604299"/>
          </a:xfrm>
        </p:grpSpPr>
        <p:sp>
          <p:nvSpPr>
            <p:cNvPr id="7" name="矩形 6">
              <a:extLst>
                <a:ext uri="{FF2B5EF4-FFF2-40B4-BE49-F238E27FC236}">
                  <a16:creationId xmlns:a16="http://schemas.microsoft.com/office/drawing/2014/main" id="{02DA2E53-55F9-FB29-776B-5EA11D6768F7}"/>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4587496-417D-B7CF-7E20-8393ACEB9239}"/>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a:extLst>
              <a:ext uri="{FF2B5EF4-FFF2-40B4-BE49-F238E27FC236}">
                <a16:creationId xmlns:a16="http://schemas.microsoft.com/office/drawing/2014/main" id="{5D3ECC11-63C1-91E1-9F5A-4C43A1C95E9D}"/>
              </a:ext>
            </a:extLst>
          </p:cNvPr>
          <p:cNvSpPr txBox="1"/>
          <p:nvPr/>
        </p:nvSpPr>
        <p:spPr>
          <a:xfrm>
            <a:off x="466725" y="1948401"/>
            <a:ext cx="11468100" cy="4247317"/>
          </a:xfrm>
          <a:prstGeom prst="rect">
            <a:avLst/>
          </a:prstGeom>
          <a:noFill/>
        </p:spPr>
        <p:txBody>
          <a:bodyPr wrap="square">
            <a:spAutoFit/>
          </a:bodyPr>
          <a:lstStyle/>
          <a:p>
            <a:r>
              <a:rPr lang="zh-CN" altLang="en-US" dirty="0"/>
              <a:t>新侧根的形成是一个自组织过程，在这一过程中，数量非常有限的有能力的 XPP 细胞经过反复的细胞分裂，启动侧根器官发生（Torres-Martínez 等人，2020 年）。新根的继续发育需要周围细胞档案的生物物理重组（Vermeer 和 Geldner，2015 年）。在发育的萌发前阶段，包括早期萌发阶段，侧根发育的迹象可见于周缘之外（Vermeer 等人，2014 年）。内胚层（Marhavý 等人，2013 年）和脉管系统（De Smet 等人，2007 年；Porco 等人，2016 年）中的辅素信号反馈和辅素运输模式变化对于侧根萌发的第一步也至关重要。我们将 LRP DEGs 与之前发表的在相似时间点采集的大量转录组（补充图 S5B；Voß 等人，2015 年）进行了比较，发现并非所有在大量分析中捕获的基因都出现在我们的 LRP DEGs 或 XPP DEGs 中。为了检验这些在之前的研究中发现而在我们的研究中没有发现的基因是否在周缘以外的细胞层中表达，我们在分析中对非stele群组进行了分析。由于我们的单细胞 RNA -seq 数据集允许我们独立研究这些不同细胞层的转录状态，因此我们研究了哪些非周缘细胞档案有助于响应这种命运转换的转录变化。为了进行这项分析，我们利用了先前研究（Voß 等人，2015 年）中确定的 DEGs（945 个基因），这些 DEGs 与我们研究中弯曲后 20 小时的时间点相对应，并将这些基因的表达映射到我们的细胞类型分辨数据集上（图 5A）。不出所料，这些基因中的大多数在 LRP 群体中的表达量很高，而在 XPP 群体中的表达量很低。此外，我们还发现某些基因组在非 LRP 群体中具有很强的富集性，尤其是在那些被归类为成熟的周皮细胞、内皮细胞和根帽细胞的群体中。</a:t>
            </a:r>
          </a:p>
          <a:p>
            <a:endParaRPr lang="zh-CN" altLang="en-US" dirty="0"/>
          </a:p>
        </p:txBody>
      </p:sp>
    </p:spTree>
    <p:extLst>
      <p:ext uri="{BB962C8B-B14F-4D97-AF65-F5344CB8AC3E}">
        <p14:creationId xmlns:p14="http://schemas.microsoft.com/office/powerpoint/2010/main" val="211396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拟南芥根的发育---根的结构">
            <a:extLst>
              <a:ext uri="{FF2B5EF4-FFF2-40B4-BE49-F238E27FC236}">
                <a16:creationId xmlns:a16="http://schemas.microsoft.com/office/drawing/2014/main" id="{698588F7-2FFA-1A10-E269-A70B6FC70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36" y="791817"/>
            <a:ext cx="4389883" cy="555811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82DDB35E-EE54-1C8E-A6FB-4C90E1250E36}"/>
              </a:ext>
            </a:extLst>
          </p:cNvPr>
          <p:cNvSpPr txBox="1"/>
          <p:nvPr/>
        </p:nvSpPr>
        <p:spPr>
          <a:xfrm>
            <a:off x="5335326" y="2207950"/>
            <a:ext cx="6533946" cy="3139321"/>
          </a:xfrm>
          <a:prstGeom prst="rect">
            <a:avLst/>
          </a:prstGeom>
          <a:noFill/>
        </p:spPr>
        <p:txBody>
          <a:bodyPr wrap="square">
            <a:spAutoFit/>
          </a:bodyPr>
          <a:lstStyle/>
          <a:p>
            <a:r>
              <a:rPr lang="en-US" altLang="zh-CN" b="1" i="0" dirty="0">
                <a:effectLst/>
                <a:latin typeface="-apple-system"/>
              </a:rPr>
              <a:t>QC</a:t>
            </a:r>
            <a:r>
              <a:rPr lang="zh-CN" altLang="en-US" b="0" i="0" dirty="0">
                <a:effectLst/>
                <a:latin typeface="-apple-system"/>
              </a:rPr>
              <a:t>（</a:t>
            </a:r>
            <a:r>
              <a:rPr lang="en-US" altLang="zh-CN" b="0" i="0" dirty="0">
                <a:effectLst/>
                <a:latin typeface="-apple-system"/>
              </a:rPr>
              <a:t>quiescent center</a:t>
            </a:r>
            <a:r>
              <a:rPr lang="zh-CN" altLang="en-US" b="0" i="0" dirty="0">
                <a:effectLst/>
                <a:latin typeface="-apple-system"/>
              </a:rPr>
              <a:t>，静止中心）：在根尖组织中，有一类不分裂的，静止的细胞。</a:t>
            </a:r>
            <a:endParaRPr lang="en-US" altLang="zh-CN" b="0" i="0" dirty="0">
              <a:effectLst/>
              <a:latin typeface="-apple-system"/>
            </a:endParaRPr>
          </a:p>
          <a:p>
            <a:endParaRPr lang="en-US" altLang="zh-CN" dirty="0">
              <a:latin typeface="-apple-system"/>
            </a:endParaRPr>
          </a:p>
          <a:p>
            <a:r>
              <a:rPr lang="en-US" altLang="zh-CN" b="1" i="0" dirty="0">
                <a:effectLst/>
                <a:latin typeface="-apple-system"/>
              </a:rPr>
              <a:t>lateral root cap</a:t>
            </a:r>
            <a:r>
              <a:rPr lang="zh-CN" altLang="en-US" b="0" i="0" dirty="0">
                <a:effectLst/>
                <a:latin typeface="-apple-system"/>
              </a:rPr>
              <a:t>（侧根冠）</a:t>
            </a:r>
            <a:r>
              <a:rPr lang="zh-CN" altLang="en-US" b="0" i="0" dirty="0">
                <a:effectLst/>
                <a:latin typeface="-apple-system"/>
                <a:sym typeface="Wingdings" panose="05000000000000000000" pitchFamily="2" charset="2"/>
              </a:rPr>
              <a:t>（</a:t>
            </a:r>
            <a:r>
              <a:rPr lang="zh-CN" altLang="en-US" b="0" i="0" dirty="0">
                <a:effectLst/>
                <a:latin typeface="-apple-system"/>
              </a:rPr>
              <a:t>注意，不是侧根的根冠，是侧面的根冠）</a:t>
            </a:r>
            <a:endParaRPr lang="en-US" altLang="zh-CN" b="0" i="0" dirty="0">
              <a:effectLst/>
              <a:latin typeface="-apple-system"/>
            </a:endParaRPr>
          </a:p>
          <a:p>
            <a:r>
              <a:rPr lang="en-US" altLang="zh-CN" b="1" i="0" dirty="0">
                <a:effectLst/>
                <a:latin typeface="-apple-system"/>
              </a:rPr>
              <a:t>Epidermis</a:t>
            </a:r>
            <a:r>
              <a:rPr lang="zh-CN" altLang="en-US" b="0" i="0" dirty="0">
                <a:effectLst/>
                <a:latin typeface="-apple-system"/>
              </a:rPr>
              <a:t>（表皮）</a:t>
            </a:r>
            <a:endParaRPr lang="en-US" altLang="zh-CN" b="0" i="0" dirty="0">
              <a:effectLst/>
              <a:latin typeface="-apple-system"/>
            </a:endParaRPr>
          </a:p>
          <a:p>
            <a:r>
              <a:rPr lang="en-US" altLang="zh-CN" b="1" i="0" dirty="0">
                <a:effectLst/>
                <a:latin typeface="-apple-system"/>
              </a:rPr>
              <a:t>Cortex</a:t>
            </a:r>
            <a:r>
              <a:rPr lang="zh-CN" altLang="en-US" b="0" i="0" dirty="0">
                <a:effectLst/>
                <a:latin typeface="-apple-system"/>
              </a:rPr>
              <a:t>（皮层）</a:t>
            </a:r>
            <a:endParaRPr lang="en-US" altLang="zh-CN" b="0" i="0" dirty="0">
              <a:effectLst/>
              <a:latin typeface="-apple-system"/>
            </a:endParaRPr>
          </a:p>
          <a:p>
            <a:r>
              <a:rPr lang="en-US" altLang="zh-CN" b="1" i="0" dirty="0">
                <a:effectLst/>
                <a:latin typeface="-apple-system"/>
              </a:rPr>
              <a:t>Endodermis</a:t>
            </a:r>
            <a:r>
              <a:rPr lang="zh-CN" altLang="en-US" b="0" i="0" dirty="0">
                <a:effectLst/>
                <a:latin typeface="-apple-system"/>
              </a:rPr>
              <a:t>（内皮层）</a:t>
            </a:r>
            <a:endParaRPr lang="en-US" altLang="zh-CN" b="0" i="0" dirty="0">
              <a:effectLst/>
              <a:latin typeface="-apple-system"/>
            </a:endParaRPr>
          </a:p>
          <a:p>
            <a:r>
              <a:rPr lang="en-US" altLang="zh-CN" b="1" i="0" dirty="0">
                <a:effectLst/>
                <a:latin typeface="-apple-system"/>
              </a:rPr>
              <a:t>Stele</a:t>
            </a:r>
            <a:r>
              <a:rPr lang="zh-CN" altLang="en-US" b="0" i="0" dirty="0">
                <a:effectLst/>
                <a:latin typeface="-apple-system"/>
              </a:rPr>
              <a:t>（中柱）。</a:t>
            </a:r>
            <a:endParaRPr lang="en-US" altLang="zh-CN" dirty="0">
              <a:latin typeface="-apple-system"/>
            </a:endParaRPr>
          </a:p>
          <a:p>
            <a:r>
              <a:rPr lang="en-US" altLang="zh-CN" b="1" i="0" dirty="0">
                <a:effectLst/>
                <a:latin typeface="-apple-system"/>
              </a:rPr>
              <a:t>columella</a:t>
            </a:r>
            <a:r>
              <a:rPr lang="zh-CN" altLang="en-US" b="0" i="0" dirty="0">
                <a:effectLst/>
                <a:latin typeface="-apple-system"/>
              </a:rPr>
              <a:t>（中央根冠，根冠）：位于</a:t>
            </a:r>
            <a:r>
              <a:rPr lang="en-US" altLang="zh-CN" b="0" i="0" dirty="0">
                <a:effectLst/>
                <a:latin typeface="-apple-system"/>
              </a:rPr>
              <a:t>QC</a:t>
            </a:r>
            <a:r>
              <a:rPr lang="zh-CN" altLang="en-US" b="0" i="0" dirty="0">
                <a:effectLst/>
                <a:latin typeface="-apple-system"/>
              </a:rPr>
              <a:t>下方，细胞内有淀粉粒，是感受重力的平衡石。</a:t>
            </a:r>
            <a:endParaRPr lang="zh-CN" altLang="en-US" dirty="0"/>
          </a:p>
        </p:txBody>
      </p:sp>
      <p:sp>
        <p:nvSpPr>
          <p:cNvPr id="7" name="文本框 6">
            <a:extLst>
              <a:ext uri="{FF2B5EF4-FFF2-40B4-BE49-F238E27FC236}">
                <a16:creationId xmlns:a16="http://schemas.microsoft.com/office/drawing/2014/main" id="{2C5576C0-6AF9-5D4A-6EB6-22DA81E9DF79}"/>
              </a:ext>
            </a:extLst>
          </p:cNvPr>
          <p:cNvSpPr txBox="1"/>
          <p:nvPr/>
        </p:nvSpPr>
        <p:spPr>
          <a:xfrm>
            <a:off x="5335326" y="1080850"/>
            <a:ext cx="3031943" cy="461665"/>
          </a:xfrm>
          <a:prstGeom prst="rect">
            <a:avLst/>
          </a:prstGeom>
          <a:noFill/>
        </p:spPr>
        <p:txBody>
          <a:bodyPr wrap="square">
            <a:spAutoFit/>
          </a:bodyPr>
          <a:lstStyle/>
          <a:p>
            <a:pPr algn="l"/>
            <a:r>
              <a:rPr lang="en-US" altLang="zh-CN" sz="2400" b="1" i="0" dirty="0">
                <a:effectLst/>
                <a:latin typeface="-apple-system"/>
              </a:rPr>
              <a:t>1. </a:t>
            </a:r>
            <a:r>
              <a:rPr lang="zh-CN" altLang="en-US" sz="2400" b="1" i="0" dirty="0">
                <a:effectLst/>
                <a:latin typeface="-apple-system"/>
              </a:rPr>
              <a:t>拟南芥根的结构</a:t>
            </a:r>
          </a:p>
        </p:txBody>
      </p:sp>
      <p:grpSp>
        <p:nvGrpSpPr>
          <p:cNvPr id="2" name="组合 1">
            <a:extLst>
              <a:ext uri="{FF2B5EF4-FFF2-40B4-BE49-F238E27FC236}">
                <a16:creationId xmlns:a16="http://schemas.microsoft.com/office/drawing/2014/main" id="{43CEC816-FE67-B560-5323-3186F278681A}"/>
              </a:ext>
            </a:extLst>
          </p:cNvPr>
          <p:cNvGrpSpPr/>
          <p:nvPr/>
        </p:nvGrpSpPr>
        <p:grpSpPr>
          <a:xfrm>
            <a:off x="0" y="-9625"/>
            <a:ext cx="12192000" cy="604299"/>
            <a:chOff x="0" y="-9625"/>
            <a:chExt cx="12192000" cy="604299"/>
          </a:xfrm>
        </p:grpSpPr>
        <p:sp>
          <p:nvSpPr>
            <p:cNvPr id="3" name="矩形 2">
              <a:extLst>
                <a:ext uri="{FF2B5EF4-FFF2-40B4-BE49-F238E27FC236}">
                  <a16:creationId xmlns:a16="http://schemas.microsoft.com/office/drawing/2014/main" id="{757ECE65-E134-4F74-0A92-EDCB95D70B9D}"/>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28C6CB9-DDD7-DC16-67C7-737DCB248B45}"/>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微软雅黑" panose="020B0503020204020204" pitchFamily="34" charset="-122"/>
                  <a:ea typeface="微软雅黑" panose="020B0503020204020204" pitchFamily="34" charset="-122"/>
                </a:rPr>
                <a:t>研究背景</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59839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My Image 1">
            <a:extLst>
              <a:ext uri="{FF2B5EF4-FFF2-40B4-BE49-F238E27FC236}">
                <a16:creationId xmlns:a16="http://schemas.microsoft.com/office/drawing/2014/main" id="{F2E481EC-DB2E-1F22-6AA0-21958647D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600" y="1057524"/>
            <a:ext cx="6648450" cy="36290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AB3B9863-51EC-7F1B-5293-CF7DEB7149F6}"/>
              </a:ext>
            </a:extLst>
          </p:cNvPr>
          <p:cNvSpPr txBox="1"/>
          <p:nvPr/>
        </p:nvSpPr>
        <p:spPr>
          <a:xfrm>
            <a:off x="1637072" y="5060738"/>
            <a:ext cx="9063317" cy="1077218"/>
          </a:xfrm>
          <a:prstGeom prst="rect">
            <a:avLst/>
          </a:prstGeom>
          <a:noFill/>
        </p:spPr>
        <p:txBody>
          <a:bodyPr wrap="square">
            <a:spAutoFit/>
          </a:bodyPr>
          <a:lstStyle/>
          <a:p>
            <a:pPr>
              <a:spcAft>
                <a:spcPts val="600"/>
              </a:spcAft>
            </a:pPr>
            <a:r>
              <a:rPr lang="en-US" altLang="zh-CN" b="1" i="0" dirty="0">
                <a:effectLst/>
                <a:highlight>
                  <a:srgbClr val="C5C4E4"/>
                </a:highlight>
                <a:latin typeface="+mn-ea"/>
              </a:rPr>
              <a:t>Endodermis</a:t>
            </a:r>
            <a:r>
              <a:rPr lang="zh-CN" altLang="en-US" b="0" i="0" dirty="0">
                <a:effectLst/>
                <a:latin typeface="+mn-ea"/>
              </a:rPr>
              <a:t>（内皮层）</a:t>
            </a:r>
            <a:endParaRPr lang="en-US" altLang="zh-CN" b="1" dirty="0">
              <a:latin typeface="+mn-ea"/>
            </a:endParaRPr>
          </a:p>
          <a:p>
            <a:pPr>
              <a:spcAft>
                <a:spcPts val="600"/>
              </a:spcAft>
            </a:pPr>
            <a:r>
              <a:rPr lang="en-US" altLang="zh-CN" b="1" dirty="0">
                <a:highlight>
                  <a:srgbClr val="ECF1AF"/>
                </a:highlight>
                <a:latin typeface="+mn-ea"/>
              </a:rPr>
              <a:t>pericycle</a:t>
            </a:r>
            <a:r>
              <a:rPr lang="zh-CN" altLang="en-US" dirty="0">
                <a:latin typeface="+mn-ea"/>
              </a:rPr>
              <a:t>（中柱鞘）：是根初生结构中，位于维管柱最外层紧贴内皮层的一层细胞。</a:t>
            </a:r>
            <a:endParaRPr lang="en-US" altLang="zh-CN" dirty="0">
              <a:latin typeface="+mn-ea"/>
            </a:endParaRPr>
          </a:p>
          <a:p>
            <a:pPr>
              <a:spcAft>
                <a:spcPts val="600"/>
              </a:spcAft>
            </a:pPr>
            <a:r>
              <a:rPr lang="en-US" altLang="zh-CN" b="1" dirty="0">
                <a:highlight>
                  <a:srgbClr val="EC9C7F"/>
                </a:highlight>
                <a:latin typeface="+mn-ea"/>
              </a:rPr>
              <a:t>xylem</a:t>
            </a:r>
            <a:r>
              <a:rPr lang="zh-CN" altLang="en-US" dirty="0">
                <a:latin typeface="+mn-ea"/>
              </a:rPr>
              <a:t>（木质部）：植物中将水分和矿物质从根部向上输送的组织</a:t>
            </a:r>
            <a:r>
              <a:rPr lang="en-US" altLang="zh-CN" dirty="0">
                <a:latin typeface="+mn-ea"/>
              </a:rPr>
              <a:t>);</a:t>
            </a:r>
            <a:endParaRPr lang="zh-CN" altLang="en-US" dirty="0">
              <a:latin typeface="+mn-ea"/>
            </a:endParaRPr>
          </a:p>
        </p:txBody>
      </p:sp>
      <p:grpSp>
        <p:nvGrpSpPr>
          <p:cNvPr id="2" name="组合 1">
            <a:extLst>
              <a:ext uri="{FF2B5EF4-FFF2-40B4-BE49-F238E27FC236}">
                <a16:creationId xmlns:a16="http://schemas.microsoft.com/office/drawing/2014/main" id="{A762558E-7C74-C672-AC51-11E23458D6DD}"/>
              </a:ext>
            </a:extLst>
          </p:cNvPr>
          <p:cNvGrpSpPr/>
          <p:nvPr/>
        </p:nvGrpSpPr>
        <p:grpSpPr>
          <a:xfrm>
            <a:off x="0" y="-9625"/>
            <a:ext cx="12192000" cy="604299"/>
            <a:chOff x="0" y="-9625"/>
            <a:chExt cx="12192000" cy="604299"/>
          </a:xfrm>
        </p:grpSpPr>
        <p:sp>
          <p:nvSpPr>
            <p:cNvPr id="3" name="矩形 2">
              <a:extLst>
                <a:ext uri="{FF2B5EF4-FFF2-40B4-BE49-F238E27FC236}">
                  <a16:creationId xmlns:a16="http://schemas.microsoft.com/office/drawing/2014/main" id="{1704C440-9F75-D9FE-8BFC-C3D32F844D5D}"/>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DE3D2C9-7944-CBCD-3623-45DD731BFD25}"/>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微软雅黑" panose="020B0503020204020204" pitchFamily="34" charset="-122"/>
                  <a:ea typeface="微软雅黑" panose="020B0503020204020204" pitchFamily="34" charset="-122"/>
                </a:rPr>
                <a:t>研究背景</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722353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18FE4CC-AC6D-5144-17FF-E30F3A499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664" y="759117"/>
            <a:ext cx="3428101" cy="609440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5950B94-2042-0637-4853-2C72C438847C}"/>
              </a:ext>
            </a:extLst>
          </p:cNvPr>
          <p:cNvSpPr txBox="1"/>
          <p:nvPr/>
        </p:nvSpPr>
        <p:spPr>
          <a:xfrm>
            <a:off x="502023" y="759117"/>
            <a:ext cx="6318717" cy="1384995"/>
          </a:xfrm>
          <a:prstGeom prst="rect">
            <a:avLst/>
          </a:prstGeom>
          <a:noFill/>
        </p:spPr>
        <p:txBody>
          <a:bodyPr wrap="square">
            <a:spAutoFit/>
          </a:bodyPr>
          <a:lstStyle/>
          <a:p>
            <a:pPr algn="l"/>
            <a:r>
              <a:rPr lang="en-US" altLang="zh-CN" sz="2400" b="1" i="0" dirty="0">
                <a:effectLst/>
                <a:latin typeface="-apple-system"/>
              </a:rPr>
              <a:t>2. </a:t>
            </a:r>
            <a:r>
              <a:rPr lang="zh-CN" altLang="en-US" sz="2400" b="1" i="0" dirty="0">
                <a:effectLst/>
                <a:latin typeface="-apple-system"/>
              </a:rPr>
              <a:t>拟南芥根的细胞类型</a:t>
            </a:r>
            <a:endParaRPr lang="en-US" altLang="zh-CN" sz="2400" b="1" i="0" dirty="0">
              <a:effectLst/>
              <a:latin typeface="-apple-system"/>
            </a:endParaRPr>
          </a:p>
          <a:p>
            <a:pPr algn="l"/>
            <a:endParaRPr lang="en-US" altLang="zh-CN" sz="2400" b="1"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PT Serif" panose="020A0603040505020204" pitchFamily="18" charset="0"/>
                <a:ea typeface="等线" panose="02010600030101010101" pitchFamily="2" charset="-122"/>
                <a:cs typeface="+mn-cs"/>
              </a:rPr>
              <a:t>拟南芥的根部由</a:t>
            </a:r>
            <a:r>
              <a:rPr kumimoji="0" lang="en-US" altLang="zh-CN" sz="1800" b="0" i="0" u="none" strike="noStrike" kern="1200" cap="none" spc="0" normalizeH="0" baseline="0" noProof="0" dirty="0">
                <a:ln>
                  <a:noFill/>
                </a:ln>
                <a:solidFill>
                  <a:prstClr val="black"/>
                </a:solidFill>
                <a:effectLst/>
                <a:uLnTx/>
                <a:uFillTx/>
                <a:latin typeface="PT Serif" panose="020A0603040505020204" pitchFamily="18" charset="0"/>
                <a:ea typeface="等线" panose="02010600030101010101" pitchFamily="2" charset="-122"/>
                <a:cs typeface="+mn-cs"/>
              </a:rPr>
              <a:t>15</a:t>
            </a:r>
            <a:r>
              <a:rPr kumimoji="0" lang="zh-CN" altLang="en-US" sz="1800" b="0" i="0" u="none" strike="noStrike" kern="1200" cap="none" spc="0" normalizeH="0" baseline="0" noProof="0" dirty="0">
                <a:ln>
                  <a:noFill/>
                </a:ln>
                <a:solidFill>
                  <a:prstClr val="black"/>
                </a:solidFill>
                <a:effectLst/>
                <a:uLnTx/>
                <a:uFillTx/>
                <a:latin typeface="PT Serif" panose="020A0603040505020204" pitchFamily="18" charset="0"/>
                <a:ea typeface="等线" panose="02010600030101010101" pitchFamily="2" charset="-122"/>
                <a:cs typeface="+mn-cs"/>
              </a:rPr>
              <a:t>种细胞类型组成，这些细胞围绕其径向轴组织，其中许多细胞显示出旋转对称性。</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CF4C3392-371D-8299-DF40-D9F58A8DA30A}"/>
              </a:ext>
            </a:extLst>
          </p:cNvPr>
          <p:cNvSpPr txBox="1"/>
          <p:nvPr/>
        </p:nvSpPr>
        <p:spPr>
          <a:xfrm>
            <a:off x="502023" y="5970057"/>
            <a:ext cx="2958354" cy="553998"/>
          </a:xfrm>
          <a:prstGeom prst="rect">
            <a:avLst/>
          </a:prstGeom>
          <a:noFill/>
        </p:spPr>
        <p:txBody>
          <a:bodyPr wrap="square">
            <a:spAutoFit/>
          </a:bodyPr>
          <a:lstStyle/>
          <a:p>
            <a:r>
              <a:rPr lang="en-US" altLang="zh-CN" b="1" i="1" dirty="0"/>
              <a:t>Science</a:t>
            </a:r>
            <a:r>
              <a:rPr lang="en-US" altLang="zh-CN" dirty="0"/>
              <a:t>. 2007</a:t>
            </a:r>
          </a:p>
          <a:p>
            <a:r>
              <a:rPr lang="en-US" altLang="zh-CN" sz="1200" dirty="0"/>
              <a:t>DOI:</a:t>
            </a:r>
            <a:r>
              <a:rPr lang="zh-CN" altLang="en-US" sz="1200" dirty="0"/>
              <a:t>10.1126/science.1146265#abstract</a:t>
            </a:r>
          </a:p>
        </p:txBody>
      </p:sp>
      <p:grpSp>
        <p:nvGrpSpPr>
          <p:cNvPr id="2" name="组合 1">
            <a:extLst>
              <a:ext uri="{FF2B5EF4-FFF2-40B4-BE49-F238E27FC236}">
                <a16:creationId xmlns:a16="http://schemas.microsoft.com/office/drawing/2014/main" id="{461D0801-67AB-FDD6-0575-11DD94E02BCD}"/>
              </a:ext>
            </a:extLst>
          </p:cNvPr>
          <p:cNvGrpSpPr/>
          <p:nvPr/>
        </p:nvGrpSpPr>
        <p:grpSpPr>
          <a:xfrm>
            <a:off x="0" y="-9625"/>
            <a:ext cx="12192000" cy="604299"/>
            <a:chOff x="0" y="-9625"/>
            <a:chExt cx="12192000" cy="604299"/>
          </a:xfrm>
        </p:grpSpPr>
        <p:sp>
          <p:nvSpPr>
            <p:cNvPr id="3" name="矩形 2">
              <a:extLst>
                <a:ext uri="{FF2B5EF4-FFF2-40B4-BE49-F238E27FC236}">
                  <a16:creationId xmlns:a16="http://schemas.microsoft.com/office/drawing/2014/main" id="{7404530B-FFCC-85DF-B6D6-8C9DF214BEE3}"/>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634EADE-F7B0-53AE-FA2D-DB1D9007A74F}"/>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微软雅黑" panose="020B0503020204020204" pitchFamily="34" charset="-122"/>
                  <a:ea typeface="微软雅黑" panose="020B0503020204020204" pitchFamily="34" charset="-122"/>
                </a:rPr>
                <a:t>研究背景</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72354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86684FD-54EF-E8EB-7E43-D045D3FDE9E0}"/>
              </a:ext>
            </a:extLst>
          </p:cNvPr>
          <p:cNvSpPr txBox="1"/>
          <p:nvPr/>
        </p:nvSpPr>
        <p:spPr>
          <a:xfrm>
            <a:off x="404344" y="778597"/>
            <a:ext cx="5055162" cy="2769989"/>
          </a:xfrm>
          <a:prstGeom prst="rect">
            <a:avLst/>
          </a:prstGeom>
          <a:noFill/>
        </p:spPr>
        <p:txBody>
          <a:bodyPr wrap="square">
            <a:spAutoFit/>
          </a:bodyPr>
          <a:lstStyle/>
          <a:p>
            <a:pPr algn="l"/>
            <a:r>
              <a:rPr lang="en-US" altLang="zh-CN" sz="2400" b="1" i="0" dirty="0">
                <a:effectLst/>
                <a:latin typeface="+mn-ea"/>
              </a:rPr>
              <a:t>2. </a:t>
            </a:r>
            <a:r>
              <a:rPr lang="zh-CN" altLang="en-US" sz="2400" b="1" i="0" dirty="0">
                <a:effectLst/>
                <a:latin typeface="+mn-ea"/>
              </a:rPr>
              <a:t>拟南芥根的细胞类型</a:t>
            </a:r>
            <a:endParaRPr lang="en-US" altLang="zh-CN" sz="2400" b="1" i="0" dirty="0">
              <a:effectLst/>
              <a:latin typeface="+mn-ea"/>
            </a:endParaRPr>
          </a:p>
          <a:p>
            <a:pPr algn="l"/>
            <a:endParaRPr lang="en-US" altLang="zh-CN" sz="2400" b="1" i="0" dirty="0">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mn-ea"/>
              </a:rPr>
              <a:t>Marker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n-ea"/>
                <a:cs typeface="+mn-cs"/>
              </a:rPr>
              <a:t>为了区分这些不同类型的细胞，作者通过流式分选和</a:t>
            </a:r>
            <a:r>
              <a:rPr kumimoji="0" lang="en-US" altLang="zh-CN" sz="1800" b="0" i="0" u="none" strike="noStrike" kern="1200" cap="none" spc="0" normalizeH="0" baseline="0" noProof="0" dirty="0">
                <a:ln>
                  <a:noFill/>
                </a:ln>
                <a:solidFill>
                  <a:prstClr val="black"/>
                </a:solidFill>
                <a:effectLst/>
                <a:uLnTx/>
                <a:uFillTx/>
                <a:latin typeface="+mn-ea"/>
                <a:cs typeface="+mn-cs"/>
              </a:rPr>
              <a:t>RNA-seq</a:t>
            </a:r>
            <a:r>
              <a:rPr kumimoji="0" lang="zh-CN" altLang="en-US" sz="1800" b="0" i="0" u="none" strike="noStrike" kern="1200" cap="none" spc="0" normalizeH="0" baseline="0" noProof="0" dirty="0">
                <a:ln>
                  <a:noFill/>
                </a:ln>
                <a:solidFill>
                  <a:prstClr val="black"/>
                </a:solidFill>
                <a:effectLst/>
                <a:uLnTx/>
                <a:uFillTx/>
                <a:latin typeface="+mn-ea"/>
                <a:cs typeface="+mn-cs"/>
              </a:rPr>
              <a:t>技术，鉴定出不同类型细胞其各自特异的基因表达模式。</a:t>
            </a:r>
            <a:endParaRPr kumimoji="0" lang="en-US" altLang="zh-CN" sz="18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mn-ea"/>
                <a:cs typeface="+mn-cs"/>
              </a:rPr>
              <a:t>具体</a:t>
            </a:r>
            <a:r>
              <a:rPr kumimoji="0" lang="en-US" altLang="zh-CN" sz="1800" b="0" i="0" u="none" strike="noStrike" kern="1200" cap="none" spc="0" normalizeH="0" baseline="0" noProof="0" dirty="0">
                <a:ln>
                  <a:noFill/>
                </a:ln>
                <a:solidFill>
                  <a:prstClr val="black"/>
                </a:solidFill>
                <a:effectLst/>
                <a:uLnTx/>
                <a:uFillTx/>
                <a:latin typeface="+mn-ea"/>
                <a:cs typeface="+mn-cs"/>
              </a:rPr>
              <a:t>marker line</a:t>
            </a:r>
            <a:r>
              <a:rPr kumimoji="0" lang="zh-CN" altLang="en-US" sz="1800" b="0" i="0" u="none" strike="noStrike" kern="1200" cap="none" spc="0" normalizeH="0" baseline="0" noProof="0" dirty="0">
                <a:ln>
                  <a:noFill/>
                </a:ln>
                <a:solidFill>
                  <a:prstClr val="black"/>
                </a:solidFill>
                <a:effectLst/>
                <a:uLnTx/>
                <a:uFillTx/>
                <a:latin typeface="+mn-ea"/>
                <a:cs typeface="+mn-cs"/>
              </a:rPr>
              <a:t>的基因数据在该文献的补充材料中提供。</a:t>
            </a:r>
            <a:endParaRPr kumimoji="0" lang="en-US" altLang="zh-CN" sz="1800" b="0" i="0" u="none" strike="noStrike" kern="1200" cap="none" spc="0" normalizeH="0" baseline="0" noProof="0" dirty="0">
              <a:ln>
                <a:noFill/>
              </a:ln>
              <a:solidFill>
                <a:prstClr val="black"/>
              </a:solidFill>
              <a:effectLst/>
              <a:uLnTx/>
              <a:uFillTx/>
              <a:latin typeface="+mn-ea"/>
              <a:cs typeface="+mn-cs"/>
            </a:endParaRPr>
          </a:p>
        </p:txBody>
      </p:sp>
      <p:pic>
        <p:nvPicPr>
          <p:cNvPr id="8" name="图片 7">
            <a:extLst>
              <a:ext uri="{FF2B5EF4-FFF2-40B4-BE49-F238E27FC236}">
                <a16:creationId xmlns:a16="http://schemas.microsoft.com/office/drawing/2014/main" id="{B2A95A79-5BDA-D056-585C-D634F90BD2D8}"/>
              </a:ext>
            </a:extLst>
          </p:cNvPr>
          <p:cNvPicPr>
            <a:picLocks noChangeAspect="1"/>
          </p:cNvPicPr>
          <p:nvPr/>
        </p:nvPicPr>
        <p:blipFill>
          <a:blip r:embed="rId2"/>
          <a:stretch>
            <a:fillRect/>
          </a:stretch>
        </p:blipFill>
        <p:spPr>
          <a:xfrm>
            <a:off x="6217920" y="778597"/>
            <a:ext cx="5481022" cy="5929254"/>
          </a:xfrm>
          <a:prstGeom prst="rect">
            <a:avLst/>
          </a:prstGeom>
        </p:spPr>
      </p:pic>
      <p:sp>
        <p:nvSpPr>
          <p:cNvPr id="9" name="矩形 8">
            <a:extLst>
              <a:ext uri="{FF2B5EF4-FFF2-40B4-BE49-F238E27FC236}">
                <a16:creationId xmlns:a16="http://schemas.microsoft.com/office/drawing/2014/main" id="{7395DF33-8B94-8BD2-A5CC-1FF5F9D37170}"/>
              </a:ext>
            </a:extLst>
          </p:cNvPr>
          <p:cNvSpPr/>
          <p:nvPr/>
        </p:nvSpPr>
        <p:spPr>
          <a:xfrm>
            <a:off x="8302214" y="6231668"/>
            <a:ext cx="1210235" cy="4111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2D408903-7BD3-CE09-D9C1-154EB961A6A2}"/>
              </a:ext>
            </a:extLst>
          </p:cNvPr>
          <p:cNvCxnSpPr>
            <a:cxnSpLocks/>
          </p:cNvCxnSpPr>
          <p:nvPr/>
        </p:nvCxnSpPr>
        <p:spPr>
          <a:xfrm flipH="1">
            <a:off x="3747247" y="6642847"/>
            <a:ext cx="44744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C561C967-3825-46AF-0CF1-7323F7CBD483}"/>
              </a:ext>
            </a:extLst>
          </p:cNvPr>
          <p:cNvSpPr txBox="1"/>
          <p:nvPr/>
        </p:nvSpPr>
        <p:spPr>
          <a:xfrm>
            <a:off x="404344" y="6231667"/>
            <a:ext cx="334290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ea"/>
                <a:cs typeface="+mn-cs"/>
              </a:rPr>
              <a:t>这指的并不是一个基因，而是很多基因组成的一个</a:t>
            </a:r>
            <a:r>
              <a:rPr kumimoji="0" lang="en-US" altLang="zh-CN" sz="1600" b="0" i="0" u="none" strike="noStrike" kern="1200" cap="none" spc="0" normalizeH="0" baseline="0" noProof="0" dirty="0">
                <a:ln>
                  <a:noFill/>
                </a:ln>
                <a:solidFill>
                  <a:prstClr val="black"/>
                </a:solidFill>
                <a:effectLst/>
                <a:uLnTx/>
                <a:uFillTx/>
                <a:latin typeface="+mn-ea"/>
                <a:cs typeface="+mn-cs"/>
              </a:rPr>
              <a:t>marker line</a:t>
            </a:r>
            <a:r>
              <a:rPr kumimoji="0" lang="zh-CN" altLang="en-US" sz="1600" b="0" i="0" u="none" strike="noStrike" kern="1200" cap="none" spc="0" normalizeH="0" baseline="0" noProof="0" dirty="0">
                <a:ln>
                  <a:noFill/>
                </a:ln>
                <a:solidFill>
                  <a:prstClr val="black"/>
                </a:solidFill>
                <a:effectLst/>
                <a:uLnTx/>
                <a:uFillTx/>
                <a:latin typeface="+mn-ea"/>
                <a:cs typeface="+mn-cs"/>
              </a:rPr>
              <a:t>的名称</a:t>
            </a:r>
            <a:endParaRPr kumimoji="0" lang="en-US" altLang="zh-CN" sz="1600" b="0" i="0" u="none" strike="noStrike" kern="1200" cap="none" spc="0" normalizeH="0" baseline="0" noProof="0" dirty="0">
              <a:ln>
                <a:noFill/>
              </a:ln>
              <a:solidFill>
                <a:prstClr val="black"/>
              </a:solidFill>
              <a:effectLst/>
              <a:uLnTx/>
              <a:uFillTx/>
              <a:latin typeface="+mn-ea"/>
              <a:cs typeface="+mn-cs"/>
            </a:endParaRPr>
          </a:p>
        </p:txBody>
      </p:sp>
      <p:sp>
        <p:nvSpPr>
          <p:cNvPr id="13" name="文本框 12">
            <a:extLst>
              <a:ext uri="{FF2B5EF4-FFF2-40B4-BE49-F238E27FC236}">
                <a16:creationId xmlns:a16="http://schemas.microsoft.com/office/drawing/2014/main" id="{C792C748-6011-506A-9AD5-5E57F6D8B6DA}"/>
              </a:ext>
            </a:extLst>
          </p:cNvPr>
          <p:cNvSpPr txBox="1"/>
          <p:nvPr/>
        </p:nvSpPr>
        <p:spPr>
          <a:xfrm>
            <a:off x="404344" y="5521822"/>
            <a:ext cx="2958354" cy="553998"/>
          </a:xfrm>
          <a:prstGeom prst="rect">
            <a:avLst/>
          </a:prstGeom>
          <a:noFill/>
        </p:spPr>
        <p:txBody>
          <a:bodyPr wrap="square">
            <a:spAutoFit/>
          </a:bodyPr>
          <a:lstStyle/>
          <a:p>
            <a:r>
              <a:rPr lang="en-US" altLang="zh-CN" b="1" i="1" dirty="0"/>
              <a:t>Science</a:t>
            </a:r>
            <a:r>
              <a:rPr lang="en-US" altLang="zh-CN" dirty="0"/>
              <a:t>. 2007</a:t>
            </a:r>
          </a:p>
          <a:p>
            <a:r>
              <a:rPr lang="en-US" altLang="zh-CN" sz="1200" dirty="0"/>
              <a:t>DOI:</a:t>
            </a:r>
            <a:r>
              <a:rPr lang="zh-CN" altLang="en-US" sz="1200" dirty="0"/>
              <a:t>10.1126/science.1146265#abstract</a:t>
            </a:r>
          </a:p>
        </p:txBody>
      </p:sp>
      <p:grpSp>
        <p:nvGrpSpPr>
          <p:cNvPr id="2" name="组合 1">
            <a:extLst>
              <a:ext uri="{FF2B5EF4-FFF2-40B4-BE49-F238E27FC236}">
                <a16:creationId xmlns:a16="http://schemas.microsoft.com/office/drawing/2014/main" id="{8FC58BB5-0DB6-6AF1-C445-C3D3AD99109D}"/>
              </a:ext>
            </a:extLst>
          </p:cNvPr>
          <p:cNvGrpSpPr/>
          <p:nvPr/>
        </p:nvGrpSpPr>
        <p:grpSpPr>
          <a:xfrm>
            <a:off x="0" y="-9625"/>
            <a:ext cx="12192000" cy="604299"/>
            <a:chOff x="0" y="-9625"/>
            <a:chExt cx="12192000" cy="604299"/>
          </a:xfrm>
        </p:grpSpPr>
        <p:sp>
          <p:nvSpPr>
            <p:cNvPr id="3" name="矩形 2">
              <a:extLst>
                <a:ext uri="{FF2B5EF4-FFF2-40B4-BE49-F238E27FC236}">
                  <a16:creationId xmlns:a16="http://schemas.microsoft.com/office/drawing/2014/main" id="{A3D6C6D4-2295-61C4-21F0-DEC2F83597BD}"/>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9B4F113-28B5-F047-A59F-B430137D9EF5}"/>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white"/>
                  </a:solidFill>
                  <a:latin typeface="微软雅黑" panose="020B0503020204020204" pitchFamily="34" charset="-122"/>
                  <a:ea typeface="微软雅黑" panose="020B0503020204020204" pitchFamily="34" charset="-122"/>
                </a:rPr>
                <a:t>研究背景</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60772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40DEFC10-15B3-36DA-1922-2B53866C5394}"/>
              </a:ext>
            </a:extLst>
          </p:cNvPr>
          <p:cNvGrpSpPr/>
          <p:nvPr/>
        </p:nvGrpSpPr>
        <p:grpSpPr>
          <a:xfrm>
            <a:off x="1510553" y="2169291"/>
            <a:ext cx="9170894" cy="2331979"/>
            <a:chOff x="1246094" y="954746"/>
            <a:chExt cx="9170894" cy="2331979"/>
          </a:xfrm>
        </p:grpSpPr>
        <p:grpSp>
          <p:nvGrpSpPr>
            <p:cNvPr id="14" name="组合 13">
              <a:extLst>
                <a:ext uri="{FF2B5EF4-FFF2-40B4-BE49-F238E27FC236}">
                  <a16:creationId xmlns:a16="http://schemas.microsoft.com/office/drawing/2014/main" id="{0B49849B-CB2A-60DD-DDCA-39E541309DD3}"/>
                </a:ext>
              </a:extLst>
            </p:cNvPr>
            <p:cNvGrpSpPr/>
            <p:nvPr/>
          </p:nvGrpSpPr>
          <p:grpSpPr>
            <a:xfrm>
              <a:off x="1317811" y="954746"/>
              <a:ext cx="9018495" cy="2213953"/>
              <a:chOff x="358588" y="3429000"/>
              <a:chExt cx="10183906" cy="2500049"/>
            </a:xfrm>
          </p:grpSpPr>
          <p:pic>
            <p:nvPicPr>
              <p:cNvPr id="7" name="图片 6">
                <a:extLst>
                  <a:ext uri="{FF2B5EF4-FFF2-40B4-BE49-F238E27FC236}">
                    <a16:creationId xmlns:a16="http://schemas.microsoft.com/office/drawing/2014/main" id="{B6BD557A-A46D-1C0D-29CD-2E5E57169327}"/>
                  </a:ext>
                </a:extLst>
              </p:cNvPr>
              <p:cNvPicPr>
                <a:picLocks noChangeAspect="1"/>
              </p:cNvPicPr>
              <p:nvPr/>
            </p:nvPicPr>
            <p:blipFill>
              <a:blip r:embed="rId3"/>
              <a:stretch>
                <a:fillRect/>
              </a:stretch>
            </p:blipFill>
            <p:spPr>
              <a:xfrm>
                <a:off x="358588" y="3429000"/>
                <a:ext cx="10183906" cy="2500049"/>
              </a:xfrm>
              <a:prstGeom prst="rect">
                <a:avLst/>
              </a:prstGeom>
            </p:spPr>
          </p:pic>
          <p:sp>
            <p:nvSpPr>
              <p:cNvPr id="11" name="文本框 10">
                <a:extLst>
                  <a:ext uri="{FF2B5EF4-FFF2-40B4-BE49-F238E27FC236}">
                    <a16:creationId xmlns:a16="http://schemas.microsoft.com/office/drawing/2014/main" id="{8D94D197-5ADC-BEF5-1144-9326C1AA913A}"/>
                  </a:ext>
                </a:extLst>
              </p:cNvPr>
              <p:cNvSpPr txBox="1"/>
              <p:nvPr/>
            </p:nvSpPr>
            <p:spPr>
              <a:xfrm>
                <a:off x="1998542" y="4985911"/>
                <a:ext cx="2765868" cy="347549"/>
              </a:xfrm>
              <a:prstGeom prst="rect">
                <a:avLst/>
              </a:prstGeom>
              <a:noFill/>
            </p:spPr>
            <p:txBody>
              <a:bodyPr wrap="square">
                <a:spAutoFit/>
              </a:bodyPr>
              <a:lstStyle/>
              <a:p>
                <a:r>
                  <a:rPr lang="zh-CN" altLang="en-US" sz="1400" b="0" i="0" dirty="0">
                    <a:effectLst/>
                    <a:latin typeface="Open Sans" panose="020B0606030504020204" pitchFamily="34" charset="0"/>
                  </a:rPr>
                  <a:t>重力弯曲刺激</a:t>
                </a:r>
                <a:r>
                  <a:rPr lang="en-US" altLang="zh-CN" sz="1400" b="0" i="0" dirty="0">
                    <a:effectLst/>
                    <a:latin typeface="Open Sans" panose="020B0606030504020204" pitchFamily="34" charset="0"/>
                  </a:rPr>
                  <a:t>LRP</a:t>
                </a:r>
                <a:r>
                  <a:rPr lang="zh-CN" altLang="en-US" sz="1400" b="0" i="0" dirty="0">
                    <a:effectLst/>
                    <a:latin typeface="Open Sans" panose="020B0606030504020204" pitchFamily="34" charset="0"/>
                  </a:rPr>
                  <a:t>的形成</a:t>
                </a:r>
                <a:endParaRPr lang="zh-CN" altLang="en-US" sz="1400" dirty="0"/>
              </a:p>
            </p:txBody>
          </p:sp>
        </p:grpSp>
        <p:sp>
          <p:nvSpPr>
            <p:cNvPr id="19" name="矩形 18">
              <a:extLst>
                <a:ext uri="{FF2B5EF4-FFF2-40B4-BE49-F238E27FC236}">
                  <a16:creationId xmlns:a16="http://schemas.microsoft.com/office/drawing/2014/main" id="{2847590A-564F-3557-7314-65338148AE73}"/>
                </a:ext>
              </a:extLst>
            </p:cNvPr>
            <p:cNvSpPr/>
            <p:nvPr/>
          </p:nvSpPr>
          <p:spPr>
            <a:xfrm>
              <a:off x="1246094" y="954746"/>
              <a:ext cx="9170894" cy="2331979"/>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D9CDD754-4093-74C3-1AD5-063D0BBD437E}"/>
              </a:ext>
            </a:extLst>
          </p:cNvPr>
          <p:cNvGrpSpPr/>
          <p:nvPr/>
        </p:nvGrpSpPr>
        <p:grpSpPr>
          <a:xfrm>
            <a:off x="0" y="-9625"/>
            <a:ext cx="12192000" cy="604299"/>
            <a:chOff x="0" y="-9625"/>
            <a:chExt cx="12192000" cy="604299"/>
          </a:xfrm>
        </p:grpSpPr>
        <p:sp>
          <p:nvSpPr>
            <p:cNvPr id="21" name="矩形 20">
              <a:extLst>
                <a:ext uri="{FF2B5EF4-FFF2-40B4-BE49-F238E27FC236}">
                  <a16:creationId xmlns:a16="http://schemas.microsoft.com/office/drawing/2014/main" id="{A4F73A87-C724-1857-9149-7DB9A66DEB2F}"/>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63F6A283-CC57-1773-B212-3D532AA50260}"/>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方法</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7" name="文本框 26">
            <a:extLst>
              <a:ext uri="{FF2B5EF4-FFF2-40B4-BE49-F238E27FC236}">
                <a16:creationId xmlns:a16="http://schemas.microsoft.com/office/drawing/2014/main" id="{3AF788D8-4681-F28B-7051-3B4D69C6BB8C}"/>
              </a:ext>
            </a:extLst>
          </p:cNvPr>
          <p:cNvSpPr txBox="1"/>
          <p:nvPr/>
        </p:nvSpPr>
        <p:spPr>
          <a:xfrm>
            <a:off x="1510553" y="1556183"/>
            <a:ext cx="1373798" cy="369332"/>
          </a:xfrm>
          <a:prstGeom prst="rect">
            <a:avLst/>
          </a:prstGeom>
          <a:noFill/>
        </p:spPr>
        <p:txBody>
          <a:bodyPr wrap="square">
            <a:spAutoFit/>
          </a:bodyPr>
          <a:lstStyle/>
          <a:p>
            <a:r>
              <a:rPr lang="en-US" altLang="zh-CN" b="1" dirty="0" err="1"/>
              <a:t>scRNA</a:t>
            </a:r>
            <a:r>
              <a:rPr lang="en-US" altLang="zh-CN" b="1" dirty="0"/>
              <a:t>-seq</a:t>
            </a:r>
            <a:endParaRPr lang="zh-CN" altLang="en-US" b="1" dirty="0"/>
          </a:p>
        </p:txBody>
      </p:sp>
    </p:spTree>
    <p:extLst>
      <p:ext uri="{BB962C8B-B14F-4D97-AF65-F5344CB8AC3E}">
        <p14:creationId xmlns:p14="http://schemas.microsoft.com/office/powerpoint/2010/main" val="269814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A28DCDF6-8455-EB8F-E5E2-535971F31C0F}"/>
              </a:ext>
            </a:extLst>
          </p:cNvPr>
          <p:cNvGrpSpPr/>
          <p:nvPr/>
        </p:nvGrpSpPr>
        <p:grpSpPr>
          <a:xfrm>
            <a:off x="419543" y="3987232"/>
            <a:ext cx="6474535" cy="2749610"/>
            <a:chOff x="4401385" y="3896694"/>
            <a:chExt cx="6973017" cy="2961306"/>
          </a:xfrm>
        </p:grpSpPr>
        <p:grpSp>
          <p:nvGrpSpPr>
            <p:cNvPr id="30" name="组合 29">
              <a:extLst>
                <a:ext uri="{FF2B5EF4-FFF2-40B4-BE49-F238E27FC236}">
                  <a16:creationId xmlns:a16="http://schemas.microsoft.com/office/drawing/2014/main" id="{0878543C-114D-BE9D-E403-47FB36A5903F}"/>
                </a:ext>
              </a:extLst>
            </p:cNvPr>
            <p:cNvGrpSpPr/>
            <p:nvPr/>
          </p:nvGrpSpPr>
          <p:grpSpPr>
            <a:xfrm>
              <a:off x="8460731" y="3896694"/>
              <a:ext cx="2913671" cy="2961306"/>
              <a:chOff x="7905709" y="3821590"/>
              <a:chExt cx="2658949" cy="2702420"/>
            </a:xfrm>
          </p:grpSpPr>
          <p:pic>
            <p:nvPicPr>
              <p:cNvPr id="24" name="图片 23">
                <a:extLst>
                  <a:ext uri="{FF2B5EF4-FFF2-40B4-BE49-F238E27FC236}">
                    <a16:creationId xmlns:a16="http://schemas.microsoft.com/office/drawing/2014/main" id="{16F76DC6-9967-64E9-D6CE-CBE199873E77}"/>
                  </a:ext>
                </a:extLst>
              </p:cNvPr>
              <p:cNvPicPr>
                <a:picLocks noChangeAspect="1"/>
              </p:cNvPicPr>
              <p:nvPr/>
            </p:nvPicPr>
            <p:blipFill>
              <a:blip r:embed="rId2"/>
              <a:stretch>
                <a:fillRect/>
              </a:stretch>
            </p:blipFill>
            <p:spPr>
              <a:xfrm>
                <a:off x="7905709" y="3821590"/>
                <a:ext cx="2658949" cy="2702420"/>
              </a:xfrm>
              <a:prstGeom prst="rect">
                <a:avLst/>
              </a:prstGeom>
            </p:spPr>
          </p:pic>
          <p:pic>
            <p:nvPicPr>
              <p:cNvPr id="29" name="图片 28">
                <a:extLst>
                  <a:ext uri="{FF2B5EF4-FFF2-40B4-BE49-F238E27FC236}">
                    <a16:creationId xmlns:a16="http://schemas.microsoft.com/office/drawing/2014/main" id="{F3133087-3B68-A289-5CD1-5C15D08E0FD8}"/>
                  </a:ext>
                </a:extLst>
              </p:cNvPr>
              <p:cNvPicPr>
                <a:picLocks noChangeAspect="1"/>
              </p:cNvPicPr>
              <p:nvPr/>
            </p:nvPicPr>
            <p:blipFill>
              <a:blip r:embed="rId3"/>
              <a:stretch>
                <a:fillRect/>
              </a:stretch>
            </p:blipFill>
            <p:spPr>
              <a:xfrm>
                <a:off x="7930100" y="4161756"/>
                <a:ext cx="608689" cy="1334465"/>
              </a:xfrm>
              <a:prstGeom prst="rect">
                <a:avLst/>
              </a:prstGeom>
            </p:spPr>
          </p:pic>
        </p:grpSp>
        <p:pic>
          <p:nvPicPr>
            <p:cNvPr id="27" name="图片 26">
              <a:extLst>
                <a:ext uri="{FF2B5EF4-FFF2-40B4-BE49-F238E27FC236}">
                  <a16:creationId xmlns:a16="http://schemas.microsoft.com/office/drawing/2014/main" id="{A8596B54-51ED-8242-A6E9-8D7C76610A2A}"/>
                </a:ext>
              </a:extLst>
            </p:cNvPr>
            <p:cNvPicPr>
              <a:picLocks noChangeAspect="1"/>
            </p:cNvPicPr>
            <p:nvPr/>
          </p:nvPicPr>
          <p:blipFill rotWithShape="1">
            <a:blip r:embed="rId4"/>
            <a:srcRect t="11048" r="-2245"/>
            <a:stretch/>
          </p:blipFill>
          <p:spPr>
            <a:xfrm>
              <a:off x="4401385" y="3935657"/>
              <a:ext cx="4229440" cy="2565091"/>
            </a:xfrm>
            <a:prstGeom prst="rect">
              <a:avLst/>
            </a:prstGeom>
          </p:spPr>
        </p:pic>
      </p:grpSp>
      <p:grpSp>
        <p:nvGrpSpPr>
          <p:cNvPr id="36" name="组合 35">
            <a:extLst>
              <a:ext uri="{FF2B5EF4-FFF2-40B4-BE49-F238E27FC236}">
                <a16:creationId xmlns:a16="http://schemas.microsoft.com/office/drawing/2014/main" id="{79A7449A-1C09-EF57-4FD7-3752A9E99F1C}"/>
              </a:ext>
            </a:extLst>
          </p:cNvPr>
          <p:cNvGrpSpPr/>
          <p:nvPr/>
        </p:nvGrpSpPr>
        <p:grpSpPr>
          <a:xfrm>
            <a:off x="965405" y="617107"/>
            <a:ext cx="6266182" cy="2954655"/>
            <a:chOff x="4660660" y="666364"/>
            <a:chExt cx="6266182" cy="2954655"/>
          </a:xfrm>
        </p:grpSpPr>
        <p:grpSp>
          <p:nvGrpSpPr>
            <p:cNvPr id="25" name="组合 24">
              <a:extLst>
                <a:ext uri="{FF2B5EF4-FFF2-40B4-BE49-F238E27FC236}">
                  <a16:creationId xmlns:a16="http://schemas.microsoft.com/office/drawing/2014/main" id="{A216D4B8-D816-3583-EA3D-B0689A208237}"/>
                </a:ext>
              </a:extLst>
            </p:cNvPr>
            <p:cNvGrpSpPr/>
            <p:nvPr/>
          </p:nvGrpSpPr>
          <p:grpSpPr>
            <a:xfrm>
              <a:off x="4660660" y="666364"/>
              <a:ext cx="6266182" cy="2954655"/>
              <a:chOff x="600636" y="4082608"/>
              <a:chExt cx="5692022" cy="2683925"/>
            </a:xfrm>
          </p:grpSpPr>
          <p:pic>
            <p:nvPicPr>
              <p:cNvPr id="15" name="图片 14">
                <a:extLst>
                  <a:ext uri="{FF2B5EF4-FFF2-40B4-BE49-F238E27FC236}">
                    <a16:creationId xmlns:a16="http://schemas.microsoft.com/office/drawing/2014/main" id="{50DB1148-C712-8EDA-958E-3710912F138C}"/>
                  </a:ext>
                </a:extLst>
              </p:cNvPr>
              <p:cNvPicPr>
                <a:picLocks noChangeAspect="1"/>
              </p:cNvPicPr>
              <p:nvPr/>
            </p:nvPicPr>
            <p:blipFill>
              <a:blip r:embed="rId5"/>
              <a:stretch>
                <a:fillRect/>
              </a:stretch>
            </p:blipFill>
            <p:spPr>
              <a:xfrm>
                <a:off x="600636" y="4082608"/>
                <a:ext cx="2715400" cy="2549715"/>
              </a:xfrm>
              <a:prstGeom prst="rect">
                <a:avLst/>
              </a:prstGeom>
            </p:spPr>
          </p:pic>
          <p:grpSp>
            <p:nvGrpSpPr>
              <p:cNvPr id="16" name="组合 15">
                <a:extLst>
                  <a:ext uri="{FF2B5EF4-FFF2-40B4-BE49-F238E27FC236}">
                    <a16:creationId xmlns:a16="http://schemas.microsoft.com/office/drawing/2014/main" id="{15D8CFEA-3686-6759-CE8F-C2DB0F81E83C}"/>
                  </a:ext>
                </a:extLst>
              </p:cNvPr>
              <p:cNvGrpSpPr/>
              <p:nvPr/>
            </p:nvGrpSpPr>
            <p:grpSpPr>
              <a:xfrm>
                <a:off x="3672048" y="4167670"/>
                <a:ext cx="2620610" cy="2598863"/>
                <a:chOff x="6417642" y="1633287"/>
                <a:chExt cx="3621478" cy="3591426"/>
              </a:xfrm>
            </p:grpSpPr>
            <p:pic>
              <p:nvPicPr>
                <p:cNvPr id="17" name="图片 16">
                  <a:extLst>
                    <a:ext uri="{FF2B5EF4-FFF2-40B4-BE49-F238E27FC236}">
                      <a16:creationId xmlns:a16="http://schemas.microsoft.com/office/drawing/2014/main" id="{87DCCCF5-14E9-9A97-8110-76F234C6B7B7}"/>
                    </a:ext>
                  </a:extLst>
                </p:cNvPr>
                <p:cNvPicPr>
                  <a:picLocks noChangeAspect="1"/>
                </p:cNvPicPr>
                <p:nvPr/>
              </p:nvPicPr>
              <p:blipFill>
                <a:blip r:embed="rId6"/>
                <a:stretch>
                  <a:fillRect/>
                </a:stretch>
              </p:blipFill>
              <p:spPr>
                <a:xfrm>
                  <a:off x="6417642" y="1633287"/>
                  <a:ext cx="3534268" cy="3591426"/>
                </a:xfrm>
                <a:prstGeom prst="rect">
                  <a:avLst/>
                </a:prstGeom>
              </p:spPr>
            </p:pic>
            <p:pic>
              <p:nvPicPr>
                <p:cNvPr id="18" name="图片 17">
                  <a:extLst>
                    <a:ext uri="{FF2B5EF4-FFF2-40B4-BE49-F238E27FC236}">
                      <a16:creationId xmlns:a16="http://schemas.microsoft.com/office/drawing/2014/main" id="{BC1EC8C7-89C7-D2C0-AB07-32BB353E8A70}"/>
                    </a:ext>
                  </a:extLst>
                </p:cNvPr>
                <p:cNvPicPr>
                  <a:picLocks noChangeAspect="1"/>
                </p:cNvPicPr>
                <p:nvPr/>
              </p:nvPicPr>
              <p:blipFill>
                <a:blip r:embed="rId7"/>
                <a:stretch>
                  <a:fillRect/>
                </a:stretch>
              </p:blipFill>
              <p:spPr>
                <a:xfrm>
                  <a:off x="8996505" y="4043082"/>
                  <a:ext cx="1042615" cy="1181630"/>
                </a:xfrm>
                <a:prstGeom prst="rect">
                  <a:avLst/>
                </a:prstGeom>
              </p:spPr>
            </p:pic>
          </p:grpSp>
        </p:grpSp>
        <p:sp>
          <p:nvSpPr>
            <p:cNvPr id="35" name="矩形: 圆角 34">
              <a:extLst>
                <a:ext uri="{FF2B5EF4-FFF2-40B4-BE49-F238E27FC236}">
                  <a16:creationId xmlns:a16="http://schemas.microsoft.com/office/drawing/2014/main" id="{A6A08C1D-AF4A-9FF5-B2F5-D14841BCA716}"/>
                </a:ext>
              </a:extLst>
            </p:cNvPr>
            <p:cNvSpPr/>
            <p:nvPr/>
          </p:nvSpPr>
          <p:spPr>
            <a:xfrm>
              <a:off x="6323189" y="1571945"/>
              <a:ext cx="1422317" cy="1502616"/>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9" name="直接连接符 38">
            <a:extLst>
              <a:ext uri="{FF2B5EF4-FFF2-40B4-BE49-F238E27FC236}">
                <a16:creationId xmlns:a16="http://schemas.microsoft.com/office/drawing/2014/main" id="{1E0A9CFB-BDB1-D871-AA11-6D1BB7445D59}"/>
              </a:ext>
            </a:extLst>
          </p:cNvPr>
          <p:cNvCxnSpPr>
            <a:cxnSpLocks/>
          </p:cNvCxnSpPr>
          <p:nvPr/>
        </p:nvCxnSpPr>
        <p:spPr>
          <a:xfrm flipH="1">
            <a:off x="869864" y="3025304"/>
            <a:ext cx="1739628" cy="654016"/>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3DE45E8C-5000-8307-CD70-E20258ACD0E6}"/>
              </a:ext>
            </a:extLst>
          </p:cNvPr>
          <p:cNvCxnSpPr>
            <a:cxnSpLocks/>
          </p:cNvCxnSpPr>
          <p:nvPr/>
        </p:nvCxnSpPr>
        <p:spPr>
          <a:xfrm flipH="1" flipV="1">
            <a:off x="4050251" y="3017836"/>
            <a:ext cx="1565162" cy="654016"/>
          </a:xfrm>
          <a:prstGeom prst="line">
            <a:avLst/>
          </a:prstGeom>
          <a:ln w="12700">
            <a:prstDash val="dash"/>
          </a:ln>
        </p:spPr>
        <p:style>
          <a:lnRef idx="1">
            <a:schemeClr val="dk1"/>
          </a:lnRef>
          <a:fillRef idx="0">
            <a:schemeClr val="dk1"/>
          </a:fillRef>
          <a:effectRef idx="0">
            <a:schemeClr val="dk1"/>
          </a:effectRef>
          <a:fontRef idx="minor">
            <a:schemeClr val="tx1"/>
          </a:fontRef>
        </p:style>
      </p:cxnSp>
      <p:pic>
        <p:nvPicPr>
          <p:cNvPr id="49" name="图片 48">
            <a:extLst>
              <a:ext uri="{FF2B5EF4-FFF2-40B4-BE49-F238E27FC236}">
                <a16:creationId xmlns:a16="http://schemas.microsoft.com/office/drawing/2014/main" id="{30E315C4-0871-9E21-2F61-C2CA4943A8FD}"/>
              </a:ext>
            </a:extLst>
          </p:cNvPr>
          <p:cNvPicPr>
            <a:picLocks noChangeAspect="1"/>
          </p:cNvPicPr>
          <p:nvPr/>
        </p:nvPicPr>
        <p:blipFill>
          <a:blip r:embed="rId8"/>
          <a:stretch>
            <a:fillRect/>
          </a:stretch>
        </p:blipFill>
        <p:spPr>
          <a:xfrm>
            <a:off x="7231587" y="3786880"/>
            <a:ext cx="4473417" cy="2949962"/>
          </a:xfrm>
          <a:prstGeom prst="rect">
            <a:avLst/>
          </a:prstGeom>
        </p:spPr>
      </p:pic>
      <p:sp>
        <p:nvSpPr>
          <p:cNvPr id="50" name="矩形 49">
            <a:extLst>
              <a:ext uri="{FF2B5EF4-FFF2-40B4-BE49-F238E27FC236}">
                <a16:creationId xmlns:a16="http://schemas.microsoft.com/office/drawing/2014/main" id="{5677F7B8-E956-8699-0288-5FDA3585F08D}"/>
              </a:ext>
            </a:extLst>
          </p:cNvPr>
          <p:cNvSpPr/>
          <p:nvPr/>
        </p:nvSpPr>
        <p:spPr>
          <a:xfrm>
            <a:off x="382551" y="3786880"/>
            <a:ext cx="11322453" cy="3013412"/>
          </a:xfrm>
          <a:prstGeom prst="rect">
            <a:avLst/>
          </a:prstGeom>
          <a:no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id="{BF63A126-B336-E671-98A1-7CB4F010ED02}"/>
              </a:ext>
            </a:extLst>
          </p:cNvPr>
          <p:cNvPicPr>
            <a:picLocks noChangeAspect="1"/>
          </p:cNvPicPr>
          <p:nvPr/>
        </p:nvPicPr>
        <p:blipFill>
          <a:blip r:embed="rId9"/>
          <a:stretch>
            <a:fillRect/>
          </a:stretch>
        </p:blipFill>
        <p:spPr>
          <a:xfrm rot="16200000">
            <a:off x="6240847" y="1802805"/>
            <a:ext cx="2505425" cy="352474"/>
          </a:xfrm>
          <a:prstGeom prst="rect">
            <a:avLst/>
          </a:prstGeom>
        </p:spPr>
      </p:pic>
      <p:pic>
        <p:nvPicPr>
          <p:cNvPr id="54" name="图片 53">
            <a:extLst>
              <a:ext uri="{FF2B5EF4-FFF2-40B4-BE49-F238E27FC236}">
                <a16:creationId xmlns:a16="http://schemas.microsoft.com/office/drawing/2014/main" id="{626E5219-BCFF-93C1-FCD1-63B43E47AE6D}"/>
              </a:ext>
            </a:extLst>
          </p:cNvPr>
          <p:cNvPicPr>
            <a:picLocks noChangeAspect="1"/>
          </p:cNvPicPr>
          <p:nvPr/>
        </p:nvPicPr>
        <p:blipFill>
          <a:blip r:embed="rId10"/>
          <a:stretch>
            <a:fillRect/>
          </a:stretch>
        </p:blipFill>
        <p:spPr>
          <a:xfrm rot="16200000">
            <a:off x="6121131" y="4811368"/>
            <a:ext cx="1934592" cy="286320"/>
          </a:xfrm>
          <a:prstGeom prst="rect">
            <a:avLst/>
          </a:prstGeom>
        </p:spPr>
      </p:pic>
      <p:grpSp>
        <p:nvGrpSpPr>
          <p:cNvPr id="56" name="组合 55">
            <a:extLst>
              <a:ext uri="{FF2B5EF4-FFF2-40B4-BE49-F238E27FC236}">
                <a16:creationId xmlns:a16="http://schemas.microsoft.com/office/drawing/2014/main" id="{E5D80E58-B364-5BE2-2543-866FED81B198}"/>
              </a:ext>
            </a:extLst>
          </p:cNvPr>
          <p:cNvGrpSpPr/>
          <p:nvPr/>
        </p:nvGrpSpPr>
        <p:grpSpPr>
          <a:xfrm>
            <a:off x="0" y="0"/>
            <a:ext cx="12192000" cy="604299"/>
            <a:chOff x="0" y="-9625"/>
            <a:chExt cx="12192000" cy="604299"/>
          </a:xfrm>
        </p:grpSpPr>
        <p:sp>
          <p:nvSpPr>
            <p:cNvPr id="57" name="矩形 56">
              <a:extLst>
                <a:ext uri="{FF2B5EF4-FFF2-40B4-BE49-F238E27FC236}">
                  <a16:creationId xmlns:a16="http://schemas.microsoft.com/office/drawing/2014/main" id="{91035AB3-71CC-953D-4301-0A4C353C8A8B}"/>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EC116987-ED1C-A89C-63D3-2D9196839985}"/>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0" name="文本框 59">
            <a:extLst>
              <a:ext uri="{FF2B5EF4-FFF2-40B4-BE49-F238E27FC236}">
                <a16:creationId xmlns:a16="http://schemas.microsoft.com/office/drawing/2014/main" id="{6DE004B8-4C8B-00EE-1440-E799C0C0AAB4}"/>
              </a:ext>
            </a:extLst>
          </p:cNvPr>
          <p:cNvSpPr txBox="1"/>
          <p:nvPr/>
        </p:nvSpPr>
        <p:spPr>
          <a:xfrm>
            <a:off x="2911565" y="3299283"/>
            <a:ext cx="990495" cy="369332"/>
          </a:xfrm>
          <a:prstGeom prst="rect">
            <a:avLst/>
          </a:prstGeom>
          <a:noFill/>
        </p:spPr>
        <p:txBody>
          <a:bodyPr wrap="square">
            <a:spAutoFit/>
          </a:bodyPr>
          <a:lstStyle/>
          <a:p>
            <a:r>
              <a:rPr lang="zh-CN" altLang="en-US" dirty="0"/>
              <a:t>再聚类</a:t>
            </a:r>
          </a:p>
        </p:txBody>
      </p:sp>
    </p:spTree>
    <p:extLst>
      <p:ext uri="{BB962C8B-B14F-4D97-AF65-F5344CB8AC3E}">
        <p14:creationId xmlns:p14="http://schemas.microsoft.com/office/powerpoint/2010/main" val="402625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D2C80-CBC5-8B86-9CCA-B737490D507C}"/>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4510936D-5371-73B7-3113-C27F78ADB455}"/>
              </a:ext>
            </a:extLst>
          </p:cNvPr>
          <p:cNvSpPr txBox="1"/>
          <p:nvPr/>
        </p:nvSpPr>
        <p:spPr>
          <a:xfrm>
            <a:off x="457772" y="847164"/>
            <a:ext cx="3635872" cy="369332"/>
          </a:xfrm>
          <a:prstGeom prst="rect">
            <a:avLst/>
          </a:prstGeom>
          <a:noFill/>
        </p:spPr>
        <p:txBody>
          <a:bodyPr wrap="square">
            <a:spAutoFit/>
          </a:bodyPr>
          <a:lstStyle/>
          <a:p>
            <a:r>
              <a:rPr lang="en-US" altLang="zh-CN" b="1" dirty="0"/>
              <a:t>1.</a:t>
            </a:r>
            <a:r>
              <a:rPr lang="zh-CN" altLang="en-US" b="1" dirty="0"/>
              <a:t> 对</a:t>
            </a:r>
            <a:r>
              <a:rPr lang="en-US" altLang="zh-CN" b="1" dirty="0"/>
              <a:t>pericycle</a:t>
            </a:r>
            <a:r>
              <a:rPr lang="zh-CN" altLang="en-US" b="1" dirty="0"/>
              <a:t>进行拟时序分析</a:t>
            </a:r>
            <a:endParaRPr lang="en-US" altLang="zh-CN" b="1" dirty="0"/>
          </a:p>
        </p:txBody>
      </p:sp>
      <p:grpSp>
        <p:nvGrpSpPr>
          <p:cNvPr id="46" name="组合 45">
            <a:extLst>
              <a:ext uri="{FF2B5EF4-FFF2-40B4-BE49-F238E27FC236}">
                <a16:creationId xmlns:a16="http://schemas.microsoft.com/office/drawing/2014/main" id="{191F2EA2-C4CF-3DE7-E9A9-E88996596560}"/>
              </a:ext>
            </a:extLst>
          </p:cNvPr>
          <p:cNvGrpSpPr/>
          <p:nvPr/>
        </p:nvGrpSpPr>
        <p:grpSpPr>
          <a:xfrm>
            <a:off x="5855607" y="706122"/>
            <a:ext cx="6186581" cy="2989729"/>
            <a:chOff x="731969" y="3429000"/>
            <a:chExt cx="6186581" cy="2989729"/>
          </a:xfrm>
        </p:grpSpPr>
        <p:pic>
          <p:nvPicPr>
            <p:cNvPr id="5" name="图片 4">
              <a:extLst>
                <a:ext uri="{FF2B5EF4-FFF2-40B4-BE49-F238E27FC236}">
                  <a16:creationId xmlns:a16="http://schemas.microsoft.com/office/drawing/2014/main" id="{CF1D321C-5D25-C40E-3A56-69AC5AFC07D5}"/>
                </a:ext>
              </a:extLst>
            </p:cNvPr>
            <p:cNvPicPr>
              <a:picLocks noChangeAspect="1"/>
            </p:cNvPicPr>
            <p:nvPr/>
          </p:nvPicPr>
          <p:blipFill>
            <a:blip r:embed="rId3"/>
            <a:stretch>
              <a:fillRect/>
            </a:stretch>
          </p:blipFill>
          <p:spPr>
            <a:xfrm>
              <a:off x="731969" y="3429000"/>
              <a:ext cx="3448218" cy="2989729"/>
            </a:xfrm>
            <a:prstGeom prst="rect">
              <a:avLst/>
            </a:prstGeom>
          </p:spPr>
        </p:pic>
        <p:pic>
          <p:nvPicPr>
            <p:cNvPr id="36" name="图片 35">
              <a:extLst>
                <a:ext uri="{FF2B5EF4-FFF2-40B4-BE49-F238E27FC236}">
                  <a16:creationId xmlns:a16="http://schemas.microsoft.com/office/drawing/2014/main" id="{2C65846F-92E4-7DE0-2AB9-12FB746EC155}"/>
                </a:ext>
              </a:extLst>
            </p:cNvPr>
            <p:cNvPicPr>
              <a:picLocks noChangeAspect="1"/>
            </p:cNvPicPr>
            <p:nvPr/>
          </p:nvPicPr>
          <p:blipFill>
            <a:blip r:embed="rId4"/>
            <a:stretch>
              <a:fillRect/>
            </a:stretch>
          </p:blipFill>
          <p:spPr>
            <a:xfrm>
              <a:off x="4319647" y="3580441"/>
              <a:ext cx="2598903" cy="2739677"/>
            </a:xfrm>
            <a:prstGeom prst="rect">
              <a:avLst/>
            </a:prstGeom>
          </p:spPr>
        </p:pic>
      </p:grpSp>
      <p:sp>
        <p:nvSpPr>
          <p:cNvPr id="55" name="文本框 54">
            <a:extLst>
              <a:ext uri="{FF2B5EF4-FFF2-40B4-BE49-F238E27FC236}">
                <a16:creationId xmlns:a16="http://schemas.microsoft.com/office/drawing/2014/main" id="{9008D9E1-F1E6-BBFA-1E7A-E3A1DCE86C06}"/>
              </a:ext>
            </a:extLst>
          </p:cNvPr>
          <p:cNvSpPr txBox="1"/>
          <p:nvPr/>
        </p:nvSpPr>
        <p:spPr>
          <a:xfrm>
            <a:off x="457772" y="1459361"/>
            <a:ext cx="5178991" cy="369332"/>
          </a:xfrm>
          <a:prstGeom prst="rect">
            <a:avLst/>
          </a:prstGeom>
          <a:noFill/>
        </p:spPr>
        <p:txBody>
          <a:bodyPr wrap="square">
            <a:spAutoFit/>
          </a:bodyPr>
          <a:lstStyle/>
          <a:p>
            <a:r>
              <a:rPr lang="zh-CN" altLang="en-US" u="heavy" dirty="0">
                <a:uFill>
                  <a:solidFill>
                    <a:srgbClr val="00B050"/>
                  </a:solidFill>
                </a:uFill>
              </a:rPr>
              <a:t>XPP细胞</a:t>
            </a:r>
            <a:r>
              <a:rPr lang="zh-CN" altLang="en-US" dirty="0"/>
              <a:t>是</a:t>
            </a:r>
            <a:r>
              <a:rPr lang="en-US" altLang="zh-CN" u="heavy" dirty="0">
                <a:uFill>
                  <a:solidFill>
                    <a:schemeClr val="accent4">
                      <a:lumMod val="75000"/>
                    </a:schemeClr>
                  </a:solidFill>
                </a:uFill>
              </a:rPr>
              <a:t>Mature Pericycle</a:t>
            </a:r>
            <a:r>
              <a:rPr lang="zh-CN" altLang="en-US" u="heavy" dirty="0">
                <a:uFill>
                  <a:solidFill>
                    <a:schemeClr val="accent4">
                      <a:lumMod val="75000"/>
                    </a:schemeClr>
                  </a:solidFill>
                </a:uFill>
              </a:rPr>
              <a:t>细胞</a:t>
            </a:r>
            <a:r>
              <a:rPr lang="zh-CN" altLang="en-US" dirty="0"/>
              <a:t>和</a:t>
            </a:r>
            <a:r>
              <a:rPr lang="zh-CN" altLang="en-US" u="heavy" dirty="0">
                <a:uFill>
                  <a:solidFill>
                    <a:schemeClr val="accent2">
                      <a:lumMod val="75000"/>
                    </a:schemeClr>
                  </a:solidFill>
                </a:uFill>
              </a:rPr>
              <a:t>LRP细胞</a:t>
            </a:r>
            <a:r>
              <a:rPr lang="zh-CN" altLang="en-US" dirty="0"/>
              <a:t>的前体</a:t>
            </a:r>
          </a:p>
        </p:txBody>
      </p:sp>
      <p:grpSp>
        <p:nvGrpSpPr>
          <p:cNvPr id="57" name="组合 56">
            <a:extLst>
              <a:ext uri="{FF2B5EF4-FFF2-40B4-BE49-F238E27FC236}">
                <a16:creationId xmlns:a16="http://schemas.microsoft.com/office/drawing/2014/main" id="{2177A4E4-C222-E1D0-0255-4BCD643C5E30}"/>
              </a:ext>
            </a:extLst>
          </p:cNvPr>
          <p:cNvGrpSpPr/>
          <p:nvPr/>
        </p:nvGrpSpPr>
        <p:grpSpPr>
          <a:xfrm>
            <a:off x="0" y="0"/>
            <a:ext cx="12192000" cy="604299"/>
            <a:chOff x="0" y="-9625"/>
            <a:chExt cx="12192000" cy="604299"/>
          </a:xfrm>
        </p:grpSpPr>
        <p:sp>
          <p:nvSpPr>
            <p:cNvPr id="58" name="矩形 57">
              <a:extLst>
                <a:ext uri="{FF2B5EF4-FFF2-40B4-BE49-F238E27FC236}">
                  <a16:creationId xmlns:a16="http://schemas.microsoft.com/office/drawing/2014/main" id="{DDE88F45-E846-1CB0-C864-0D1F4FF177F9}"/>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0B91A61E-D8C0-C758-18C0-2F10F4CD7269}"/>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0" name="图片 59">
            <a:extLst>
              <a:ext uri="{FF2B5EF4-FFF2-40B4-BE49-F238E27FC236}">
                <a16:creationId xmlns:a16="http://schemas.microsoft.com/office/drawing/2014/main" id="{23EA4353-47EC-F983-F961-FA877707668C}"/>
              </a:ext>
            </a:extLst>
          </p:cNvPr>
          <p:cNvPicPr>
            <a:picLocks noChangeAspect="1"/>
          </p:cNvPicPr>
          <p:nvPr/>
        </p:nvPicPr>
        <p:blipFill>
          <a:blip r:embed="rId5"/>
          <a:stretch>
            <a:fillRect/>
          </a:stretch>
        </p:blipFill>
        <p:spPr>
          <a:xfrm>
            <a:off x="130652" y="3253197"/>
            <a:ext cx="5438112" cy="3539600"/>
          </a:xfrm>
          <a:prstGeom prst="rect">
            <a:avLst/>
          </a:prstGeom>
        </p:spPr>
      </p:pic>
      <p:sp>
        <p:nvSpPr>
          <p:cNvPr id="61" name="矩形 60">
            <a:extLst>
              <a:ext uri="{FF2B5EF4-FFF2-40B4-BE49-F238E27FC236}">
                <a16:creationId xmlns:a16="http://schemas.microsoft.com/office/drawing/2014/main" id="{DB65DB6B-85EE-B11B-BAEC-C9A80BE2E8F5}"/>
              </a:ext>
            </a:extLst>
          </p:cNvPr>
          <p:cNvSpPr/>
          <p:nvPr/>
        </p:nvSpPr>
        <p:spPr>
          <a:xfrm>
            <a:off x="4102888" y="5270757"/>
            <a:ext cx="943897" cy="369333"/>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a:extLst>
              <a:ext uri="{FF2B5EF4-FFF2-40B4-BE49-F238E27FC236}">
                <a16:creationId xmlns:a16="http://schemas.microsoft.com/office/drawing/2014/main" id="{934E0BBA-855A-8216-8A2E-B68CB000060D}"/>
              </a:ext>
            </a:extLst>
          </p:cNvPr>
          <p:cNvGrpSpPr/>
          <p:nvPr/>
        </p:nvGrpSpPr>
        <p:grpSpPr>
          <a:xfrm>
            <a:off x="5046785" y="3981147"/>
            <a:ext cx="4671505" cy="2005856"/>
            <a:chOff x="5340283" y="3886328"/>
            <a:chExt cx="4555413" cy="1956009"/>
          </a:xfrm>
        </p:grpSpPr>
        <p:pic>
          <p:nvPicPr>
            <p:cNvPr id="63" name="图片 62">
              <a:extLst>
                <a:ext uri="{FF2B5EF4-FFF2-40B4-BE49-F238E27FC236}">
                  <a16:creationId xmlns:a16="http://schemas.microsoft.com/office/drawing/2014/main" id="{E001EB39-AEA9-F574-D796-B1D8685D70B0}"/>
                </a:ext>
              </a:extLst>
            </p:cNvPr>
            <p:cNvPicPr>
              <a:picLocks noChangeAspect="1"/>
            </p:cNvPicPr>
            <p:nvPr/>
          </p:nvPicPr>
          <p:blipFill rotWithShape="1">
            <a:blip r:embed="rId6"/>
            <a:srcRect l="14689"/>
            <a:stretch/>
          </p:blipFill>
          <p:spPr>
            <a:xfrm>
              <a:off x="6129005" y="3886328"/>
              <a:ext cx="3766691" cy="1956009"/>
            </a:xfrm>
            <a:prstGeom prst="rect">
              <a:avLst/>
            </a:prstGeom>
            <a:ln>
              <a:noFill/>
              <a:prstDash val="dash"/>
            </a:ln>
          </p:spPr>
        </p:pic>
        <p:cxnSp>
          <p:nvCxnSpPr>
            <p:cNvPr id="64" name="直接连接符 63">
              <a:extLst>
                <a:ext uri="{FF2B5EF4-FFF2-40B4-BE49-F238E27FC236}">
                  <a16:creationId xmlns:a16="http://schemas.microsoft.com/office/drawing/2014/main" id="{CB5D6C26-00B2-241B-3BAA-6B7AF72FE2DD}"/>
                </a:ext>
              </a:extLst>
            </p:cNvPr>
            <p:cNvCxnSpPr>
              <a:cxnSpLocks/>
            </p:cNvCxnSpPr>
            <p:nvPr/>
          </p:nvCxnSpPr>
          <p:spPr>
            <a:xfrm flipV="1">
              <a:off x="5340283" y="4025153"/>
              <a:ext cx="755716" cy="11187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42C4BB23-E28B-A434-4149-1FC7299183B6}"/>
                </a:ext>
              </a:extLst>
            </p:cNvPr>
            <p:cNvPicPr>
              <a:picLocks noChangeAspect="1"/>
            </p:cNvPicPr>
            <p:nvPr/>
          </p:nvPicPr>
          <p:blipFill>
            <a:blip r:embed="rId7"/>
            <a:stretch>
              <a:fillRect/>
            </a:stretch>
          </p:blipFill>
          <p:spPr>
            <a:xfrm>
              <a:off x="7781192" y="3886328"/>
              <a:ext cx="2114503" cy="1608864"/>
            </a:xfrm>
            <a:prstGeom prst="rect">
              <a:avLst/>
            </a:prstGeom>
          </p:spPr>
        </p:pic>
        <p:pic>
          <p:nvPicPr>
            <p:cNvPr id="66" name="图片 65">
              <a:extLst>
                <a:ext uri="{FF2B5EF4-FFF2-40B4-BE49-F238E27FC236}">
                  <a16:creationId xmlns:a16="http://schemas.microsoft.com/office/drawing/2014/main" id="{CF978C46-A31A-B65C-C167-A9A577DF7971}"/>
                </a:ext>
              </a:extLst>
            </p:cNvPr>
            <p:cNvPicPr>
              <a:picLocks noChangeAspect="1"/>
            </p:cNvPicPr>
            <p:nvPr/>
          </p:nvPicPr>
          <p:blipFill>
            <a:blip r:embed="rId8"/>
            <a:stretch>
              <a:fillRect/>
            </a:stretch>
          </p:blipFill>
          <p:spPr>
            <a:xfrm>
              <a:off x="7801333" y="4243871"/>
              <a:ext cx="1162212" cy="762106"/>
            </a:xfrm>
            <a:prstGeom prst="rect">
              <a:avLst/>
            </a:prstGeom>
          </p:spPr>
        </p:pic>
        <p:sp>
          <p:nvSpPr>
            <p:cNvPr id="67" name="矩形 66">
              <a:extLst>
                <a:ext uri="{FF2B5EF4-FFF2-40B4-BE49-F238E27FC236}">
                  <a16:creationId xmlns:a16="http://schemas.microsoft.com/office/drawing/2014/main" id="{B8CFD83A-0E4C-7A30-2904-C2435325B435}"/>
                </a:ext>
              </a:extLst>
            </p:cNvPr>
            <p:cNvSpPr/>
            <p:nvPr/>
          </p:nvSpPr>
          <p:spPr>
            <a:xfrm>
              <a:off x="6095999" y="4025153"/>
              <a:ext cx="2977663" cy="1817184"/>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A40F3AF8-6F0E-64D7-B743-111598D93F40}"/>
                </a:ext>
              </a:extLst>
            </p:cNvPr>
            <p:cNvCxnSpPr>
              <a:cxnSpLocks/>
            </p:cNvCxnSpPr>
            <p:nvPr/>
          </p:nvCxnSpPr>
          <p:spPr>
            <a:xfrm>
              <a:off x="5373289" y="5504045"/>
              <a:ext cx="722710" cy="33829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444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3A96E-86E5-E8EA-AADA-92A2CE052897}"/>
            </a:ext>
          </a:extLst>
        </p:cNvPr>
        <p:cNvGrpSpPr/>
        <p:nvPr/>
      </p:nvGrpSpPr>
      <p:grpSpPr>
        <a:xfrm>
          <a:off x="0" y="0"/>
          <a:ext cx="0" cy="0"/>
          <a:chOff x="0" y="0"/>
          <a:chExt cx="0" cy="0"/>
        </a:xfrm>
      </p:grpSpPr>
      <p:pic>
        <p:nvPicPr>
          <p:cNvPr id="7" name="图片 6">
            <a:extLst>
              <a:ext uri="{FF2B5EF4-FFF2-40B4-BE49-F238E27FC236}">
                <a16:creationId xmlns:a16="http://schemas.microsoft.com/office/drawing/2014/main" id="{56277880-2EC3-5036-AC8F-513B9CDD1080}"/>
              </a:ext>
            </a:extLst>
          </p:cNvPr>
          <p:cNvPicPr>
            <a:picLocks noChangeAspect="1"/>
          </p:cNvPicPr>
          <p:nvPr/>
        </p:nvPicPr>
        <p:blipFill rotWithShape="1">
          <a:blip r:embed="rId2"/>
          <a:srcRect l="3361"/>
          <a:stretch/>
        </p:blipFill>
        <p:spPr>
          <a:xfrm>
            <a:off x="2510655" y="3155863"/>
            <a:ext cx="7658780" cy="3419865"/>
          </a:xfrm>
          <a:prstGeom prst="rect">
            <a:avLst/>
          </a:prstGeom>
        </p:spPr>
      </p:pic>
      <p:sp>
        <p:nvSpPr>
          <p:cNvPr id="10" name="文本框 9">
            <a:extLst>
              <a:ext uri="{FF2B5EF4-FFF2-40B4-BE49-F238E27FC236}">
                <a16:creationId xmlns:a16="http://schemas.microsoft.com/office/drawing/2014/main" id="{ECF8843C-31A2-D63E-F24C-F4AE8D5AFFDA}"/>
              </a:ext>
            </a:extLst>
          </p:cNvPr>
          <p:cNvSpPr txBox="1"/>
          <p:nvPr/>
        </p:nvSpPr>
        <p:spPr>
          <a:xfrm>
            <a:off x="371048" y="847164"/>
            <a:ext cx="3564847" cy="369332"/>
          </a:xfrm>
          <a:prstGeom prst="rect">
            <a:avLst/>
          </a:prstGeom>
          <a:noFill/>
        </p:spPr>
        <p:txBody>
          <a:bodyPr wrap="square">
            <a:spAutoFit/>
          </a:bodyPr>
          <a:lstStyle/>
          <a:p>
            <a:pPr>
              <a:spcAft>
                <a:spcPts val="600"/>
              </a:spcAft>
            </a:pPr>
            <a:r>
              <a:rPr lang="en-US" altLang="zh-CN" b="1" dirty="0"/>
              <a:t>2. </a:t>
            </a:r>
            <a:r>
              <a:rPr lang="zh-CN" altLang="en-US" b="1" dirty="0"/>
              <a:t>对</a:t>
            </a:r>
            <a:r>
              <a:rPr lang="en-US" altLang="zh-CN" b="1" dirty="0"/>
              <a:t>XPP</a:t>
            </a:r>
            <a:r>
              <a:rPr lang="zh-CN" altLang="en-US" b="1" dirty="0"/>
              <a:t>和</a:t>
            </a:r>
            <a:r>
              <a:rPr lang="en-US" altLang="zh-CN" b="1" dirty="0"/>
              <a:t>LRP</a:t>
            </a:r>
            <a:r>
              <a:rPr lang="zh-CN" altLang="en-US" b="1" dirty="0"/>
              <a:t>进行差异富集分析</a:t>
            </a:r>
            <a:endParaRPr lang="en-US" altLang="zh-CN" b="1" dirty="0"/>
          </a:p>
        </p:txBody>
      </p:sp>
      <p:grpSp>
        <p:nvGrpSpPr>
          <p:cNvPr id="14" name="组合 13">
            <a:extLst>
              <a:ext uri="{FF2B5EF4-FFF2-40B4-BE49-F238E27FC236}">
                <a16:creationId xmlns:a16="http://schemas.microsoft.com/office/drawing/2014/main" id="{0270CCCD-FCB5-5592-4B51-C58251625BA9}"/>
              </a:ext>
            </a:extLst>
          </p:cNvPr>
          <p:cNvGrpSpPr/>
          <p:nvPr/>
        </p:nvGrpSpPr>
        <p:grpSpPr>
          <a:xfrm>
            <a:off x="-9282" y="0"/>
            <a:ext cx="12201282" cy="604299"/>
            <a:chOff x="0" y="-9625"/>
            <a:chExt cx="12192000" cy="604299"/>
          </a:xfrm>
        </p:grpSpPr>
        <p:sp>
          <p:nvSpPr>
            <p:cNvPr id="15" name="矩形 14">
              <a:extLst>
                <a:ext uri="{FF2B5EF4-FFF2-40B4-BE49-F238E27FC236}">
                  <a16:creationId xmlns:a16="http://schemas.microsoft.com/office/drawing/2014/main" id="{CD576BBC-D047-6FA6-AD5C-A4EE867E112F}"/>
                </a:ext>
              </a:extLst>
            </p:cNvPr>
            <p:cNvSpPr/>
            <p:nvPr/>
          </p:nvSpPr>
          <p:spPr>
            <a:xfrm>
              <a:off x="0" y="-9625"/>
              <a:ext cx="12192000" cy="6042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5A9757C5-4BF9-9851-9649-0D817A8432ED}"/>
                </a:ext>
              </a:extLst>
            </p:cNvPr>
            <p:cNvSpPr txBox="1"/>
            <p:nvPr/>
          </p:nvSpPr>
          <p:spPr>
            <a:xfrm>
              <a:off x="3047268" y="30914"/>
              <a:ext cx="609746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实验</a:t>
              </a:r>
              <a:r>
                <a:rPr lang="zh-CN" altLang="en-US" sz="2800" b="1" dirty="0">
                  <a:solidFill>
                    <a:prstClr val="white"/>
                  </a:solidFill>
                  <a:latin typeface="微软雅黑" panose="020B0503020204020204" pitchFamily="34" charset="-122"/>
                  <a:ea typeface="微软雅黑" panose="020B0503020204020204" pitchFamily="34" charset="-122"/>
                </a:rPr>
                <a:t>结果</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a:extLst>
              <a:ext uri="{FF2B5EF4-FFF2-40B4-BE49-F238E27FC236}">
                <a16:creationId xmlns:a16="http://schemas.microsoft.com/office/drawing/2014/main" id="{6BFBEB91-1321-4466-0CDC-86951BBFF45E}"/>
              </a:ext>
            </a:extLst>
          </p:cNvPr>
          <p:cNvSpPr txBox="1"/>
          <p:nvPr/>
        </p:nvSpPr>
        <p:spPr>
          <a:xfrm>
            <a:off x="3768919" y="1470599"/>
            <a:ext cx="5231958" cy="1431161"/>
          </a:xfrm>
          <a:prstGeom prst="rect">
            <a:avLst/>
          </a:prstGeom>
          <a:noFill/>
        </p:spPr>
        <p:txBody>
          <a:bodyPr wrap="square">
            <a:spAutoFit/>
          </a:bodyPr>
          <a:lstStyle/>
          <a:p>
            <a:pPr>
              <a:spcAft>
                <a:spcPts val="600"/>
              </a:spcAft>
            </a:pPr>
            <a:r>
              <a:rPr lang="zh-CN" altLang="en-US" dirty="0"/>
              <a:t>分别使用</a:t>
            </a:r>
            <a:r>
              <a:rPr lang="en-US" altLang="zh-CN" dirty="0"/>
              <a:t>3</a:t>
            </a:r>
            <a:r>
              <a:rPr lang="zh-CN" altLang="en-US" dirty="0"/>
              <a:t>种方法进行差异分析：</a:t>
            </a:r>
            <a:endParaRPr lang="en-US" altLang="zh-CN" dirty="0"/>
          </a:p>
          <a:p>
            <a:pPr marL="285750" indent="-285750">
              <a:spcAft>
                <a:spcPts val="600"/>
              </a:spcAft>
              <a:buFont typeface="Arial" panose="020B0604020202020204" pitchFamily="34" charset="0"/>
              <a:buChar char="•"/>
            </a:pPr>
            <a:r>
              <a:rPr lang="zh-CN" altLang="en-US" dirty="0"/>
              <a:t>使用</a:t>
            </a:r>
            <a:r>
              <a:rPr lang="en-US" altLang="zh-CN" dirty="0"/>
              <a:t>Monocle3</a:t>
            </a:r>
            <a:r>
              <a:rPr lang="zh-CN" altLang="en-US" dirty="0"/>
              <a:t>中的</a:t>
            </a:r>
            <a:r>
              <a:rPr lang="en-US" altLang="zh-CN" dirty="0" err="1"/>
              <a:t>fit_models</a:t>
            </a:r>
            <a:r>
              <a:rPr lang="en-US" altLang="zh-CN" dirty="0"/>
              <a:t>()</a:t>
            </a:r>
            <a:r>
              <a:rPr lang="zh-CN" altLang="en-US" dirty="0"/>
              <a:t>进行回归分析</a:t>
            </a:r>
            <a:endParaRPr lang="en-US" altLang="zh-CN" dirty="0"/>
          </a:p>
          <a:p>
            <a:pPr marL="285750" indent="-285750">
              <a:spcAft>
                <a:spcPts val="600"/>
              </a:spcAft>
              <a:buFont typeface="Arial" panose="020B0604020202020204" pitchFamily="34" charset="0"/>
              <a:buChar char="•"/>
            </a:pPr>
            <a:r>
              <a:rPr lang="zh-CN" altLang="en-US" dirty="0"/>
              <a:t>自行计算</a:t>
            </a:r>
            <a:r>
              <a:rPr lang="en-US" altLang="zh-CN" dirty="0" err="1"/>
              <a:t>FoldChange</a:t>
            </a:r>
            <a:r>
              <a:rPr lang="zh-CN" altLang="en-US" dirty="0"/>
              <a:t>进行秩和检验</a:t>
            </a:r>
            <a:endParaRPr lang="en-US" altLang="zh-CN" dirty="0"/>
          </a:p>
          <a:p>
            <a:pPr marL="285750" indent="-285750">
              <a:spcAft>
                <a:spcPts val="600"/>
              </a:spcAft>
              <a:buFont typeface="Arial" panose="020B0604020202020204" pitchFamily="34" charset="0"/>
              <a:buChar char="•"/>
            </a:pPr>
            <a:r>
              <a:rPr lang="zh-CN" altLang="en-US" dirty="0"/>
              <a:t>使用</a:t>
            </a:r>
            <a:r>
              <a:rPr lang="en-US" altLang="zh-CN" dirty="0"/>
              <a:t>Vision</a:t>
            </a:r>
            <a:r>
              <a:rPr lang="zh-CN" altLang="en-US" dirty="0"/>
              <a:t>软件包</a:t>
            </a:r>
            <a:endParaRPr lang="en-US" altLang="zh-CN" dirty="0"/>
          </a:p>
        </p:txBody>
      </p:sp>
    </p:spTree>
    <p:extLst>
      <p:ext uri="{BB962C8B-B14F-4D97-AF65-F5344CB8AC3E}">
        <p14:creationId xmlns:p14="http://schemas.microsoft.com/office/powerpoint/2010/main" val="40100673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1069</Words>
  <Application>Microsoft Office PowerPoint</Application>
  <PresentationFormat>宽屏</PresentationFormat>
  <Paragraphs>88</Paragraphs>
  <Slides>17</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-apple-system</vt:lpstr>
      <vt:lpstr>等线</vt:lpstr>
      <vt:lpstr>等线 Light</vt:lpstr>
      <vt:lpstr>微软雅黑</vt:lpstr>
      <vt:lpstr>Arial</vt:lpstr>
      <vt:lpstr>Open Sans</vt:lpstr>
      <vt:lpstr>PT Serif</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天宇 罗</dc:creator>
  <cp:lastModifiedBy>天宇 罗</cp:lastModifiedBy>
  <cp:revision>8</cp:revision>
  <dcterms:created xsi:type="dcterms:W3CDTF">2024-03-31T09:20:16Z</dcterms:created>
  <dcterms:modified xsi:type="dcterms:W3CDTF">2024-04-14T08:21:46Z</dcterms:modified>
</cp:coreProperties>
</file>