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C820AC-138F-43CC-B407-A29B8A72313B}">
  <a:tblStyle styleId="{D6C820AC-138F-43CC-B407-A29B8A7231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3eb22c80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3eb22c80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d6065c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d6065c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3eb22c8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3eb22c8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3eb22c80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3eb22c80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3eb22c80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3eb22c80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3eb22c80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3eb22c80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3eb22c80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3eb22c80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3eb22c80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3eb22c80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3eb22c80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3eb22c80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3eb22c80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3eb22c80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3eb22c8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3eb22c8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3eb22c80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3eb22c80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3eb22c80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3eb22c80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d6065c2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d6065c2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d6065c2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d6065c2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3eb22c80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3eb22c80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d6065c29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d6065c29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d6065c29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d6065c29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d6065c2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d6065c2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d6065c29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d6065c29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3eb22c80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3eb22c80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3eb22c80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3eb22c8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3eb22c807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3eb22c80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3eb22c807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3eb22c807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3eb22c807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3eb22c80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3eb22c807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3eb22c807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3eb22c807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3eb22c80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3eb22c80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3eb22c80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3eb22c807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3eb22c807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3eb22c80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3eb22c80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3eb22c80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3eb22c80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3eb22c80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3eb22c80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3eb22c8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3eb22c8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3eb22c80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3eb22c80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3eb22c80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3eb22c80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3eb22c80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3eb22c80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3eb22c80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3eb22c80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3eb22c807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3eb22c807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3eb22c80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23eb22c80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3eb22c80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23eb22c80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3eb22c807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3eb22c807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3eb22c807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3eb22c807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3eb22c80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3eb22c80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3eb22c80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3eb22c80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3eb22c80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3eb22c80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3eb22c80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3eb22c80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3eb22c80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3eb22c80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3eb22c8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3eb22c8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ecursion.vercel.ap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COMP1001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Week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what cases is recursion useful? Where should it be used with caution?</a:t>
            </a:r>
            <a:endParaRPr/>
          </a:p>
        </p:txBody>
      </p:sp>
      <p:sp>
        <p:nvSpPr>
          <p:cNvPr id="106" name="Google Shape;106;p22"/>
          <p:cNvSpPr txBox="1"/>
          <p:nvPr>
            <p:ph idx="1" type="body"/>
          </p:nvPr>
        </p:nvSpPr>
        <p:spPr>
          <a:xfrm>
            <a:off x="311700" y="1489075"/>
            <a:ext cx="8520600" cy="307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Useful when an iterative solution requires nesting of loops proportional to the size of the input</a:t>
            </a:r>
            <a:endParaRPr/>
          </a:p>
          <a:p>
            <a:pPr indent="-342900" lvl="0" marL="457200" rtl="0" algn="l">
              <a:spcBef>
                <a:spcPts val="0"/>
              </a:spcBef>
              <a:spcAft>
                <a:spcPts val="0"/>
              </a:spcAft>
              <a:buSzPts val="1800"/>
              <a:buChar char="-"/>
            </a:pPr>
            <a:r>
              <a:rPr lang="en"/>
              <a:t>Otherwise there’s usually an equally elegant iterative solution!</a:t>
            </a:r>
            <a:endParaRPr/>
          </a:p>
          <a:p>
            <a:pPr indent="-317500" lvl="1" marL="914400" rtl="0" algn="l">
              <a:spcBef>
                <a:spcPts val="0"/>
              </a:spcBef>
              <a:spcAft>
                <a:spcPts val="0"/>
              </a:spcAft>
              <a:buSzPts val="1400"/>
              <a:buChar char="-"/>
            </a:pPr>
            <a:r>
              <a:rPr lang="en"/>
              <a:t>Function calls are computationally expensive so we would select the iterative function in this case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a function that finds the nth Fibonacci number:</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def fib(n):</a:t>
            </a:r>
            <a:endParaRPr/>
          </a:p>
          <a:p>
            <a:pPr indent="0" lvl="0" marL="0" rtl="0" algn="l">
              <a:spcBef>
                <a:spcPts val="0"/>
              </a:spcBef>
              <a:spcAft>
                <a:spcPts val="0"/>
              </a:spcAft>
              <a:buClr>
                <a:schemeClr val="dk1"/>
              </a:buClr>
              <a:buSzPts val="1100"/>
              <a:buFont typeface="Arial"/>
              <a:buNone/>
            </a:pPr>
            <a:r>
              <a:rPr lang="en"/>
              <a:t>    if n in [0,1]:</a:t>
            </a:r>
            <a:endParaRPr/>
          </a:p>
          <a:p>
            <a:pPr indent="0" lvl="0" marL="0" rtl="0" algn="l">
              <a:spcBef>
                <a:spcPts val="0"/>
              </a:spcBef>
              <a:spcAft>
                <a:spcPts val="0"/>
              </a:spcAft>
              <a:buClr>
                <a:schemeClr val="dk1"/>
              </a:buClr>
              <a:buSzPts val="1100"/>
              <a:buFont typeface="Arial"/>
              <a:buNone/>
            </a:pPr>
            <a:r>
              <a:rPr lang="en"/>
              <a:t>        return n</a:t>
            </a:r>
            <a:endParaRPr/>
          </a:p>
          <a:p>
            <a:pPr indent="0" lvl="0" marL="0" rtl="0" algn="l">
              <a:spcBef>
                <a:spcPts val="0"/>
              </a:spcBef>
              <a:spcAft>
                <a:spcPts val="0"/>
              </a:spcAft>
              <a:buNone/>
            </a:pPr>
            <a:r>
              <a:rPr lang="en"/>
              <a:t>    return fib(n-1) - fn(n-2)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Visualise it!</a:t>
            </a:r>
            <a:endParaRPr/>
          </a:p>
          <a:p>
            <a:pPr indent="0" lvl="0" marL="0" rtl="0" algn="l">
              <a:spcBef>
                <a:spcPts val="0"/>
              </a:spcBef>
              <a:spcAft>
                <a:spcPts val="0"/>
              </a:spcAft>
              <a:buNone/>
            </a:pPr>
            <a:r>
              <a:rPr lang="en" sz="1600" u="sng">
                <a:solidFill>
                  <a:schemeClr val="hlink"/>
                </a:solidFill>
                <a:hlinkClick r:id="rId3"/>
              </a:rPr>
              <a:t>https://recursion.vercel.app/</a:t>
            </a:r>
            <a:r>
              <a:rPr lang="en" sz="1600">
                <a:solidFill>
                  <a:schemeClr val="dk1"/>
                </a:solidFill>
              </a:rPr>
              <a:t>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p:txBody>
      </p:sp>
      <p:pic>
        <p:nvPicPr>
          <p:cNvPr id="119" name="Google Shape;119;p24"/>
          <p:cNvPicPr preferRelativeResize="0"/>
          <p:nvPr/>
        </p:nvPicPr>
        <p:blipFill>
          <a:blip r:embed="rId3">
            <a:alphaModFix/>
          </a:blip>
          <a:stretch>
            <a:fillRect/>
          </a:stretch>
        </p:blipFill>
        <p:spPr>
          <a:xfrm>
            <a:off x="5304200" y="1689100"/>
            <a:ext cx="3333750" cy="234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p:txBody>
      </p:sp>
      <p:pic>
        <p:nvPicPr>
          <p:cNvPr id="126" name="Google Shape;126;p25"/>
          <p:cNvPicPr preferRelativeResize="0"/>
          <p:nvPr/>
        </p:nvPicPr>
        <p:blipFill>
          <a:blip r:embed="rId3">
            <a:alphaModFix/>
          </a:blip>
          <a:stretch>
            <a:fillRect/>
          </a:stretch>
        </p:blipFill>
        <p:spPr>
          <a:xfrm>
            <a:off x="5304200" y="1689100"/>
            <a:ext cx="3333750" cy="2343150"/>
          </a:xfrm>
          <a:prstGeom prst="rect">
            <a:avLst/>
          </a:prstGeom>
          <a:noFill/>
          <a:ln>
            <a:noFill/>
          </a:ln>
        </p:spPr>
      </p:pic>
      <p:sp>
        <p:nvSpPr>
          <p:cNvPr id="127" name="Google Shape;127;p25"/>
          <p:cNvSpPr/>
          <p:nvPr/>
        </p:nvSpPr>
        <p:spPr>
          <a:xfrm>
            <a:off x="2018525" y="1378775"/>
            <a:ext cx="4119275" cy="1069925"/>
          </a:xfrm>
          <a:custGeom>
            <a:rect b="b" l="l" r="r" t="t"/>
            <a:pathLst>
              <a:path extrusionOk="0" h="42797" w="164771">
                <a:moveTo>
                  <a:pt x="0" y="0"/>
                </a:moveTo>
                <a:cubicBezTo>
                  <a:pt x="17531" y="0"/>
                  <a:pt x="35079" y="1153"/>
                  <a:pt x="52503" y="3088"/>
                </a:cubicBezTo>
                <a:cubicBezTo>
                  <a:pt x="58560" y="3761"/>
                  <a:pt x="64992" y="3333"/>
                  <a:pt x="70593" y="5735"/>
                </a:cubicBezTo>
                <a:cubicBezTo>
                  <a:pt x="79164" y="9410"/>
                  <a:pt x="85194" y="17345"/>
                  <a:pt x="92653" y="22943"/>
                </a:cubicBezTo>
                <a:cubicBezTo>
                  <a:pt x="99020" y="27722"/>
                  <a:pt x="106955" y="29955"/>
                  <a:pt x="114272" y="33090"/>
                </a:cubicBezTo>
                <a:cubicBezTo>
                  <a:pt x="124695" y="37556"/>
                  <a:pt x="136464" y="38826"/>
                  <a:pt x="147804" y="38826"/>
                </a:cubicBezTo>
                <a:cubicBezTo>
                  <a:pt x="151925" y="38826"/>
                  <a:pt x="156160" y="38268"/>
                  <a:pt x="160158" y="39267"/>
                </a:cubicBezTo>
                <a:cubicBezTo>
                  <a:pt x="161585" y="39623"/>
                  <a:pt x="164570" y="40738"/>
                  <a:pt x="164570" y="39267"/>
                </a:cubicBezTo>
                <a:cubicBezTo>
                  <a:pt x="164570" y="38773"/>
                  <a:pt x="164036" y="39175"/>
                  <a:pt x="163687" y="38826"/>
                </a:cubicBezTo>
                <a:cubicBezTo>
                  <a:pt x="163080" y="38220"/>
                  <a:pt x="162088" y="36896"/>
                  <a:pt x="161481" y="37502"/>
                </a:cubicBezTo>
                <a:cubicBezTo>
                  <a:pt x="160210" y="38770"/>
                  <a:pt x="165373" y="40308"/>
                  <a:pt x="164570" y="41914"/>
                </a:cubicBezTo>
                <a:cubicBezTo>
                  <a:pt x="164091" y="42872"/>
                  <a:pt x="161959" y="41839"/>
                  <a:pt x="161481" y="42797"/>
                </a:cubicBezTo>
              </a:path>
            </a:pathLst>
          </a:custGeom>
          <a:noFill/>
          <a:ln cap="flat" cmpd="sng" w="19050">
            <a:solidFill>
              <a:schemeClr val="accent4"/>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p:txBody>
      </p:sp>
      <p:pic>
        <p:nvPicPr>
          <p:cNvPr id="134" name="Google Shape;134;p26"/>
          <p:cNvPicPr preferRelativeResize="0"/>
          <p:nvPr/>
        </p:nvPicPr>
        <p:blipFill>
          <a:blip r:embed="rId3">
            <a:alphaModFix/>
          </a:blip>
          <a:stretch>
            <a:fillRect/>
          </a:stretch>
        </p:blipFill>
        <p:spPr>
          <a:xfrm>
            <a:off x="5304200" y="1689100"/>
            <a:ext cx="3333750" cy="2343150"/>
          </a:xfrm>
          <a:prstGeom prst="rect">
            <a:avLst/>
          </a:prstGeom>
          <a:noFill/>
          <a:ln>
            <a:noFill/>
          </a:ln>
        </p:spPr>
      </p:pic>
      <p:sp>
        <p:nvSpPr>
          <p:cNvPr id="135" name="Google Shape;135;p26"/>
          <p:cNvSpPr/>
          <p:nvPr/>
        </p:nvSpPr>
        <p:spPr>
          <a:xfrm>
            <a:off x="2018525" y="1378775"/>
            <a:ext cx="4119275" cy="1069925"/>
          </a:xfrm>
          <a:custGeom>
            <a:rect b="b" l="l" r="r" t="t"/>
            <a:pathLst>
              <a:path extrusionOk="0" h="42797" w="164771">
                <a:moveTo>
                  <a:pt x="0" y="0"/>
                </a:moveTo>
                <a:cubicBezTo>
                  <a:pt x="17531" y="0"/>
                  <a:pt x="35079" y="1153"/>
                  <a:pt x="52503" y="3088"/>
                </a:cubicBezTo>
                <a:cubicBezTo>
                  <a:pt x="58560" y="3761"/>
                  <a:pt x="64992" y="3333"/>
                  <a:pt x="70593" y="5735"/>
                </a:cubicBezTo>
                <a:cubicBezTo>
                  <a:pt x="79164" y="9410"/>
                  <a:pt x="85194" y="17345"/>
                  <a:pt x="92653" y="22943"/>
                </a:cubicBezTo>
                <a:cubicBezTo>
                  <a:pt x="99020" y="27722"/>
                  <a:pt x="106955" y="29955"/>
                  <a:pt x="114272" y="33090"/>
                </a:cubicBezTo>
                <a:cubicBezTo>
                  <a:pt x="124695" y="37556"/>
                  <a:pt x="136464" y="38826"/>
                  <a:pt x="147804" y="38826"/>
                </a:cubicBezTo>
                <a:cubicBezTo>
                  <a:pt x="151925" y="38826"/>
                  <a:pt x="156160" y="38268"/>
                  <a:pt x="160158" y="39267"/>
                </a:cubicBezTo>
                <a:cubicBezTo>
                  <a:pt x="161585" y="39623"/>
                  <a:pt x="164570" y="40738"/>
                  <a:pt x="164570" y="39267"/>
                </a:cubicBezTo>
                <a:cubicBezTo>
                  <a:pt x="164570" y="38773"/>
                  <a:pt x="164036" y="39175"/>
                  <a:pt x="163687" y="38826"/>
                </a:cubicBezTo>
                <a:cubicBezTo>
                  <a:pt x="163080" y="38220"/>
                  <a:pt x="162088" y="36896"/>
                  <a:pt x="161481" y="37502"/>
                </a:cubicBezTo>
                <a:cubicBezTo>
                  <a:pt x="160210" y="38770"/>
                  <a:pt x="165373" y="40308"/>
                  <a:pt x="164570" y="41914"/>
                </a:cubicBezTo>
                <a:cubicBezTo>
                  <a:pt x="164091" y="42872"/>
                  <a:pt x="161959" y="41839"/>
                  <a:pt x="161481" y="42797"/>
                </a:cubicBezTo>
              </a:path>
            </a:pathLst>
          </a:custGeom>
          <a:noFill/>
          <a:ln cap="flat" cmpd="sng" w="19050">
            <a:solidFill>
              <a:schemeClr val="accent4"/>
            </a:solidFill>
            <a:prstDash val="solid"/>
            <a:round/>
            <a:headEnd len="med" w="med" type="none"/>
            <a:tailEnd len="med" w="med" type="none"/>
          </a:ln>
        </p:spPr>
      </p:sp>
      <p:sp>
        <p:nvSpPr>
          <p:cNvPr id="136" name="Google Shape;136;p26"/>
          <p:cNvSpPr/>
          <p:nvPr/>
        </p:nvSpPr>
        <p:spPr>
          <a:xfrm>
            <a:off x="5952625" y="2873658"/>
            <a:ext cx="257350" cy="1000875"/>
          </a:xfrm>
          <a:custGeom>
            <a:rect b="b" l="l" r="r" t="t"/>
            <a:pathLst>
              <a:path extrusionOk="0" h="40035" w="10294">
                <a:moveTo>
                  <a:pt x="10294" y="650"/>
                </a:moveTo>
                <a:cubicBezTo>
                  <a:pt x="7794" y="650"/>
                  <a:pt x="4875" y="-736"/>
                  <a:pt x="2794" y="650"/>
                </a:cubicBezTo>
                <a:cubicBezTo>
                  <a:pt x="-2348" y="4076"/>
                  <a:pt x="1141" y="13122"/>
                  <a:pt x="2352" y="19181"/>
                </a:cubicBezTo>
                <a:cubicBezTo>
                  <a:pt x="3621" y="25528"/>
                  <a:pt x="-1780" y="34015"/>
                  <a:pt x="2794" y="38594"/>
                </a:cubicBezTo>
                <a:cubicBezTo>
                  <a:pt x="4588" y="40390"/>
                  <a:pt x="7755" y="39917"/>
                  <a:pt x="10294" y="39917"/>
                </a:cubicBezTo>
              </a:path>
            </a:pathLst>
          </a:custGeom>
          <a:noFill/>
          <a:ln cap="flat" cmpd="sng" w="19050">
            <a:solidFill>
              <a:srgbClr val="A64D79"/>
            </a:solidFill>
            <a:prstDash val="solid"/>
            <a:round/>
            <a:headEnd len="med" w="med" type="none"/>
            <a:tailEnd len="med" w="med" type="none"/>
          </a:ln>
        </p:spPr>
      </p:sp>
      <p:sp>
        <p:nvSpPr>
          <p:cNvPr id="137" name="Google Shape;137;p26"/>
          <p:cNvSpPr/>
          <p:nvPr/>
        </p:nvSpPr>
        <p:spPr>
          <a:xfrm>
            <a:off x="2559000" y="1709675"/>
            <a:ext cx="3284400" cy="1720700"/>
          </a:xfrm>
          <a:custGeom>
            <a:rect b="b" l="l" r="r" t="t"/>
            <a:pathLst>
              <a:path extrusionOk="0" h="68828" w="131376">
                <a:moveTo>
                  <a:pt x="0" y="0"/>
                </a:moveTo>
                <a:cubicBezTo>
                  <a:pt x="13373" y="0"/>
                  <a:pt x="26735" y="2487"/>
                  <a:pt x="39708" y="5736"/>
                </a:cubicBezTo>
                <a:cubicBezTo>
                  <a:pt x="44768" y="7003"/>
                  <a:pt x="50581" y="7781"/>
                  <a:pt x="54268" y="11471"/>
                </a:cubicBezTo>
                <a:cubicBezTo>
                  <a:pt x="67869" y="25082"/>
                  <a:pt x="80817" y="39334"/>
                  <a:pt x="94418" y="52945"/>
                </a:cubicBezTo>
                <a:cubicBezTo>
                  <a:pt x="100372" y="58903"/>
                  <a:pt x="109190" y="61488"/>
                  <a:pt x="117361" y="63534"/>
                </a:cubicBezTo>
                <a:cubicBezTo>
                  <a:pt x="120645" y="64356"/>
                  <a:pt x="124122" y="63975"/>
                  <a:pt x="127508" y="63975"/>
                </a:cubicBezTo>
                <a:cubicBezTo>
                  <a:pt x="128685" y="63975"/>
                  <a:pt x="131038" y="65152"/>
                  <a:pt x="131038" y="63975"/>
                </a:cubicBezTo>
                <a:cubicBezTo>
                  <a:pt x="131038" y="61975"/>
                  <a:pt x="124772" y="61861"/>
                  <a:pt x="126185" y="60445"/>
                </a:cubicBezTo>
                <a:cubicBezTo>
                  <a:pt x="126533" y="60096"/>
                  <a:pt x="126718" y="60537"/>
                  <a:pt x="127067" y="60886"/>
                </a:cubicBezTo>
                <a:cubicBezTo>
                  <a:pt x="128711" y="62531"/>
                  <a:pt x="132328" y="64687"/>
                  <a:pt x="131038" y="66622"/>
                </a:cubicBezTo>
                <a:cubicBezTo>
                  <a:pt x="130336" y="67675"/>
                  <a:pt x="128516" y="67697"/>
                  <a:pt x="127950" y="68828"/>
                </a:cubicBezTo>
              </a:path>
            </a:pathLst>
          </a:custGeom>
          <a:noFill/>
          <a:ln cap="flat" cmpd="sng" w="19050">
            <a:solidFill>
              <a:srgbClr val="A64D79"/>
            </a:solidFill>
            <a:prstDash val="solid"/>
            <a:round/>
            <a:headEnd len="med" w="med" type="none"/>
            <a:tailEnd len="med" w="med" type="none"/>
          </a:ln>
        </p:spPr>
      </p:sp>
      <p:graphicFrame>
        <p:nvGraphicFramePr>
          <p:cNvPr id="138" name="Google Shape;138;p26"/>
          <p:cNvGraphicFramePr/>
          <p:nvPr/>
        </p:nvGraphicFramePr>
        <p:xfrm>
          <a:off x="853225" y="2873650"/>
          <a:ext cx="3000000" cy="3000000"/>
        </p:xfrm>
        <a:graphic>
          <a:graphicData uri="http://schemas.openxmlformats.org/drawingml/2006/table">
            <a:tbl>
              <a:tblPr>
                <a:noFill/>
                <a:tableStyleId>{D6C820AC-138F-43CC-B407-A29B8A72313B}</a:tableStyleId>
              </a:tblPr>
              <a:tblGrid>
                <a:gridCol w="823850"/>
                <a:gridCol w="823850"/>
                <a:gridCol w="823850"/>
                <a:gridCol w="823850"/>
                <a:gridCol w="823850"/>
              </a:tblGrid>
              <a:tr h="381000">
                <a:tc>
                  <a:txBody>
                    <a:bodyPr/>
                    <a:lstStyle/>
                    <a:p>
                      <a:pPr indent="0" lvl="0" marL="0" rtl="0" algn="l">
                        <a:spcBef>
                          <a:spcPts val="0"/>
                        </a:spcBef>
                        <a:spcAft>
                          <a:spcPts val="0"/>
                        </a:spcAft>
                        <a:buNone/>
                      </a:pPr>
                      <a:r>
                        <a:rPr lang="en">
                          <a:solidFill>
                            <a:srgbClr val="FF0000"/>
                          </a:solidFill>
                        </a:rPr>
                        <a:t>2</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solidFill>
                            <a:srgbClr val="FF0000"/>
                          </a:solidFill>
                        </a:rPr>
                        <a:t>8</a:t>
                      </a:r>
                      <a:endParaRPr>
                        <a:solidFill>
                          <a:srgbClr val="FF0000"/>
                        </a:solidFill>
                      </a:endParaRPr>
                    </a:p>
                  </a:txBody>
                  <a:tcPr marT="91425" marB="91425" marR="91425" marL="91425"/>
                </a:tc>
              </a:tr>
            </a:tbl>
          </a:graphicData>
        </a:graphic>
      </p:graphicFrame>
      <p:graphicFrame>
        <p:nvGraphicFramePr>
          <p:cNvPr id="139" name="Google Shape;139;p26"/>
          <p:cNvGraphicFramePr/>
          <p:nvPr/>
        </p:nvGraphicFramePr>
        <p:xfrm>
          <a:off x="1677075" y="3389925"/>
          <a:ext cx="3000000" cy="3000000"/>
        </p:xfrm>
        <a:graphic>
          <a:graphicData uri="http://schemas.openxmlformats.org/drawingml/2006/table">
            <a:tbl>
              <a:tblPr>
                <a:noFill/>
                <a:tableStyleId>{D6C820AC-138F-43CC-B407-A29B8A72313B}</a:tableStyleId>
              </a:tblPr>
              <a:tblGrid>
                <a:gridCol w="823850"/>
                <a:gridCol w="823850"/>
                <a:gridCol w="823850"/>
                <a:gridCol w="823850"/>
              </a:tblGrid>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a:t>8</a:t>
                      </a:r>
                      <a:endParaRPr b="1"/>
                    </a:p>
                  </a:txBody>
                  <a:tcPr marT="91425" marB="91425" marR="91425" marL="91425"/>
                </a:tc>
              </a:tr>
            </a:tbl>
          </a:graphicData>
        </a:graphic>
      </p:graphicFrame>
      <p:graphicFrame>
        <p:nvGraphicFramePr>
          <p:cNvPr id="140" name="Google Shape;140;p26"/>
          <p:cNvGraphicFramePr/>
          <p:nvPr/>
        </p:nvGraphicFramePr>
        <p:xfrm>
          <a:off x="2553500" y="3906200"/>
          <a:ext cx="3000000" cy="3000000"/>
        </p:xfrm>
        <a:graphic>
          <a:graphicData uri="http://schemas.openxmlformats.org/drawingml/2006/table">
            <a:tbl>
              <a:tblPr>
                <a:noFill/>
                <a:tableStyleId>{D6C820AC-138F-43CC-B407-A29B8A72313B}</a:tableStyleId>
              </a:tblPr>
              <a:tblGrid>
                <a:gridCol w="823850"/>
                <a:gridCol w="823850"/>
                <a:gridCol w="823850"/>
              </a:tblGrid>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a:t>8</a:t>
                      </a:r>
                      <a:endParaRPr b="1"/>
                    </a:p>
                  </a:txBody>
                  <a:tcPr marT="91425" marB="91425" marR="91425" marL="91425"/>
                </a:tc>
              </a:tr>
            </a:tbl>
          </a:graphicData>
        </a:graphic>
      </p:graphicFrame>
      <p:graphicFrame>
        <p:nvGraphicFramePr>
          <p:cNvPr id="141" name="Google Shape;141;p26"/>
          <p:cNvGraphicFramePr/>
          <p:nvPr/>
        </p:nvGraphicFramePr>
        <p:xfrm>
          <a:off x="3377350" y="4422475"/>
          <a:ext cx="3000000" cy="3000000"/>
        </p:xfrm>
        <a:graphic>
          <a:graphicData uri="http://schemas.openxmlformats.org/drawingml/2006/table">
            <a:tbl>
              <a:tblPr>
                <a:noFill/>
                <a:tableStyleId>{D6C820AC-138F-43CC-B407-A29B8A72313B}</a:tableStyleId>
              </a:tblPr>
              <a:tblGrid>
                <a:gridCol w="823850"/>
                <a:gridCol w="823850"/>
              </a:tblGrid>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a:t>8</a:t>
                      </a:r>
                      <a:endParaRPr b="1"/>
                    </a:p>
                  </a:txBody>
                  <a:tcPr marT="91425" marB="91425" marR="91425" marL="91425"/>
                </a:tc>
              </a:tr>
            </a:tbl>
          </a:graphicData>
        </a:graphic>
      </p:graphicFrame>
      <p:graphicFrame>
        <p:nvGraphicFramePr>
          <p:cNvPr id="142" name="Google Shape;142;p26"/>
          <p:cNvGraphicFramePr/>
          <p:nvPr/>
        </p:nvGraphicFramePr>
        <p:xfrm>
          <a:off x="5304200" y="4422475"/>
          <a:ext cx="3000000" cy="3000000"/>
        </p:xfrm>
        <a:graphic>
          <a:graphicData uri="http://schemas.openxmlformats.org/drawingml/2006/table">
            <a:tbl>
              <a:tblPr>
                <a:noFill/>
                <a:tableStyleId>{D6C820AC-138F-43CC-B407-A29B8A72313B}</a:tableStyleId>
              </a:tblPr>
              <a:tblGrid>
                <a:gridCol w="823850"/>
              </a:tblGrid>
              <a:tr h="381000">
                <a:tc>
                  <a:txBody>
                    <a:bodyPr/>
                    <a:lstStyle/>
                    <a:p>
                      <a:pPr indent="0" lvl="0" marL="0" rtl="0" algn="l">
                        <a:spcBef>
                          <a:spcPts val="0"/>
                        </a:spcBef>
                        <a:spcAft>
                          <a:spcPts val="0"/>
                        </a:spcAft>
                        <a:buNone/>
                      </a:pPr>
                      <a:r>
                        <a:rPr b="1" lang="en"/>
                        <a:t>8</a:t>
                      </a:r>
                      <a:endParaRPr b="1"/>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a:p>
            <a:pPr indent="-317500" lvl="1" marL="914400" rtl="0" algn="l">
              <a:spcBef>
                <a:spcPts val="0"/>
              </a:spcBef>
              <a:spcAft>
                <a:spcPts val="0"/>
              </a:spcAft>
              <a:buSzPts val="1400"/>
              <a:buChar char="-"/>
            </a:pPr>
            <a:r>
              <a:rPr lang="en"/>
              <a:t>Returns largest element in list/tuple</a:t>
            </a:r>
            <a:endParaRPr/>
          </a:p>
        </p:txBody>
      </p:sp>
      <p:pic>
        <p:nvPicPr>
          <p:cNvPr id="149" name="Google Shape;149;p27"/>
          <p:cNvPicPr preferRelativeResize="0"/>
          <p:nvPr/>
        </p:nvPicPr>
        <p:blipFill>
          <a:blip r:embed="rId3">
            <a:alphaModFix/>
          </a:blip>
          <a:stretch>
            <a:fillRect/>
          </a:stretch>
        </p:blipFill>
        <p:spPr>
          <a:xfrm>
            <a:off x="5304200" y="1689100"/>
            <a:ext cx="3333750" cy="2343150"/>
          </a:xfrm>
          <a:prstGeom prst="rect">
            <a:avLst/>
          </a:prstGeom>
          <a:noFill/>
          <a:ln>
            <a:noFill/>
          </a:ln>
        </p:spPr>
      </p:pic>
      <p:sp>
        <p:nvSpPr>
          <p:cNvPr id="150" name="Google Shape;150;p27"/>
          <p:cNvSpPr/>
          <p:nvPr/>
        </p:nvSpPr>
        <p:spPr>
          <a:xfrm>
            <a:off x="2018525" y="1378775"/>
            <a:ext cx="4119275" cy="1069925"/>
          </a:xfrm>
          <a:custGeom>
            <a:rect b="b" l="l" r="r" t="t"/>
            <a:pathLst>
              <a:path extrusionOk="0" h="42797" w="164771">
                <a:moveTo>
                  <a:pt x="0" y="0"/>
                </a:moveTo>
                <a:cubicBezTo>
                  <a:pt x="17531" y="0"/>
                  <a:pt x="35079" y="1153"/>
                  <a:pt x="52503" y="3088"/>
                </a:cubicBezTo>
                <a:cubicBezTo>
                  <a:pt x="58560" y="3761"/>
                  <a:pt x="64992" y="3333"/>
                  <a:pt x="70593" y="5735"/>
                </a:cubicBezTo>
                <a:cubicBezTo>
                  <a:pt x="79164" y="9410"/>
                  <a:pt x="85194" y="17345"/>
                  <a:pt x="92653" y="22943"/>
                </a:cubicBezTo>
                <a:cubicBezTo>
                  <a:pt x="99020" y="27722"/>
                  <a:pt x="106955" y="29955"/>
                  <a:pt x="114272" y="33090"/>
                </a:cubicBezTo>
                <a:cubicBezTo>
                  <a:pt x="124695" y="37556"/>
                  <a:pt x="136464" y="38826"/>
                  <a:pt x="147804" y="38826"/>
                </a:cubicBezTo>
                <a:cubicBezTo>
                  <a:pt x="151925" y="38826"/>
                  <a:pt x="156160" y="38268"/>
                  <a:pt x="160158" y="39267"/>
                </a:cubicBezTo>
                <a:cubicBezTo>
                  <a:pt x="161585" y="39623"/>
                  <a:pt x="164570" y="40738"/>
                  <a:pt x="164570" y="39267"/>
                </a:cubicBezTo>
                <a:cubicBezTo>
                  <a:pt x="164570" y="38773"/>
                  <a:pt x="164036" y="39175"/>
                  <a:pt x="163687" y="38826"/>
                </a:cubicBezTo>
                <a:cubicBezTo>
                  <a:pt x="163080" y="38220"/>
                  <a:pt x="162088" y="36896"/>
                  <a:pt x="161481" y="37502"/>
                </a:cubicBezTo>
                <a:cubicBezTo>
                  <a:pt x="160210" y="38770"/>
                  <a:pt x="165373" y="40308"/>
                  <a:pt x="164570" y="41914"/>
                </a:cubicBezTo>
                <a:cubicBezTo>
                  <a:pt x="164091" y="42872"/>
                  <a:pt x="161959" y="41839"/>
                  <a:pt x="161481" y="42797"/>
                </a:cubicBezTo>
              </a:path>
            </a:pathLst>
          </a:custGeom>
          <a:noFill/>
          <a:ln cap="flat" cmpd="sng" w="19050">
            <a:solidFill>
              <a:schemeClr val="accent4"/>
            </a:solidFill>
            <a:prstDash val="solid"/>
            <a:round/>
            <a:headEnd len="med" w="med" type="none"/>
            <a:tailEnd len="med" w="med" type="none"/>
          </a:ln>
        </p:spPr>
      </p:sp>
      <p:sp>
        <p:nvSpPr>
          <p:cNvPr id="151" name="Google Shape;151;p27"/>
          <p:cNvSpPr/>
          <p:nvPr/>
        </p:nvSpPr>
        <p:spPr>
          <a:xfrm>
            <a:off x="5952625" y="2873658"/>
            <a:ext cx="257350" cy="1000875"/>
          </a:xfrm>
          <a:custGeom>
            <a:rect b="b" l="l" r="r" t="t"/>
            <a:pathLst>
              <a:path extrusionOk="0" h="40035" w="10294">
                <a:moveTo>
                  <a:pt x="10294" y="650"/>
                </a:moveTo>
                <a:cubicBezTo>
                  <a:pt x="7794" y="650"/>
                  <a:pt x="4875" y="-736"/>
                  <a:pt x="2794" y="650"/>
                </a:cubicBezTo>
                <a:cubicBezTo>
                  <a:pt x="-2348" y="4076"/>
                  <a:pt x="1141" y="13122"/>
                  <a:pt x="2352" y="19181"/>
                </a:cubicBezTo>
                <a:cubicBezTo>
                  <a:pt x="3621" y="25528"/>
                  <a:pt x="-1780" y="34015"/>
                  <a:pt x="2794" y="38594"/>
                </a:cubicBezTo>
                <a:cubicBezTo>
                  <a:pt x="4588" y="40390"/>
                  <a:pt x="7755" y="39917"/>
                  <a:pt x="10294" y="39917"/>
                </a:cubicBezTo>
              </a:path>
            </a:pathLst>
          </a:custGeom>
          <a:noFill/>
          <a:ln cap="flat" cmpd="sng" w="19050">
            <a:solidFill>
              <a:srgbClr val="A64D79"/>
            </a:solidFill>
            <a:prstDash val="solid"/>
            <a:round/>
            <a:headEnd len="med" w="med" type="none"/>
            <a:tailEnd len="med" w="med" type="none"/>
          </a:ln>
        </p:spPr>
      </p:sp>
      <p:sp>
        <p:nvSpPr>
          <p:cNvPr id="152" name="Google Shape;152;p27"/>
          <p:cNvSpPr/>
          <p:nvPr/>
        </p:nvSpPr>
        <p:spPr>
          <a:xfrm>
            <a:off x="2559000" y="1709675"/>
            <a:ext cx="3284400" cy="1720700"/>
          </a:xfrm>
          <a:custGeom>
            <a:rect b="b" l="l" r="r" t="t"/>
            <a:pathLst>
              <a:path extrusionOk="0" h="68828" w="131376">
                <a:moveTo>
                  <a:pt x="0" y="0"/>
                </a:moveTo>
                <a:cubicBezTo>
                  <a:pt x="13373" y="0"/>
                  <a:pt x="26735" y="2487"/>
                  <a:pt x="39708" y="5736"/>
                </a:cubicBezTo>
                <a:cubicBezTo>
                  <a:pt x="44768" y="7003"/>
                  <a:pt x="50581" y="7781"/>
                  <a:pt x="54268" y="11471"/>
                </a:cubicBezTo>
                <a:cubicBezTo>
                  <a:pt x="67869" y="25082"/>
                  <a:pt x="80817" y="39334"/>
                  <a:pt x="94418" y="52945"/>
                </a:cubicBezTo>
                <a:cubicBezTo>
                  <a:pt x="100372" y="58903"/>
                  <a:pt x="109190" y="61488"/>
                  <a:pt x="117361" y="63534"/>
                </a:cubicBezTo>
                <a:cubicBezTo>
                  <a:pt x="120645" y="64356"/>
                  <a:pt x="124122" y="63975"/>
                  <a:pt x="127508" y="63975"/>
                </a:cubicBezTo>
                <a:cubicBezTo>
                  <a:pt x="128685" y="63975"/>
                  <a:pt x="131038" y="65152"/>
                  <a:pt x="131038" y="63975"/>
                </a:cubicBezTo>
                <a:cubicBezTo>
                  <a:pt x="131038" y="61975"/>
                  <a:pt x="124772" y="61861"/>
                  <a:pt x="126185" y="60445"/>
                </a:cubicBezTo>
                <a:cubicBezTo>
                  <a:pt x="126533" y="60096"/>
                  <a:pt x="126718" y="60537"/>
                  <a:pt x="127067" y="60886"/>
                </a:cubicBezTo>
                <a:cubicBezTo>
                  <a:pt x="128711" y="62531"/>
                  <a:pt x="132328" y="64687"/>
                  <a:pt x="131038" y="66622"/>
                </a:cubicBezTo>
                <a:cubicBezTo>
                  <a:pt x="130336" y="67675"/>
                  <a:pt x="128516" y="67697"/>
                  <a:pt x="127950" y="68828"/>
                </a:cubicBezTo>
              </a:path>
            </a:pathLst>
          </a:custGeom>
          <a:noFill/>
          <a:ln cap="flat" cmpd="sng" w="19050">
            <a:solidFill>
              <a:srgbClr val="A64D79"/>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p:txBody>
      </p:sp>
      <p:pic>
        <p:nvPicPr>
          <p:cNvPr id="159" name="Google Shape;159;p28"/>
          <p:cNvPicPr preferRelativeResize="0"/>
          <p:nvPr/>
        </p:nvPicPr>
        <p:blipFill>
          <a:blip r:embed="rId3">
            <a:alphaModFix/>
          </a:blip>
          <a:stretch>
            <a:fillRect/>
          </a:stretch>
        </p:blipFill>
        <p:spPr>
          <a:xfrm>
            <a:off x="5171850" y="1174375"/>
            <a:ext cx="3752850"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p:txBody>
      </p:sp>
      <p:pic>
        <p:nvPicPr>
          <p:cNvPr id="166" name="Google Shape;166;p29"/>
          <p:cNvPicPr preferRelativeResize="0"/>
          <p:nvPr/>
        </p:nvPicPr>
        <p:blipFill>
          <a:blip r:embed="rId3">
            <a:alphaModFix/>
          </a:blip>
          <a:stretch>
            <a:fillRect/>
          </a:stretch>
        </p:blipFill>
        <p:spPr>
          <a:xfrm>
            <a:off x="5171850" y="1174375"/>
            <a:ext cx="3752850" cy="2857500"/>
          </a:xfrm>
          <a:prstGeom prst="rect">
            <a:avLst/>
          </a:prstGeom>
          <a:noFill/>
          <a:ln>
            <a:noFill/>
          </a:ln>
        </p:spPr>
      </p:pic>
      <p:sp>
        <p:nvSpPr>
          <p:cNvPr id="167" name="Google Shape;167;p29"/>
          <p:cNvSpPr/>
          <p:nvPr/>
        </p:nvSpPr>
        <p:spPr>
          <a:xfrm>
            <a:off x="2018525" y="1378775"/>
            <a:ext cx="4119275" cy="794205"/>
          </a:xfrm>
          <a:custGeom>
            <a:rect b="b" l="l" r="r" t="t"/>
            <a:pathLst>
              <a:path extrusionOk="0" h="42797" w="164771">
                <a:moveTo>
                  <a:pt x="0" y="0"/>
                </a:moveTo>
                <a:cubicBezTo>
                  <a:pt x="17531" y="0"/>
                  <a:pt x="35079" y="1153"/>
                  <a:pt x="52503" y="3088"/>
                </a:cubicBezTo>
                <a:cubicBezTo>
                  <a:pt x="58560" y="3761"/>
                  <a:pt x="64992" y="3333"/>
                  <a:pt x="70593" y="5735"/>
                </a:cubicBezTo>
                <a:cubicBezTo>
                  <a:pt x="79164" y="9410"/>
                  <a:pt x="85194" y="17345"/>
                  <a:pt x="92653" y="22943"/>
                </a:cubicBezTo>
                <a:cubicBezTo>
                  <a:pt x="99020" y="27722"/>
                  <a:pt x="106955" y="29955"/>
                  <a:pt x="114272" y="33090"/>
                </a:cubicBezTo>
                <a:cubicBezTo>
                  <a:pt x="124695" y="37556"/>
                  <a:pt x="136464" y="38826"/>
                  <a:pt x="147804" y="38826"/>
                </a:cubicBezTo>
                <a:cubicBezTo>
                  <a:pt x="151925" y="38826"/>
                  <a:pt x="156160" y="38268"/>
                  <a:pt x="160158" y="39267"/>
                </a:cubicBezTo>
                <a:cubicBezTo>
                  <a:pt x="161585" y="39623"/>
                  <a:pt x="164570" y="40738"/>
                  <a:pt x="164570" y="39267"/>
                </a:cubicBezTo>
                <a:cubicBezTo>
                  <a:pt x="164570" y="38773"/>
                  <a:pt x="164036" y="39175"/>
                  <a:pt x="163687" y="38826"/>
                </a:cubicBezTo>
                <a:cubicBezTo>
                  <a:pt x="163080" y="38220"/>
                  <a:pt x="162088" y="36896"/>
                  <a:pt x="161481" y="37502"/>
                </a:cubicBezTo>
                <a:cubicBezTo>
                  <a:pt x="160210" y="38770"/>
                  <a:pt x="165373" y="40308"/>
                  <a:pt x="164570" y="41914"/>
                </a:cubicBezTo>
                <a:cubicBezTo>
                  <a:pt x="164091" y="42872"/>
                  <a:pt x="161959" y="41839"/>
                  <a:pt x="161481" y="42797"/>
                </a:cubicBezTo>
              </a:path>
            </a:pathLst>
          </a:custGeom>
          <a:noFill/>
          <a:ln cap="flat" cmpd="sng" w="19050">
            <a:solidFill>
              <a:schemeClr val="accent4"/>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73" name="Google Shape;173;p30"/>
          <p:cNvSpPr txBox="1"/>
          <p:nvPr>
            <p:ph idx="1" type="body"/>
          </p:nvPr>
        </p:nvSpPr>
        <p:spPr>
          <a:xfrm>
            <a:off x="311700" y="1152475"/>
            <a:ext cx="3846600" cy="111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p:txBody>
      </p:sp>
      <p:pic>
        <p:nvPicPr>
          <p:cNvPr id="174" name="Google Shape;174;p30"/>
          <p:cNvPicPr preferRelativeResize="0"/>
          <p:nvPr/>
        </p:nvPicPr>
        <p:blipFill>
          <a:blip r:embed="rId3">
            <a:alphaModFix/>
          </a:blip>
          <a:stretch>
            <a:fillRect/>
          </a:stretch>
        </p:blipFill>
        <p:spPr>
          <a:xfrm>
            <a:off x="5171850" y="1174375"/>
            <a:ext cx="3752850" cy="2857500"/>
          </a:xfrm>
          <a:prstGeom prst="rect">
            <a:avLst/>
          </a:prstGeom>
          <a:noFill/>
          <a:ln>
            <a:noFill/>
          </a:ln>
        </p:spPr>
      </p:pic>
      <p:sp>
        <p:nvSpPr>
          <p:cNvPr id="175" name="Google Shape;175;p30"/>
          <p:cNvSpPr/>
          <p:nvPr/>
        </p:nvSpPr>
        <p:spPr>
          <a:xfrm>
            <a:off x="2018525" y="1378775"/>
            <a:ext cx="4119275" cy="794205"/>
          </a:xfrm>
          <a:custGeom>
            <a:rect b="b" l="l" r="r" t="t"/>
            <a:pathLst>
              <a:path extrusionOk="0" h="42797" w="164771">
                <a:moveTo>
                  <a:pt x="0" y="0"/>
                </a:moveTo>
                <a:cubicBezTo>
                  <a:pt x="17531" y="0"/>
                  <a:pt x="35079" y="1153"/>
                  <a:pt x="52503" y="3088"/>
                </a:cubicBezTo>
                <a:cubicBezTo>
                  <a:pt x="58560" y="3761"/>
                  <a:pt x="64992" y="3333"/>
                  <a:pt x="70593" y="5735"/>
                </a:cubicBezTo>
                <a:cubicBezTo>
                  <a:pt x="79164" y="9410"/>
                  <a:pt x="85194" y="17345"/>
                  <a:pt x="92653" y="22943"/>
                </a:cubicBezTo>
                <a:cubicBezTo>
                  <a:pt x="99020" y="27722"/>
                  <a:pt x="106955" y="29955"/>
                  <a:pt x="114272" y="33090"/>
                </a:cubicBezTo>
                <a:cubicBezTo>
                  <a:pt x="124695" y="37556"/>
                  <a:pt x="136464" y="38826"/>
                  <a:pt x="147804" y="38826"/>
                </a:cubicBezTo>
                <a:cubicBezTo>
                  <a:pt x="151925" y="38826"/>
                  <a:pt x="156160" y="38268"/>
                  <a:pt x="160158" y="39267"/>
                </a:cubicBezTo>
                <a:cubicBezTo>
                  <a:pt x="161585" y="39623"/>
                  <a:pt x="164570" y="40738"/>
                  <a:pt x="164570" y="39267"/>
                </a:cubicBezTo>
                <a:cubicBezTo>
                  <a:pt x="164570" y="38773"/>
                  <a:pt x="164036" y="39175"/>
                  <a:pt x="163687" y="38826"/>
                </a:cubicBezTo>
                <a:cubicBezTo>
                  <a:pt x="163080" y="38220"/>
                  <a:pt x="162088" y="36896"/>
                  <a:pt x="161481" y="37502"/>
                </a:cubicBezTo>
                <a:cubicBezTo>
                  <a:pt x="160210" y="38770"/>
                  <a:pt x="165373" y="40308"/>
                  <a:pt x="164570" y="41914"/>
                </a:cubicBezTo>
                <a:cubicBezTo>
                  <a:pt x="164091" y="42872"/>
                  <a:pt x="161959" y="41839"/>
                  <a:pt x="161481" y="42797"/>
                </a:cubicBezTo>
              </a:path>
            </a:pathLst>
          </a:custGeom>
          <a:noFill/>
          <a:ln cap="flat" cmpd="sng" w="19050">
            <a:solidFill>
              <a:schemeClr val="accent4"/>
            </a:solidFill>
            <a:prstDash val="solid"/>
            <a:round/>
            <a:headEnd len="med" w="med" type="none"/>
            <a:tailEnd len="med" w="med" type="none"/>
          </a:ln>
        </p:spPr>
      </p:sp>
      <p:sp>
        <p:nvSpPr>
          <p:cNvPr id="176" name="Google Shape;176;p30"/>
          <p:cNvSpPr/>
          <p:nvPr/>
        </p:nvSpPr>
        <p:spPr>
          <a:xfrm>
            <a:off x="5843400" y="2534015"/>
            <a:ext cx="257350" cy="1337569"/>
          </a:xfrm>
          <a:custGeom>
            <a:rect b="b" l="l" r="r" t="t"/>
            <a:pathLst>
              <a:path extrusionOk="0" h="40035" w="10294">
                <a:moveTo>
                  <a:pt x="10294" y="650"/>
                </a:moveTo>
                <a:cubicBezTo>
                  <a:pt x="7794" y="650"/>
                  <a:pt x="4875" y="-736"/>
                  <a:pt x="2794" y="650"/>
                </a:cubicBezTo>
                <a:cubicBezTo>
                  <a:pt x="-2348" y="4076"/>
                  <a:pt x="1141" y="13122"/>
                  <a:pt x="2352" y="19181"/>
                </a:cubicBezTo>
                <a:cubicBezTo>
                  <a:pt x="3621" y="25528"/>
                  <a:pt x="-1780" y="34015"/>
                  <a:pt x="2794" y="38594"/>
                </a:cubicBezTo>
                <a:cubicBezTo>
                  <a:pt x="4588" y="40390"/>
                  <a:pt x="7755" y="39917"/>
                  <a:pt x="10294" y="39917"/>
                </a:cubicBezTo>
              </a:path>
            </a:pathLst>
          </a:custGeom>
          <a:noFill/>
          <a:ln cap="flat" cmpd="sng" w="19050">
            <a:solidFill>
              <a:srgbClr val="A64D79"/>
            </a:solidFill>
            <a:prstDash val="solid"/>
            <a:round/>
            <a:headEnd len="med" w="med" type="none"/>
            <a:tailEnd len="med" w="med" type="none"/>
          </a:ln>
        </p:spPr>
      </p:sp>
      <p:sp>
        <p:nvSpPr>
          <p:cNvPr id="177" name="Google Shape;177;p30"/>
          <p:cNvSpPr/>
          <p:nvPr/>
        </p:nvSpPr>
        <p:spPr>
          <a:xfrm>
            <a:off x="2559000" y="1709675"/>
            <a:ext cx="3176672" cy="1113981"/>
          </a:xfrm>
          <a:custGeom>
            <a:rect b="b" l="l" r="r" t="t"/>
            <a:pathLst>
              <a:path extrusionOk="0" h="68828" w="131376">
                <a:moveTo>
                  <a:pt x="0" y="0"/>
                </a:moveTo>
                <a:cubicBezTo>
                  <a:pt x="13373" y="0"/>
                  <a:pt x="26735" y="2487"/>
                  <a:pt x="39708" y="5736"/>
                </a:cubicBezTo>
                <a:cubicBezTo>
                  <a:pt x="44768" y="7003"/>
                  <a:pt x="50581" y="7781"/>
                  <a:pt x="54268" y="11471"/>
                </a:cubicBezTo>
                <a:cubicBezTo>
                  <a:pt x="67869" y="25082"/>
                  <a:pt x="80817" y="39334"/>
                  <a:pt x="94418" y="52945"/>
                </a:cubicBezTo>
                <a:cubicBezTo>
                  <a:pt x="100372" y="58903"/>
                  <a:pt x="109190" y="61488"/>
                  <a:pt x="117361" y="63534"/>
                </a:cubicBezTo>
                <a:cubicBezTo>
                  <a:pt x="120645" y="64356"/>
                  <a:pt x="124122" y="63975"/>
                  <a:pt x="127508" y="63975"/>
                </a:cubicBezTo>
                <a:cubicBezTo>
                  <a:pt x="128685" y="63975"/>
                  <a:pt x="131038" y="65152"/>
                  <a:pt x="131038" y="63975"/>
                </a:cubicBezTo>
                <a:cubicBezTo>
                  <a:pt x="131038" y="61975"/>
                  <a:pt x="124772" y="61861"/>
                  <a:pt x="126185" y="60445"/>
                </a:cubicBezTo>
                <a:cubicBezTo>
                  <a:pt x="126533" y="60096"/>
                  <a:pt x="126718" y="60537"/>
                  <a:pt x="127067" y="60886"/>
                </a:cubicBezTo>
                <a:cubicBezTo>
                  <a:pt x="128711" y="62531"/>
                  <a:pt x="132328" y="64687"/>
                  <a:pt x="131038" y="66622"/>
                </a:cubicBezTo>
                <a:cubicBezTo>
                  <a:pt x="130336" y="67675"/>
                  <a:pt x="128516" y="67697"/>
                  <a:pt x="127950" y="68828"/>
                </a:cubicBezTo>
              </a:path>
            </a:pathLst>
          </a:custGeom>
          <a:noFill/>
          <a:ln cap="flat" cmpd="sng" w="19050">
            <a:solidFill>
              <a:srgbClr val="A64D79"/>
            </a:solidFill>
            <a:prstDash val="solid"/>
            <a:round/>
            <a:headEnd len="med" w="med" type="none"/>
            <a:tailEnd len="med" w="med" type="none"/>
          </a:ln>
        </p:spPr>
      </p:sp>
      <p:graphicFrame>
        <p:nvGraphicFramePr>
          <p:cNvPr id="178" name="Google Shape;178;p30"/>
          <p:cNvGraphicFramePr/>
          <p:nvPr/>
        </p:nvGraphicFramePr>
        <p:xfrm>
          <a:off x="311700" y="2405025"/>
          <a:ext cx="3000000" cy="3000000"/>
        </p:xfrm>
        <a:graphic>
          <a:graphicData uri="http://schemas.openxmlformats.org/drawingml/2006/table">
            <a:tbl>
              <a:tblPr>
                <a:noFill/>
                <a:tableStyleId>{D6C820AC-138F-43CC-B407-A29B8A72313B}</a:tableStyleId>
              </a:tblPr>
              <a:tblGrid>
                <a:gridCol w="823850"/>
                <a:gridCol w="823850"/>
                <a:gridCol w="823850"/>
                <a:gridCol w="823850"/>
                <a:gridCol w="823850"/>
              </a:tblGrid>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a:solidFill>
                            <a:srgbClr val="FF00FF"/>
                          </a:solidFill>
                        </a:rPr>
                        <a:t>8</a:t>
                      </a:r>
                      <a:endParaRPr b="1">
                        <a:solidFill>
                          <a:srgbClr val="FF00FF"/>
                        </a:solidFill>
                      </a:endParaRPr>
                    </a:p>
                  </a:txBody>
                  <a:tcPr marT="91425" marB="91425" marR="91425" marL="91425"/>
                </a:tc>
              </a:tr>
            </a:tbl>
          </a:graphicData>
        </a:graphic>
      </p:graphicFrame>
      <p:graphicFrame>
        <p:nvGraphicFramePr>
          <p:cNvPr id="179" name="Google Shape;179;p30"/>
          <p:cNvGraphicFramePr/>
          <p:nvPr/>
        </p:nvGraphicFramePr>
        <p:xfrm>
          <a:off x="2559000" y="3033275"/>
          <a:ext cx="3000000" cy="3000000"/>
        </p:xfrm>
        <a:graphic>
          <a:graphicData uri="http://schemas.openxmlformats.org/drawingml/2006/table">
            <a:tbl>
              <a:tblPr>
                <a:noFill/>
                <a:tableStyleId>{D6C820AC-138F-43CC-B407-A29B8A72313B}</a:tableStyleId>
              </a:tblPr>
              <a:tblGrid>
                <a:gridCol w="823850"/>
                <a:gridCol w="823850"/>
                <a:gridCol w="823850"/>
              </a:tblGrid>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a:t>8</a:t>
                      </a:r>
                      <a:endParaRPr b="1"/>
                    </a:p>
                  </a:txBody>
                  <a:tcPr marT="91425" marB="91425" marR="91425" marL="91425"/>
                </a:tc>
              </a:tr>
            </a:tbl>
          </a:graphicData>
        </a:graphic>
      </p:graphicFrame>
      <p:graphicFrame>
        <p:nvGraphicFramePr>
          <p:cNvPr id="180" name="Google Shape;180;p30"/>
          <p:cNvGraphicFramePr/>
          <p:nvPr/>
        </p:nvGraphicFramePr>
        <p:xfrm>
          <a:off x="3673025" y="3639100"/>
          <a:ext cx="3000000" cy="3000000"/>
        </p:xfrm>
        <a:graphic>
          <a:graphicData uri="http://schemas.openxmlformats.org/drawingml/2006/table">
            <a:tbl>
              <a:tblPr>
                <a:noFill/>
                <a:tableStyleId>{D6C820AC-138F-43CC-B407-A29B8A72313B}</a:tableStyleId>
              </a:tblPr>
              <a:tblGrid>
                <a:gridCol w="823850"/>
                <a:gridCol w="823850"/>
              </a:tblGrid>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8</a:t>
                      </a:r>
                      <a:endParaRPr b="1"/>
                    </a:p>
                  </a:txBody>
                  <a:tcPr marT="91425" marB="91425" marR="91425" marL="91425"/>
                </a:tc>
              </a:tr>
            </a:tbl>
          </a:graphicData>
        </a:graphic>
      </p:graphicFrame>
      <p:graphicFrame>
        <p:nvGraphicFramePr>
          <p:cNvPr id="181" name="Google Shape;181;p30"/>
          <p:cNvGraphicFramePr/>
          <p:nvPr/>
        </p:nvGraphicFramePr>
        <p:xfrm>
          <a:off x="4652675" y="4188525"/>
          <a:ext cx="3000000" cy="3000000"/>
        </p:xfrm>
        <a:graphic>
          <a:graphicData uri="http://schemas.openxmlformats.org/drawingml/2006/table">
            <a:tbl>
              <a:tblPr>
                <a:noFill/>
                <a:tableStyleId>{D6C820AC-138F-43CC-B407-A29B8A72313B}</a:tableStyleId>
              </a:tblPr>
              <a:tblGrid>
                <a:gridCol w="823850"/>
              </a:tblGrid>
              <a:tr h="381000">
                <a:tc>
                  <a:txBody>
                    <a:bodyPr/>
                    <a:lstStyle/>
                    <a:p>
                      <a:pPr indent="0" lvl="0" marL="0" rtl="0" algn="l">
                        <a:spcBef>
                          <a:spcPts val="0"/>
                        </a:spcBef>
                        <a:spcAft>
                          <a:spcPts val="0"/>
                        </a:spcAft>
                        <a:buNone/>
                      </a:pPr>
                      <a:r>
                        <a:rPr lang="en"/>
                        <a:t>8</a:t>
                      </a:r>
                      <a:endParaRPr/>
                    </a:p>
                  </a:txBody>
                  <a:tcPr marT="91425" marB="91425" marR="91425" marL="91425"/>
                </a:tc>
              </a:tr>
            </a:tbl>
          </a:graphicData>
        </a:graphic>
      </p:graphicFrame>
      <p:graphicFrame>
        <p:nvGraphicFramePr>
          <p:cNvPr id="182" name="Google Shape;182;p30"/>
          <p:cNvGraphicFramePr/>
          <p:nvPr/>
        </p:nvGraphicFramePr>
        <p:xfrm>
          <a:off x="3666238" y="4196375"/>
          <a:ext cx="3000000" cy="3000000"/>
        </p:xfrm>
        <a:graphic>
          <a:graphicData uri="http://schemas.openxmlformats.org/drawingml/2006/table">
            <a:tbl>
              <a:tblPr>
                <a:noFill/>
                <a:tableStyleId>{D6C820AC-138F-43CC-B407-A29B8A72313B}</a:tableStyleId>
              </a:tblPr>
              <a:tblGrid>
                <a:gridCol w="823850"/>
              </a:tblGrid>
              <a:tr h="381000">
                <a:tc>
                  <a:txBody>
                    <a:bodyPr/>
                    <a:lstStyle/>
                    <a:p>
                      <a:pPr indent="0" lvl="0" marL="0" rtl="0" algn="l">
                        <a:spcBef>
                          <a:spcPts val="0"/>
                        </a:spcBef>
                        <a:spcAft>
                          <a:spcPts val="0"/>
                        </a:spcAft>
                        <a:buNone/>
                      </a:pPr>
                      <a:r>
                        <a:rPr lang="en"/>
                        <a:t>4</a:t>
                      </a:r>
                      <a:endParaRPr/>
                    </a:p>
                  </a:txBody>
                  <a:tcPr marT="91425" marB="91425" marR="91425" marL="91425"/>
                </a:tc>
              </a:tr>
            </a:tbl>
          </a:graphicData>
        </a:graphic>
      </p:graphicFrame>
      <p:graphicFrame>
        <p:nvGraphicFramePr>
          <p:cNvPr id="183" name="Google Shape;183;p30"/>
          <p:cNvGraphicFramePr/>
          <p:nvPr/>
        </p:nvGraphicFramePr>
        <p:xfrm>
          <a:off x="221450" y="3033275"/>
          <a:ext cx="3000000" cy="3000000"/>
        </p:xfrm>
        <a:graphic>
          <a:graphicData uri="http://schemas.openxmlformats.org/drawingml/2006/table">
            <a:tbl>
              <a:tblPr>
                <a:noFill/>
                <a:tableStyleId>{D6C820AC-138F-43CC-B407-A29B8A72313B}</a:tableStyleId>
              </a:tblPr>
              <a:tblGrid>
                <a:gridCol w="823850"/>
                <a:gridCol w="823850"/>
              </a:tblGrid>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89" name="Google Shape;189;p31"/>
          <p:cNvSpPr txBox="1"/>
          <p:nvPr>
            <p:ph idx="1" type="body"/>
          </p:nvPr>
        </p:nvSpPr>
        <p:spPr>
          <a:xfrm>
            <a:off x="311700" y="1152475"/>
            <a:ext cx="384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a:p>
            <a:pPr indent="-317500" lvl="1" marL="914400" rtl="0" algn="l">
              <a:spcBef>
                <a:spcPts val="0"/>
              </a:spcBef>
              <a:spcAft>
                <a:spcPts val="0"/>
              </a:spcAft>
              <a:buSzPts val="1400"/>
              <a:buChar char="-"/>
            </a:pPr>
            <a:r>
              <a:rPr lang="en"/>
              <a:t>Returns the largest element in the list/tuple</a:t>
            </a:r>
            <a:endParaRPr/>
          </a:p>
        </p:txBody>
      </p:sp>
      <p:pic>
        <p:nvPicPr>
          <p:cNvPr id="190" name="Google Shape;190;p31"/>
          <p:cNvPicPr preferRelativeResize="0"/>
          <p:nvPr/>
        </p:nvPicPr>
        <p:blipFill>
          <a:blip r:embed="rId3">
            <a:alphaModFix/>
          </a:blip>
          <a:stretch>
            <a:fillRect/>
          </a:stretch>
        </p:blipFill>
        <p:spPr>
          <a:xfrm>
            <a:off x="5171850" y="1174375"/>
            <a:ext cx="3752850" cy="2857500"/>
          </a:xfrm>
          <a:prstGeom prst="rect">
            <a:avLst/>
          </a:prstGeom>
          <a:noFill/>
          <a:ln>
            <a:noFill/>
          </a:ln>
        </p:spPr>
      </p:pic>
      <p:sp>
        <p:nvSpPr>
          <p:cNvPr id="191" name="Google Shape;191;p31"/>
          <p:cNvSpPr/>
          <p:nvPr/>
        </p:nvSpPr>
        <p:spPr>
          <a:xfrm>
            <a:off x="2018525" y="1378775"/>
            <a:ext cx="4119275" cy="794205"/>
          </a:xfrm>
          <a:custGeom>
            <a:rect b="b" l="l" r="r" t="t"/>
            <a:pathLst>
              <a:path extrusionOk="0" h="42797" w="164771">
                <a:moveTo>
                  <a:pt x="0" y="0"/>
                </a:moveTo>
                <a:cubicBezTo>
                  <a:pt x="17531" y="0"/>
                  <a:pt x="35079" y="1153"/>
                  <a:pt x="52503" y="3088"/>
                </a:cubicBezTo>
                <a:cubicBezTo>
                  <a:pt x="58560" y="3761"/>
                  <a:pt x="64992" y="3333"/>
                  <a:pt x="70593" y="5735"/>
                </a:cubicBezTo>
                <a:cubicBezTo>
                  <a:pt x="79164" y="9410"/>
                  <a:pt x="85194" y="17345"/>
                  <a:pt x="92653" y="22943"/>
                </a:cubicBezTo>
                <a:cubicBezTo>
                  <a:pt x="99020" y="27722"/>
                  <a:pt x="106955" y="29955"/>
                  <a:pt x="114272" y="33090"/>
                </a:cubicBezTo>
                <a:cubicBezTo>
                  <a:pt x="124695" y="37556"/>
                  <a:pt x="136464" y="38826"/>
                  <a:pt x="147804" y="38826"/>
                </a:cubicBezTo>
                <a:cubicBezTo>
                  <a:pt x="151925" y="38826"/>
                  <a:pt x="156160" y="38268"/>
                  <a:pt x="160158" y="39267"/>
                </a:cubicBezTo>
                <a:cubicBezTo>
                  <a:pt x="161585" y="39623"/>
                  <a:pt x="164570" y="40738"/>
                  <a:pt x="164570" y="39267"/>
                </a:cubicBezTo>
                <a:cubicBezTo>
                  <a:pt x="164570" y="38773"/>
                  <a:pt x="164036" y="39175"/>
                  <a:pt x="163687" y="38826"/>
                </a:cubicBezTo>
                <a:cubicBezTo>
                  <a:pt x="163080" y="38220"/>
                  <a:pt x="162088" y="36896"/>
                  <a:pt x="161481" y="37502"/>
                </a:cubicBezTo>
                <a:cubicBezTo>
                  <a:pt x="160210" y="38770"/>
                  <a:pt x="165373" y="40308"/>
                  <a:pt x="164570" y="41914"/>
                </a:cubicBezTo>
                <a:cubicBezTo>
                  <a:pt x="164091" y="42872"/>
                  <a:pt x="161959" y="41839"/>
                  <a:pt x="161481" y="42797"/>
                </a:cubicBezTo>
              </a:path>
            </a:pathLst>
          </a:custGeom>
          <a:noFill/>
          <a:ln cap="flat" cmpd="sng" w="19050">
            <a:solidFill>
              <a:schemeClr val="accent4"/>
            </a:solidFill>
            <a:prstDash val="solid"/>
            <a:round/>
            <a:headEnd len="med" w="med" type="none"/>
            <a:tailEnd len="med" w="med" type="none"/>
          </a:ln>
        </p:spPr>
      </p:sp>
      <p:sp>
        <p:nvSpPr>
          <p:cNvPr id="192" name="Google Shape;192;p31"/>
          <p:cNvSpPr/>
          <p:nvPr/>
        </p:nvSpPr>
        <p:spPr>
          <a:xfrm>
            <a:off x="5843400" y="2534015"/>
            <a:ext cx="257350" cy="1337569"/>
          </a:xfrm>
          <a:custGeom>
            <a:rect b="b" l="l" r="r" t="t"/>
            <a:pathLst>
              <a:path extrusionOk="0" h="40035" w="10294">
                <a:moveTo>
                  <a:pt x="10294" y="650"/>
                </a:moveTo>
                <a:cubicBezTo>
                  <a:pt x="7794" y="650"/>
                  <a:pt x="4875" y="-736"/>
                  <a:pt x="2794" y="650"/>
                </a:cubicBezTo>
                <a:cubicBezTo>
                  <a:pt x="-2348" y="4076"/>
                  <a:pt x="1141" y="13122"/>
                  <a:pt x="2352" y="19181"/>
                </a:cubicBezTo>
                <a:cubicBezTo>
                  <a:pt x="3621" y="25528"/>
                  <a:pt x="-1780" y="34015"/>
                  <a:pt x="2794" y="38594"/>
                </a:cubicBezTo>
                <a:cubicBezTo>
                  <a:pt x="4588" y="40390"/>
                  <a:pt x="7755" y="39917"/>
                  <a:pt x="10294" y="39917"/>
                </a:cubicBezTo>
              </a:path>
            </a:pathLst>
          </a:custGeom>
          <a:noFill/>
          <a:ln cap="flat" cmpd="sng" w="19050">
            <a:solidFill>
              <a:srgbClr val="A64D79"/>
            </a:solidFill>
            <a:prstDash val="solid"/>
            <a:round/>
            <a:headEnd len="med" w="med" type="none"/>
            <a:tailEnd len="med" w="med" type="none"/>
          </a:ln>
        </p:spPr>
      </p:sp>
      <p:sp>
        <p:nvSpPr>
          <p:cNvPr id="193" name="Google Shape;193;p31"/>
          <p:cNvSpPr/>
          <p:nvPr/>
        </p:nvSpPr>
        <p:spPr>
          <a:xfrm>
            <a:off x="2559000" y="1709675"/>
            <a:ext cx="3176672" cy="1113981"/>
          </a:xfrm>
          <a:custGeom>
            <a:rect b="b" l="l" r="r" t="t"/>
            <a:pathLst>
              <a:path extrusionOk="0" h="68828" w="131376">
                <a:moveTo>
                  <a:pt x="0" y="0"/>
                </a:moveTo>
                <a:cubicBezTo>
                  <a:pt x="13373" y="0"/>
                  <a:pt x="26735" y="2487"/>
                  <a:pt x="39708" y="5736"/>
                </a:cubicBezTo>
                <a:cubicBezTo>
                  <a:pt x="44768" y="7003"/>
                  <a:pt x="50581" y="7781"/>
                  <a:pt x="54268" y="11471"/>
                </a:cubicBezTo>
                <a:cubicBezTo>
                  <a:pt x="67869" y="25082"/>
                  <a:pt x="80817" y="39334"/>
                  <a:pt x="94418" y="52945"/>
                </a:cubicBezTo>
                <a:cubicBezTo>
                  <a:pt x="100372" y="58903"/>
                  <a:pt x="109190" y="61488"/>
                  <a:pt x="117361" y="63534"/>
                </a:cubicBezTo>
                <a:cubicBezTo>
                  <a:pt x="120645" y="64356"/>
                  <a:pt x="124122" y="63975"/>
                  <a:pt x="127508" y="63975"/>
                </a:cubicBezTo>
                <a:cubicBezTo>
                  <a:pt x="128685" y="63975"/>
                  <a:pt x="131038" y="65152"/>
                  <a:pt x="131038" y="63975"/>
                </a:cubicBezTo>
                <a:cubicBezTo>
                  <a:pt x="131038" y="61975"/>
                  <a:pt x="124772" y="61861"/>
                  <a:pt x="126185" y="60445"/>
                </a:cubicBezTo>
                <a:cubicBezTo>
                  <a:pt x="126533" y="60096"/>
                  <a:pt x="126718" y="60537"/>
                  <a:pt x="127067" y="60886"/>
                </a:cubicBezTo>
                <a:cubicBezTo>
                  <a:pt x="128711" y="62531"/>
                  <a:pt x="132328" y="64687"/>
                  <a:pt x="131038" y="66622"/>
                </a:cubicBezTo>
                <a:cubicBezTo>
                  <a:pt x="130336" y="67675"/>
                  <a:pt x="128516" y="67697"/>
                  <a:pt x="127950" y="68828"/>
                </a:cubicBezTo>
              </a:path>
            </a:pathLst>
          </a:custGeom>
          <a:noFill/>
          <a:ln cap="flat" cmpd="sng" w="19050">
            <a:solidFill>
              <a:srgbClr val="A64D79"/>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recursion? What makes a function recursive?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parts of the function!</a:t>
            </a:r>
            <a:endParaRPr/>
          </a:p>
        </p:txBody>
      </p:sp>
      <p:sp>
        <p:nvSpPr>
          <p:cNvPr id="199" name="Google Shape;199;p32"/>
          <p:cNvSpPr txBox="1"/>
          <p:nvPr>
            <p:ph idx="1" type="body"/>
          </p:nvPr>
        </p:nvSpPr>
        <p:spPr>
          <a:xfrm>
            <a:off x="311700" y="1152475"/>
            <a:ext cx="384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 case</a:t>
            </a:r>
            <a:endParaRPr/>
          </a:p>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What the function does</a:t>
            </a:r>
            <a:endParaRPr/>
          </a:p>
          <a:p>
            <a:pPr indent="-317500" lvl="1" marL="914400" rtl="0" algn="l">
              <a:spcBef>
                <a:spcPts val="0"/>
              </a:spcBef>
              <a:spcAft>
                <a:spcPts val="0"/>
              </a:spcAft>
              <a:buSzPts val="1400"/>
              <a:buChar char="-"/>
            </a:pPr>
            <a:r>
              <a:rPr lang="en"/>
              <a:t>Returns the largest element in the list/tuple</a:t>
            </a:r>
            <a:endParaRPr/>
          </a:p>
          <a:p>
            <a:pPr indent="-317500" lvl="1" marL="914400" rtl="0" algn="l">
              <a:spcBef>
                <a:spcPts val="0"/>
              </a:spcBef>
              <a:spcAft>
                <a:spcPts val="0"/>
              </a:spcAft>
              <a:buSzPts val="1400"/>
              <a:buChar char="-"/>
            </a:pPr>
            <a:r>
              <a:rPr lang="en"/>
              <a:t>Binary search!</a:t>
            </a:r>
            <a:endParaRPr/>
          </a:p>
        </p:txBody>
      </p:sp>
      <p:pic>
        <p:nvPicPr>
          <p:cNvPr id="200" name="Google Shape;200;p32"/>
          <p:cNvPicPr preferRelativeResize="0"/>
          <p:nvPr/>
        </p:nvPicPr>
        <p:blipFill>
          <a:blip r:embed="rId3">
            <a:alphaModFix/>
          </a:blip>
          <a:stretch>
            <a:fillRect/>
          </a:stretch>
        </p:blipFill>
        <p:spPr>
          <a:xfrm>
            <a:off x="5171850" y="1174375"/>
            <a:ext cx="3752850" cy="2857500"/>
          </a:xfrm>
          <a:prstGeom prst="rect">
            <a:avLst/>
          </a:prstGeom>
          <a:noFill/>
          <a:ln>
            <a:noFill/>
          </a:ln>
        </p:spPr>
      </p:pic>
      <p:sp>
        <p:nvSpPr>
          <p:cNvPr id="201" name="Google Shape;201;p32"/>
          <p:cNvSpPr/>
          <p:nvPr/>
        </p:nvSpPr>
        <p:spPr>
          <a:xfrm>
            <a:off x="2018525" y="1378775"/>
            <a:ext cx="4119275" cy="794205"/>
          </a:xfrm>
          <a:custGeom>
            <a:rect b="b" l="l" r="r" t="t"/>
            <a:pathLst>
              <a:path extrusionOk="0" h="42797" w="164771">
                <a:moveTo>
                  <a:pt x="0" y="0"/>
                </a:moveTo>
                <a:cubicBezTo>
                  <a:pt x="17531" y="0"/>
                  <a:pt x="35079" y="1153"/>
                  <a:pt x="52503" y="3088"/>
                </a:cubicBezTo>
                <a:cubicBezTo>
                  <a:pt x="58560" y="3761"/>
                  <a:pt x="64992" y="3333"/>
                  <a:pt x="70593" y="5735"/>
                </a:cubicBezTo>
                <a:cubicBezTo>
                  <a:pt x="79164" y="9410"/>
                  <a:pt x="85194" y="17345"/>
                  <a:pt x="92653" y="22943"/>
                </a:cubicBezTo>
                <a:cubicBezTo>
                  <a:pt x="99020" y="27722"/>
                  <a:pt x="106955" y="29955"/>
                  <a:pt x="114272" y="33090"/>
                </a:cubicBezTo>
                <a:cubicBezTo>
                  <a:pt x="124695" y="37556"/>
                  <a:pt x="136464" y="38826"/>
                  <a:pt x="147804" y="38826"/>
                </a:cubicBezTo>
                <a:cubicBezTo>
                  <a:pt x="151925" y="38826"/>
                  <a:pt x="156160" y="38268"/>
                  <a:pt x="160158" y="39267"/>
                </a:cubicBezTo>
                <a:cubicBezTo>
                  <a:pt x="161585" y="39623"/>
                  <a:pt x="164570" y="40738"/>
                  <a:pt x="164570" y="39267"/>
                </a:cubicBezTo>
                <a:cubicBezTo>
                  <a:pt x="164570" y="38773"/>
                  <a:pt x="164036" y="39175"/>
                  <a:pt x="163687" y="38826"/>
                </a:cubicBezTo>
                <a:cubicBezTo>
                  <a:pt x="163080" y="38220"/>
                  <a:pt x="162088" y="36896"/>
                  <a:pt x="161481" y="37502"/>
                </a:cubicBezTo>
                <a:cubicBezTo>
                  <a:pt x="160210" y="38770"/>
                  <a:pt x="165373" y="40308"/>
                  <a:pt x="164570" y="41914"/>
                </a:cubicBezTo>
                <a:cubicBezTo>
                  <a:pt x="164091" y="42872"/>
                  <a:pt x="161959" y="41839"/>
                  <a:pt x="161481" y="42797"/>
                </a:cubicBezTo>
              </a:path>
            </a:pathLst>
          </a:custGeom>
          <a:noFill/>
          <a:ln cap="flat" cmpd="sng" w="19050">
            <a:solidFill>
              <a:schemeClr val="accent4"/>
            </a:solidFill>
            <a:prstDash val="solid"/>
            <a:round/>
            <a:headEnd len="med" w="med" type="none"/>
            <a:tailEnd len="med" w="med" type="none"/>
          </a:ln>
        </p:spPr>
      </p:sp>
      <p:sp>
        <p:nvSpPr>
          <p:cNvPr id="202" name="Google Shape;202;p32"/>
          <p:cNvSpPr/>
          <p:nvPr/>
        </p:nvSpPr>
        <p:spPr>
          <a:xfrm>
            <a:off x="5843400" y="2534015"/>
            <a:ext cx="257350" cy="1337569"/>
          </a:xfrm>
          <a:custGeom>
            <a:rect b="b" l="l" r="r" t="t"/>
            <a:pathLst>
              <a:path extrusionOk="0" h="40035" w="10294">
                <a:moveTo>
                  <a:pt x="10294" y="650"/>
                </a:moveTo>
                <a:cubicBezTo>
                  <a:pt x="7794" y="650"/>
                  <a:pt x="4875" y="-736"/>
                  <a:pt x="2794" y="650"/>
                </a:cubicBezTo>
                <a:cubicBezTo>
                  <a:pt x="-2348" y="4076"/>
                  <a:pt x="1141" y="13122"/>
                  <a:pt x="2352" y="19181"/>
                </a:cubicBezTo>
                <a:cubicBezTo>
                  <a:pt x="3621" y="25528"/>
                  <a:pt x="-1780" y="34015"/>
                  <a:pt x="2794" y="38594"/>
                </a:cubicBezTo>
                <a:cubicBezTo>
                  <a:pt x="4588" y="40390"/>
                  <a:pt x="7755" y="39917"/>
                  <a:pt x="10294" y="39917"/>
                </a:cubicBezTo>
              </a:path>
            </a:pathLst>
          </a:custGeom>
          <a:noFill/>
          <a:ln cap="flat" cmpd="sng" w="19050">
            <a:solidFill>
              <a:srgbClr val="A64D79"/>
            </a:solidFill>
            <a:prstDash val="solid"/>
            <a:round/>
            <a:headEnd len="med" w="med" type="none"/>
            <a:tailEnd len="med" w="med" type="none"/>
          </a:ln>
        </p:spPr>
      </p:sp>
      <p:sp>
        <p:nvSpPr>
          <p:cNvPr id="203" name="Google Shape;203;p32"/>
          <p:cNvSpPr/>
          <p:nvPr/>
        </p:nvSpPr>
        <p:spPr>
          <a:xfrm>
            <a:off x="2559000" y="1709675"/>
            <a:ext cx="3176672" cy="1113981"/>
          </a:xfrm>
          <a:custGeom>
            <a:rect b="b" l="l" r="r" t="t"/>
            <a:pathLst>
              <a:path extrusionOk="0" h="68828" w="131376">
                <a:moveTo>
                  <a:pt x="0" y="0"/>
                </a:moveTo>
                <a:cubicBezTo>
                  <a:pt x="13373" y="0"/>
                  <a:pt x="26735" y="2487"/>
                  <a:pt x="39708" y="5736"/>
                </a:cubicBezTo>
                <a:cubicBezTo>
                  <a:pt x="44768" y="7003"/>
                  <a:pt x="50581" y="7781"/>
                  <a:pt x="54268" y="11471"/>
                </a:cubicBezTo>
                <a:cubicBezTo>
                  <a:pt x="67869" y="25082"/>
                  <a:pt x="80817" y="39334"/>
                  <a:pt x="94418" y="52945"/>
                </a:cubicBezTo>
                <a:cubicBezTo>
                  <a:pt x="100372" y="58903"/>
                  <a:pt x="109190" y="61488"/>
                  <a:pt x="117361" y="63534"/>
                </a:cubicBezTo>
                <a:cubicBezTo>
                  <a:pt x="120645" y="64356"/>
                  <a:pt x="124122" y="63975"/>
                  <a:pt x="127508" y="63975"/>
                </a:cubicBezTo>
                <a:cubicBezTo>
                  <a:pt x="128685" y="63975"/>
                  <a:pt x="131038" y="65152"/>
                  <a:pt x="131038" y="63975"/>
                </a:cubicBezTo>
                <a:cubicBezTo>
                  <a:pt x="131038" y="61975"/>
                  <a:pt x="124772" y="61861"/>
                  <a:pt x="126185" y="60445"/>
                </a:cubicBezTo>
                <a:cubicBezTo>
                  <a:pt x="126533" y="60096"/>
                  <a:pt x="126718" y="60537"/>
                  <a:pt x="127067" y="60886"/>
                </a:cubicBezTo>
                <a:cubicBezTo>
                  <a:pt x="128711" y="62531"/>
                  <a:pt x="132328" y="64687"/>
                  <a:pt x="131038" y="66622"/>
                </a:cubicBezTo>
                <a:cubicBezTo>
                  <a:pt x="130336" y="67675"/>
                  <a:pt x="128516" y="67697"/>
                  <a:pt x="127950" y="68828"/>
                </a:cubicBezTo>
              </a:path>
            </a:pathLst>
          </a:custGeom>
          <a:noFill/>
          <a:ln cap="flat" cmpd="sng" w="19050">
            <a:solidFill>
              <a:srgbClr val="A64D79"/>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in the blanks!</a:t>
            </a:r>
            <a:endParaRPr/>
          </a:p>
        </p:txBody>
      </p:sp>
      <p:sp>
        <p:nvSpPr>
          <p:cNvPr id="209" name="Google Shape;209;p33"/>
          <p:cNvSpPr txBox="1"/>
          <p:nvPr>
            <p:ph idx="1" type="body"/>
          </p:nvPr>
        </p:nvSpPr>
        <p:spPr>
          <a:xfrm>
            <a:off x="311700" y="1152475"/>
            <a:ext cx="2643600" cy="3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Is it possible to make some amount from a given selection of coin values, possibly using multiple </a:t>
            </a:r>
            <a:r>
              <a:rPr lang="en" sz="1500"/>
              <a:t>coins</a:t>
            </a:r>
            <a:r>
              <a:rPr lang="en" sz="1500"/>
              <a:t> of the same value?</a:t>
            </a:r>
            <a:endParaRPr sz="1500"/>
          </a:p>
          <a:p>
            <a:pPr indent="0" lvl="0" marL="0" rtl="0" algn="l">
              <a:spcBef>
                <a:spcPts val="1200"/>
              </a:spcBef>
              <a:spcAft>
                <a:spcPts val="1200"/>
              </a:spcAft>
              <a:buNone/>
            </a:pPr>
            <a:r>
              <a:t/>
            </a:r>
            <a:endParaRPr sz="1500"/>
          </a:p>
        </p:txBody>
      </p:sp>
      <p:pic>
        <p:nvPicPr>
          <p:cNvPr id="210" name="Google Shape;210;p33"/>
          <p:cNvPicPr preferRelativeResize="0"/>
          <p:nvPr/>
        </p:nvPicPr>
        <p:blipFill>
          <a:blip r:embed="rId3">
            <a:alphaModFix/>
          </a:blip>
          <a:stretch>
            <a:fillRect/>
          </a:stretch>
        </p:blipFill>
        <p:spPr>
          <a:xfrm>
            <a:off x="2955300" y="1017725"/>
            <a:ext cx="6053550" cy="3337824"/>
          </a:xfrm>
          <a:prstGeom prst="rect">
            <a:avLst/>
          </a:prstGeom>
          <a:noFill/>
          <a:ln>
            <a:noFill/>
          </a:ln>
        </p:spPr>
      </p:pic>
      <p:sp>
        <p:nvSpPr>
          <p:cNvPr id="211" name="Google Shape;211;p33"/>
          <p:cNvSpPr/>
          <p:nvPr/>
        </p:nvSpPr>
        <p:spPr>
          <a:xfrm>
            <a:off x="3369875" y="1484575"/>
            <a:ext cx="13401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33"/>
          <p:cNvSpPr/>
          <p:nvPr/>
        </p:nvSpPr>
        <p:spPr>
          <a:xfrm>
            <a:off x="3798175" y="2561838"/>
            <a:ext cx="13401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33"/>
          <p:cNvSpPr/>
          <p:nvPr/>
        </p:nvSpPr>
        <p:spPr>
          <a:xfrm>
            <a:off x="6039500" y="3878300"/>
            <a:ext cx="11994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in the blanks!</a:t>
            </a:r>
            <a:endParaRPr/>
          </a:p>
        </p:txBody>
      </p:sp>
      <p:sp>
        <p:nvSpPr>
          <p:cNvPr id="219" name="Google Shape;219;p34"/>
          <p:cNvSpPr txBox="1"/>
          <p:nvPr>
            <p:ph idx="1" type="body"/>
          </p:nvPr>
        </p:nvSpPr>
        <p:spPr>
          <a:xfrm>
            <a:off x="311700" y="1152475"/>
            <a:ext cx="2643600" cy="3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Is it possible to make some amount from a given selection of coin values, possibly using multiple coins of the same value?</a:t>
            </a:r>
            <a:endParaRPr sz="1500"/>
          </a:p>
          <a:p>
            <a:pPr indent="0" lvl="0" marL="0" rtl="0" algn="l">
              <a:spcBef>
                <a:spcPts val="1200"/>
              </a:spcBef>
              <a:spcAft>
                <a:spcPts val="0"/>
              </a:spcAft>
              <a:buNone/>
            </a:pPr>
            <a:r>
              <a:rPr lang="en" sz="1500"/>
              <a:t>E.g.1 If my amount is 23 and I have coins with values [3,6,8] then I can make 23: 3+6+6+8</a:t>
            </a:r>
            <a:endParaRPr sz="1500"/>
          </a:p>
          <a:p>
            <a:pPr indent="0" lvl="0" marL="0" rtl="0" algn="l">
              <a:spcBef>
                <a:spcPts val="1200"/>
              </a:spcBef>
              <a:spcAft>
                <a:spcPts val="1200"/>
              </a:spcAft>
              <a:buNone/>
            </a:pPr>
            <a:r>
              <a:t/>
            </a:r>
            <a:endParaRPr sz="1500"/>
          </a:p>
        </p:txBody>
      </p:sp>
      <p:pic>
        <p:nvPicPr>
          <p:cNvPr id="220" name="Google Shape;220;p34"/>
          <p:cNvPicPr preferRelativeResize="0"/>
          <p:nvPr/>
        </p:nvPicPr>
        <p:blipFill>
          <a:blip r:embed="rId3">
            <a:alphaModFix/>
          </a:blip>
          <a:stretch>
            <a:fillRect/>
          </a:stretch>
        </p:blipFill>
        <p:spPr>
          <a:xfrm>
            <a:off x="2955300" y="1017725"/>
            <a:ext cx="6053550" cy="3337824"/>
          </a:xfrm>
          <a:prstGeom prst="rect">
            <a:avLst/>
          </a:prstGeom>
          <a:noFill/>
          <a:ln>
            <a:noFill/>
          </a:ln>
        </p:spPr>
      </p:pic>
      <p:sp>
        <p:nvSpPr>
          <p:cNvPr id="221" name="Google Shape;221;p34"/>
          <p:cNvSpPr/>
          <p:nvPr/>
        </p:nvSpPr>
        <p:spPr>
          <a:xfrm>
            <a:off x="3369875" y="1484575"/>
            <a:ext cx="13401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34"/>
          <p:cNvSpPr/>
          <p:nvPr/>
        </p:nvSpPr>
        <p:spPr>
          <a:xfrm>
            <a:off x="3798175" y="2561838"/>
            <a:ext cx="13401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34"/>
          <p:cNvSpPr/>
          <p:nvPr/>
        </p:nvSpPr>
        <p:spPr>
          <a:xfrm>
            <a:off x="6039500" y="3878300"/>
            <a:ext cx="11994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in the blanks!</a:t>
            </a:r>
            <a:endParaRPr/>
          </a:p>
        </p:txBody>
      </p:sp>
      <p:sp>
        <p:nvSpPr>
          <p:cNvPr id="229" name="Google Shape;229;p35"/>
          <p:cNvSpPr txBox="1"/>
          <p:nvPr>
            <p:ph idx="1" type="body"/>
          </p:nvPr>
        </p:nvSpPr>
        <p:spPr>
          <a:xfrm>
            <a:off x="311700" y="1152475"/>
            <a:ext cx="2643600" cy="3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Is it possible to make some amount from a given selection of coin values, possibly using multiple coins of the same value?</a:t>
            </a:r>
            <a:endParaRPr sz="1500"/>
          </a:p>
          <a:p>
            <a:pPr indent="0" lvl="0" marL="0" rtl="0" algn="l">
              <a:spcBef>
                <a:spcPts val="1200"/>
              </a:spcBef>
              <a:spcAft>
                <a:spcPts val="0"/>
              </a:spcAft>
              <a:buNone/>
            </a:pPr>
            <a:r>
              <a:rPr lang="en" sz="1500"/>
              <a:t>E.g.1 If my amount is 23 and I have coins with values [3,6,8] then I can make 23: 3+6+6+8</a:t>
            </a:r>
            <a:endParaRPr sz="1500"/>
          </a:p>
          <a:p>
            <a:pPr indent="0" lvl="0" marL="0" rtl="0" algn="l">
              <a:spcBef>
                <a:spcPts val="1200"/>
              </a:spcBef>
              <a:spcAft>
                <a:spcPts val="1200"/>
              </a:spcAft>
              <a:buNone/>
            </a:pPr>
            <a:r>
              <a:rPr lang="en" sz="1500"/>
              <a:t>E.g.2 If my amount is 11 and I have coins with values [2,8,6] then I can’t make 11!</a:t>
            </a:r>
            <a:endParaRPr sz="1500"/>
          </a:p>
        </p:txBody>
      </p:sp>
      <p:pic>
        <p:nvPicPr>
          <p:cNvPr id="230" name="Google Shape;230;p35"/>
          <p:cNvPicPr preferRelativeResize="0"/>
          <p:nvPr/>
        </p:nvPicPr>
        <p:blipFill>
          <a:blip r:embed="rId3">
            <a:alphaModFix/>
          </a:blip>
          <a:stretch>
            <a:fillRect/>
          </a:stretch>
        </p:blipFill>
        <p:spPr>
          <a:xfrm>
            <a:off x="2955300" y="1017725"/>
            <a:ext cx="6053550" cy="3337824"/>
          </a:xfrm>
          <a:prstGeom prst="rect">
            <a:avLst/>
          </a:prstGeom>
          <a:noFill/>
          <a:ln>
            <a:noFill/>
          </a:ln>
        </p:spPr>
      </p:pic>
      <p:sp>
        <p:nvSpPr>
          <p:cNvPr id="231" name="Google Shape;231;p35"/>
          <p:cNvSpPr/>
          <p:nvPr/>
        </p:nvSpPr>
        <p:spPr>
          <a:xfrm>
            <a:off x="3369875" y="1484575"/>
            <a:ext cx="13401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35"/>
          <p:cNvSpPr/>
          <p:nvPr/>
        </p:nvSpPr>
        <p:spPr>
          <a:xfrm>
            <a:off x="3798175" y="2561838"/>
            <a:ext cx="13401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35"/>
          <p:cNvSpPr/>
          <p:nvPr/>
        </p:nvSpPr>
        <p:spPr>
          <a:xfrm>
            <a:off x="6039500" y="3878300"/>
            <a:ext cx="1199400" cy="24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in the blanks!</a:t>
            </a:r>
            <a:endParaRPr/>
          </a:p>
        </p:txBody>
      </p:sp>
      <p:sp>
        <p:nvSpPr>
          <p:cNvPr id="239" name="Google Shape;239;p36"/>
          <p:cNvSpPr txBox="1"/>
          <p:nvPr>
            <p:ph idx="1" type="body"/>
          </p:nvPr>
        </p:nvSpPr>
        <p:spPr>
          <a:xfrm>
            <a:off x="311700" y="1152475"/>
            <a:ext cx="2643600" cy="3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Is it possible to make some amount from a given selection of coin values, possibly using multiple coins of the same value?</a:t>
            </a:r>
            <a:endParaRPr sz="1500"/>
          </a:p>
          <a:p>
            <a:pPr indent="0" lvl="0" marL="0" rtl="0" algn="l">
              <a:spcBef>
                <a:spcPts val="1200"/>
              </a:spcBef>
              <a:spcAft>
                <a:spcPts val="0"/>
              </a:spcAft>
              <a:buNone/>
            </a:pPr>
            <a:r>
              <a:rPr lang="en" sz="1500"/>
              <a:t>E.g.1 If my amount is 23 and I have coins with values [3,6,8] then I can make 23: 3+6+6+8</a:t>
            </a:r>
            <a:endParaRPr sz="1500"/>
          </a:p>
          <a:p>
            <a:pPr indent="0" lvl="0" marL="0" rtl="0" algn="l">
              <a:spcBef>
                <a:spcPts val="1200"/>
              </a:spcBef>
              <a:spcAft>
                <a:spcPts val="1200"/>
              </a:spcAft>
              <a:buNone/>
            </a:pPr>
            <a:r>
              <a:rPr lang="en" sz="1500"/>
              <a:t>E.g.2 If my amount is 11 and I have coins with values [2,8,6] then I can’t make 11!</a:t>
            </a:r>
            <a:endParaRPr sz="1500"/>
          </a:p>
        </p:txBody>
      </p:sp>
      <p:pic>
        <p:nvPicPr>
          <p:cNvPr id="240" name="Google Shape;240;p36"/>
          <p:cNvPicPr preferRelativeResize="0"/>
          <p:nvPr/>
        </p:nvPicPr>
        <p:blipFill>
          <a:blip r:embed="rId3">
            <a:alphaModFix/>
          </a:blip>
          <a:stretch>
            <a:fillRect/>
          </a:stretch>
        </p:blipFill>
        <p:spPr>
          <a:xfrm>
            <a:off x="2955300" y="1017725"/>
            <a:ext cx="6053550" cy="3337824"/>
          </a:xfrm>
          <a:prstGeom prst="rect">
            <a:avLst/>
          </a:prstGeom>
          <a:noFill/>
          <a:ln>
            <a:noFill/>
          </a:ln>
        </p:spPr>
      </p:pic>
      <p:pic>
        <p:nvPicPr>
          <p:cNvPr id="241" name="Google Shape;241;p36"/>
          <p:cNvPicPr preferRelativeResize="0"/>
          <p:nvPr/>
        </p:nvPicPr>
        <p:blipFill>
          <a:blip r:embed="rId4">
            <a:alphaModFix/>
          </a:blip>
          <a:stretch>
            <a:fillRect/>
          </a:stretch>
        </p:blipFill>
        <p:spPr>
          <a:xfrm>
            <a:off x="3383400" y="1458049"/>
            <a:ext cx="1685925" cy="266700"/>
          </a:xfrm>
          <a:prstGeom prst="rect">
            <a:avLst/>
          </a:prstGeom>
          <a:noFill/>
          <a:ln>
            <a:noFill/>
          </a:ln>
        </p:spPr>
      </p:pic>
      <p:pic>
        <p:nvPicPr>
          <p:cNvPr id="242" name="Google Shape;242;p36"/>
          <p:cNvPicPr preferRelativeResize="0"/>
          <p:nvPr/>
        </p:nvPicPr>
        <p:blipFill>
          <a:blip r:embed="rId5">
            <a:alphaModFix/>
          </a:blip>
          <a:stretch>
            <a:fillRect/>
          </a:stretch>
        </p:blipFill>
        <p:spPr>
          <a:xfrm>
            <a:off x="3825325" y="2571976"/>
            <a:ext cx="1371613" cy="266700"/>
          </a:xfrm>
          <a:prstGeom prst="rect">
            <a:avLst/>
          </a:prstGeom>
          <a:noFill/>
          <a:ln>
            <a:noFill/>
          </a:ln>
        </p:spPr>
      </p:pic>
      <p:pic>
        <p:nvPicPr>
          <p:cNvPr id="243" name="Google Shape;243;p36"/>
          <p:cNvPicPr preferRelativeResize="0"/>
          <p:nvPr/>
        </p:nvPicPr>
        <p:blipFill>
          <a:blip r:embed="rId6">
            <a:alphaModFix/>
          </a:blip>
          <a:stretch>
            <a:fillRect/>
          </a:stretch>
        </p:blipFill>
        <p:spPr>
          <a:xfrm>
            <a:off x="6036975" y="3921350"/>
            <a:ext cx="1191500" cy="15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Practice programming</a:t>
            </a:r>
            <a:endParaRPr/>
          </a:p>
        </p:txBody>
      </p:sp>
      <p:sp>
        <p:nvSpPr>
          <p:cNvPr id="249" name="Google Shape;24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When handling csv files, there are a couple of ways we can get the data out of the csv file and into our program: csv.reader and csv.DictReader. You’ll have used csv.reader in the Grok worksheets, so this time try to use csv.DictReader.</a:t>
            </a:r>
            <a:endParaRPr sz="1400">
              <a:solidFill>
                <a:schemeClr val="dk1"/>
              </a:solidFill>
            </a:endParaRPr>
          </a:p>
          <a:p>
            <a:pPr indent="0" lvl="0" marL="0" rtl="0" algn="l">
              <a:spcBef>
                <a:spcPts val="1200"/>
              </a:spcBef>
              <a:spcAft>
                <a:spcPts val="0"/>
              </a:spcAft>
              <a:buNone/>
            </a:pPr>
            <a:r>
              <a:rPr lang="en" sz="1400">
                <a:solidFill>
                  <a:schemeClr val="dk1"/>
                </a:solidFill>
              </a:rPr>
              <a:t>Write a function count_sales(csv_filename), that takes a string csv filename, and returns a dictionary that counts the frequency of products sold. On the example file shown below, it should return:</a:t>
            </a:r>
            <a:endParaRPr sz="1400">
              <a:solidFill>
                <a:schemeClr val="dk1"/>
              </a:solidFill>
            </a:endParaRPr>
          </a:p>
          <a:p>
            <a:pPr indent="457200" lvl="0" marL="0" rtl="0" algn="l">
              <a:spcBef>
                <a:spcPts val="1200"/>
              </a:spcBef>
              <a:spcAft>
                <a:spcPts val="0"/>
              </a:spcAft>
              <a:buNone/>
            </a:pPr>
            <a:r>
              <a:rPr lang="en" sz="1400">
                <a:solidFill>
                  <a:schemeClr val="dk1"/>
                </a:solidFill>
              </a:rPr>
              <a:t>{</a:t>
            </a:r>
            <a:r>
              <a:rPr lang="en" sz="1400">
                <a:solidFill>
                  <a:srgbClr val="A020F0"/>
                </a:solidFill>
              </a:rPr>
              <a:t>'Toy Car'</a:t>
            </a:r>
            <a:r>
              <a:rPr lang="en" sz="1400">
                <a:solidFill>
                  <a:schemeClr val="dk1"/>
                </a:solidFill>
              </a:rPr>
              <a:t>: 2, </a:t>
            </a:r>
            <a:r>
              <a:rPr lang="en" sz="1400">
                <a:solidFill>
                  <a:srgbClr val="A020F0"/>
                </a:solidFill>
              </a:rPr>
              <a:t>'Comic Book'</a:t>
            </a:r>
            <a:r>
              <a:rPr lang="en" sz="1400">
                <a:solidFill>
                  <a:schemeClr val="dk1"/>
                </a:solidFill>
              </a:rPr>
              <a:t>: 1}</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1200"/>
              </a:spcAft>
              <a:buNone/>
            </a:pPr>
            <a:r>
              <a:t/>
            </a:r>
            <a:endParaRPr sz="1400"/>
          </a:p>
        </p:txBody>
      </p:sp>
      <p:pic>
        <p:nvPicPr>
          <p:cNvPr id="250" name="Google Shape;250;p37"/>
          <p:cNvPicPr preferRelativeResize="0"/>
          <p:nvPr/>
        </p:nvPicPr>
        <p:blipFill>
          <a:blip r:embed="rId3">
            <a:alphaModFix/>
          </a:blip>
          <a:stretch>
            <a:fillRect/>
          </a:stretch>
        </p:blipFill>
        <p:spPr>
          <a:xfrm>
            <a:off x="2479125" y="3334325"/>
            <a:ext cx="4185750" cy="1234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8"/>
          <p:cNvPicPr preferRelativeResize="0"/>
          <p:nvPr/>
        </p:nvPicPr>
        <p:blipFill>
          <a:blip r:embed="rId3">
            <a:alphaModFix/>
          </a:blip>
          <a:stretch>
            <a:fillRect/>
          </a:stretch>
        </p:blipFill>
        <p:spPr>
          <a:xfrm>
            <a:off x="1872163" y="438450"/>
            <a:ext cx="5399674" cy="417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 sz="1500">
                <a:solidFill>
                  <a:srgbClr val="C586C0"/>
                </a:solidFill>
                <a:highlight>
                  <a:srgbClr val="1E1E1E"/>
                </a:highlight>
                <a:latin typeface="Courier New"/>
                <a:ea typeface="Courier New"/>
                <a:cs typeface="Courier New"/>
                <a:sym typeface="Courier New"/>
              </a:rPr>
              <a:t>import</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random</a:t>
            </a:r>
            <a:endParaRPr sz="1500">
              <a:solidFill>
                <a:srgbClr val="4EC9B0"/>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500">
                <a:solidFill>
                  <a:srgbClr val="6A9955"/>
                </a:solidFill>
                <a:highlight>
                  <a:srgbClr val="1E1E1E"/>
                </a:highlight>
                <a:latin typeface="Courier New"/>
                <a:ea typeface="Courier New"/>
                <a:cs typeface="Courier New"/>
                <a:sym typeface="Courier New"/>
              </a:rPr>
              <a:t># come up with a large example ...</a:t>
            </a:r>
            <a:endParaRPr sz="15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500">
                <a:solidFill>
                  <a:srgbClr val="9CDCFE"/>
                </a:solidFill>
                <a:highlight>
                  <a:srgbClr val="1E1E1E"/>
                </a:highlight>
                <a:latin typeface="Courier New"/>
                <a:ea typeface="Courier New"/>
                <a:cs typeface="Courier New"/>
                <a:sym typeface="Courier New"/>
              </a:rPr>
              <a:t>all_subjects</a:t>
            </a:r>
            <a:r>
              <a:rPr lang="en" sz="1500">
                <a:solidFill>
                  <a:srgbClr val="D4D4D4"/>
                </a:solidFill>
                <a:highlight>
                  <a:srgbClr val="1E1E1E"/>
                </a:highlight>
                <a:latin typeface="Courier New"/>
                <a:ea typeface="Courier New"/>
                <a:cs typeface="Courier New"/>
                <a:sym typeface="Courier New"/>
              </a:rPr>
              <a:t> = [</a:t>
            </a:r>
            <a:r>
              <a:rPr lang="en" sz="1500">
                <a:solidFill>
                  <a:srgbClr val="CE9178"/>
                </a:solidFill>
                <a:highlight>
                  <a:srgbClr val="1E1E1E"/>
                </a:highlight>
                <a:latin typeface="Courier New"/>
                <a:ea typeface="Courier New"/>
                <a:cs typeface="Courier New"/>
                <a:sym typeface="Courier New"/>
              </a:rPr>
              <a:t>"A"</a:t>
            </a:r>
            <a:r>
              <a:rPr lang="en" sz="1500">
                <a:solidFill>
                  <a:srgbClr val="D4D4D4"/>
                </a:solidFill>
                <a:highlight>
                  <a:srgbClr val="1E1E1E"/>
                </a:highlight>
                <a:latin typeface="Courier New"/>
                <a:ea typeface="Courier New"/>
                <a:cs typeface="Courier New"/>
                <a:sym typeface="Courier New"/>
              </a:rPr>
              <a:t>, </a:t>
            </a:r>
            <a:r>
              <a:rPr lang="en" sz="1500">
                <a:solidFill>
                  <a:srgbClr val="CE9178"/>
                </a:solidFill>
                <a:highlight>
                  <a:srgbClr val="1E1E1E"/>
                </a:highlight>
                <a:latin typeface="Courier New"/>
                <a:ea typeface="Courier New"/>
                <a:cs typeface="Courier New"/>
                <a:sym typeface="Courier New"/>
              </a:rPr>
              <a:t>"B"</a:t>
            </a:r>
            <a:r>
              <a:rPr lang="en" sz="1500">
                <a:solidFill>
                  <a:srgbClr val="D4D4D4"/>
                </a:solidFill>
                <a:highlight>
                  <a:srgbClr val="1E1E1E"/>
                </a:highlight>
                <a:latin typeface="Courier New"/>
                <a:ea typeface="Courier New"/>
                <a:cs typeface="Courier New"/>
                <a:sym typeface="Courier New"/>
              </a:rPr>
              <a:t>, </a:t>
            </a:r>
            <a:r>
              <a:rPr lang="en" sz="1500">
                <a:solidFill>
                  <a:srgbClr val="CE9178"/>
                </a:solidFill>
                <a:highlight>
                  <a:srgbClr val="1E1E1E"/>
                </a:highlight>
                <a:latin typeface="Courier New"/>
                <a:ea typeface="Courier New"/>
                <a:cs typeface="Courier New"/>
                <a:sym typeface="Courier New"/>
              </a:rPr>
              <a:t>"C"</a:t>
            </a:r>
            <a:r>
              <a:rPr lang="en" sz="1500">
                <a:solidFill>
                  <a:srgbClr val="D4D4D4"/>
                </a:solidFill>
                <a:highlight>
                  <a:srgbClr val="1E1E1E"/>
                </a:highlight>
                <a:latin typeface="Courier New"/>
                <a:ea typeface="Courier New"/>
                <a:cs typeface="Courier New"/>
                <a:sym typeface="Courier New"/>
              </a:rPr>
              <a:t>, </a:t>
            </a:r>
            <a:r>
              <a:rPr lang="en" sz="1500">
                <a:solidFill>
                  <a:srgbClr val="CE9178"/>
                </a:solidFill>
                <a:highlight>
                  <a:srgbClr val="1E1E1E"/>
                </a:highlight>
                <a:latin typeface="Courier New"/>
                <a:ea typeface="Courier New"/>
                <a:cs typeface="Courier New"/>
                <a:sym typeface="Courier New"/>
              </a:rPr>
              <a:t>"D"</a:t>
            </a:r>
            <a:r>
              <a:rPr lang="en" sz="1500">
                <a:solidFill>
                  <a:srgbClr val="D4D4D4"/>
                </a:solidFill>
                <a:highlight>
                  <a:srgbClr val="1E1E1E"/>
                </a:highlight>
                <a:latin typeface="Courier New"/>
                <a:ea typeface="Courier New"/>
                <a:cs typeface="Courier New"/>
                <a:sym typeface="Courier New"/>
              </a:rPr>
              <a:t>, </a:t>
            </a:r>
            <a:r>
              <a:rPr lang="en" sz="1500">
                <a:solidFill>
                  <a:srgbClr val="CE9178"/>
                </a:solidFill>
                <a:highlight>
                  <a:srgbClr val="1E1E1E"/>
                </a:highlight>
                <a:latin typeface="Courier New"/>
                <a:ea typeface="Courier New"/>
                <a:cs typeface="Courier New"/>
                <a:sym typeface="Courier New"/>
              </a:rPr>
              <a:t>"E"</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500">
                <a:solidFill>
                  <a:srgbClr val="9CDCFE"/>
                </a:solidFill>
                <a:highlight>
                  <a:srgbClr val="1E1E1E"/>
                </a:highlight>
                <a:latin typeface="Courier New"/>
                <a:ea typeface="Courier New"/>
                <a:cs typeface="Courier New"/>
                <a:sym typeface="Courier New"/>
              </a:rPr>
              <a:t>all_zbinis</a:t>
            </a:r>
            <a:r>
              <a:rPr lang="en" sz="1500">
                <a:solidFill>
                  <a:srgbClr val="D4D4D4"/>
                </a:solidFill>
                <a:highlight>
                  <a:srgbClr val="1E1E1E"/>
                </a:highlight>
                <a:latin typeface="Courier New"/>
                <a:ea typeface="Courier New"/>
                <a:cs typeface="Courier New"/>
                <a:sym typeface="Courier New"/>
              </a:rPr>
              <a:t> = [(</a:t>
            </a:r>
            <a:r>
              <a:rPr lang="en" sz="1500">
                <a:solidFill>
                  <a:srgbClr val="4EC9B0"/>
                </a:solidFill>
                <a:highlight>
                  <a:srgbClr val="1E1E1E"/>
                </a:highlight>
                <a:latin typeface="Courier New"/>
                <a:ea typeface="Courier New"/>
                <a:cs typeface="Courier New"/>
                <a:sym typeface="Courier New"/>
              </a:rPr>
              <a:t>random</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randint</a:t>
            </a:r>
            <a:r>
              <a:rPr lang="en" sz="1500">
                <a:solidFill>
                  <a:srgbClr val="D4D4D4"/>
                </a:solidFill>
                <a:highlight>
                  <a:srgbClr val="1E1E1E"/>
                </a:highlight>
                <a:latin typeface="Courier New"/>
                <a:ea typeface="Courier New"/>
                <a:cs typeface="Courier New"/>
                <a:sym typeface="Courier New"/>
              </a:rPr>
              <a:t>(</a:t>
            </a:r>
            <a:r>
              <a:rPr lang="en" sz="1500">
                <a:solidFill>
                  <a:srgbClr val="B5CEA8"/>
                </a:solidFill>
                <a:highlight>
                  <a:srgbClr val="1E1E1E"/>
                </a:highlight>
                <a:latin typeface="Courier New"/>
                <a:ea typeface="Courier New"/>
                <a:cs typeface="Courier New"/>
                <a:sym typeface="Courier New"/>
              </a:rPr>
              <a:t>0</a:t>
            </a:r>
            <a:r>
              <a:rPr lang="en" sz="1500">
                <a:solidFill>
                  <a:srgbClr val="D4D4D4"/>
                </a:solidFill>
                <a:highlight>
                  <a:srgbClr val="1E1E1E"/>
                </a:highlight>
                <a:latin typeface="Courier New"/>
                <a:ea typeface="Courier New"/>
                <a:cs typeface="Courier New"/>
                <a:sym typeface="Courier New"/>
              </a:rPr>
              <a:t>,</a:t>
            </a:r>
            <a:r>
              <a:rPr lang="en" sz="1500">
                <a:solidFill>
                  <a:srgbClr val="B5CEA8"/>
                </a:solidFill>
                <a:highlight>
                  <a:srgbClr val="1E1E1E"/>
                </a:highlight>
                <a:latin typeface="Courier New"/>
                <a:ea typeface="Courier New"/>
                <a:cs typeface="Courier New"/>
                <a:sym typeface="Courier New"/>
              </a:rPr>
              <a:t>255</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random</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sample</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all_subjects</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random</a:t>
            </a:r>
            <a:r>
              <a:rPr lang="en" sz="1500">
                <a:solidFill>
                  <a:srgbClr val="D4D4D4"/>
                </a:solidFill>
                <a:highlight>
                  <a:srgbClr val="1E1E1E"/>
                </a:highlight>
                <a:latin typeface="Courier New"/>
                <a:ea typeface="Courier New"/>
                <a:cs typeface="Courier New"/>
                <a:sym typeface="Courier New"/>
              </a:rPr>
              <a:t>.</a:t>
            </a:r>
            <a:r>
              <a:rPr lang="en" sz="1500">
                <a:solidFill>
                  <a:srgbClr val="9CDCFE"/>
                </a:solidFill>
                <a:highlight>
                  <a:srgbClr val="1E1E1E"/>
                </a:highlight>
                <a:latin typeface="Courier New"/>
                <a:ea typeface="Courier New"/>
                <a:cs typeface="Courier New"/>
                <a:sym typeface="Courier New"/>
              </a:rPr>
              <a:t>randint</a:t>
            </a:r>
            <a:r>
              <a:rPr lang="en" sz="1500">
                <a:solidFill>
                  <a:srgbClr val="D4D4D4"/>
                </a:solidFill>
                <a:highlight>
                  <a:srgbClr val="1E1E1E"/>
                </a:highlight>
                <a:latin typeface="Courier New"/>
                <a:ea typeface="Courier New"/>
                <a:cs typeface="Courier New"/>
                <a:sym typeface="Courier New"/>
              </a:rPr>
              <a:t>(</a:t>
            </a:r>
            <a:r>
              <a:rPr lang="en" sz="1500">
                <a:solidFill>
                  <a:srgbClr val="B5CEA8"/>
                </a:solidFill>
                <a:highlight>
                  <a:srgbClr val="1E1E1E"/>
                </a:highlight>
                <a:latin typeface="Courier New"/>
                <a:ea typeface="Courier New"/>
                <a:cs typeface="Courier New"/>
                <a:sym typeface="Courier New"/>
              </a:rPr>
              <a:t>1</a:t>
            </a:r>
            <a:r>
              <a:rPr lang="en" sz="1500">
                <a:solidFill>
                  <a:srgbClr val="D4D4D4"/>
                </a:solidFill>
                <a:highlight>
                  <a:srgbClr val="1E1E1E"/>
                </a:highlight>
                <a:latin typeface="Courier New"/>
                <a:ea typeface="Courier New"/>
                <a:cs typeface="Courier New"/>
                <a:sym typeface="Courier New"/>
              </a:rPr>
              <a:t>,</a:t>
            </a:r>
            <a:r>
              <a:rPr lang="en" sz="1500">
                <a:solidFill>
                  <a:srgbClr val="B5CEA8"/>
                </a:solidFill>
                <a:highlight>
                  <a:srgbClr val="1E1E1E"/>
                </a:highlight>
                <a:latin typeface="Courier New"/>
                <a:ea typeface="Courier New"/>
                <a:cs typeface="Courier New"/>
                <a:sym typeface="Courier New"/>
              </a:rPr>
              <a:t>3</a:t>
            </a:r>
            <a:r>
              <a:rPr lang="en" sz="1500">
                <a:solidFill>
                  <a:srgbClr val="D4D4D4"/>
                </a:solidFill>
                <a:highlight>
                  <a:srgbClr val="1E1E1E"/>
                </a:highlight>
                <a:latin typeface="Courier New"/>
                <a:ea typeface="Courier New"/>
                <a:cs typeface="Courier New"/>
                <a:sym typeface="Courier New"/>
              </a:rPr>
              <a:t>))) </a:t>
            </a:r>
            <a:r>
              <a:rPr lang="en" sz="1500">
                <a:solidFill>
                  <a:srgbClr val="C586C0"/>
                </a:solidFill>
                <a:highlight>
                  <a:srgbClr val="1E1E1E"/>
                </a:highlight>
                <a:latin typeface="Courier New"/>
                <a:ea typeface="Courier New"/>
                <a:cs typeface="Courier New"/>
                <a:sym typeface="Courier New"/>
              </a:rPr>
              <a:t>for</a:t>
            </a:r>
            <a:r>
              <a:rPr lang="en" sz="1500">
                <a:solidFill>
                  <a:srgbClr val="D4D4D4"/>
                </a:solidFill>
                <a:highlight>
                  <a:srgbClr val="1E1E1E"/>
                </a:highlight>
                <a:latin typeface="Courier New"/>
                <a:ea typeface="Courier New"/>
                <a:cs typeface="Courier New"/>
                <a:sym typeface="Courier New"/>
              </a:rPr>
              <a:t> </a:t>
            </a:r>
            <a:r>
              <a:rPr lang="en" sz="1500">
                <a:solidFill>
                  <a:srgbClr val="9CDCFE"/>
                </a:solidFill>
                <a:highlight>
                  <a:srgbClr val="1E1E1E"/>
                </a:highlight>
                <a:latin typeface="Courier New"/>
                <a:ea typeface="Courier New"/>
                <a:cs typeface="Courier New"/>
                <a:sym typeface="Courier New"/>
              </a:rPr>
              <a:t>i</a:t>
            </a:r>
            <a:r>
              <a:rPr lang="en" sz="1500">
                <a:solidFill>
                  <a:srgbClr val="D4D4D4"/>
                </a:solidFill>
                <a:highlight>
                  <a:srgbClr val="1E1E1E"/>
                </a:highlight>
                <a:latin typeface="Courier New"/>
                <a:ea typeface="Courier New"/>
                <a:cs typeface="Courier New"/>
                <a:sym typeface="Courier New"/>
              </a:rPr>
              <a:t> </a:t>
            </a:r>
            <a:r>
              <a:rPr lang="en" sz="1500">
                <a:solidFill>
                  <a:srgbClr val="C586C0"/>
                </a:solidFill>
                <a:highlight>
                  <a:srgbClr val="1E1E1E"/>
                </a:highlight>
                <a:latin typeface="Courier New"/>
                <a:ea typeface="Courier New"/>
                <a:cs typeface="Courier New"/>
                <a:sym typeface="Courier New"/>
              </a:rPr>
              <a:t>in</a:t>
            </a:r>
            <a:r>
              <a:rPr lang="en" sz="1500">
                <a:solidFill>
                  <a:srgbClr val="D4D4D4"/>
                </a:solidFill>
                <a:highlight>
                  <a:srgbClr val="1E1E1E"/>
                </a:highlight>
                <a:latin typeface="Courier New"/>
                <a:ea typeface="Courier New"/>
                <a:cs typeface="Courier New"/>
                <a:sym typeface="Courier New"/>
              </a:rPr>
              <a:t> </a:t>
            </a:r>
            <a:r>
              <a:rPr lang="en" sz="1500">
                <a:solidFill>
                  <a:srgbClr val="4EC9B0"/>
                </a:solidFill>
                <a:highlight>
                  <a:srgbClr val="1E1E1E"/>
                </a:highlight>
                <a:latin typeface="Courier New"/>
                <a:ea typeface="Courier New"/>
                <a:cs typeface="Courier New"/>
                <a:sym typeface="Courier New"/>
              </a:rPr>
              <a:t>range</a:t>
            </a:r>
            <a:r>
              <a:rPr lang="en" sz="1500">
                <a:solidFill>
                  <a:srgbClr val="D4D4D4"/>
                </a:solidFill>
                <a:highlight>
                  <a:srgbClr val="1E1E1E"/>
                </a:highlight>
                <a:latin typeface="Courier New"/>
                <a:ea typeface="Courier New"/>
                <a:cs typeface="Courier New"/>
                <a:sym typeface="Courier New"/>
              </a:rPr>
              <a:t>(</a:t>
            </a:r>
            <a:r>
              <a:rPr lang="en" sz="1500">
                <a:solidFill>
                  <a:srgbClr val="B5CEA8"/>
                </a:solidFill>
                <a:highlight>
                  <a:srgbClr val="1E1E1E"/>
                </a:highlight>
                <a:latin typeface="Courier New"/>
                <a:ea typeface="Courier New"/>
                <a:cs typeface="Courier New"/>
                <a:sym typeface="Courier New"/>
              </a:rPr>
              <a:t>1000</a:t>
            </a:r>
            <a:r>
              <a:rPr lang="en" sz="1500">
                <a:solidFill>
                  <a:srgbClr val="D4D4D4"/>
                </a:solidFill>
                <a:highlight>
                  <a:srgbClr val="1E1E1E"/>
                </a:highlight>
                <a:latin typeface="Courier New"/>
                <a:ea typeface="Courier New"/>
                <a:cs typeface="Courier New"/>
                <a:sym typeface="Courier New"/>
              </a:rPr>
              <a:t>)]</a:t>
            </a:r>
            <a:endParaRPr sz="15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40"/>
          <p:cNvPicPr preferRelativeResize="0"/>
          <p:nvPr/>
        </p:nvPicPr>
        <p:blipFill>
          <a:blip r:embed="rId3">
            <a:alphaModFix/>
          </a:blip>
          <a:stretch>
            <a:fillRect/>
          </a:stretch>
        </p:blipFill>
        <p:spPr>
          <a:xfrm>
            <a:off x="433038" y="337625"/>
            <a:ext cx="8277925" cy="4181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“algorithm”? Why are algorithms a large area of Computer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recursion? What makes a function recursive?</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recursive function is able to call itself</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“algorithm”? Why are algorithms a large area of Computer Science</a:t>
            </a:r>
            <a:endParaRPr/>
          </a:p>
        </p:txBody>
      </p:sp>
      <p:sp>
        <p:nvSpPr>
          <p:cNvPr id="277" name="Google Shape;277;p42"/>
          <p:cNvSpPr txBox="1"/>
          <p:nvPr>
            <p:ph idx="1" type="body"/>
          </p:nvPr>
        </p:nvSpPr>
        <p:spPr>
          <a:xfrm>
            <a:off x="311700" y="1352650"/>
            <a:ext cx="8520600" cy="321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Algorithm: sequence of steps for solving an instance of a particular problem type</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“algorithm”? Why are algorithms a large area of Computer Science</a:t>
            </a:r>
            <a:endParaRPr/>
          </a:p>
        </p:txBody>
      </p:sp>
      <p:sp>
        <p:nvSpPr>
          <p:cNvPr id="283" name="Google Shape;283;p43"/>
          <p:cNvSpPr txBox="1"/>
          <p:nvPr>
            <p:ph idx="1" type="body"/>
          </p:nvPr>
        </p:nvSpPr>
        <p:spPr>
          <a:xfrm>
            <a:off x="311700" y="1352650"/>
            <a:ext cx="8520600" cy="321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Algorithm: sequence of steps for solving an instance of a particular problem type</a:t>
            </a:r>
            <a:endParaRPr/>
          </a:p>
          <a:p>
            <a:pPr indent="-342900" lvl="0" marL="457200" rtl="0" algn="l">
              <a:spcBef>
                <a:spcPts val="0"/>
              </a:spcBef>
              <a:spcAft>
                <a:spcPts val="0"/>
              </a:spcAft>
              <a:buSzPts val="1800"/>
              <a:buChar char="-"/>
            </a:pPr>
            <a:r>
              <a:rPr lang="en"/>
              <a:t>We have been solving problems with algorithms all semester!</a:t>
            </a:r>
            <a:endParaRPr/>
          </a:p>
          <a:p>
            <a:pPr indent="-342900" lvl="0" marL="457200" rtl="0" algn="l">
              <a:spcBef>
                <a:spcPts val="0"/>
              </a:spcBef>
              <a:spcAft>
                <a:spcPts val="0"/>
              </a:spcAft>
              <a:buSzPts val="1800"/>
              <a:buChar char="-"/>
            </a:pPr>
            <a:r>
              <a:rPr lang="en"/>
              <a:t>As we deal with more and more data, the efficiency of our algorithms becomes increasingly important</a:t>
            </a:r>
            <a:endParaRPr/>
          </a:p>
          <a:p>
            <a:pPr indent="-342900" lvl="0" marL="457200" rtl="0" algn="l">
              <a:spcBef>
                <a:spcPts val="0"/>
              </a:spcBef>
              <a:spcAft>
                <a:spcPts val="0"/>
              </a:spcAft>
              <a:buSzPts val="1800"/>
              <a:buChar char="-"/>
            </a:pPr>
            <a:r>
              <a:rPr lang="en"/>
              <a:t>Think of “programming” as “literacy” and “algorithms” as “literature”</a:t>
            </a:r>
            <a:endParaRPr/>
          </a:p>
          <a:p>
            <a:pPr indent="-317500" lvl="1" marL="914400" rtl="0" algn="l">
              <a:spcBef>
                <a:spcPts val="0"/>
              </a:spcBef>
              <a:spcAft>
                <a:spcPts val="0"/>
              </a:spcAft>
              <a:buSzPts val="1400"/>
              <a:buChar char="-"/>
            </a:pPr>
            <a:r>
              <a:rPr lang="en"/>
              <a:t>Programming: learning rules of grammar and structure so a computer can understand what we intend to communicate</a:t>
            </a:r>
            <a:endParaRPr/>
          </a:p>
          <a:p>
            <a:pPr indent="-317500" lvl="1" marL="914400" rtl="0" algn="l">
              <a:spcBef>
                <a:spcPts val="0"/>
              </a:spcBef>
              <a:spcAft>
                <a:spcPts val="0"/>
              </a:spcAft>
              <a:buSzPts val="1400"/>
              <a:buChar char="-"/>
            </a:pPr>
            <a:r>
              <a:rPr lang="en"/>
              <a:t>Algorithms: learning good code, elegant ways of solving problems and how to use more advanced vocabulary!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criteria with which we can judge algorithms?</a:t>
            </a:r>
            <a:endParaRPr/>
          </a:p>
        </p:txBody>
      </p:sp>
      <p:sp>
        <p:nvSpPr>
          <p:cNvPr id="289" name="Google Shape;28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criteria with which we can judge algorithms?</a:t>
            </a:r>
            <a:endParaRPr/>
          </a:p>
        </p:txBody>
      </p:sp>
      <p:sp>
        <p:nvSpPr>
          <p:cNvPr id="295" name="Google Shape;295;p45"/>
          <p:cNvSpPr txBox="1"/>
          <p:nvPr>
            <p:ph idx="1" type="body"/>
          </p:nvPr>
        </p:nvSpPr>
        <p:spPr>
          <a:xfrm>
            <a:off x="311700" y="1378500"/>
            <a:ext cx="8520600" cy="31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a:t>
            </a:r>
            <a:endParaRPr/>
          </a:p>
          <a:p>
            <a:pPr indent="-342900" lvl="0" marL="457200" rtl="0" algn="l">
              <a:spcBef>
                <a:spcPts val="0"/>
              </a:spcBef>
              <a:spcAft>
                <a:spcPts val="0"/>
              </a:spcAft>
              <a:buSzPts val="1800"/>
              <a:buChar char="-"/>
            </a:pPr>
            <a:r>
              <a:rPr lang="en"/>
              <a:t>Efficiency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criteria with which we can judge algorithms?</a:t>
            </a:r>
            <a:endParaRPr/>
          </a:p>
        </p:txBody>
      </p:sp>
      <p:sp>
        <p:nvSpPr>
          <p:cNvPr id="301" name="Google Shape;301;p46"/>
          <p:cNvSpPr txBox="1"/>
          <p:nvPr>
            <p:ph idx="1" type="body"/>
          </p:nvPr>
        </p:nvSpPr>
        <p:spPr>
          <a:xfrm>
            <a:off x="311700" y="1378500"/>
            <a:ext cx="8520600" cy="31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a:t>
            </a:r>
            <a:endParaRPr/>
          </a:p>
          <a:p>
            <a:pPr indent="-317500" lvl="1" marL="914400" rtl="0" algn="l">
              <a:spcBef>
                <a:spcPts val="0"/>
              </a:spcBef>
              <a:spcAft>
                <a:spcPts val="0"/>
              </a:spcAft>
              <a:buSzPts val="1400"/>
              <a:buChar char="-"/>
            </a:pPr>
            <a:r>
              <a:rPr lang="en"/>
              <a:t>Does the algorithm give the correct output?</a:t>
            </a:r>
            <a:endParaRPr/>
          </a:p>
          <a:p>
            <a:pPr indent="-342900" lvl="0" marL="457200" rtl="0" algn="l">
              <a:spcBef>
                <a:spcPts val="0"/>
              </a:spcBef>
              <a:spcAft>
                <a:spcPts val="0"/>
              </a:spcAft>
              <a:buSzPts val="1800"/>
              <a:buChar char="-"/>
            </a:pPr>
            <a:r>
              <a:rPr lang="en"/>
              <a:t>Efficiency</a:t>
            </a:r>
            <a:endParaRPr/>
          </a:p>
          <a:p>
            <a:pPr indent="-317500" lvl="1" marL="914400" rtl="0" algn="l">
              <a:spcBef>
                <a:spcPts val="0"/>
              </a:spcBef>
              <a:spcAft>
                <a:spcPts val="0"/>
              </a:spcAft>
              <a:buSzPts val="1400"/>
              <a:buChar char="-"/>
            </a:pPr>
            <a:r>
              <a:rPr lang="en"/>
              <a:t>How “good” is the algorithm?</a:t>
            </a:r>
            <a:endParaRPr/>
          </a:p>
          <a:p>
            <a:pPr indent="-317500" lvl="2" marL="1371600" rtl="0" algn="l">
              <a:spcBef>
                <a:spcPts val="0"/>
              </a:spcBef>
              <a:spcAft>
                <a:spcPts val="0"/>
              </a:spcAft>
              <a:buSzPts val="1400"/>
              <a:buChar char="-"/>
            </a:pPr>
            <a:r>
              <a:rPr lang="en"/>
              <a:t>Speed, storage, processing power, etc.</a:t>
            </a:r>
            <a:endParaRPr/>
          </a:p>
          <a:p>
            <a:pPr indent="-317500" lvl="1" marL="914400" rtl="0" algn="l">
              <a:spcBef>
                <a:spcPts val="0"/>
              </a:spcBef>
              <a:spcAft>
                <a:spcPts val="0"/>
              </a:spcAft>
              <a:buSzPts val="1400"/>
              <a:buChar char="-"/>
            </a:pPr>
            <a:r>
              <a:rPr lang="en"/>
              <a:t>We haven’t looked at this in COMP10001! But it’s important to think about as you learn more about algorithms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criteria with which we can judge algorithms?</a:t>
            </a:r>
            <a:endParaRPr/>
          </a:p>
        </p:txBody>
      </p:sp>
      <p:sp>
        <p:nvSpPr>
          <p:cNvPr id="307" name="Google Shape;307;p47"/>
          <p:cNvSpPr txBox="1"/>
          <p:nvPr>
            <p:ph idx="1" type="body"/>
          </p:nvPr>
        </p:nvSpPr>
        <p:spPr>
          <a:xfrm>
            <a:off x="311700" y="1378500"/>
            <a:ext cx="8520600" cy="31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a:t>
            </a:r>
            <a:endParaRPr/>
          </a:p>
          <a:p>
            <a:pPr indent="-317500" lvl="1" marL="914400" rtl="0" algn="l">
              <a:spcBef>
                <a:spcPts val="0"/>
              </a:spcBef>
              <a:spcAft>
                <a:spcPts val="0"/>
              </a:spcAft>
              <a:buSzPts val="1400"/>
              <a:buChar char="-"/>
            </a:pPr>
            <a:r>
              <a:rPr lang="en"/>
              <a:t>Does the algorithm give the correct output?</a:t>
            </a:r>
            <a:endParaRPr/>
          </a:p>
          <a:p>
            <a:pPr indent="-342900" lvl="0" marL="457200" rtl="0" algn="l">
              <a:spcBef>
                <a:spcPts val="0"/>
              </a:spcBef>
              <a:spcAft>
                <a:spcPts val="0"/>
              </a:spcAft>
              <a:buSzPts val="1800"/>
              <a:buChar char="-"/>
            </a:pPr>
            <a:r>
              <a:rPr lang="en"/>
              <a:t>Efficiency</a:t>
            </a:r>
            <a:endParaRPr/>
          </a:p>
          <a:p>
            <a:pPr indent="-317500" lvl="1" marL="914400" rtl="0" algn="l">
              <a:spcBef>
                <a:spcPts val="0"/>
              </a:spcBef>
              <a:spcAft>
                <a:spcPts val="0"/>
              </a:spcAft>
              <a:buSzPts val="1400"/>
              <a:buChar char="-"/>
            </a:pPr>
            <a:r>
              <a:rPr lang="en"/>
              <a:t>How “good” is the algorithm?</a:t>
            </a:r>
            <a:endParaRPr/>
          </a:p>
          <a:p>
            <a:pPr indent="-317500" lvl="2" marL="1371600" rtl="0" algn="l">
              <a:spcBef>
                <a:spcPts val="0"/>
              </a:spcBef>
              <a:spcAft>
                <a:spcPts val="0"/>
              </a:spcAft>
              <a:buSzPts val="1400"/>
              <a:buChar char="-"/>
            </a:pPr>
            <a:r>
              <a:rPr lang="en"/>
              <a:t>Speed, storage, processing power, etc.</a:t>
            </a:r>
            <a:endParaRPr/>
          </a:p>
          <a:p>
            <a:pPr indent="-317500" lvl="1" marL="914400" rtl="0" algn="l">
              <a:spcBef>
                <a:spcPts val="0"/>
              </a:spcBef>
              <a:spcAft>
                <a:spcPts val="0"/>
              </a:spcAft>
              <a:buSzPts val="1400"/>
              <a:buChar char="-"/>
            </a:pPr>
            <a:r>
              <a:rPr lang="en"/>
              <a:t>We haven’t looked at this in COMP10001! But it’s important to think about as you learn more about algorithms</a:t>
            </a:r>
            <a:endParaRPr/>
          </a:p>
          <a:p>
            <a:pPr indent="-342900" lvl="0" marL="457200" rtl="0" algn="l">
              <a:spcBef>
                <a:spcPts val="0"/>
              </a:spcBef>
              <a:spcAft>
                <a:spcPts val="0"/>
              </a:spcAft>
              <a:buSzPts val="1800"/>
              <a:buChar char="-"/>
            </a:pPr>
            <a:r>
              <a:rPr lang="en"/>
              <a:t>Which would you prefer? An algorithm guaranteed to calculate the correct answer that takes 150 years to finish, or an algorithm that takes seconds but may not always produce the correct result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exact and approximate approaches to algorithm design? Why might an approximate approach be necessary?</a:t>
            </a:r>
            <a:endParaRPr/>
          </a:p>
        </p:txBody>
      </p:sp>
      <p:sp>
        <p:nvSpPr>
          <p:cNvPr id="313" name="Google Shape;31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exact and approximate approaches to algorithm design? Why might an approximate approach be necessary?</a:t>
            </a:r>
            <a:endParaRPr/>
          </a:p>
        </p:txBody>
      </p:sp>
      <p:sp>
        <p:nvSpPr>
          <p:cNvPr id="319" name="Google Shape;319;p49"/>
          <p:cNvSpPr txBox="1"/>
          <p:nvPr>
            <p:ph idx="1" type="body"/>
          </p:nvPr>
        </p:nvSpPr>
        <p:spPr>
          <a:xfrm>
            <a:off x="311700" y="1964350"/>
            <a:ext cx="8520600" cy="260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 approach: gives correct solution</a:t>
            </a:r>
            <a:endParaRPr/>
          </a:p>
          <a:p>
            <a:pPr indent="-342900" lvl="0" marL="457200" rtl="0" algn="l">
              <a:spcBef>
                <a:spcPts val="0"/>
              </a:spcBef>
              <a:spcAft>
                <a:spcPts val="0"/>
              </a:spcAft>
              <a:buSzPts val="1800"/>
              <a:buChar char="-"/>
            </a:pPr>
            <a:r>
              <a:rPr lang="en"/>
              <a:t>Approximate approach: gives almost the correct solution, through estimation, simulation,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exact and approximate approaches to algorithm design? Why might an approximate approach be necessary?</a:t>
            </a:r>
            <a:endParaRPr/>
          </a:p>
        </p:txBody>
      </p:sp>
      <p:sp>
        <p:nvSpPr>
          <p:cNvPr id="325" name="Google Shape;325;p50"/>
          <p:cNvSpPr txBox="1"/>
          <p:nvPr>
            <p:ph idx="1" type="body"/>
          </p:nvPr>
        </p:nvSpPr>
        <p:spPr>
          <a:xfrm>
            <a:off x="311700" y="1964350"/>
            <a:ext cx="8520600" cy="260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 approach: gives correct solution</a:t>
            </a:r>
            <a:endParaRPr/>
          </a:p>
          <a:p>
            <a:pPr indent="-342900" lvl="0" marL="457200" rtl="0" algn="l">
              <a:spcBef>
                <a:spcPts val="0"/>
              </a:spcBef>
              <a:spcAft>
                <a:spcPts val="0"/>
              </a:spcAft>
              <a:buSzPts val="1800"/>
              <a:buChar char="-"/>
            </a:pPr>
            <a:r>
              <a:rPr lang="en"/>
              <a:t>Approximate approach: gives almost the correct solution, through estimation, simulation, etc.</a:t>
            </a:r>
            <a:endParaRPr/>
          </a:p>
          <a:p>
            <a:pPr indent="-342900" lvl="0" marL="457200" rtl="0" algn="l">
              <a:spcBef>
                <a:spcPts val="0"/>
              </a:spcBef>
              <a:spcAft>
                <a:spcPts val="0"/>
              </a:spcAft>
              <a:buSzPts val="1800"/>
              <a:buChar char="-"/>
            </a:pPr>
            <a:r>
              <a:rPr lang="en"/>
              <a:t>If a problem is too complex to calculate with full completeness, an approximate approach might be more useful!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these algorithm types exact or approximate?</a:t>
            </a:r>
            <a:endParaRPr/>
          </a:p>
        </p:txBody>
      </p:sp>
      <p:sp>
        <p:nvSpPr>
          <p:cNvPr id="331" name="Google Shape;33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Brute force (generate and test)</a:t>
            </a:r>
            <a:endParaRPr/>
          </a:p>
          <a:p>
            <a:pPr indent="-342900" lvl="0" marL="457200" rtl="0" algn="l">
              <a:spcBef>
                <a:spcPts val="0"/>
              </a:spcBef>
              <a:spcAft>
                <a:spcPts val="0"/>
              </a:spcAft>
              <a:buSzPts val="1800"/>
              <a:buChar char="-"/>
            </a:pPr>
            <a:r>
              <a:rPr lang="en"/>
              <a:t>Heuristic search</a:t>
            </a:r>
            <a:endParaRPr/>
          </a:p>
          <a:p>
            <a:pPr indent="-342900" lvl="0" marL="457200" rtl="0" algn="l">
              <a:spcBef>
                <a:spcPts val="0"/>
              </a:spcBef>
              <a:spcAft>
                <a:spcPts val="0"/>
              </a:spcAft>
              <a:buSzPts val="1800"/>
              <a:buChar char="-"/>
            </a:pPr>
            <a:r>
              <a:rPr lang="en"/>
              <a:t>Simulation</a:t>
            </a:r>
            <a:endParaRPr/>
          </a:p>
          <a:p>
            <a:pPr indent="-342900" lvl="0" marL="457200" rtl="0" algn="l">
              <a:spcBef>
                <a:spcPts val="0"/>
              </a:spcBef>
              <a:spcAft>
                <a:spcPts val="0"/>
              </a:spcAft>
              <a:buSzPts val="1800"/>
              <a:buChar char="-"/>
            </a:pPr>
            <a:r>
              <a:rPr lang="en"/>
              <a:t>Divide</a:t>
            </a:r>
            <a:r>
              <a:rPr lang="en"/>
              <a:t> and conquer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recursion? What makes a function recursive?</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recursive function is able to call itself</a:t>
            </a:r>
            <a:endParaRPr/>
          </a:p>
          <a:p>
            <a:pPr indent="-342900" lvl="0" marL="457200" rtl="0" algn="l">
              <a:spcBef>
                <a:spcPts val="0"/>
              </a:spcBef>
              <a:spcAft>
                <a:spcPts val="0"/>
              </a:spcAft>
              <a:buSzPts val="1800"/>
              <a:buChar char="-"/>
            </a:pPr>
            <a:r>
              <a:rPr lang="en"/>
              <a:t>Rather than iterating with a loop, a recursive function usually calls itself with a smaller or broken-down version of the input until it reaches an “answer”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these algorithm types exact or approximate?</a:t>
            </a:r>
            <a:endParaRPr/>
          </a:p>
        </p:txBody>
      </p:sp>
      <p:sp>
        <p:nvSpPr>
          <p:cNvPr id="337" name="Google Shape;337;p52"/>
          <p:cNvSpPr txBox="1"/>
          <p:nvPr>
            <p:ph idx="1" type="body"/>
          </p:nvPr>
        </p:nvSpPr>
        <p:spPr>
          <a:xfrm>
            <a:off x="311700" y="1152475"/>
            <a:ext cx="8520600" cy="39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Brute force (generate and test)</a:t>
            </a:r>
            <a:endParaRPr/>
          </a:p>
          <a:p>
            <a:pPr indent="-342900" lvl="0" marL="457200" rtl="0" algn="l">
              <a:spcBef>
                <a:spcPts val="0"/>
              </a:spcBef>
              <a:spcAft>
                <a:spcPts val="0"/>
              </a:spcAft>
              <a:buSzPts val="1800"/>
              <a:buChar char="-"/>
            </a:pPr>
            <a:r>
              <a:rPr lang="en"/>
              <a:t>Heuristic search</a:t>
            </a:r>
            <a:endParaRPr/>
          </a:p>
          <a:p>
            <a:pPr indent="-342900" lvl="0" marL="457200" rtl="0" algn="l">
              <a:spcBef>
                <a:spcPts val="0"/>
              </a:spcBef>
              <a:spcAft>
                <a:spcPts val="0"/>
              </a:spcAft>
              <a:buSzPts val="1800"/>
              <a:buChar char="-"/>
            </a:pPr>
            <a:r>
              <a:rPr lang="en"/>
              <a:t>Simulation</a:t>
            </a:r>
            <a:endParaRPr/>
          </a:p>
          <a:p>
            <a:pPr indent="-342900" lvl="0" marL="457200" rtl="0" algn="l">
              <a:spcBef>
                <a:spcPts val="0"/>
              </a:spcBef>
              <a:spcAft>
                <a:spcPts val="0"/>
              </a:spcAft>
              <a:buSzPts val="1800"/>
              <a:buChar char="-"/>
            </a:pPr>
            <a:r>
              <a:rPr lang="en"/>
              <a:t>Divide and conquer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these algorithm types exact or approximate?</a:t>
            </a:r>
            <a:endParaRPr/>
          </a:p>
        </p:txBody>
      </p:sp>
      <p:sp>
        <p:nvSpPr>
          <p:cNvPr id="343" name="Google Shape;343;p53"/>
          <p:cNvSpPr txBox="1"/>
          <p:nvPr>
            <p:ph idx="1" type="body"/>
          </p:nvPr>
        </p:nvSpPr>
        <p:spPr>
          <a:xfrm>
            <a:off x="311700" y="1152475"/>
            <a:ext cx="8520600" cy="39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Brute force (generate and test)</a:t>
            </a:r>
            <a:endParaRPr/>
          </a:p>
          <a:p>
            <a:pPr indent="-317500" lvl="1" marL="914400" rtl="0" algn="l">
              <a:spcBef>
                <a:spcPts val="0"/>
              </a:spcBef>
              <a:spcAft>
                <a:spcPts val="0"/>
              </a:spcAft>
              <a:buSzPts val="1400"/>
              <a:buChar char="-"/>
            </a:pPr>
            <a:r>
              <a:rPr lang="en"/>
              <a:t>Exact. Finds every possible answer and tests it. Requires set of possible answers to be finite to guarantee completion. E.g. linear search</a:t>
            </a:r>
            <a:endParaRPr/>
          </a:p>
          <a:p>
            <a:pPr indent="-342900" lvl="0" marL="457200" rtl="0" algn="l">
              <a:spcBef>
                <a:spcPts val="0"/>
              </a:spcBef>
              <a:spcAft>
                <a:spcPts val="0"/>
              </a:spcAft>
              <a:buSzPts val="1800"/>
              <a:buChar char="-"/>
            </a:pPr>
            <a:r>
              <a:rPr lang="en"/>
              <a:t>Heuristic search</a:t>
            </a:r>
            <a:endParaRPr/>
          </a:p>
          <a:p>
            <a:pPr indent="-342900" lvl="0" marL="457200" rtl="0" algn="l">
              <a:spcBef>
                <a:spcPts val="0"/>
              </a:spcBef>
              <a:spcAft>
                <a:spcPts val="0"/>
              </a:spcAft>
              <a:buSzPts val="1800"/>
              <a:buChar char="-"/>
            </a:pPr>
            <a:r>
              <a:rPr lang="en"/>
              <a:t>Simulation</a:t>
            </a:r>
            <a:endParaRPr/>
          </a:p>
          <a:p>
            <a:pPr indent="-342900" lvl="0" marL="457200" rtl="0" algn="l">
              <a:spcBef>
                <a:spcPts val="0"/>
              </a:spcBef>
              <a:spcAft>
                <a:spcPts val="0"/>
              </a:spcAft>
              <a:buSzPts val="1800"/>
              <a:buChar char="-"/>
            </a:pPr>
            <a:r>
              <a:rPr lang="en"/>
              <a:t>Divide and conquer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these algorithm types exact or approximate?</a:t>
            </a:r>
            <a:endParaRPr/>
          </a:p>
        </p:txBody>
      </p:sp>
      <p:sp>
        <p:nvSpPr>
          <p:cNvPr id="349" name="Google Shape;349;p54"/>
          <p:cNvSpPr txBox="1"/>
          <p:nvPr>
            <p:ph idx="1" type="body"/>
          </p:nvPr>
        </p:nvSpPr>
        <p:spPr>
          <a:xfrm>
            <a:off x="311700" y="1152475"/>
            <a:ext cx="8520600" cy="39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Brute force (generate and test)</a:t>
            </a:r>
            <a:endParaRPr/>
          </a:p>
          <a:p>
            <a:pPr indent="-317500" lvl="1" marL="914400" rtl="0" algn="l">
              <a:spcBef>
                <a:spcPts val="0"/>
              </a:spcBef>
              <a:spcAft>
                <a:spcPts val="0"/>
              </a:spcAft>
              <a:buSzPts val="1400"/>
              <a:buChar char="-"/>
            </a:pPr>
            <a:r>
              <a:rPr lang="en"/>
              <a:t>Exact. Finds every possible answer and tests it. Requires set of possible answers to be finite to guarantee completion. E.g. linear search</a:t>
            </a:r>
            <a:endParaRPr/>
          </a:p>
          <a:p>
            <a:pPr indent="-342900" lvl="0" marL="457200" rtl="0" algn="l">
              <a:spcBef>
                <a:spcPts val="0"/>
              </a:spcBef>
              <a:spcAft>
                <a:spcPts val="0"/>
              </a:spcAft>
              <a:buSzPts val="1800"/>
              <a:buChar char="-"/>
            </a:pPr>
            <a:r>
              <a:rPr lang="en"/>
              <a:t>Heuristic search</a:t>
            </a:r>
            <a:endParaRPr/>
          </a:p>
          <a:p>
            <a:pPr indent="-317500" lvl="1" marL="914400" rtl="0" algn="l">
              <a:spcBef>
                <a:spcPts val="0"/>
              </a:spcBef>
              <a:spcAft>
                <a:spcPts val="0"/>
              </a:spcAft>
              <a:buSzPts val="1400"/>
              <a:buChar char="-"/>
            </a:pPr>
            <a:r>
              <a:rPr lang="en"/>
              <a:t>Approximate. E.g. finding the shortest path to a destination. Finding the definitive solution would require processing many possibilities - we can find an approximate search very quickly. (Ranks alternatives to prioritise possible paths to look at first) May find the exact solution!</a:t>
            </a:r>
            <a:endParaRPr/>
          </a:p>
          <a:p>
            <a:pPr indent="-342900" lvl="0" marL="457200" rtl="0" algn="l">
              <a:spcBef>
                <a:spcPts val="0"/>
              </a:spcBef>
              <a:spcAft>
                <a:spcPts val="0"/>
              </a:spcAft>
              <a:buSzPts val="1800"/>
              <a:buChar char="-"/>
            </a:pPr>
            <a:r>
              <a:rPr lang="en"/>
              <a:t>Simulation</a:t>
            </a:r>
            <a:endParaRPr/>
          </a:p>
          <a:p>
            <a:pPr indent="-342900" lvl="0" marL="457200" rtl="0" algn="l">
              <a:spcBef>
                <a:spcPts val="0"/>
              </a:spcBef>
              <a:spcAft>
                <a:spcPts val="0"/>
              </a:spcAft>
              <a:buSzPts val="1800"/>
              <a:buChar char="-"/>
            </a:pPr>
            <a:r>
              <a:rPr lang="en"/>
              <a:t>Divide and conquer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these algorithm types exact or approximate?</a:t>
            </a:r>
            <a:endParaRPr/>
          </a:p>
        </p:txBody>
      </p:sp>
      <p:sp>
        <p:nvSpPr>
          <p:cNvPr id="355" name="Google Shape;355;p55"/>
          <p:cNvSpPr txBox="1"/>
          <p:nvPr>
            <p:ph idx="1" type="body"/>
          </p:nvPr>
        </p:nvSpPr>
        <p:spPr>
          <a:xfrm>
            <a:off x="311700" y="1152475"/>
            <a:ext cx="8520600" cy="39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Brute force (generate and test)</a:t>
            </a:r>
            <a:endParaRPr/>
          </a:p>
          <a:p>
            <a:pPr indent="-317500" lvl="1" marL="914400" rtl="0" algn="l">
              <a:spcBef>
                <a:spcPts val="0"/>
              </a:spcBef>
              <a:spcAft>
                <a:spcPts val="0"/>
              </a:spcAft>
              <a:buSzPts val="1400"/>
              <a:buChar char="-"/>
            </a:pPr>
            <a:r>
              <a:rPr lang="en"/>
              <a:t>Exact. Finds every possible answer and tests it. Requires set of possible answers to be finite to guarantee completion. E.g. linear search</a:t>
            </a:r>
            <a:endParaRPr/>
          </a:p>
          <a:p>
            <a:pPr indent="-342900" lvl="0" marL="457200" rtl="0" algn="l">
              <a:spcBef>
                <a:spcPts val="0"/>
              </a:spcBef>
              <a:spcAft>
                <a:spcPts val="0"/>
              </a:spcAft>
              <a:buSzPts val="1800"/>
              <a:buChar char="-"/>
            </a:pPr>
            <a:r>
              <a:rPr lang="en"/>
              <a:t>Heuristic search</a:t>
            </a:r>
            <a:endParaRPr/>
          </a:p>
          <a:p>
            <a:pPr indent="-317500" lvl="1" marL="914400" rtl="0" algn="l">
              <a:spcBef>
                <a:spcPts val="0"/>
              </a:spcBef>
              <a:spcAft>
                <a:spcPts val="0"/>
              </a:spcAft>
              <a:buSzPts val="1400"/>
              <a:buChar char="-"/>
            </a:pPr>
            <a:r>
              <a:rPr lang="en"/>
              <a:t>Approximate. E.g. finding the shortest path to a destination. Finding the definitive solution would require processing many possibilities - we can find an approximate search very quickly. (Ranks alternatives to prioritise possible paths to look at first) May find the exact solution!</a:t>
            </a:r>
            <a:endParaRPr/>
          </a:p>
          <a:p>
            <a:pPr indent="-342900" lvl="0" marL="457200" rtl="0" algn="l">
              <a:spcBef>
                <a:spcPts val="0"/>
              </a:spcBef>
              <a:spcAft>
                <a:spcPts val="0"/>
              </a:spcAft>
              <a:buSzPts val="1800"/>
              <a:buChar char="-"/>
            </a:pPr>
            <a:r>
              <a:rPr lang="en"/>
              <a:t>Simulation</a:t>
            </a:r>
            <a:endParaRPr/>
          </a:p>
          <a:p>
            <a:pPr indent="-317500" lvl="1" marL="914400" rtl="0" algn="l">
              <a:spcBef>
                <a:spcPts val="0"/>
              </a:spcBef>
              <a:spcAft>
                <a:spcPts val="0"/>
              </a:spcAft>
              <a:buSzPts val="1400"/>
              <a:buChar char="-"/>
            </a:pPr>
            <a:r>
              <a:rPr lang="en"/>
              <a:t>Approximate. Finds a solution by generating lots of data to predict an overall trend. E.g. simulate play of a game to find out if it’s worth playing</a:t>
            </a:r>
            <a:endParaRPr/>
          </a:p>
          <a:p>
            <a:pPr indent="-342900" lvl="0" marL="457200" rtl="0" algn="l">
              <a:spcBef>
                <a:spcPts val="0"/>
              </a:spcBef>
              <a:spcAft>
                <a:spcPts val="0"/>
              </a:spcAft>
              <a:buSzPts val="1800"/>
              <a:buChar char="-"/>
            </a:pPr>
            <a:r>
              <a:rPr lang="en"/>
              <a:t>Divide and conquer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 these algorithm types exact or approximate?</a:t>
            </a:r>
            <a:endParaRPr/>
          </a:p>
        </p:txBody>
      </p:sp>
      <p:sp>
        <p:nvSpPr>
          <p:cNvPr id="361" name="Google Shape;361;p56"/>
          <p:cNvSpPr txBox="1"/>
          <p:nvPr>
            <p:ph idx="1" type="body"/>
          </p:nvPr>
        </p:nvSpPr>
        <p:spPr>
          <a:xfrm>
            <a:off x="311700" y="1152475"/>
            <a:ext cx="8520600" cy="39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Brute force (generate and test)</a:t>
            </a:r>
            <a:endParaRPr/>
          </a:p>
          <a:p>
            <a:pPr indent="-317500" lvl="1" marL="914400" rtl="0" algn="l">
              <a:spcBef>
                <a:spcPts val="0"/>
              </a:spcBef>
              <a:spcAft>
                <a:spcPts val="0"/>
              </a:spcAft>
              <a:buSzPts val="1400"/>
              <a:buChar char="-"/>
            </a:pPr>
            <a:r>
              <a:rPr lang="en"/>
              <a:t>Exact. Finds every possible answer and tests it. Requires set of possible answers to be finite to guarantee completion. E.g. linear search</a:t>
            </a:r>
            <a:endParaRPr/>
          </a:p>
          <a:p>
            <a:pPr indent="-342900" lvl="0" marL="457200" rtl="0" algn="l">
              <a:spcBef>
                <a:spcPts val="0"/>
              </a:spcBef>
              <a:spcAft>
                <a:spcPts val="0"/>
              </a:spcAft>
              <a:buSzPts val="1800"/>
              <a:buChar char="-"/>
            </a:pPr>
            <a:r>
              <a:rPr lang="en"/>
              <a:t>Heuristic search</a:t>
            </a:r>
            <a:endParaRPr/>
          </a:p>
          <a:p>
            <a:pPr indent="-317500" lvl="1" marL="914400" rtl="0" algn="l">
              <a:spcBef>
                <a:spcPts val="0"/>
              </a:spcBef>
              <a:spcAft>
                <a:spcPts val="0"/>
              </a:spcAft>
              <a:buSzPts val="1400"/>
              <a:buChar char="-"/>
            </a:pPr>
            <a:r>
              <a:rPr lang="en"/>
              <a:t>Approximate. E.g. finding the shortest path to a destination. Finding the definitive solution would require processing many possibilities - we can find an approximate search very quickly. (Ranks alternatives to prioritise possible paths to look at first) May find the exact solution!</a:t>
            </a:r>
            <a:endParaRPr/>
          </a:p>
          <a:p>
            <a:pPr indent="-342900" lvl="0" marL="457200" rtl="0" algn="l">
              <a:spcBef>
                <a:spcPts val="0"/>
              </a:spcBef>
              <a:spcAft>
                <a:spcPts val="0"/>
              </a:spcAft>
              <a:buSzPts val="1800"/>
              <a:buChar char="-"/>
            </a:pPr>
            <a:r>
              <a:rPr lang="en"/>
              <a:t>Simulation</a:t>
            </a:r>
            <a:endParaRPr/>
          </a:p>
          <a:p>
            <a:pPr indent="-317500" lvl="1" marL="914400" rtl="0" algn="l">
              <a:spcBef>
                <a:spcPts val="0"/>
              </a:spcBef>
              <a:spcAft>
                <a:spcPts val="0"/>
              </a:spcAft>
              <a:buSzPts val="1400"/>
              <a:buChar char="-"/>
            </a:pPr>
            <a:r>
              <a:rPr lang="en"/>
              <a:t>Approximate. Finds a solution by generating lots of data to predict an overall trend. E.g. simulate play of a game to find out if it’s worth playing</a:t>
            </a:r>
            <a:endParaRPr/>
          </a:p>
          <a:p>
            <a:pPr indent="-342900" lvl="0" marL="457200" rtl="0" algn="l">
              <a:spcBef>
                <a:spcPts val="0"/>
              </a:spcBef>
              <a:spcAft>
                <a:spcPts val="0"/>
              </a:spcAft>
              <a:buSzPts val="1800"/>
              <a:buChar char="-"/>
            </a:pPr>
            <a:r>
              <a:rPr lang="en"/>
              <a:t>Divide and conquer</a:t>
            </a:r>
            <a:endParaRPr/>
          </a:p>
          <a:p>
            <a:pPr indent="-317500" lvl="1" marL="914400" rtl="0" algn="l">
              <a:spcBef>
                <a:spcPts val="0"/>
              </a:spcBef>
              <a:spcAft>
                <a:spcPts val="0"/>
              </a:spcAft>
              <a:buSzPts val="1400"/>
              <a:buChar char="-"/>
            </a:pPr>
            <a:r>
              <a:rPr lang="en"/>
              <a:t>Exact. Divides problem into sub-problems which can be more easily solved. E.g. binary search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5" name="Shape 365"/>
        <p:cNvGrpSpPr/>
        <p:nvPr/>
      </p:nvGrpSpPr>
      <p:grpSpPr>
        <a:xfrm>
          <a:off x="0" y="0"/>
          <a:ext cx="0" cy="0"/>
          <a:chOff x="0" y="0"/>
          <a:chExt cx="0" cy="0"/>
        </a:xfrm>
      </p:grpSpPr>
      <p:pic>
        <p:nvPicPr>
          <p:cNvPr id="366" name="Google Shape;366;p57"/>
          <p:cNvPicPr preferRelativeResize="0"/>
          <p:nvPr/>
        </p:nvPicPr>
        <p:blipFill>
          <a:blip r:embed="rId3">
            <a:alphaModFix/>
          </a:blip>
          <a:stretch>
            <a:fillRect/>
          </a:stretch>
        </p:blipFill>
        <p:spPr>
          <a:xfrm>
            <a:off x="202375" y="603025"/>
            <a:ext cx="8868450" cy="2472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0" name="Shape 370"/>
        <p:cNvGrpSpPr/>
        <p:nvPr/>
      </p:nvGrpSpPr>
      <p:grpSpPr>
        <a:xfrm>
          <a:off x="0" y="0"/>
          <a:ext cx="0" cy="0"/>
          <a:chOff x="0" y="0"/>
          <a:chExt cx="0" cy="0"/>
        </a:xfrm>
      </p:grpSpPr>
      <p:pic>
        <p:nvPicPr>
          <p:cNvPr id="371" name="Google Shape;371;p58"/>
          <p:cNvPicPr preferRelativeResize="0"/>
          <p:nvPr/>
        </p:nvPicPr>
        <p:blipFill>
          <a:blip r:embed="rId3">
            <a:alphaModFix/>
          </a:blip>
          <a:stretch>
            <a:fillRect/>
          </a:stretch>
        </p:blipFill>
        <p:spPr>
          <a:xfrm>
            <a:off x="298888" y="318913"/>
            <a:ext cx="8086725" cy="809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pic>
        <p:nvPicPr>
          <p:cNvPr id="376" name="Google Shape;376;p59"/>
          <p:cNvPicPr preferRelativeResize="0"/>
          <p:nvPr/>
        </p:nvPicPr>
        <p:blipFill>
          <a:blip r:embed="rId3">
            <a:alphaModFix/>
          </a:blip>
          <a:stretch>
            <a:fillRect/>
          </a:stretch>
        </p:blipFill>
        <p:spPr>
          <a:xfrm>
            <a:off x="298888" y="318913"/>
            <a:ext cx="8086725" cy="809625"/>
          </a:xfrm>
          <a:prstGeom prst="rect">
            <a:avLst/>
          </a:prstGeom>
          <a:noFill/>
          <a:ln>
            <a:noFill/>
          </a:ln>
        </p:spPr>
      </p:pic>
      <p:pic>
        <p:nvPicPr>
          <p:cNvPr id="377" name="Google Shape;377;p59"/>
          <p:cNvPicPr preferRelativeResize="0"/>
          <p:nvPr/>
        </p:nvPicPr>
        <p:blipFill>
          <a:blip r:embed="rId4">
            <a:alphaModFix/>
          </a:blip>
          <a:stretch>
            <a:fillRect/>
          </a:stretch>
        </p:blipFill>
        <p:spPr>
          <a:xfrm>
            <a:off x="2299150" y="1785925"/>
            <a:ext cx="4086225" cy="1571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1" name="Shape 381"/>
        <p:cNvGrpSpPr/>
        <p:nvPr/>
      </p:nvGrpSpPr>
      <p:grpSpPr>
        <a:xfrm>
          <a:off x="0" y="0"/>
          <a:ext cx="0" cy="0"/>
          <a:chOff x="0" y="0"/>
          <a:chExt cx="0" cy="0"/>
        </a:xfrm>
      </p:grpSpPr>
      <p:pic>
        <p:nvPicPr>
          <p:cNvPr id="382" name="Google Shape;382;p60"/>
          <p:cNvPicPr preferRelativeResize="0"/>
          <p:nvPr/>
        </p:nvPicPr>
        <p:blipFill>
          <a:blip r:embed="rId3">
            <a:alphaModFix/>
          </a:blip>
          <a:stretch>
            <a:fillRect/>
          </a:stretch>
        </p:blipFill>
        <p:spPr>
          <a:xfrm>
            <a:off x="329500" y="300475"/>
            <a:ext cx="8077200" cy="1104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 name="Shape 386"/>
        <p:cNvGrpSpPr/>
        <p:nvPr/>
      </p:nvGrpSpPr>
      <p:grpSpPr>
        <a:xfrm>
          <a:off x="0" y="0"/>
          <a:ext cx="0" cy="0"/>
          <a:chOff x="0" y="0"/>
          <a:chExt cx="0" cy="0"/>
        </a:xfrm>
      </p:grpSpPr>
      <p:pic>
        <p:nvPicPr>
          <p:cNvPr id="387" name="Google Shape;387;p61"/>
          <p:cNvPicPr preferRelativeResize="0"/>
          <p:nvPr/>
        </p:nvPicPr>
        <p:blipFill>
          <a:blip r:embed="rId3">
            <a:alphaModFix/>
          </a:blip>
          <a:stretch>
            <a:fillRect/>
          </a:stretch>
        </p:blipFill>
        <p:spPr>
          <a:xfrm>
            <a:off x="329500" y="300475"/>
            <a:ext cx="8077200" cy="1104900"/>
          </a:xfrm>
          <a:prstGeom prst="rect">
            <a:avLst/>
          </a:prstGeom>
          <a:noFill/>
          <a:ln>
            <a:noFill/>
          </a:ln>
        </p:spPr>
      </p:pic>
      <p:pic>
        <p:nvPicPr>
          <p:cNvPr id="388" name="Google Shape;388;p61"/>
          <p:cNvPicPr preferRelativeResize="0"/>
          <p:nvPr/>
        </p:nvPicPr>
        <p:blipFill>
          <a:blip r:embed="rId4">
            <a:alphaModFix/>
          </a:blip>
          <a:stretch>
            <a:fillRect/>
          </a:stretch>
        </p:blipFill>
        <p:spPr>
          <a:xfrm>
            <a:off x="936400" y="1506075"/>
            <a:ext cx="7696992" cy="3433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key parts of a recursive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key parts of a recursive function?</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Recursive case</a:t>
            </a:r>
            <a:endParaRPr/>
          </a:p>
          <a:p>
            <a:pPr indent="-342900" lvl="0" marL="457200" rtl="0" algn="l">
              <a:spcBef>
                <a:spcPts val="0"/>
              </a:spcBef>
              <a:spcAft>
                <a:spcPts val="0"/>
              </a:spcAft>
              <a:buSzPts val="1800"/>
              <a:buChar char="-"/>
            </a:pPr>
            <a:r>
              <a:rPr lang="en"/>
              <a:t>Base 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key parts of a recursive function?</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Recursive case: </a:t>
            </a:r>
            <a:endParaRPr/>
          </a:p>
          <a:p>
            <a:pPr indent="-317500" lvl="1" marL="914400" rtl="0" algn="l">
              <a:spcBef>
                <a:spcPts val="0"/>
              </a:spcBef>
              <a:spcAft>
                <a:spcPts val="0"/>
              </a:spcAft>
              <a:buSzPts val="1400"/>
              <a:buChar char="-"/>
            </a:pPr>
            <a:r>
              <a:rPr lang="en"/>
              <a:t>the function calls itself, with a different (smaller/broken-down) input</a:t>
            </a:r>
            <a:endParaRPr/>
          </a:p>
          <a:p>
            <a:pPr indent="-342900" lvl="0" marL="457200" rtl="0" algn="l">
              <a:spcBef>
                <a:spcPts val="0"/>
              </a:spcBef>
              <a:spcAft>
                <a:spcPts val="0"/>
              </a:spcAft>
              <a:buSzPts val="1800"/>
              <a:buChar char="-"/>
            </a:pPr>
            <a:r>
              <a:rPr lang="en"/>
              <a:t>Base case: </a:t>
            </a:r>
            <a:endParaRPr/>
          </a:p>
          <a:p>
            <a:pPr indent="-317500" lvl="1" marL="914400" rtl="0" algn="l">
              <a:spcBef>
                <a:spcPts val="0"/>
              </a:spcBef>
              <a:spcAft>
                <a:spcPts val="0"/>
              </a:spcAft>
              <a:buSzPts val="1400"/>
              <a:buChar char="-"/>
            </a:pPr>
            <a:r>
              <a:rPr lang="en"/>
              <a:t>the function has reached the smallest/simplest version of the problem and stops recursing</a:t>
            </a:r>
            <a:endParaRPr/>
          </a:p>
          <a:p>
            <a:pPr indent="-317500" lvl="1" marL="914400" rtl="0" algn="l">
              <a:spcBef>
                <a:spcPts val="0"/>
              </a:spcBef>
              <a:spcAft>
                <a:spcPts val="0"/>
              </a:spcAft>
              <a:buSzPts val="1400"/>
              <a:buChar char="-"/>
            </a:pPr>
            <a:r>
              <a:rPr lang="en"/>
              <a:t>(doesn’t call itself further)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what cases is recursion useful? Where should it be used with caution?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what cases is recursion useful? Where should it be used with caution?</a:t>
            </a:r>
            <a:endParaRPr/>
          </a:p>
        </p:txBody>
      </p:sp>
      <p:sp>
        <p:nvSpPr>
          <p:cNvPr id="100" name="Google Shape;100;p21"/>
          <p:cNvSpPr txBox="1"/>
          <p:nvPr>
            <p:ph idx="1" type="body"/>
          </p:nvPr>
        </p:nvSpPr>
        <p:spPr>
          <a:xfrm>
            <a:off x="311700" y="1489075"/>
            <a:ext cx="8520600" cy="307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Useful when an iterative solution requires nesting of loops proportional to the size of the input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