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f6ebdf9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f6ebdf9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f6ebdf9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f6ebdf9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f6ebdf9b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f6ebdf9b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f6ebdf9b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f6ebdf9b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f6ebdf9b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f6ebdf9b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f6ebdf9b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f6ebdf9b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8382b2270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8382b2270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8382b2270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48382b2270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8382b227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8382b227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8382b227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48382b227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f6ebdf9b4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f6ebdf9b4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8382b227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48382b227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48382b2270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48382b2270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48382b2270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48382b2270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df6ebdf9b4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df6ebdf9b4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df6ebdf9b4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df6ebdf9b4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8382b2270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8382b2270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df6ebdf9b4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df6ebdf9b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df6ebdf9b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df6ebdf9b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f6ebdf9b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f6ebdf9b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df6ebdf9b4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df6ebdf9b4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f6ebdf9b4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f6ebdf9b4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f6ebdf9b4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f6ebdf9b4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f6ebdf9b4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f6ebdf9b4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df6ebdf9b4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df6ebdf9b4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df6ebdf9b4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df6ebdf9b4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f6ebdf9b4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f6ebdf9b4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df6ebdf9b4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df6ebdf9b4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f6ebdf9b4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f6ebdf9b4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df6ebdf9b4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df6ebdf9b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f6ebdf9b4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f6ebdf9b4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df6ebdf9b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df6ebdf9b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df6ebdf9b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df6ebdf9b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df6ebdf9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df6ebdf9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12</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COMP10001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
        <p:nvSpPr>
          <p:cNvPr id="115" name="Google Shape;115;p23"/>
          <p:cNvSpPr txBox="1"/>
          <p:nvPr>
            <p:ph idx="1" type="body"/>
          </p:nvPr>
        </p:nvSpPr>
        <p:spPr>
          <a:xfrm>
            <a:off x="311700" y="1964350"/>
            <a:ext cx="8520600" cy="260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 approach: gives correct solution</a:t>
            </a:r>
            <a:endParaRPr/>
          </a:p>
          <a:p>
            <a:pPr indent="-342900" lvl="0" marL="457200" rtl="0" algn="l">
              <a:spcBef>
                <a:spcPts val="0"/>
              </a:spcBef>
              <a:spcAft>
                <a:spcPts val="0"/>
              </a:spcAft>
              <a:buSzPts val="1800"/>
              <a:buChar char="-"/>
            </a:pPr>
            <a:r>
              <a:rPr lang="en"/>
              <a:t>Approximate approach: gives almost the correct solution, through estimation, simulation, 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difference between exact and approximate approaches to algorithm design? Why might an approximate approach be necessary?</a:t>
            </a:r>
            <a:endParaRPr/>
          </a:p>
        </p:txBody>
      </p:sp>
      <p:sp>
        <p:nvSpPr>
          <p:cNvPr id="121" name="Google Shape;121;p24"/>
          <p:cNvSpPr txBox="1"/>
          <p:nvPr>
            <p:ph idx="1" type="body"/>
          </p:nvPr>
        </p:nvSpPr>
        <p:spPr>
          <a:xfrm>
            <a:off x="311700" y="1964350"/>
            <a:ext cx="8520600" cy="2604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Exact approach: gives correct solution</a:t>
            </a:r>
            <a:endParaRPr/>
          </a:p>
          <a:p>
            <a:pPr indent="-342900" lvl="0" marL="457200" rtl="0" algn="l">
              <a:spcBef>
                <a:spcPts val="0"/>
              </a:spcBef>
              <a:spcAft>
                <a:spcPts val="0"/>
              </a:spcAft>
              <a:buSzPts val="1800"/>
              <a:buChar char="-"/>
            </a:pPr>
            <a:r>
              <a:rPr lang="en"/>
              <a:t>Approximate approach: gives almost the correct solution, through estimation, simulation, etc.</a:t>
            </a:r>
            <a:endParaRPr/>
          </a:p>
          <a:p>
            <a:pPr indent="-342900" lvl="0" marL="457200" rtl="0" algn="l">
              <a:spcBef>
                <a:spcPts val="0"/>
              </a:spcBef>
              <a:spcAft>
                <a:spcPts val="0"/>
              </a:spcAft>
              <a:buSzPts val="1800"/>
              <a:buChar char="-"/>
            </a:pPr>
            <a:r>
              <a:rPr lang="en"/>
              <a:t>If a problem is too complex to calculate with full completeness, an approximate approach might be more useful!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popular categories of algorithm</a:t>
            </a:r>
            <a:endParaRPr/>
          </a:p>
        </p:txBody>
      </p:sp>
      <p:sp>
        <p:nvSpPr>
          <p:cNvPr id="127" name="Google Shape;127;p25"/>
          <p:cNvSpPr txBox="1"/>
          <p:nvPr>
            <p:ph idx="1" type="body"/>
          </p:nvPr>
        </p:nvSpPr>
        <p:spPr>
          <a:xfrm>
            <a:off x="311700" y="1152475"/>
            <a:ext cx="8520600" cy="39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Brute force (generate and test)</a:t>
            </a:r>
            <a:endParaRPr/>
          </a:p>
          <a:p>
            <a:pPr indent="-317500" lvl="1" marL="914400" rtl="0" algn="l">
              <a:spcBef>
                <a:spcPts val="0"/>
              </a:spcBef>
              <a:spcAft>
                <a:spcPts val="0"/>
              </a:spcAft>
              <a:buSzPts val="1400"/>
              <a:buChar char="-"/>
            </a:pPr>
            <a:r>
              <a:rPr lang="en"/>
              <a:t>Exact. Finds every possible answer and tests it. Requires set of possible answers to be finite to guarantee completion. E.g. linear search</a:t>
            </a:r>
            <a:endParaRPr/>
          </a:p>
          <a:p>
            <a:pPr indent="-342900" lvl="0" marL="457200" rtl="0" algn="l">
              <a:spcBef>
                <a:spcPts val="0"/>
              </a:spcBef>
              <a:spcAft>
                <a:spcPts val="0"/>
              </a:spcAft>
              <a:buSzPts val="1800"/>
              <a:buChar char="-"/>
            </a:pPr>
            <a:r>
              <a:rPr lang="en"/>
              <a:t>Heuristic search</a:t>
            </a:r>
            <a:endParaRPr/>
          </a:p>
          <a:p>
            <a:pPr indent="-317500" lvl="1" marL="914400" rtl="0" algn="l">
              <a:spcBef>
                <a:spcPts val="0"/>
              </a:spcBef>
              <a:spcAft>
                <a:spcPts val="0"/>
              </a:spcAft>
              <a:buSzPts val="1400"/>
              <a:buChar char="-"/>
            </a:pPr>
            <a:r>
              <a:rPr lang="en"/>
              <a:t>Approximate. E.g. finding the shortest path to a destination. Finding the definitive solution would require processing many possibilities - we can find an approximate search very quickly. (Ranks alternatives to prioritise possible paths to look at first) May find the exact solution!</a:t>
            </a:r>
            <a:endParaRPr/>
          </a:p>
          <a:p>
            <a:pPr indent="-342900" lvl="0" marL="457200" rtl="0" algn="l">
              <a:spcBef>
                <a:spcPts val="0"/>
              </a:spcBef>
              <a:spcAft>
                <a:spcPts val="0"/>
              </a:spcAft>
              <a:buSzPts val="1800"/>
              <a:buChar char="-"/>
            </a:pPr>
            <a:r>
              <a:rPr lang="en"/>
              <a:t>Simulation</a:t>
            </a:r>
            <a:endParaRPr/>
          </a:p>
          <a:p>
            <a:pPr indent="-317500" lvl="1" marL="914400" rtl="0" algn="l">
              <a:spcBef>
                <a:spcPts val="0"/>
              </a:spcBef>
              <a:spcAft>
                <a:spcPts val="0"/>
              </a:spcAft>
              <a:buSzPts val="1400"/>
              <a:buChar char="-"/>
            </a:pPr>
            <a:r>
              <a:rPr lang="en"/>
              <a:t>Approximate. Finds a solution by generating lots of data to predict an overall trend. E.g. simulate play of a game to find out if it’s worth playing</a:t>
            </a:r>
            <a:endParaRPr/>
          </a:p>
          <a:p>
            <a:pPr indent="-342900" lvl="0" marL="457200" rtl="0" algn="l">
              <a:spcBef>
                <a:spcPts val="0"/>
              </a:spcBef>
              <a:spcAft>
                <a:spcPts val="0"/>
              </a:spcAft>
              <a:buSzPts val="1800"/>
              <a:buChar char="-"/>
            </a:pPr>
            <a:r>
              <a:rPr lang="en"/>
              <a:t>Divide and conquer</a:t>
            </a:r>
            <a:endParaRPr/>
          </a:p>
          <a:p>
            <a:pPr indent="-317500" lvl="1" marL="914400" rtl="0" algn="l">
              <a:spcBef>
                <a:spcPts val="0"/>
              </a:spcBef>
              <a:spcAft>
                <a:spcPts val="0"/>
              </a:spcAft>
              <a:buSzPts val="1400"/>
              <a:buChar char="-"/>
            </a:pPr>
            <a:r>
              <a:rPr lang="en"/>
              <a:t>Exact. Divides problem into sub-problems which can be more easily solved. E.g. binary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26"/>
          <p:cNvPicPr preferRelativeResize="0"/>
          <p:nvPr/>
        </p:nvPicPr>
        <p:blipFill>
          <a:blip r:embed="rId3">
            <a:alphaModFix/>
          </a:blip>
          <a:stretch>
            <a:fillRect/>
          </a:stretch>
        </p:blipFill>
        <p:spPr>
          <a:xfrm>
            <a:off x="202375" y="603025"/>
            <a:ext cx="8868450" cy="2472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7"/>
          <p:cNvPicPr preferRelativeResize="0"/>
          <p:nvPr/>
        </p:nvPicPr>
        <p:blipFill>
          <a:blip r:embed="rId3">
            <a:alphaModFix/>
          </a:blip>
          <a:stretch>
            <a:fillRect/>
          </a:stretch>
        </p:blipFill>
        <p:spPr>
          <a:xfrm>
            <a:off x="202375" y="603025"/>
            <a:ext cx="8868450" cy="2472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HTML? What’s it used for?</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HTML? What’s it used for?</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HyperText Markup Language</a:t>
            </a:r>
            <a:endParaRPr/>
          </a:p>
          <a:p>
            <a:pPr indent="-342900" lvl="0" marL="457200" rtl="0" algn="l">
              <a:spcBef>
                <a:spcPts val="0"/>
              </a:spcBef>
              <a:spcAft>
                <a:spcPts val="0"/>
              </a:spcAft>
              <a:buSzPts val="1800"/>
              <a:buChar char="-"/>
            </a:pPr>
            <a:r>
              <a:rPr lang="en"/>
              <a:t>A markup language (as opposed to a programming language)</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HTML? What’s it used for?</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HyperText Markup Language</a:t>
            </a:r>
            <a:endParaRPr/>
          </a:p>
          <a:p>
            <a:pPr indent="-342900" lvl="0" marL="457200" rtl="0" algn="l">
              <a:spcBef>
                <a:spcPts val="0"/>
              </a:spcBef>
              <a:spcAft>
                <a:spcPts val="0"/>
              </a:spcAft>
              <a:buSzPts val="1800"/>
              <a:buChar char="-"/>
            </a:pPr>
            <a:r>
              <a:rPr lang="en"/>
              <a:t>A markup language (as opposed to a programming language)</a:t>
            </a:r>
            <a:endParaRPr/>
          </a:p>
          <a:p>
            <a:pPr indent="-342900" lvl="0" marL="457200" rtl="0" algn="l">
              <a:spcBef>
                <a:spcPts val="0"/>
              </a:spcBef>
              <a:spcAft>
                <a:spcPts val="0"/>
              </a:spcAft>
              <a:buSzPts val="1800"/>
              <a:buChar char="-"/>
            </a:pPr>
            <a:r>
              <a:rPr lang="en"/>
              <a:t>Takes a document composed of text and other media and communicates how it should be rendered for display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HTML? What’s it used for?</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HyperText Markup Language</a:t>
            </a:r>
            <a:endParaRPr/>
          </a:p>
          <a:p>
            <a:pPr indent="-342900" lvl="0" marL="457200" rtl="0" algn="l">
              <a:spcBef>
                <a:spcPts val="0"/>
              </a:spcBef>
              <a:spcAft>
                <a:spcPts val="0"/>
              </a:spcAft>
              <a:buSzPts val="1800"/>
              <a:buChar char="-"/>
            </a:pPr>
            <a:r>
              <a:rPr lang="en"/>
              <a:t>A markup language (as opposed to a programming language)</a:t>
            </a:r>
            <a:endParaRPr/>
          </a:p>
          <a:p>
            <a:pPr indent="-342900" lvl="0" marL="457200" rtl="0" algn="l">
              <a:spcBef>
                <a:spcPts val="0"/>
              </a:spcBef>
              <a:spcAft>
                <a:spcPts val="0"/>
              </a:spcAft>
              <a:buSzPts val="1800"/>
              <a:buChar char="-"/>
            </a:pPr>
            <a:r>
              <a:rPr lang="en"/>
              <a:t>Takes a document composed of text and other media and communicates how it should be rendered for display</a:t>
            </a:r>
            <a:endParaRPr/>
          </a:p>
          <a:p>
            <a:pPr indent="-342900" lvl="0" marL="457200" rtl="0" algn="l">
              <a:spcBef>
                <a:spcPts val="0"/>
              </a:spcBef>
              <a:spcAft>
                <a:spcPts val="0"/>
              </a:spcAft>
              <a:buSzPts val="1800"/>
              <a:buChar char="-"/>
            </a:pPr>
            <a:r>
              <a:rPr lang="en"/>
              <a:t>E.g. an internet browser displays a webpage by downloading and presenting the </a:t>
            </a:r>
            <a:r>
              <a:rPr lang="en"/>
              <a:t>website</a:t>
            </a:r>
            <a:r>
              <a:rPr lang="en"/>
              <a:t>’s 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134925" y="152400"/>
            <a:ext cx="7000875" cy="2638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 the HTML tags we know!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Revise the HTML tags we know!</a:t>
            </a:r>
            <a:endParaRPr/>
          </a:p>
        </p:txBody>
      </p:sp>
      <p:sp>
        <p:nvSpPr>
          <p:cNvPr id="172" name="Google Shape;17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 angle brackets: &lt;open&gt; &lt;/close&gt;</a:t>
            </a:r>
            <a:endParaRPr/>
          </a:p>
          <a:p>
            <a:pPr indent="-342900" lvl="0" marL="457200" rtl="0" algn="l">
              <a:spcBef>
                <a:spcPts val="0"/>
              </a:spcBef>
              <a:spcAft>
                <a:spcPts val="0"/>
              </a:spcAft>
              <a:buSzPts val="1800"/>
              <a:buChar char="-"/>
            </a:pPr>
            <a:r>
              <a:rPr lang="en"/>
              <a:t>&lt;b&gt;, &lt;i&gt;, &lt;u&gt;</a:t>
            </a:r>
            <a:endParaRPr/>
          </a:p>
          <a:p>
            <a:pPr indent="-342900" lvl="0" marL="457200" rtl="0" algn="l">
              <a:spcBef>
                <a:spcPts val="0"/>
              </a:spcBef>
              <a:spcAft>
                <a:spcPts val="0"/>
              </a:spcAft>
              <a:buSzPts val="1800"/>
              <a:buChar char="-"/>
            </a:pPr>
            <a:r>
              <a:rPr lang="en"/>
              <a:t>&lt;html&gt;</a:t>
            </a:r>
            <a:endParaRPr/>
          </a:p>
          <a:p>
            <a:pPr indent="-342900" lvl="0" marL="457200" rtl="0" algn="l">
              <a:spcBef>
                <a:spcPts val="0"/>
              </a:spcBef>
              <a:spcAft>
                <a:spcPts val="0"/>
              </a:spcAft>
              <a:buSzPts val="1800"/>
              <a:buChar char="-"/>
            </a:pPr>
            <a:r>
              <a:rPr lang="en"/>
              <a:t>&lt;head&gt;, &lt;body&gt;</a:t>
            </a:r>
            <a:endParaRPr/>
          </a:p>
          <a:p>
            <a:pPr indent="-342900" lvl="0" marL="457200" rtl="0" algn="l">
              <a:spcBef>
                <a:spcPts val="0"/>
              </a:spcBef>
              <a:spcAft>
                <a:spcPts val="0"/>
              </a:spcAft>
              <a:buSzPts val="1800"/>
              <a:buChar char="-"/>
            </a:pPr>
            <a:r>
              <a:rPr lang="en"/>
              <a:t>&lt;ul&gt;, &lt;ol&gt;, &lt;li&gt;</a:t>
            </a:r>
            <a:endParaRPr/>
          </a:p>
          <a:p>
            <a:pPr indent="-342900" lvl="0" marL="457200" rtl="0" algn="l">
              <a:spcBef>
                <a:spcPts val="0"/>
              </a:spcBef>
              <a:spcAft>
                <a:spcPts val="0"/>
              </a:spcAft>
              <a:buSzPts val="1800"/>
              <a:buChar char="-"/>
            </a:pPr>
            <a:r>
              <a:rPr lang="en"/>
              <a:t>&lt;table&gt;, &lt;tr&gt;, &lt;td&gt;</a:t>
            </a:r>
            <a:endParaRPr/>
          </a:p>
          <a:p>
            <a:pPr indent="-342900" lvl="0" marL="457200" rtl="0" algn="l">
              <a:spcBef>
                <a:spcPts val="0"/>
              </a:spcBef>
              <a:spcAft>
                <a:spcPts val="0"/>
              </a:spcAft>
              <a:buSzPts val="1800"/>
              <a:buChar char="-"/>
            </a:pPr>
            <a:r>
              <a:rPr lang="en"/>
              <a:t>&lt;a&gt;, &lt;img&gt;,  &lt;audio&gt;, &lt;video&gt;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Entities are special characters!</a:t>
            </a:r>
            <a:endParaRPr/>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entity is a special character, written with &amp;entity; syntax</a:t>
            </a:r>
            <a:endParaRPr/>
          </a:p>
          <a:p>
            <a:pPr indent="-342900" lvl="0" marL="457200" rtl="0" algn="l">
              <a:spcBef>
                <a:spcPts val="0"/>
              </a:spcBef>
              <a:spcAft>
                <a:spcPts val="0"/>
              </a:spcAft>
              <a:buSzPts val="1800"/>
              <a:buChar char="-"/>
            </a:pPr>
            <a:r>
              <a:rPr lang="en"/>
              <a:t>E.g. &amp;lt; &amp;gt; &amp;nbsp; &amp;amp;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pic>
        <p:nvPicPr>
          <p:cNvPr id="184" name="Google Shape;184;p35"/>
          <p:cNvPicPr preferRelativeResize="0"/>
          <p:nvPr/>
        </p:nvPicPr>
        <p:blipFill>
          <a:blip r:embed="rId3">
            <a:alphaModFix/>
          </a:blip>
          <a:stretch>
            <a:fillRect/>
          </a:stretch>
        </p:blipFill>
        <p:spPr>
          <a:xfrm>
            <a:off x="667625" y="912950"/>
            <a:ext cx="6156975" cy="4138950"/>
          </a:xfrm>
          <a:prstGeom prst="rect">
            <a:avLst/>
          </a:prstGeom>
          <a:noFill/>
          <a:ln>
            <a:noFill/>
          </a:ln>
        </p:spPr>
      </p:pic>
      <p:sp>
        <p:nvSpPr>
          <p:cNvPr id="185" name="Google Shape;185;p35"/>
          <p:cNvSpPr/>
          <p:nvPr/>
        </p:nvSpPr>
        <p:spPr>
          <a:xfrm>
            <a:off x="1028975" y="1506475"/>
            <a:ext cx="6900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35"/>
          <p:cNvSpPr/>
          <p:nvPr/>
        </p:nvSpPr>
        <p:spPr>
          <a:xfrm>
            <a:off x="1460850" y="1968475"/>
            <a:ext cx="22404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7" name="Google Shape;187;p35"/>
          <p:cNvSpPr/>
          <p:nvPr/>
        </p:nvSpPr>
        <p:spPr>
          <a:xfrm>
            <a:off x="1460850" y="3160900"/>
            <a:ext cx="31110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8" name="Google Shape;188;p35"/>
          <p:cNvSpPr/>
          <p:nvPr/>
        </p:nvSpPr>
        <p:spPr>
          <a:xfrm>
            <a:off x="1145600" y="4286550"/>
            <a:ext cx="14292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89" name="Google Shape;189;p35"/>
          <p:cNvPicPr preferRelativeResize="0"/>
          <p:nvPr/>
        </p:nvPicPr>
        <p:blipFill>
          <a:blip r:embed="rId4">
            <a:alphaModFix/>
          </a:blip>
          <a:stretch>
            <a:fillRect/>
          </a:stretch>
        </p:blipFill>
        <p:spPr>
          <a:xfrm>
            <a:off x="5628188" y="541375"/>
            <a:ext cx="2821987" cy="2427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Fill in the blanks!</a:t>
            </a:r>
            <a:endParaRPr/>
          </a:p>
        </p:txBody>
      </p:sp>
      <p:pic>
        <p:nvPicPr>
          <p:cNvPr id="195" name="Google Shape;195;p36"/>
          <p:cNvPicPr preferRelativeResize="0"/>
          <p:nvPr/>
        </p:nvPicPr>
        <p:blipFill>
          <a:blip r:embed="rId3">
            <a:alphaModFix/>
          </a:blip>
          <a:stretch>
            <a:fillRect/>
          </a:stretch>
        </p:blipFill>
        <p:spPr>
          <a:xfrm>
            <a:off x="667625" y="912950"/>
            <a:ext cx="6156975" cy="4138950"/>
          </a:xfrm>
          <a:prstGeom prst="rect">
            <a:avLst/>
          </a:prstGeom>
          <a:noFill/>
          <a:ln>
            <a:noFill/>
          </a:ln>
        </p:spPr>
      </p:pic>
      <p:sp>
        <p:nvSpPr>
          <p:cNvPr id="196" name="Google Shape;196;p36"/>
          <p:cNvSpPr/>
          <p:nvPr/>
        </p:nvSpPr>
        <p:spPr>
          <a:xfrm>
            <a:off x="1028975" y="1506475"/>
            <a:ext cx="6900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6"/>
          <p:cNvSpPr/>
          <p:nvPr/>
        </p:nvSpPr>
        <p:spPr>
          <a:xfrm>
            <a:off x="1460850" y="3160900"/>
            <a:ext cx="38385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36"/>
          <p:cNvSpPr/>
          <p:nvPr/>
        </p:nvSpPr>
        <p:spPr>
          <a:xfrm>
            <a:off x="1145600" y="4286550"/>
            <a:ext cx="14292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6"/>
          <p:cNvSpPr/>
          <p:nvPr/>
        </p:nvSpPr>
        <p:spPr>
          <a:xfrm>
            <a:off x="1460850" y="1968475"/>
            <a:ext cx="2240400" cy="1572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6"/>
          <p:cNvSpPr txBox="1"/>
          <p:nvPr/>
        </p:nvSpPr>
        <p:spPr>
          <a:xfrm>
            <a:off x="1085775" y="1445275"/>
            <a:ext cx="984300" cy="2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&lt;ol&gt;</a:t>
            </a:r>
            <a:endParaRPr sz="1000">
              <a:solidFill>
                <a:schemeClr val="dk2"/>
              </a:solidFill>
            </a:endParaRPr>
          </a:p>
        </p:txBody>
      </p:sp>
      <p:sp>
        <p:nvSpPr>
          <p:cNvPr id="201" name="Google Shape;201;p36"/>
          <p:cNvSpPr txBox="1"/>
          <p:nvPr/>
        </p:nvSpPr>
        <p:spPr>
          <a:xfrm>
            <a:off x="1460850" y="1912850"/>
            <a:ext cx="2423700" cy="2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&lt;li&gt; This is &lt;b&gt;bold&lt;/b&gt; yeah! &lt;/li&gt;</a:t>
            </a:r>
            <a:endParaRPr sz="1000">
              <a:solidFill>
                <a:schemeClr val="dk2"/>
              </a:solidFill>
            </a:endParaRPr>
          </a:p>
        </p:txBody>
      </p:sp>
      <p:sp>
        <p:nvSpPr>
          <p:cNvPr id="202" name="Google Shape;202;p36"/>
          <p:cNvSpPr txBox="1"/>
          <p:nvPr/>
        </p:nvSpPr>
        <p:spPr>
          <a:xfrm>
            <a:off x="1460850" y="3099700"/>
            <a:ext cx="3838500" cy="2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&lt;tr&gt;&lt;th&gt;Name&lt;/th&gt;&lt;th&gt;Subject&lt;/th&gt;&lt;th&gt;Score&lt;/th&gt;&lt;/tr&gt;</a:t>
            </a:r>
            <a:endParaRPr sz="1000">
              <a:solidFill>
                <a:schemeClr val="dk2"/>
              </a:solidFill>
            </a:endParaRPr>
          </a:p>
        </p:txBody>
      </p:sp>
      <p:sp>
        <p:nvSpPr>
          <p:cNvPr id="203" name="Google Shape;203;p36"/>
          <p:cNvSpPr txBox="1"/>
          <p:nvPr/>
        </p:nvSpPr>
        <p:spPr>
          <a:xfrm>
            <a:off x="1145600" y="4225350"/>
            <a:ext cx="1778400" cy="27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000">
                <a:solidFill>
                  <a:schemeClr val="dk2"/>
                </a:solidFill>
              </a:rPr>
              <a:t>&lt;li&gt;&amp;lt;entities&amp;gt;&lt;/li&gt;</a:t>
            </a:r>
            <a:endParaRPr sz="1000">
              <a:solidFill>
                <a:schemeClr val="dk2"/>
              </a:solidFill>
            </a:endParaRPr>
          </a:p>
        </p:txBody>
      </p:sp>
      <p:pic>
        <p:nvPicPr>
          <p:cNvPr id="204" name="Google Shape;204;p36"/>
          <p:cNvPicPr preferRelativeResize="0"/>
          <p:nvPr/>
        </p:nvPicPr>
        <p:blipFill>
          <a:blip r:embed="rId4">
            <a:alphaModFix/>
          </a:blip>
          <a:stretch>
            <a:fillRect/>
          </a:stretch>
        </p:blipFill>
        <p:spPr>
          <a:xfrm>
            <a:off x="5628188" y="541375"/>
            <a:ext cx="2821987" cy="24274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have a look at some HTML in the wild!</a:t>
            </a:r>
            <a:endParaRPr/>
          </a:p>
        </p:txBody>
      </p:sp>
      <p:sp>
        <p:nvSpPr>
          <p:cNvPr id="210" name="Google Shape;21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16" name="Google Shape;216;p38"/>
          <p:cNvPicPr preferRelativeResize="0"/>
          <p:nvPr/>
        </p:nvPicPr>
        <p:blipFill>
          <a:blip r:embed="rId3">
            <a:alphaModFix/>
          </a:blip>
          <a:stretch>
            <a:fillRect/>
          </a:stretch>
        </p:blipFill>
        <p:spPr>
          <a:xfrm>
            <a:off x="562850" y="1161400"/>
            <a:ext cx="8170725" cy="224482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22" name="Google Shape;222;p39"/>
          <p:cNvPicPr preferRelativeResize="0"/>
          <p:nvPr/>
        </p:nvPicPr>
        <p:blipFill>
          <a:blip r:embed="rId3">
            <a:alphaModFix/>
          </a:blip>
          <a:stretch>
            <a:fillRect/>
          </a:stretch>
        </p:blipFill>
        <p:spPr>
          <a:xfrm>
            <a:off x="592900" y="1131950"/>
            <a:ext cx="7976274" cy="2941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28" name="Google Shape;228;p40"/>
          <p:cNvPicPr preferRelativeResize="0"/>
          <p:nvPr/>
        </p:nvPicPr>
        <p:blipFill>
          <a:blip r:embed="rId3">
            <a:alphaModFix/>
          </a:blip>
          <a:stretch>
            <a:fillRect/>
          </a:stretch>
        </p:blipFill>
        <p:spPr>
          <a:xfrm>
            <a:off x="519175" y="1117725"/>
            <a:ext cx="8134900" cy="31919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34" name="Google Shape;234;p41"/>
          <p:cNvPicPr preferRelativeResize="0"/>
          <p:nvPr/>
        </p:nvPicPr>
        <p:blipFill>
          <a:blip r:embed="rId3">
            <a:alphaModFix/>
          </a:blip>
          <a:stretch>
            <a:fillRect/>
          </a:stretch>
        </p:blipFill>
        <p:spPr>
          <a:xfrm>
            <a:off x="519175" y="1117725"/>
            <a:ext cx="8134900" cy="3191900"/>
          </a:xfrm>
          <a:prstGeom prst="rect">
            <a:avLst/>
          </a:prstGeom>
          <a:noFill/>
          <a:ln>
            <a:noFill/>
          </a:ln>
        </p:spPr>
      </p:pic>
      <p:pic>
        <p:nvPicPr>
          <p:cNvPr id="235" name="Google Shape;235;p41"/>
          <p:cNvPicPr preferRelativeResize="0"/>
          <p:nvPr/>
        </p:nvPicPr>
        <p:blipFill>
          <a:blip r:embed="rId4">
            <a:alphaModFix/>
          </a:blip>
          <a:stretch>
            <a:fillRect/>
          </a:stretch>
        </p:blipFill>
        <p:spPr>
          <a:xfrm>
            <a:off x="4952951" y="1768450"/>
            <a:ext cx="3446100" cy="28902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34925" y="152400"/>
            <a:ext cx="7000875" cy="2638425"/>
          </a:xfrm>
          <a:prstGeom prst="rect">
            <a:avLst/>
          </a:prstGeom>
          <a:noFill/>
          <a:ln>
            <a:noFill/>
          </a:ln>
        </p:spPr>
      </p:pic>
      <p:pic>
        <p:nvPicPr>
          <p:cNvPr id="66" name="Google Shape;66;p15"/>
          <p:cNvPicPr preferRelativeResize="0"/>
          <p:nvPr/>
        </p:nvPicPr>
        <p:blipFill rotWithShape="1">
          <a:blip r:embed="rId4">
            <a:alphaModFix/>
          </a:blip>
          <a:srcRect b="65299" l="0" r="0" t="0"/>
          <a:stretch/>
        </p:blipFill>
        <p:spPr>
          <a:xfrm>
            <a:off x="134925" y="2903675"/>
            <a:ext cx="6489751" cy="117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41" name="Google Shape;241;p42"/>
          <p:cNvPicPr preferRelativeResize="0"/>
          <p:nvPr/>
        </p:nvPicPr>
        <p:blipFill>
          <a:blip r:embed="rId3">
            <a:alphaModFix/>
          </a:blip>
          <a:stretch>
            <a:fillRect/>
          </a:stretch>
        </p:blipFill>
        <p:spPr>
          <a:xfrm>
            <a:off x="658875" y="939125"/>
            <a:ext cx="7338700" cy="4056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a:t>
            </a:r>
            <a:endParaRPr/>
          </a:p>
        </p:txBody>
      </p:sp>
      <p:pic>
        <p:nvPicPr>
          <p:cNvPr id="247" name="Google Shape;247;p43"/>
          <p:cNvPicPr preferRelativeResize="0"/>
          <p:nvPr/>
        </p:nvPicPr>
        <p:blipFill>
          <a:blip r:embed="rId3">
            <a:alphaModFix/>
          </a:blip>
          <a:stretch>
            <a:fillRect/>
          </a:stretch>
        </p:blipFill>
        <p:spPr>
          <a:xfrm>
            <a:off x="658875" y="939125"/>
            <a:ext cx="7338700" cy="4056625"/>
          </a:xfrm>
          <a:prstGeom prst="rect">
            <a:avLst/>
          </a:prstGeom>
          <a:noFill/>
          <a:ln>
            <a:noFill/>
          </a:ln>
        </p:spPr>
      </p:pic>
      <p:pic>
        <p:nvPicPr>
          <p:cNvPr id="248" name="Google Shape;248;p43"/>
          <p:cNvPicPr preferRelativeResize="0"/>
          <p:nvPr/>
        </p:nvPicPr>
        <p:blipFill>
          <a:blip r:embed="rId4">
            <a:alphaModFix/>
          </a:blip>
          <a:stretch>
            <a:fillRect/>
          </a:stretch>
        </p:blipFill>
        <p:spPr>
          <a:xfrm>
            <a:off x="5058975" y="1316163"/>
            <a:ext cx="3886200" cy="3000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 - fill in the blanks</a:t>
            </a:r>
            <a:endParaRPr/>
          </a:p>
        </p:txBody>
      </p:sp>
      <p:pic>
        <p:nvPicPr>
          <p:cNvPr id="254" name="Google Shape;254;p44"/>
          <p:cNvPicPr preferRelativeResize="0"/>
          <p:nvPr/>
        </p:nvPicPr>
        <p:blipFill>
          <a:blip r:embed="rId3">
            <a:alphaModFix/>
          </a:blip>
          <a:stretch>
            <a:fillRect/>
          </a:stretch>
        </p:blipFill>
        <p:spPr>
          <a:xfrm>
            <a:off x="152400" y="1017725"/>
            <a:ext cx="6879637" cy="3820975"/>
          </a:xfrm>
          <a:prstGeom prst="rect">
            <a:avLst/>
          </a:prstGeom>
          <a:noFill/>
          <a:ln>
            <a:noFill/>
          </a:ln>
        </p:spPr>
      </p:pic>
      <p:pic>
        <p:nvPicPr>
          <p:cNvPr id="255" name="Google Shape;255;p44"/>
          <p:cNvPicPr preferRelativeResize="0"/>
          <p:nvPr/>
        </p:nvPicPr>
        <p:blipFill>
          <a:blip r:embed="rId4">
            <a:alphaModFix/>
          </a:blip>
          <a:stretch>
            <a:fillRect/>
          </a:stretch>
        </p:blipFill>
        <p:spPr>
          <a:xfrm>
            <a:off x="3609400" y="2238363"/>
            <a:ext cx="4514850" cy="26003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Past exam questions - fill in the blanks</a:t>
            </a:r>
            <a:endParaRPr/>
          </a:p>
        </p:txBody>
      </p:sp>
      <p:pic>
        <p:nvPicPr>
          <p:cNvPr id="261" name="Google Shape;261;p45"/>
          <p:cNvPicPr preferRelativeResize="0"/>
          <p:nvPr/>
        </p:nvPicPr>
        <p:blipFill>
          <a:blip r:embed="rId3">
            <a:alphaModFix/>
          </a:blip>
          <a:stretch>
            <a:fillRect/>
          </a:stretch>
        </p:blipFill>
        <p:spPr>
          <a:xfrm>
            <a:off x="152400" y="1017725"/>
            <a:ext cx="6879637" cy="3820975"/>
          </a:xfrm>
          <a:prstGeom prst="rect">
            <a:avLst/>
          </a:prstGeom>
          <a:noFill/>
          <a:ln>
            <a:noFill/>
          </a:ln>
        </p:spPr>
      </p:pic>
      <p:pic>
        <p:nvPicPr>
          <p:cNvPr id="262" name="Google Shape;262;p45"/>
          <p:cNvPicPr preferRelativeResize="0"/>
          <p:nvPr/>
        </p:nvPicPr>
        <p:blipFill>
          <a:blip r:embed="rId4">
            <a:alphaModFix/>
          </a:blip>
          <a:stretch>
            <a:fillRect/>
          </a:stretch>
        </p:blipFill>
        <p:spPr>
          <a:xfrm>
            <a:off x="3609400" y="2238363"/>
            <a:ext cx="4514850" cy="2600325"/>
          </a:xfrm>
          <a:prstGeom prst="rect">
            <a:avLst/>
          </a:prstGeom>
          <a:noFill/>
          <a:ln cap="flat" cmpd="sng" w="19050">
            <a:solidFill>
              <a:schemeClr val="dk2"/>
            </a:solidFill>
            <a:prstDash val="solid"/>
            <a:round/>
            <a:headEnd len="sm" w="sm" type="none"/>
            <a:tailEnd len="sm" w="sm" type="none"/>
          </a:ln>
        </p:spPr>
      </p:pic>
      <p:pic>
        <p:nvPicPr>
          <p:cNvPr id="263" name="Google Shape;263;p45"/>
          <p:cNvPicPr preferRelativeResize="0"/>
          <p:nvPr/>
        </p:nvPicPr>
        <p:blipFill>
          <a:blip r:embed="rId5">
            <a:alphaModFix/>
          </a:blip>
          <a:stretch>
            <a:fillRect/>
          </a:stretch>
        </p:blipFill>
        <p:spPr>
          <a:xfrm>
            <a:off x="1479525" y="3303863"/>
            <a:ext cx="2381250" cy="9810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6"/>
          <p:cNvPicPr preferRelativeResize="0"/>
          <p:nvPr/>
        </p:nvPicPr>
        <p:blipFill>
          <a:blip r:embed="rId3">
            <a:alphaModFix/>
          </a:blip>
          <a:stretch>
            <a:fillRect/>
          </a:stretch>
        </p:blipFill>
        <p:spPr>
          <a:xfrm>
            <a:off x="286450" y="1319200"/>
            <a:ext cx="8447075" cy="1392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7"/>
          <p:cNvPicPr preferRelativeResize="0"/>
          <p:nvPr/>
        </p:nvPicPr>
        <p:blipFill>
          <a:blip r:embed="rId3">
            <a:alphaModFix/>
          </a:blip>
          <a:stretch>
            <a:fillRect/>
          </a:stretch>
        </p:blipFill>
        <p:spPr>
          <a:xfrm>
            <a:off x="248450" y="864200"/>
            <a:ext cx="8561274" cy="2214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134925" y="152400"/>
            <a:ext cx="7000875" cy="2638425"/>
          </a:xfrm>
          <a:prstGeom prst="rect">
            <a:avLst/>
          </a:prstGeom>
          <a:noFill/>
          <a:ln>
            <a:noFill/>
          </a:ln>
        </p:spPr>
      </p:pic>
      <p:pic>
        <p:nvPicPr>
          <p:cNvPr id="72" name="Google Shape;72;p16"/>
          <p:cNvPicPr preferRelativeResize="0"/>
          <p:nvPr/>
        </p:nvPicPr>
        <p:blipFill rotWithShape="1">
          <a:blip r:embed="rId4">
            <a:alphaModFix/>
          </a:blip>
          <a:srcRect b="53731" l="0" r="0" t="0"/>
          <a:stretch/>
        </p:blipFill>
        <p:spPr>
          <a:xfrm>
            <a:off x="134925" y="2903675"/>
            <a:ext cx="6489751" cy="1571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a:blip r:embed="rId3">
            <a:alphaModFix/>
          </a:blip>
          <a:stretch>
            <a:fillRect/>
          </a:stretch>
        </p:blipFill>
        <p:spPr>
          <a:xfrm>
            <a:off x="134925" y="152400"/>
            <a:ext cx="7000875" cy="2638425"/>
          </a:xfrm>
          <a:prstGeom prst="rect">
            <a:avLst/>
          </a:prstGeom>
          <a:noFill/>
          <a:ln>
            <a:noFill/>
          </a:ln>
        </p:spPr>
      </p:pic>
      <p:pic>
        <p:nvPicPr>
          <p:cNvPr id="78" name="Google Shape;78;p17"/>
          <p:cNvPicPr preferRelativeResize="0"/>
          <p:nvPr/>
        </p:nvPicPr>
        <p:blipFill rotWithShape="1">
          <a:blip r:embed="rId4">
            <a:alphaModFix/>
          </a:blip>
          <a:srcRect b="91517" l="0" r="0" t="0"/>
          <a:stretch/>
        </p:blipFill>
        <p:spPr>
          <a:xfrm>
            <a:off x="134925" y="2903675"/>
            <a:ext cx="6489751" cy="288175"/>
          </a:xfrm>
          <a:prstGeom prst="rect">
            <a:avLst/>
          </a:prstGeom>
          <a:noFill/>
          <a:ln>
            <a:noFill/>
          </a:ln>
        </p:spPr>
      </p:pic>
      <p:pic>
        <p:nvPicPr>
          <p:cNvPr id="79" name="Google Shape;79;p17"/>
          <p:cNvPicPr preferRelativeResize="0"/>
          <p:nvPr/>
        </p:nvPicPr>
        <p:blipFill rotWithShape="1">
          <a:blip r:embed="rId4">
            <a:alphaModFix/>
          </a:blip>
          <a:srcRect b="29420" l="0" r="0" t="46139"/>
          <a:stretch/>
        </p:blipFill>
        <p:spPr>
          <a:xfrm>
            <a:off x="200000" y="3304700"/>
            <a:ext cx="6489751" cy="83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34925" y="152400"/>
            <a:ext cx="7000875" cy="2638425"/>
          </a:xfrm>
          <a:prstGeom prst="rect">
            <a:avLst/>
          </a:prstGeom>
          <a:noFill/>
          <a:ln>
            <a:noFill/>
          </a:ln>
        </p:spPr>
      </p:pic>
      <p:pic>
        <p:nvPicPr>
          <p:cNvPr id="85" name="Google Shape;85;p18"/>
          <p:cNvPicPr preferRelativeResize="0"/>
          <p:nvPr/>
        </p:nvPicPr>
        <p:blipFill rotWithShape="1">
          <a:blip r:embed="rId4">
            <a:alphaModFix/>
          </a:blip>
          <a:srcRect b="91517" l="0" r="0" t="0"/>
          <a:stretch/>
        </p:blipFill>
        <p:spPr>
          <a:xfrm>
            <a:off x="134925" y="2903675"/>
            <a:ext cx="6489751" cy="288175"/>
          </a:xfrm>
          <a:prstGeom prst="rect">
            <a:avLst/>
          </a:prstGeom>
          <a:noFill/>
          <a:ln>
            <a:noFill/>
          </a:ln>
        </p:spPr>
      </p:pic>
      <p:pic>
        <p:nvPicPr>
          <p:cNvPr id="86" name="Google Shape;86;p18"/>
          <p:cNvPicPr preferRelativeResize="0"/>
          <p:nvPr/>
        </p:nvPicPr>
        <p:blipFill rotWithShape="1">
          <a:blip r:embed="rId4">
            <a:alphaModFix/>
          </a:blip>
          <a:srcRect b="0" l="0" r="0" t="70953"/>
          <a:stretch/>
        </p:blipFill>
        <p:spPr>
          <a:xfrm>
            <a:off x="200000" y="3148200"/>
            <a:ext cx="6489751" cy="986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92" name="Google Shape;92;p19"/>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42900" lvl="0" marL="457200" rtl="0" algn="l">
              <a:spcBef>
                <a:spcPts val="0"/>
              </a:spcBef>
              <a:spcAft>
                <a:spcPts val="0"/>
              </a:spcAft>
              <a:buSzPts val="1800"/>
              <a:buChar char="-"/>
            </a:pPr>
            <a:r>
              <a:rPr lang="en"/>
              <a:t>Efficiency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98" name="Google Shape;98;p20"/>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17500" lvl="1" marL="914400" rtl="0" algn="l">
              <a:spcBef>
                <a:spcPts val="0"/>
              </a:spcBef>
              <a:spcAft>
                <a:spcPts val="0"/>
              </a:spcAft>
              <a:buSzPts val="1400"/>
              <a:buChar char="-"/>
            </a:pPr>
            <a:r>
              <a:rPr lang="en"/>
              <a:t>Does the algorithm give the correct output?</a:t>
            </a:r>
            <a:endParaRPr/>
          </a:p>
          <a:p>
            <a:pPr indent="-342900" lvl="0" marL="457200" rtl="0" algn="l">
              <a:spcBef>
                <a:spcPts val="0"/>
              </a:spcBef>
              <a:spcAft>
                <a:spcPts val="0"/>
              </a:spcAft>
              <a:buSzPts val="1800"/>
              <a:buChar char="-"/>
            </a:pPr>
            <a:r>
              <a:rPr lang="en"/>
              <a:t>Efficiency</a:t>
            </a:r>
            <a:endParaRPr/>
          </a:p>
          <a:p>
            <a:pPr indent="-317500" lvl="1" marL="914400" rtl="0" algn="l">
              <a:spcBef>
                <a:spcPts val="0"/>
              </a:spcBef>
              <a:spcAft>
                <a:spcPts val="0"/>
              </a:spcAft>
              <a:buSzPts val="1400"/>
              <a:buChar char="-"/>
            </a:pPr>
            <a:r>
              <a:rPr lang="en"/>
              <a:t>How “good” is the algorithm?</a:t>
            </a:r>
            <a:endParaRPr/>
          </a:p>
          <a:p>
            <a:pPr indent="-317500" lvl="2" marL="1371600" rtl="0" algn="l">
              <a:spcBef>
                <a:spcPts val="0"/>
              </a:spcBef>
              <a:spcAft>
                <a:spcPts val="0"/>
              </a:spcAft>
              <a:buSzPts val="1400"/>
              <a:buChar char="-"/>
            </a:pPr>
            <a:r>
              <a:rPr lang="en"/>
              <a:t>Speed, storage, processing power, etc.</a:t>
            </a:r>
            <a:endParaRPr/>
          </a:p>
          <a:p>
            <a:pPr indent="-317500" lvl="1" marL="914400" rtl="0" algn="l">
              <a:spcBef>
                <a:spcPts val="0"/>
              </a:spcBef>
              <a:spcAft>
                <a:spcPts val="0"/>
              </a:spcAft>
              <a:buSzPts val="1400"/>
              <a:buChar char="-"/>
            </a:pPr>
            <a:r>
              <a:rPr lang="en"/>
              <a:t>We haven’t looked at this in COMP10001! But it’s important to think about as you learn more about algorithms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are the two criteria with which we can judge algorithms?</a:t>
            </a:r>
            <a:endParaRPr/>
          </a:p>
        </p:txBody>
      </p:sp>
      <p:sp>
        <p:nvSpPr>
          <p:cNvPr id="104" name="Google Shape;104;p21"/>
          <p:cNvSpPr txBox="1"/>
          <p:nvPr>
            <p:ph idx="1" type="body"/>
          </p:nvPr>
        </p:nvSpPr>
        <p:spPr>
          <a:xfrm>
            <a:off x="311700" y="1378500"/>
            <a:ext cx="8520600" cy="3190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Correctness</a:t>
            </a:r>
            <a:endParaRPr/>
          </a:p>
          <a:p>
            <a:pPr indent="-317500" lvl="1" marL="914400" rtl="0" algn="l">
              <a:spcBef>
                <a:spcPts val="0"/>
              </a:spcBef>
              <a:spcAft>
                <a:spcPts val="0"/>
              </a:spcAft>
              <a:buSzPts val="1400"/>
              <a:buChar char="-"/>
            </a:pPr>
            <a:r>
              <a:rPr lang="en"/>
              <a:t>Does the algorithm give the correct output?</a:t>
            </a:r>
            <a:endParaRPr/>
          </a:p>
          <a:p>
            <a:pPr indent="-342900" lvl="0" marL="457200" rtl="0" algn="l">
              <a:spcBef>
                <a:spcPts val="0"/>
              </a:spcBef>
              <a:spcAft>
                <a:spcPts val="0"/>
              </a:spcAft>
              <a:buSzPts val="1800"/>
              <a:buChar char="-"/>
            </a:pPr>
            <a:r>
              <a:rPr lang="en"/>
              <a:t>Efficiency</a:t>
            </a:r>
            <a:endParaRPr/>
          </a:p>
          <a:p>
            <a:pPr indent="-317500" lvl="1" marL="914400" rtl="0" algn="l">
              <a:spcBef>
                <a:spcPts val="0"/>
              </a:spcBef>
              <a:spcAft>
                <a:spcPts val="0"/>
              </a:spcAft>
              <a:buSzPts val="1400"/>
              <a:buChar char="-"/>
            </a:pPr>
            <a:r>
              <a:rPr lang="en"/>
              <a:t>How “good” is the algorithm?</a:t>
            </a:r>
            <a:endParaRPr/>
          </a:p>
          <a:p>
            <a:pPr indent="-317500" lvl="2" marL="1371600" rtl="0" algn="l">
              <a:spcBef>
                <a:spcPts val="0"/>
              </a:spcBef>
              <a:spcAft>
                <a:spcPts val="0"/>
              </a:spcAft>
              <a:buSzPts val="1400"/>
              <a:buChar char="-"/>
            </a:pPr>
            <a:r>
              <a:rPr lang="en"/>
              <a:t>Speed, storage, processing power, etc.</a:t>
            </a:r>
            <a:endParaRPr/>
          </a:p>
          <a:p>
            <a:pPr indent="-317500" lvl="1" marL="914400" rtl="0" algn="l">
              <a:spcBef>
                <a:spcPts val="0"/>
              </a:spcBef>
              <a:spcAft>
                <a:spcPts val="0"/>
              </a:spcAft>
              <a:buSzPts val="1400"/>
              <a:buChar char="-"/>
            </a:pPr>
            <a:r>
              <a:rPr lang="en"/>
              <a:t>We haven’t looked at this in COMP10001! But it’s important to think about as you learn more about algorithms</a:t>
            </a:r>
            <a:endParaRPr/>
          </a:p>
          <a:p>
            <a:pPr indent="-342900" lvl="0" marL="457200" rtl="0" algn="l">
              <a:spcBef>
                <a:spcPts val="0"/>
              </a:spcBef>
              <a:spcAft>
                <a:spcPts val="0"/>
              </a:spcAft>
              <a:buSzPts val="1800"/>
              <a:buChar char="-"/>
            </a:pPr>
            <a:r>
              <a:rPr lang="en"/>
              <a:t>Which would you prefer? An algorithm guaranteed to calculate the correct answer that takes 150 years to finish, or an algorithm that takes seconds but may not always produce the correct result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