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7E68A7-A13F-48A0-A4E7-C3F6055AA3B6}">
  <a:tblStyle styleId="{5D7E68A7-A13F-48A0-A4E7-C3F6055AA3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00782a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00782a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00782aa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00782aa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00782aa6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00782aa6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0782aa6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00782aa6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00782aa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00782aa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0782aa6b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0782aa6b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0782aa6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0782aa6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0782aa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0782aa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00782aa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00782aa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0782aa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00782aa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00782aa6b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00782aa6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0782aa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0782a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00782aa6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00782aa6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00782aa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00782aa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0782aa6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0782aa6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0782aa6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00782aa6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00782aa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00782aa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0782aa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0782aa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0782aa6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0782aa6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00782aa6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00782aa6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00782aa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00782aa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00782aa6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00782aa6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00782aa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00782aa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00782aa6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00782aa6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0782aa6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00782aa6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00782aa6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00782aa6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00782aa6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00782aa6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00782aa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00782aa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00782aa6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00782aa6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00782aa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00782aa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00782aa6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00782aa6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0782aa6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00782aa6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00782aa6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00782aa6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want to return something? Does a function always need a return value?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00782aa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00782aa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00782aa6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00782aa6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want to return something? Does a function always need a return value?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00782aa6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00782aa6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00782aa6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00782aa6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0782aa6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00782aa6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00782aa6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00782aa6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00782aa6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00782aa6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00782aa6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00782aa6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00782aa6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00782aa6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00782aa6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200782aa6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00782aa6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00782aa6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00782aa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00782aa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00782aa6b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00782aa6b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00782aa6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00782aa6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00782aa6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00782aa6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00782aa6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00782aa6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00782aa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00782aa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00782aa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00782aa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00782aa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00782aa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782aa6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782aa6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with Lucy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an “if” statement?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Relational and logical operators form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Indentation</a:t>
            </a:r>
            <a:r>
              <a:rPr lang="en"/>
              <a:t> tells us what’s inside the “if”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condition is True: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Python completes the lines directly following the “if”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an “if” statement?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Relational and logical operators form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Indentation</a:t>
            </a:r>
            <a:r>
              <a:rPr lang="en"/>
              <a:t> tells us what’s inside the “if”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condition is True: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Python completes the lines directly following the “if”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28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variants of “if” statements?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an “if” statement?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Structure: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Relational and logical operators form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Indentation</a:t>
            </a:r>
            <a:r>
              <a:rPr lang="en"/>
              <a:t> tells us what’s inside the “if”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condition is True: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Python completes the lines directly following the “if”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&lt;condition&gt;</a:t>
            </a:r>
            <a:r>
              <a:rPr lang="en" sz="1600"/>
              <a:t>:</a:t>
            </a:r>
            <a:endParaRPr sz="1600"/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85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variants of “if” statements?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Exercises !</a:t>
            </a:r>
            <a:endParaRPr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code? How can we fix it?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532725"/>
            <a:ext cx="62293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code? How can we fix it?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00" y="1520300"/>
            <a:ext cx="29718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783F04"/>
                </a:solidFill>
              </a:rPr>
              <a:t>Sequences</a:t>
            </a:r>
            <a:endParaRPr sz="2720"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a “sequence”? What sequences have we seen so far?</a:t>
            </a:r>
            <a:endParaRPr sz="23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a “sequence”? What sequences have we seen so far?</a:t>
            </a:r>
            <a:endParaRPr sz="2320"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that stores a series of values in a specific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Strings: sequences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Lists/tuples: sequences of any object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a “sequence”? What sequences have we seen so far?</a:t>
            </a:r>
            <a:endParaRPr sz="2320"/>
          </a:p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that stores a series of values in a specific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Strings: sequences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Lists/tuples: sequences of any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operators can we use with sequences?</a:t>
            </a:r>
            <a:endParaRPr sz="2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solidFill>
                  <a:srgbClr val="1C4587"/>
                </a:solidFill>
              </a:rPr>
              <a:t>Booleans, operators and conditionals</a:t>
            </a:r>
            <a:endParaRPr sz="272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a “sequence”? What sequences have we seen so far?</a:t>
            </a:r>
            <a:endParaRPr sz="2320"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type that stores a series of values in a specific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Strings: sequences of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Lists/tuples: sequences of any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 operator: concatenate sequences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 operator: repeat sequences</a:t>
            </a:r>
            <a:endParaRPr/>
          </a:p>
        </p:txBody>
      </p:sp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operators can we use with sequences?</a:t>
            </a:r>
            <a:endParaRPr sz="23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indexing? How do you do it?</a:t>
            </a:r>
            <a:endParaRPr sz="23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indexing? How do you do it?</a:t>
            </a:r>
            <a:endParaRPr sz="2320"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an item stored at a specific location in a sequence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indexing? How do you do it?</a:t>
            </a:r>
            <a:endParaRPr sz="2320"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an item stored at a specific location in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index with square brackets: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equence_name[i]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indexing? How do you do it?</a:t>
            </a:r>
            <a:endParaRPr sz="2320"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an item stored at a specific location in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index with square brackets: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equence_name[i]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indexing? How do you do it?</a:t>
            </a:r>
            <a:endParaRPr sz="2320"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an item stored at a specific location in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index with square brackets: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equence_name[i]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Positive integers count forwards from zero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Negative integers count backwards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</a:t>
            </a:r>
            <a:r>
              <a:rPr b="1" lang="en"/>
              <a:t>several items</a:t>
            </a:r>
            <a:r>
              <a:rPr lang="en"/>
              <a:t> stored in a subsection of a sequence</a:t>
            </a:r>
            <a:endParaRPr sz="17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15" name="Google Shape;21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several items stored in a subsection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slice with square brackets and a colon: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equence_name[from:to]</a:t>
            </a:r>
            <a:endParaRPr sz="1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several items stored in a subsection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slice with square brackets and a colon: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Items are taken from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/>
              <a:t> up to </a:t>
            </a:r>
            <a:r>
              <a:rPr b="1" lang="en" sz="1800"/>
              <a:t>one item before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“Boolean”? What values does it store?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27" name="Google Shape;22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several items stored in a subsection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slice with square brackets and a colon: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Items are taken from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/>
              <a:t> up to </a:t>
            </a:r>
            <a:r>
              <a:rPr b="1" lang="en" sz="1800"/>
              <a:t>one item before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step sizes?</a:t>
            </a:r>
            <a:endParaRPr sz="1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several items stored in a subsection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slice with square brackets and a colon: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Items are taken from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/>
              <a:t> up to </a:t>
            </a:r>
            <a:r>
              <a:rPr b="1" lang="en" sz="1800"/>
              <a:t>one item before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step sizes?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equence_name[from:to:step_size]</a:t>
            </a:r>
            <a:endParaRPr sz="1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What is slicing? How do you do it?</a:t>
            </a:r>
            <a:endParaRPr sz="2320"/>
          </a:p>
        </p:txBody>
      </p:sp>
      <p:sp>
        <p:nvSpPr>
          <p:cNvPr id="239" name="Google Shape;23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several items stored in a subsection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slice with square brackets and a colon: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Indices must be integers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Items are taken from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/>
              <a:t> up to </a:t>
            </a:r>
            <a:r>
              <a:rPr b="1" lang="en" sz="1800"/>
              <a:t>one item before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step sizes?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equence_name[from:to:step_size]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" sz="1700"/>
              <a:t>A negative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step_size </a:t>
            </a:r>
            <a:r>
              <a:rPr lang="en" sz="1700"/>
              <a:t>takes a backwards slice!</a:t>
            </a:r>
            <a:endParaRPr sz="1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83F04"/>
                </a:solidFill>
              </a:rPr>
              <a:t>More exercises!</a:t>
            </a:r>
            <a:endParaRPr>
              <a:solidFill>
                <a:srgbClr val="783F0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Functions</a:t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“function”? How do we call (use) one? How do we define one?</a:t>
            </a:r>
            <a:endParaRPr sz="20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“function”? How do we call (use) one? How do we define one?</a:t>
            </a:r>
            <a:endParaRPr sz="2020"/>
          </a:p>
        </p:txBody>
      </p:sp>
      <p:sp>
        <p:nvSpPr>
          <p:cNvPr id="260" name="Google Shape;26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block of reusable code, defined once and reusable wherever we would like!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print(), input(), int(), len()</a:t>
            </a:r>
            <a:r>
              <a:rPr lang="en"/>
              <a:t> are all built-in functions we’ve already met!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“function”? How do we call (use) one? How do we define one?</a:t>
            </a:r>
            <a:endParaRPr sz="2020"/>
          </a:p>
        </p:txBody>
      </p:sp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block of reusable code, defined once and reusable wherever we would like!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print(), input(), int(), len()</a:t>
            </a:r>
            <a:r>
              <a:rPr lang="en"/>
              <a:t> are all built-in functions we’ve already met!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call a function, we need brackets: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function_name(function_arguments, …)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is a “function”? How do we call (use) one? How do we define one?</a:t>
            </a:r>
            <a:endParaRPr sz="2020"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block of reusable code, defined once and reusable wherever we would like!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print(), input(), int(), len()</a:t>
            </a:r>
            <a:r>
              <a:rPr lang="en"/>
              <a:t> are all built-in functions we’ve already met!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call a function, we need brackets: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function_name(function_arguments, …)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define a function, we need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b="1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function_name(function_argument_names, …):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[function guts go here!]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does it mean when a function “returns” something?</a:t>
            </a:r>
            <a:endParaRPr sz="20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“Boolean”? What values does it store?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a truth value: True / False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 does it mean when a function “returns” something?</a:t>
            </a:r>
            <a:endParaRPr sz="2020"/>
          </a:p>
        </p:txBody>
      </p:sp>
      <p:sp>
        <p:nvSpPr>
          <p:cNvPr id="283" name="Google Shape;28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/>
              <a:t>The return value is available to the line of code where the function was called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 means we can assign it to a variable!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function doesn’t need a return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functions that </a:t>
            </a:r>
            <a:r>
              <a:rPr b="1" lang="en"/>
              <a:t>do</a:t>
            </a:r>
            <a:r>
              <a:rPr lang="en"/>
              <a:t> something, like print()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What’s so great about functions?</a:t>
            </a:r>
            <a:endParaRPr sz="20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What’s so great about functions?</a:t>
            </a:r>
            <a:endParaRPr sz="2020"/>
          </a:p>
        </p:txBody>
      </p:sp>
      <p:sp>
        <p:nvSpPr>
          <p:cNvPr id="294" name="Google Shape;2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/>
              <a:t>Functions save time avoiding duplicated code!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is shorter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is easier to 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is easier to edit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is easier to reapply to other problems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Why are brackets important when calling a function?</a:t>
            </a:r>
            <a:endParaRPr sz="202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Why are brackets important when calling a function?</a:t>
            </a:r>
            <a:endParaRPr sz="2020"/>
          </a:p>
        </p:txBody>
      </p:sp>
      <p:sp>
        <p:nvSpPr>
          <p:cNvPr id="305" name="Google Shape;30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/>
              <a:t>Brackets are the difference between referencing a function’s name and </a:t>
            </a:r>
            <a:r>
              <a:rPr b="1" i="1" lang="en"/>
              <a:t>calling </a:t>
            </a:r>
            <a:r>
              <a:rPr lang="en"/>
              <a:t>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still need brackets, even if they’re going to be empty!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>
            <p:ph type="title"/>
          </p:nvPr>
        </p:nvSpPr>
        <p:spPr>
          <a:xfrm>
            <a:off x="311700" y="454350"/>
            <a:ext cx="8520600" cy="1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 quick exercise!</a:t>
            </a:r>
            <a:endParaRPr sz="2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What’s wrong with this code? How can we fix it?</a:t>
            </a:r>
            <a:endParaRPr sz="2020"/>
          </a:p>
        </p:txBody>
      </p:sp>
      <p:pic>
        <p:nvPicPr>
          <p:cNvPr id="311" name="Google Shape;31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75" y="1925425"/>
            <a:ext cx="6349650" cy="19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1</a:t>
            </a:r>
            <a:endParaRPr sz="2320"/>
          </a:p>
        </p:txBody>
      </p:sp>
      <p:sp>
        <p:nvSpPr>
          <p:cNvPr id="317" name="Google Shape;317;p58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function which asks the user for their name and returns a shortened version of the string consisting of the name’s first three letters and then every second letter in the rest of the name.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1</a:t>
            </a:r>
            <a:endParaRPr sz="2320"/>
          </a:p>
        </p:txBody>
      </p:sp>
      <p:sp>
        <p:nvSpPr>
          <p:cNvPr id="323" name="Google Shape;323;p59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function which asks the user for their name and returns a shortened version of the string consisting of the name’s first three letters and then every second letter in the rest of the name.</a:t>
            </a:r>
            <a:endParaRPr/>
          </a:p>
        </p:txBody>
      </p:sp>
      <p:pic>
        <p:nvPicPr>
          <p:cNvPr id="324" name="Google Shape;324;p59"/>
          <p:cNvPicPr preferRelativeResize="0"/>
          <p:nvPr/>
        </p:nvPicPr>
        <p:blipFill rotWithShape="1">
          <a:blip r:embed="rId3">
            <a:alphaModFix/>
          </a:blip>
          <a:srcRect b="0" l="0" r="0" t="56404"/>
          <a:stretch/>
        </p:blipFill>
        <p:spPr>
          <a:xfrm>
            <a:off x="2043450" y="3518925"/>
            <a:ext cx="505709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1</a:t>
            </a:r>
            <a:endParaRPr sz="2320"/>
          </a:p>
        </p:txBody>
      </p:sp>
      <p:sp>
        <p:nvSpPr>
          <p:cNvPr id="330" name="Google Shape;330;p60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function which asks the user for their name and returns a shortened version of the string consisting of the name’s first three letters and then every second letter in the rest of the name.</a:t>
            </a:r>
            <a:endParaRPr/>
          </a:p>
        </p:txBody>
      </p:sp>
      <p:pic>
        <p:nvPicPr>
          <p:cNvPr id="331" name="Google Shape;33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50" y="2777950"/>
            <a:ext cx="5057099" cy="1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2</a:t>
            </a:r>
            <a:endParaRPr sz="2320"/>
          </a:p>
        </p:txBody>
      </p:sp>
      <p:sp>
        <p:nvSpPr>
          <p:cNvPr id="337" name="Google Shape;337;p61"/>
          <p:cNvSpPr txBox="1"/>
          <p:nvPr>
            <p:ph idx="1" type="body"/>
          </p:nvPr>
        </p:nvSpPr>
        <p:spPr>
          <a:xfrm>
            <a:off x="311700" y="1152475"/>
            <a:ext cx="8520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function which takes a sentence as a single argument (in the form of a string), and evaluates whether it is valid based on whether the first letter is capitalised and the last character is a full stop. Return a Boolean value True or False.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“Boolean”? What values does it store?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a truth value: True / False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9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convert other types to Booleans?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2</a:t>
            </a:r>
            <a:endParaRPr sz="2320"/>
          </a:p>
        </p:txBody>
      </p:sp>
      <p:sp>
        <p:nvSpPr>
          <p:cNvPr id="343" name="Google Shape;343;p62"/>
          <p:cNvSpPr txBox="1"/>
          <p:nvPr>
            <p:ph idx="1" type="body"/>
          </p:nvPr>
        </p:nvSpPr>
        <p:spPr>
          <a:xfrm>
            <a:off x="311700" y="1152475"/>
            <a:ext cx="8520600" cy="15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function which takes a sentence as a single argument (in the form of a string), and evaluates whether it is valid based on whether the first letter is capitalised and the last character is a full stop. Return a Boolean value True or False.</a:t>
            </a:r>
            <a:endParaRPr/>
          </a:p>
        </p:txBody>
      </p:sp>
      <p:pic>
        <p:nvPicPr>
          <p:cNvPr id="344" name="Google Shape;344;p62"/>
          <p:cNvPicPr preferRelativeResize="0"/>
          <p:nvPr/>
        </p:nvPicPr>
        <p:blipFill rotWithShape="1">
          <a:blip r:embed="rId3">
            <a:alphaModFix/>
          </a:blip>
          <a:srcRect b="29293" l="0" r="0" t="53836"/>
          <a:stretch/>
        </p:blipFill>
        <p:spPr>
          <a:xfrm>
            <a:off x="1713500" y="3645300"/>
            <a:ext cx="5717000" cy="4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62"/>
          <p:cNvPicPr preferRelativeResize="0"/>
          <p:nvPr/>
        </p:nvPicPr>
        <p:blipFill rotWithShape="1">
          <a:blip r:embed="rId3">
            <a:alphaModFix/>
          </a:blip>
          <a:srcRect b="59226" l="0" r="0" t="0"/>
          <a:stretch/>
        </p:blipFill>
        <p:spPr>
          <a:xfrm>
            <a:off x="1713500" y="2347500"/>
            <a:ext cx="5717000" cy="9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62"/>
          <p:cNvPicPr preferRelativeResize="0"/>
          <p:nvPr/>
        </p:nvPicPr>
        <p:blipFill rotWithShape="1">
          <a:blip r:embed="rId3">
            <a:alphaModFix/>
          </a:blip>
          <a:srcRect b="0" l="0" r="0" t="83129"/>
          <a:stretch/>
        </p:blipFill>
        <p:spPr>
          <a:xfrm>
            <a:off x="1713500" y="4351450"/>
            <a:ext cx="5717000" cy="4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3</a:t>
            </a:r>
            <a:endParaRPr sz="2320"/>
          </a:p>
        </p:txBody>
      </p:sp>
      <p:sp>
        <p:nvSpPr>
          <p:cNvPr id="352" name="Google Shape;352;p63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program which asks the user for two numbers and an operator (either +, -, * or /) and performs that operation on the two numbers, printing the result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3</a:t>
            </a:r>
            <a:endParaRPr sz="2320"/>
          </a:p>
        </p:txBody>
      </p:sp>
      <p:sp>
        <p:nvSpPr>
          <p:cNvPr id="358" name="Google Shape;358;p64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program which asks the user for two numbers and an operator (either +, -, * or /) and performs that operation on the two numbers, printing the result</a:t>
            </a:r>
            <a:endParaRPr/>
          </a:p>
        </p:txBody>
      </p:sp>
      <p:pic>
        <p:nvPicPr>
          <p:cNvPr id="359" name="Google Shape;359;p64"/>
          <p:cNvPicPr preferRelativeResize="0"/>
          <p:nvPr/>
        </p:nvPicPr>
        <p:blipFill rotWithShape="1">
          <a:blip r:embed="rId3">
            <a:alphaModFix/>
          </a:blip>
          <a:srcRect b="72864" l="0" r="0" t="0"/>
          <a:stretch/>
        </p:blipFill>
        <p:spPr>
          <a:xfrm>
            <a:off x="1737825" y="2133950"/>
            <a:ext cx="5668375" cy="69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Coding problem 3</a:t>
            </a:r>
            <a:endParaRPr sz="2320"/>
          </a:p>
        </p:txBody>
      </p:sp>
      <p:sp>
        <p:nvSpPr>
          <p:cNvPr id="365" name="Google Shape;365;p65"/>
          <p:cNvSpPr txBox="1"/>
          <p:nvPr>
            <p:ph idx="1" type="body"/>
          </p:nvPr>
        </p:nvSpPr>
        <p:spPr>
          <a:xfrm>
            <a:off x="311700" y="1152475"/>
            <a:ext cx="85206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a program which asks the user for two numbers and an operator (either +, -, * or /) and performs that operation on the two numbers, printing the result</a:t>
            </a:r>
            <a:endParaRPr/>
          </a:p>
        </p:txBody>
      </p:sp>
      <p:pic>
        <p:nvPicPr>
          <p:cNvPr id="366" name="Google Shape;36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813" y="2133950"/>
            <a:ext cx="5668375" cy="25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“Boolean”? What values does it store?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Stores a truth value: True /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Numbers: zero is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Strings and lists: empty string (“”) is False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93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convert other types to Booleans?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/>
              <a:t>The following prompts are either a </a:t>
            </a:r>
            <a:r>
              <a:rPr b="1" lang="en" sz="1920"/>
              <a:t>Boolean</a:t>
            </a:r>
            <a:r>
              <a:rPr lang="en" sz="1920"/>
              <a:t> value, a </a:t>
            </a:r>
            <a:r>
              <a:rPr b="1" lang="en" sz="1920"/>
              <a:t>relational</a:t>
            </a:r>
            <a:r>
              <a:rPr lang="en" sz="1920"/>
              <a:t> operator or a </a:t>
            </a:r>
            <a:r>
              <a:rPr b="1" lang="en" sz="1920"/>
              <a:t>logical</a:t>
            </a:r>
            <a:r>
              <a:rPr lang="en" sz="1920"/>
              <a:t> operator. Which is which?</a:t>
            </a:r>
            <a:endParaRPr sz="1920"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311700" y="207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{5D7E68A7-A13F-48A0-A4E7-C3F6055AA3B6}</a:tableStyleId>
              </a:tblPr>
              <a:tblGrid>
                <a:gridCol w="623200"/>
                <a:gridCol w="2217000"/>
                <a:gridCol w="638225"/>
                <a:gridCol w="2201975"/>
                <a:gridCol w="770525"/>
                <a:gridCol w="2069675"/>
              </a:tblGrid>
              <a:tr h="6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==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0"/>
          <p:cNvGraphicFramePr/>
          <p:nvPr/>
        </p:nvGraphicFramePr>
        <p:xfrm>
          <a:off x="311700" y="207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{5D7E68A7-A13F-48A0-A4E7-C3F6055AA3B6}</a:tableStyleId>
              </a:tblPr>
              <a:tblGrid>
                <a:gridCol w="623200"/>
                <a:gridCol w="2217000"/>
                <a:gridCol w="638225"/>
                <a:gridCol w="2201975"/>
                <a:gridCol w="770525"/>
                <a:gridCol w="2069675"/>
              </a:tblGrid>
              <a:tr h="6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==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0"/>
              <a:t>The following prompts are either a </a:t>
            </a:r>
            <a:r>
              <a:rPr b="1" lang="en" sz="1920"/>
              <a:t>Boolean</a:t>
            </a:r>
            <a:r>
              <a:rPr lang="en" sz="1920"/>
              <a:t> value, a </a:t>
            </a:r>
            <a:r>
              <a:rPr b="1" lang="en" sz="1920"/>
              <a:t>relational</a:t>
            </a:r>
            <a:r>
              <a:rPr lang="en" sz="1920"/>
              <a:t> operator or a </a:t>
            </a:r>
            <a:r>
              <a:rPr b="1" lang="en" sz="1920"/>
              <a:t>logical</a:t>
            </a:r>
            <a:r>
              <a:rPr lang="en" sz="1920"/>
              <a:t> operator. Which is which?</a:t>
            </a:r>
            <a:endParaRPr sz="19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use an “if” statement?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