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7CC6CB-8C9F-4C96-BF10-359D19A8D1A8}">
  <a:tblStyle styleId="{2F7CC6CB-8C9F-4C96-BF10-359D19A8D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9d5433058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9d543305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9d543305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9d543305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9d543305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9d543305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9d543305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9d543305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9d543305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9d543305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9d543305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9d543305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9d543305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9d543305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9d543305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9d543305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9d54330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9d54330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 loop variable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9d543305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9d543305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 loop variable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9d54330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9d54330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9d543305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9d543305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 loop variable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9d543305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9d543305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9d54330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f9d54330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9d543305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9d543305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9d543305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9d543305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9d543305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9d543305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9d543305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9d543305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9d543305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9d543305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9d543305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9d543305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9d543305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f9d543305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9d54330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9d54330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9d543305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9d543305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9d543305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f9d543305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9d543305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f9d543305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9d543305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9d543305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f9d543305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f9d543305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9d543305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9d543305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9d543305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f9d543305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9d543305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9d543305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f9d5433058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f9d543305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f9d5433058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f9d5433058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9d54330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9d54330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9d543305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f9d543305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f9d543305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f9d543305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9d543305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9d543305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f9d543305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f9d543305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f9d543305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f9d543305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9d543305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f9d543305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9d543305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9d543305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f9d543305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f9d543305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f9d543305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f9d543305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f9d543305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f9d543305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9d543305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9d543305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f9d543305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f9d543305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9d543305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9d543305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f9d543305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f9d543305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9d543305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9d543305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9d54330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9d54330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9d543305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9d543305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9d543305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9d543305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COMP10001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is the difference between a list and a tuple?</a:t>
            </a:r>
            <a:endParaRPr sz="202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 are 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Tuples are not!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make changes to mutable items </a:t>
            </a:r>
            <a:r>
              <a:rPr b="1" i="1" lang="en"/>
              <a:t>“in-place”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lst += 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 initialised with square brackets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lst = [1,2,3]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Tuples initialised with rounds brackets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tup = (1,)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 the tuple() function!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How do we add and remove items from a list?</a:t>
            </a:r>
            <a:endParaRPr sz="20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How do we add and remove items from a list?</a:t>
            </a:r>
            <a:endParaRPr sz="202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.append(item),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.insert(index, item),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.extend(lst)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.pop(index)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.remove(item)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.clear()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3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Let’s do an exercise!</a:t>
            </a:r>
            <a:endParaRPr sz="2020">
              <a:solidFill>
                <a:srgbClr val="7F6000"/>
              </a:solidFill>
            </a:endParaRPr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90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/>
              <a:t>Let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=[2, (</a:t>
            </a:r>
            <a:r>
              <a:rPr lang="en" sz="1700">
                <a:solidFill>
                  <a:srgbClr val="A020F0"/>
                </a:solidFill>
                <a:latin typeface="Courier New"/>
                <a:ea typeface="Courier New"/>
                <a:cs typeface="Courier New"/>
                <a:sym typeface="Courier New"/>
              </a:rPr>
              <a:t>"green", “eggs”, “ham”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), False]</a:t>
            </a:r>
            <a:r>
              <a:rPr lang="en" sz="1700"/>
              <a:t>. What happens when we use the expressions below?</a:t>
            </a:r>
            <a:endParaRPr sz="1700"/>
          </a:p>
        </p:txBody>
      </p:sp>
      <p:sp>
        <p:nvSpPr>
          <p:cNvPr id="142" name="Google Shape;142;p25"/>
          <p:cNvSpPr txBox="1"/>
          <p:nvPr/>
        </p:nvSpPr>
        <p:spPr>
          <a:xfrm>
            <a:off x="617300" y="1740650"/>
            <a:ext cx="186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lst[2]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617300" y="2761500"/>
            <a:ext cx="186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lst[1][-2]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5069525" y="1740650"/>
            <a:ext cx="359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lst.append(5); print(lst)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617300" y="3782350"/>
            <a:ext cx="266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lst[1][-2][:3]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5069525" y="2786025"/>
            <a:ext cx="359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lst.pop(2); print(lst)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5069525" y="3831375"/>
            <a:ext cx="407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lst.reverse(); print(lst)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3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Let’s do an exercise!</a:t>
            </a:r>
            <a:endParaRPr sz="2020">
              <a:solidFill>
                <a:srgbClr val="7F6000"/>
              </a:solidFill>
            </a:endParaRPr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90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/>
              <a:t>Let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lst=[2, (</a:t>
            </a:r>
            <a:r>
              <a:rPr lang="en" sz="1700">
                <a:solidFill>
                  <a:srgbClr val="A020F0"/>
                </a:solidFill>
                <a:latin typeface="Courier New"/>
                <a:ea typeface="Courier New"/>
                <a:cs typeface="Courier New"/>
                <a:sym typeface="Courier New"/>
              </a:rPr>
              <a:t>"green", “eggs”, “ham”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), False]</a:t>
            </a:r>
            <a:r>
              <a:rPr lang="en" sz="1700"/>
              <a:t>. What happens when we use the expressions below?</a:t>
            </a:r>
            <a:endParaRPr sz="1700"/>
          </a:p>
        </p:txBody>
      </p:sp>
      <p:sp>
        <p:nvSpPr>
          <p:cNvPr id="154" name="Google Shape;154;p26"/>
          <p:cNvSpPr txBox="1"/>
          <p:nvPr/>
        </p:nvSpPr>
        <p:spPr>
          <a:xfrm>
            <a:off x="617300" y="1740650"/>
            <a:ext cx="186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lst[2]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617300" y="2761500"/>
            <a:ext cx="186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lst[1][-2]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5069525" y="1740650"/>
            <a:ext cx="359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lst.append(5); print(lst)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617300" y="3782350"/>
            <a:ext cx="266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lst[1][-2][:3]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36100" y="2187050"/>
            <a:ext cx="101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</a:t>
            </a:r>
            <a:endParaRPr sz="1800"/>
          </a:p>
        </p:txBody>
      </p:sp>
      <p:sp>
        <p:nvSpPr>
          <p:cNvPr id="159" name="Google Shape;159;p26"/>
          <p:cNvSpPr txBox="1"/>
          <p:nvPr/>
        </p:nvSpPr>
        <p:spPr>
          <a:xfrm>
            <a:off x="617300" y="4228750"/>
            <a:ext cx="101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True</a:t>
            </a:r>
            <a:endParaRPr sz="1800"/>
          </a:p>
        </p:txBody>
      </p:sp>
      <p:sp>
        <p:nvSpPr>
          <p:cNvPr id="160" name="Google Shape;160;p26"/>
          <p:cNvSpPr txBox="1"/>
          <p:nvPr/>
        </p:nvSpPr>
        <p:spPr>
          <a:xfrm>
            <a:off x="736100" y="3207900"/>
            <a:ext cx="28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“eggs”</a:t>
            </a:r>
            <a:endParaRPr sz="1800"/>
          </a:p>
        </p:txBody>
      </p:sp>
      <p:sp>
        <p:nvSpPr>
          <p:cNvPr id="161" name="Google Shape;161;p26"/>
          <p:cNvSpPr txBox="1"/>
          <p:nvPr/>
        </p:nvSpPr>
        <p:spPr>
          <a:xfrm>
            <a:off x="4572000" y="2187050"/>
            <a:ext cx="443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[2, (</a:t>
            </a:r>
            <a:r>
              <a:rPr lang="en" sz="1700">
                <a:solidFill>
                  <a:srgbClr val="A020F0"/>
                </a:solidFill>
              </a:rPr>
              <a:t>"green", “eggs”, “ham”</a:t>
            </a:r>
            <a:r>
              <a:rPr lang="en" sz="1700">
                <a:solidFill>
                  <a:schemeClr val="dk1"/>
                </a:solidFill>
              </a:rPr>
              <a:t>), False, 5]</a:t>
            </a:r>
            <a:endParaRPr sz="1800"/>
          </a:p>
        </p:txBody>
      </p:sp>
      <p:sp>
        <p:nvSpPr>
          <p:cNvPr id="162" name="Google Shape;162;p26"/>
          <p:cNvSpPr txBox="1"/>
          <p:nvPr/>
        </p:nvSpPr>
        <p:spPr>
          <a:xfrm>
            <a:off x="5069525" y="2786025"/>
            <a:ext cx="359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lst.pop(2); print(lst)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4974150" y="3232425"/>
            <a:ext cx="396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[2, (</a:t>
            </a:r>
            <a:r>
              <a:rPr lang="en" sz="1700">
                <a:solidFill>
                  <a:srgbClr val="A020F0"/>
                </a:solidFill>
              </a:rPr>
              <a:t>"green", “eggs”, “ham”</a:t>
            </a:r>
            <a:r>
              <a:rPr lang="en" sz="1700">
                <a:solidFill>
                  <a:schemeClr val="dk1"/>
                </a:solidFill>
              </a:rPr>
              <a:t>)]</a:t>
            </a:r>
            <a:endParaRPr sz="1800"/>
          </a:p>
        </p:txBody>
      </p:sp>
      <p:sp>
        <p:nvSpPr>
          <p:cNvPr id="164" name="Google Shape;164;p26"/>
          <p:cNvSpPr txBox="1"/>
          <p:nvPr/>
        </p:nvSpPr>
        <p:spPr>
          <a:xfrm>
            <a:off x="5069525" y="3831375"/>
            <a:ext cx="407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lst.reverse(); print(lst)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5069525" y="4277775"/>
            <a:ext cx="370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[False, (</a:t>
            </a:r>
            <a:r>
              <a:rPr lang="en" sz="1700">
                <a:solidFill>
                  <a:srgbClr val="A020F0"/>
                </a:solidFill>
              </a:rPr>
              <a:t>"green", “eggs”, “ham”</a:t>
            </a:r>
            <a:r>
              <a:rPr lang="en" sz="1700">
                <a:solidFill>
                  <a:schemeClr val="dk1"/>
                </a:solidFill>
              </a:rPr>
              <a:t>), 2]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is “iteration” in programming? Why do we need it?</a:t>
            </a:r>
            <a:endParaRPr sz="20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is “iteration” in programming? Why do we need it?</a:t>
            </a:r>
            <a:endParaRPr sz="2020"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Iteration = executing a section of code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often with a small change each time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is “iteration” in programming? Why do we need it?</a:t>
            </a:r>
            <a:endParaRPr sz="2020"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Iteration = executing a section of code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often with a small change each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to do this all the time in programming!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Writing the same instructions over and over again is inefficient! Unreadable! Error-prone!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are the two types of loop in Python? How do we structure them?</a:t>
            </a:r>
            <a:endParaRPr sz="20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are the two types of loop in Python? How do we structure them?</a:t>
            </a:r>
            <a:endParaRPr sz="2020"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257200" cy="20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loops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&lt;loop variable&gt; in &lt;sequence&gt;: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Do something with the loop variable</a:t>
            </a:r>
            <a:endParaRPr sz="180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…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6000"/>
                </a:solidFill>
              </a:rPr>
              <a:t>Methods, iteration and loops</a:t>
            </a:r>
            <a:endParaRPr>
              <a:solidFill>
                <a:srgbClr val="7F6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are the two types of loop in Python? How do we structure them?</a:t>
            </a:r>
            <a:endParaRPr sz="202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257200" cy="20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loops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&lt;loop variable&gt; in &lt;sequence&gt;: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Do something with the loop variable</a:t>
            </a:r>
            <a:endParaRPr sz="180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…</a:t>
            </a:r>
            <a:endParaRPr sz="1800"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3010425"/>
            <a:ext cx="8257200" cy="22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loops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&lt;condition&gt;: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Do something</a:t>
            </a:r>
            <a:endParaRPr sz="180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…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How are the two types of loops different? 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When should we use one over the other?</a:t>
            </a:r>
            <a:endParaRPr sz="20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How are the two types of loops different? 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When should we use one over the other?</a:t>
            </a:r>
            <a:endParaRPr sz="2020"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29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loop iterates over a sequence: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finite/controlled number of iterations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How are the two types of loops different? 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When should we use one over the other?</a:t>
            </a:r>
            <a:endParaRPr sz="2020"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29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loop iterates over a sequence: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finite/controlled number of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loop iterates until truth of condition changes: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infinite/uncontrolled number of iterations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How are the two types of loops different? 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When should we use one over the other?</a:t>
            </a:r>
            <a:endParaRPr sz="2020"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29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loop iterates over a sequence: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finite/controlled number of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loop iterates until truth of condition changes: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infinite/uncontrolled number of iterations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loops are great when we know in advance how many times we need our loop to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loops are great when we don’t know!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Can we always convert a for into a while and vice versa?</a:t>
            </a:r>
            <a:endParaRPr sz="202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Can we always convert a for into a while and vice versa?</a:t>
            </a:r>
            <a:endParaRPr sz="2020"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can always be converted into 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Converting a while into a for is not always possible!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Can we always convert a for into a while and vice versa?</a:t>
            </a:r>
            <a:endParaRPr sz="2020"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can always be converted into 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Converting a while into a for is not always possible!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convert a loop, identify: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Can we always convert a for into a while and vice versa?</a:t>
            </a:r>
            <a:endParaRPr sz="2020"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can always be converted into 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Converting a while into a for is not always possible!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convert a loop, identify: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the loop variable is initialised to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Can we always convert a for into a while and vice versa?</a:t>
            </a:r>
            <a:endParaRPr sz="2020"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can always be converted into 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Converting a while into a for is not always possible!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convert a loop, identify: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the loop variable is initialised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the loop variable is incremented/changed during each iteration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is a method? How are methods different/similar to functions?</a:t>
            </a:r>
            <a:endParaRPr sz="20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Can we always convert a for into a while and vice versa?</a:t>
            </a:r>
            <a:endParaRPr sz="2020"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can always be converted into 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Converting a while into a for is not always possible!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convert a loop, identify: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the loop variable is initialised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the loop variable is incremented/changed during each 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When the loop should terminate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Can we always convert a for into a while and vice versa?</a:t>
            </a:r>
            <a:endParaRPr sz="2020"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can always be converted into 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Converting a while into a for is not always possible!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convert a loop, identify: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the loop variable is initialised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the loop variable is incremented/changed during each 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When the loop should terminate</a:t>
            </a:r>
            <a:endParaRPr/>
          </a:p>
        </p:txBody>
      </p:sp>
      <p:sp>
        <p:nvSpPr>
          <p:cNvPr id="265" name="Google Shape;265;p43"/>
          <p:cNvSpPr txBox="1"/>
          <p:nvPr/>
        </p:nvSpPr>
        <p:spPr>
          <a:xfrm>
            <a:off x="610350" y="3526475"/>
            <a:ext cx="29727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 = [“a”,”b”,”c”]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letter in lst: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print(letter + “!”)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Can we always convert a for into a while and vice versa?</a:t>
            </a:r>
            <a:endParaRPr sz="2020"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can always be converted into 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Converting a while into a for is not always possible!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convert a loop, identify: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the loop variable is initialised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the loop variable is incremented/changed during each 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When the loop should terminate</a:t>
            </a:r>
            <a:endParaRPr/>
          </a:p>
        </p:txBody>
      </p:sp>
      <p:sp>
        <p:nvSpPr>
          <p:cNvPr id="272" name="Google Shape;272;p44"/>
          <p:cNvSpPr txBox="1"/>
          <p:nvPr/>
        </p:nvSpPr>
        <p:spPr>
          <a:xfrm>
            <a:off x="610350" y="3526475"/>
            <a:ext cx="29727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 = [“a”,”b”,”c”]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letter in lst: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print(letter + “!”)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610350" y="3095525"/>
            <a:ext cx="2972700" cy="16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i &lt; 5: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print(i, j, i + 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hold =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 = i + 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j = hold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Can we always convert a for into a while and vice versa?</a:t>
            </a:r>
            <a:endParaRPr sz="2020"/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can always be converted into 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Converting a while into a for is not always possible!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convert a loop, identify: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the loop variable is initialised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the loop variable is incremented/changed during each 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When the loop should terminate</a:t>
            </a:r>
            <a:endParaRPr/>
          </a:p>
        </p:txBody>
      </p:sp>
      <p:sp>
        <p:nvSpPr>
          <p:cNvPr id="280" name="Google Shape;280;p45"/>
          <p:cNvSpPr txBox="1"/>
          <p:nvPr/>
        </p:nvSpPr>
        <p:spPr>
          <a:xfrm>
            <a:off x="610350" y="3526475"/>
            <a:ext cx="29727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 = [“a”,”b”,”c”]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letter in lst: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print(letter + “!”)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610350" y="3095525"/>
            <a:ext cx="2972700" cy="16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i &lt; 5: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print(i, j, i + 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hold =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 = i + 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j = hold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82" name="Google Shape;282;p45"/>
          <p:cNvGraphicFramePr/>
          <p:nvPr/>
        </p:nvGraphicFramePr>
        <p:xfrm>
          <a:off x="5439225" y="314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{2F7CC6CB-8C9F-4C96-BF10-359D19A8D1A8}</a:tableStyleId>
              </a:tblPr>
              <a:tblGrid>
                <a:gridCol w="879750"/>
                <a:gridCol w="879750"/>
                <a:gridCol w="879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 + j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Can we always convert a for into a while and vice versa?</a:t>
            </a:r>
            <a:endParaRPr sz="2020"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can always be converted into 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Converting a while into a for is not always possible!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convert a loop, identify: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the loop variable is initialised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the loop variable is incremented/changed during each 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When the loop should terminate</a:t>
            </a:r>
            <a:endParaRPr/>
          </a:p>
        </p:txBody>
      </p:sp>
      <p:sp>
        <p:nvSpPr>
          <p:cNvPr id="289" name="Google Shape;289;p46"/>
          <p:cNvSpPr txBox="1"/>
          <p:nvPr/>
        </p:nvSpPr>
        <p:spPr>
          <a:xfrm>
            <a:off x="610350" y="3526475"/>
            <a:ext cx="29727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 = [“a”,”b”,”c”]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letter in lst: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print(letter + “!”)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610350" y="3095525"/>
            <a:ext cx="2972700" cy="16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i &lt; 5: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print(i, j, i + 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hold =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 = i + 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j = hold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91" name="Google Shape;291;p46"/>
          <p:cNvGraphicFramePr/>
          <p:nvPr/>
        </p:nvGraphicFramePr>
        <p:xfrm>
          <a:off x="5439225" y="314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{2F7CC6CB-8C9F-4C96-BF10-359D19A8D1A8}</a:tableStyleId>
              </a:tblPr>
              <a:tblGrid>
                <a:gridCol w="879750"/>
                <a:gridCol w="879750"/>
                <a:gridCol w="879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 + j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Can we always convert a for into a while and vice versa?</a:t>
            </a:r>
            <a:endParaRPr sz="2020"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can always be converted into 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Converting a while into a for is not always possible!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convert a loop, identify: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the loop variable is initialised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the loop variable is incremented/changed during each 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When the loop should terminate</a:t>
            </a:r>
            <a:endParaRPr/>
          </a:p>
        </p:txBody>
      </p:sp>
      <p:sp>
        <p:nvSpPr>
          <p:cNvPr id="298" name="Google Shape;298;p47"/>
          <p:cNvSpPr txBox="1"/>
          <p:nvPr/>
        </p:nvSpPr>
        <p:spPr>
          <a:xfrm>
            <a:off x="610350" y="3526475"/>
            <a:ext cx="29727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 = [“a”,”b”,”c”]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letter in lst: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print(letter + “!”)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610350" y="3095525"/>
            <a:ext cx="2972700" cy="16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i &lt; 5: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print(i, j, i + 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hold =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 = i + 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j = hold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0" name="Google Shape;300;p47"/>
          <p:cNvGraphicFramePr/>
          <p:nvPr/>
        </p:nvGraphicFramePr>
        <p:xfrm>
          <a:off x="5439225" y="314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{2F7CC6CB-8C9F-4C96-BF10-359D19A8D1A8}</a:tableStyleId>
              </a:tblPr>
              <a:tblGrid>
                <a:gridCol w="879750"/>
                <a:gridCol w="879750"/>
                <a:gridCol w="879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 + j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Can we always convert a for into a while and vice versa?</a:t>
            </a:r>
            <a:endParaRPr sz="2020"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can always be converted into 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Converting a while into a for is not always possible!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convert a loop, identify: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the loop variable is initialised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the loop variable is incremented/changed during each 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When the loop should terminate</a:t>
            </a:r>
            <a:endParaRPr/>
          </a:p>
        </p:txBody>
      </p:sp>
      <p:sp>
        <p:nvSpPr>
          <p:cNvPr id="307" name="Google Shape;307;p48"/>
          <p:cNvSpPr txBox="1"/>
          <p:nvPr/>
        </p:nvSpPr>
        <p:spPr>
          <a:xfrm>
            <a:off x="610350" y="3526475"/>
            <a:ext cx="29727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 = [“a”,”b”,”c”]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letter in lst: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print(letter + “!”)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610350" y="3095525"/>
            <a:ext cx="2972700" cy="16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i &lt; 5: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print(i, j, i + 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hold =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 = i + 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j = hold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9" name="Google Shape;309;p48"/>
          <p:cNvGraphicFramePr/>
          <p:nvPr/>
        </p:nvGraphicFramePr>
        <p:xfrm>
          <a:off x="5439225" y="314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{2F7CC6CB-8C9F-4C96-BF10-359D19A8D1A8}</a:tableStyleId>
              </a:tblPr>
              <a:tblGrid>
                <a:gridCol w="879750"/>
                <a:gridCol w="879750"/>
                <a:gridCol w="879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 + j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Exercises!</a:t>
            </a:r>
            <a:endParaRPr sz="2020">
              <a:solidFill>
                <a:srgbClr val="7F6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311700" y="40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What is the output of the following snippets?</a:t>
            </a:r>
            <a:endParaRPr sz="2020">
              <a:solidFill>
                <a:srgbClr val="7F6000"/>
              </a:solidFill>
            </a:endParaRPr>
          </a:p>
        </p:txBody>
      </p:sp>
      <p:pic>
        <p:nvPicPr>
          <p:cNvPr id="320" name="Google Shape;3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50" y="1360725"/>
            <a:ext cx="4305450" cy="8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25" y="3026825"/>
            <a:ext cx="4716750" cy="12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575" y="1076125"/>
            <a:ext cx="4171475" cy="16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3075" y="3783140"/>
            <a:ext cx="4974326" cy="9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311700" y="40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Rewrite the snippets with an alternative loop command!</a:t>
            </a:r>
            <a:endParaRPr sz="2020">
              <a:solidFill>
                <a:srgbClr val="7F6000"/>
              </a:solidFill>
            </a:endParaRPr>
          </a:p>
        </p:txBody>
      </p:sp>
      <p:pic>
        <p:nvPicPr>
          <p:cNvPr id="329" name="Google Shape;3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50" y="1360725"/>
            <a:ext cx="4305450" cy="8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25" y="3026825"/>
            <a:ext cx="4716750" cy="12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575" y="1076125"/>
            <a:ext cx="4171475" cy="16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3075" y="3783140"/>
            <a:ext cx="4974326" cy="9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is a method? How are methods different/similar to functions?</a:t>
            </a:r>
            <a:endParaRPr sz="2020"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Like functions, methods run some pre-defined code to achieve a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Both are called with brackets, containing 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Methods are “attached” to an object with a full stop: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function_name(arguments, …) </a:t>
            </a:r>
            <a:r>
              <a:rPr lang="en"/>
              <a:t>vs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object.method_name(arguments, …)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 methods can do fun things like edit the object they’re called on in-place!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311700" y="56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What’s wrong with this code? How should we fix it?</a:t>
            </a:r>
            <a:endParaRPr sz="2020">
              <a:solidFill>
                <a:srgbClr val="7F6000"/>
              </a:solidFill>
            </a:endParaRPr>
          </a:p>
        </p:txBody>
      </p:sp>
      <p:pic>
        <p:nvPicPr>
          <p:cNvPr id="338" name="Google Shape;33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038" y="1310900"/>
            <a:ext cx="4527924" cy="25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Let’s jump in breakout rooms for Ex. 3</a:t>
            </a:r>
            <a:endParaRPr sz="2020">
              <a:solidFill>
                <a:srgbClr val="7F6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title"/>
          </p:nvPr>
        </p:nvSpPr>
        <p:spPr>
          <a:xfrm>
            <a:off x="311700" y="51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Ex. 3 solutions</a:t>
            </a:r>
            <a:endParaRPr sz="2020">
              <a:solidFill>
                <a:srgbClr val="7F6000"/>
              </a:solidFill>
            </a:endParaRPr>
          </a:p>
        </p:txBody>
      </p:sp>
      <p:pic>
        <p:nvPicPr>
          <p:cNvPr id="349" name="Google Shape;3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75" y="2368025"/>
            <a:ext cx="3675325" cy="7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311700" y="51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Ex. 3 solutions</a:t>
            </a:r>
            <a:endParaRPr sz="2020">
              <a:solidFill>
                <a:srgbClr val="7F6000"/>
              </a:solidFill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75" y="2368025"/>
            <a:ext cx="3675325" cy="7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500" y="1881150"/>
            <a:ext cx="738375" cy="19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311700" y="51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Ex. 3 solutions</a:t>
            </a:r>
            <a:endParaRPr sz="2020">
              <a:solidFill>
                <a:srgbClr val="7F6000"/>
              </a:solidFill>
            </a:endParaRPr>
          </a:p>
        </p:txBody>
      </p:sp>
      <p:pic>
        <p:nvPicPr>
          <p:cNvPr id="362" name="Google Shape;3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25" y="1561126"/>
            <a:ext cx="7427023" cy="12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311700" y="51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Ex. 3 solutions</a:t>
            </a:r>
            <a:endParaRPr sz="2020">
              <a:solidFill>
                <a:srgbClr val="7F6000"/>
              </a:solidFill>
            </a:endParaRPr>
          </a:p>
        </p:txBody>
      </p:sp>
      <p:pic>
        <p:nvPicPr>
          <p:cNvPr id="368" name="Google Shape;36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25" y="1561126"/>
            <a:ext cx="7427023" cy="12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3250" y="3096326"/>
            <a:ext cx="3174684" cy="12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311700" y="51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Ex. 3 solutions</a:t>
            </a:r>
            <a:endParaRPr sz="2020">
              <a:solidFill>
                <a:srgbClr val="7F6000"/>
              </a:solidFill>
            </a:endParaRPr>
          </a:p>
        </p:txBody>
      </p:sp>
      <p:pic>
        <p:nvPicPr>
          <p:cNvPr id="375" name="Google Shape;37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50"/>
            <a:ext cx="8839198" cy="1515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/>
          <p:nvPr>
            <p:ph type="title"/>
          </p:nvPr>
        </p:nvSpPr>
        <p:spPr>
          <a:xfrm>
            <a:off x="311700" y="51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Ex. 3 solutions</a:t>
            </a:r>
            <a:endParaRPr sz="2020">
              <a:solidFill>
                <a:srgbClr val="7F6000"/>
              </a:solidFill>
            </a:endParaRPr>
          </a:p>
        </p:txBody>
      </p:sp>
      <p:pic>
        <p:nvPicPr>
          <p:cNvPr id="381" name="Google Shape;38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50"/>
            <a:ext cx="8839198" cy="1515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175" y="3501075"/>
            <a:ext cx="2824700" cy="8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type="title"/>
          </p:nvPr>
        </p:nvSpPr>
        <p:spPr>
          <a:xfrm>
            <a:off x="311700" y="51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Ex. 3 solutions</a:t>
            </a:r>
            <a:endParaRPr sz="2020">
              <a:solidFill>
                <a:srgbClr val="7F6000"/>
              </a:solidFill>
            </a:endParaRPr>
          </a:p>
        </p:txBody>
      </p:sp>
      <p:pic>
        <p:nvPicPr>
          <p:cNvPr id="388" name="Google Shape;38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50"/>
            <a:ext cx="8839202" cy="231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>
            <p:ph type="title"/>
          </p:nvPr>
        </p:nvSpPr>
        <p:spPr>
          <a:xfrm>
            <a:off x="311700" y="51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Ex. 3 solutions</a:t>
            </a:r>
            <a:endParaRPr sz="2020">
              <a:solidFill>
                <a:srgbClr val="7F6000"/>
              </a:solidFill>
            </a:endParaRPr>
          </a:p>
        </p:txBody>
      </p:sp>
      <p:pic>
        <p:nvPicPr>
          <p:cNvPr id="394" name="Google Shape;3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50"/>
            <a:ext cx="8839202" cy="2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938" y="3811600"/>
            <a:ext cx="3078125" cy="8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3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Let’s do an exercise!</a:t>
            </a:r>
            <a:endParaRPr sz="2020">
              <a:solidFill>
                <a:srgbClr val="7F6000"/>
              </a:solidFill>
            </a:endParaRPr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90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/>
              <a:t>Let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s=</a:t>
            </a:r>
            <a:r>
              <a:rPr lang="en" sz="1700">
                <a:solidFill>
                  <a:srgbClr val="A020F0"/>
                </a:solidFill>
                <a:latin typeface="Courier New"/>
                <a:ea typeface="Courier New"/>
                <a:cs typeface="Courier New"/>
                <a:sym typeface="Courier New"/>
              </a:rPr>
              <a:t>"Computing is FUN!"</a:t>
            </a:r>
            <a:r>
              <a:rPr lang="en" sz="1700"/>
              <a:t>. What happens when we apply the methods below?</a:t>
            </a:r>
            <a:endParaRPr sz="1700"/>
          </a:p>
        </p:txBody>
      </p:sp>
      <p:sp>
        <p:nvSpPr>
          <p:cNvPr id="78" name="Google Shape;78;p17"/>
          <p:cNvSpPr txBox="1"/>
          <p:nvPr/>
        </p:nvSpPr>
        <p:spPr>
          <a:xfrm>
            <a:off x="617300" y="1740650"/>
            <a:ext cx="186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s.isupper()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17300" y="2761500"/>
            <a:ext cx="186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s.upper()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5069525" y="1740650"/>
            <a:ext cx="186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s.count(“n”)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17300" y="3782350"/>
            <a:ext cx="266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s.endswith(“fun!”)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069525" y="2786013"/>
            <a:ext cx="186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s.strip(“!”)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069525" y="3831375"/>
            <a:ext cx="331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s.replace(“i”, “!”)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>
            <p:ph type="title"/>
          </p:nvPr>
        </p:nvSpPr>
        <p:spPr>
          <a:xfrm>
            <a:off x="311700" y="518750"/>
            <a:ext cx="85206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Last exercise for today!</a:t>
            </a:r>
            <a:endParaRPr sz="2020">
              <a:solidFill>
                <a:srgbClr val="7F6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Do the following snippets do the same thing? </a:t>
            </a:r>
            <a:endParaRPr sz="2020">
              <a:solidFill>
                <a:srgbClr val="7F6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What are their advantages/disadvantages?</a:t>
            </a:r>
            <a:endParaRPr sz="2020">
              <a:solidFill>
                <a:srgbClr val="7F6000"/>
              </a:solidFill>
            </a:endParaRPr>
          </a:p>
        </p:txBody>
      </p:sp>
      <p:pic>
        <p:nvPicPr>
          <p:cNvPr id="401" name="Google Shape;401;p62"/>
          <p:cNvPicPr preferRelativeResize="0"/>
          <p:nvPr/>
        </p:nvPicPr>
        <p:blipFill rotWithShape="1">
          <a:blip r:embed="rId3">
            <a:alphaModFix/>
          </a:blip>
          <a:srcRect b="39788" l="0" r="0" t="0"/>
          <a:stretch/>
        </p:blipFill>
        <p:spPr>
          <a:xfrm>
            <a:off x="152400" y="1902650"/>
            <a:ext cx="4419599" cy="23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2"/>
          <p:cNvPicPr preferRelativeResize="0"/>
          <p:nvPr/>
        </p:nvPicPr>
        <p:blipFill rotWithShape="1">
          <a:blip r:embed="rId3">
            <a:alphaModFix/>
          </a:blip>
          <a:srcRect b="0" l="0" r="0" t="64049"/>
          <a:stretch/>
        </p:blipFill>
        <p:spPr>
          <a:xfrm>
            <a:off x="4572000" y="2265026"/>
            <a:ext cx="4419599" cy="142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Coding problems</a:t>
            </a:r>
            <a:endParaRPr sz="2320"/>
          </a:p>
        </p:txBody>
      </p:sp>
      <p:sp>
        <p:nvSpPr>
          <p:cNvPr id="408" name="Google Shape;408;p63"/>
          <p:cNvSpPr txBox="1"/>
          <p:nvPr>
            <p:ph idx="1" type="body"/>
          </p:nvPr>
        </p:nvSpPr>
        <p:spPr>
          <a:xfrm>
            <a:off x="311700" y="1152475"/>
            <a:ext cx="85206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Write a function which takes an integer input n and prints the thirteen times tables from 1 * 13 until n * 13.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Write a function which takes a tuple of strings and returns a list containing only the strings which contain at least one exclamation mark or asterisk symbol.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Coding problems</a:t>
            </a:r>
            <a:endParaRPr sz="2320"/>
          </a:p>
        </p:txBody>
      </p:sp>
      <p:sp>
        <p:nvSpPr>
          <p:cNvPr id="414" name="Google Shape;414;p64"/>
          <p:cNvSpPr txBox="1"/>
          <p:nvPr>
            <p:ph idx="1" type="body"/>
          </p:nvPr>
        </p:nvSpPr>
        <p:spPr>
          <a:xfrm>
            <a:off x="311700" y="1152475"/>
            <a:ext cx="85206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Write a function which takes an integer input n and prints the thirteen times tables from 1 * 13 until n * 13.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Write a function which takes a tuple of strings and returns a list containing only the strings which contain at least one exclamation mark or asterisk symbol.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15" name="Google Shape;41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9194"/>
            <a:ext cx="4302099" cy="7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200" y="3129200"/>
            <a:ext cx="4302101" cy="133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3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Let’s do an exercise!</a:t>
            </a:r>
            <a:endParaRPr sz="2020">
              <a:solidFill>
                <a:srgbClr val="7F6000"/>
              </a:solidFill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90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/>
              <a:t>Let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s=</a:t>
            </a:r>
            <a:r>
              <a:rPr lang="en" sz="1700">
                <a:solidFill>
                  <a:srgbClr val="A020F0"/>
                </a:solidFill>
                <a:latin typeface="Courier New"/>
                <a:ea typeface="Courier New"/>
                <a:cs typeface="Courier New"/>
                <a:sym typeface="Courier New"/>
              </a:rPr>
              <a:t>"Computing is FUN!"</a:t>
            </a:r>
            <a:r>
              <a:rPr lang="en" sz="1700"/>
              <a:t>. What happens when we apply the methods below?</a:t>
            </a:r>
            <a:endParaRPr sz="1700"/>
          </a:p>
        </p:txBody>
      </p:sp>
      <p:sp>
        <p:nvSpPr>
          <p:cNvPr id="90" name="Google Shape;90;p18"/>
          <p:cNvSpPr txBox="1"/>
          <p:nvPr/>
        </p:nvSpPr>
        <p:spPr>
          <a:xfrm>
            <a:off x="617300" y="1740650"/>
            <a:ext cx="186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s.isupper()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617300" y="2761500"/>
            <a:ext cx="186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s.upper()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069525" y="1740650"/>
            <a:ext cx="186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s.count(“n”)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17300" y="3782350"/>
            <a:ext cx="266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s.endswith(“fun!”)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736100" y="2187050"/>
            <a:ext cx="101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</a:t>
            </a:r>
            <a:endParaRPr sz="1800"/>
          </a:p>
        </p:txBody>
      </p:sp>
      <p:sp>
        <p:nvSpPr>
          <p:cNvPr id="95" name="Google Shape;95;p18"/>
          <p:cNvSpPr txBox="1"/>
          <p:nvPr/>
        </p:nvSpPr>
        <p:spPr>
          <a:xfrm>
            <a:off x="617300" y="4228750"/>
            <a:ext cx="101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True</a:t>
            </a:r>
            <a:endParaRPr sz="1800"/>
          </a:p>
        </p:txBody>
      </p:sp>
      <p:sp>
        <p:nvSpPr>
          <p:cNvPr id="96" name="Google Shape;96;p18"/>
          <p:cNvSpPr txBox="1"/>
          <p:nvPr/>
        </p:nvSpPr>
        <p:spPr>
          <a:xfrm>
            <a:off x="736100" y="3207900"/>
            <a:ext cx="28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“COMPUTING IS FUN!”</a:t>
            </a:r>
            <a:endParaRPr sz="1800"/>
          </a:p>
        </p:txBody>
      </p:sp>
      <p:sp>
        <p:nvSpPr>
          <p:cNvPr id="97" name="Google Shape;97;p18"/>
          <p:cNvSpPr txBox="1"/>
          <p:nvPr/>
        </p:nvSpPr>
        <p:spPr>
          <a:xfrm>
            <a:off x="5347600" y="2187050"/>
            <a:ext cx="101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8" name="Google Shape;98;p18"/>
          <p:cNvSpPr txBox="1"/>
          <p:nvPr/>
        </p:nvSpPr>
        <p:spPr>
          <a:xfrm>
            <a:off x="5069525" y="2786013"/>
            <a:ext cx="186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s.strip(“!”)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347600" y="3232425"/>
            <a:ext cx="227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“Computing is FUN”</a:t>
            </a:r>
            <a:endParaRPr sz="1800"/>
          </a:p>
        </p:txBody>
      </p:sp>
      <p:sp>
        <p:nvSpPr>
          <p:cNvPr id="100" name="Google Shape;100;p18"/>
          <p:cNvSpPr txBox="1"/>
          <p:nvPr/>
        </p:nvSpPr>
        <p:spPr>
          <a:xfrm>
            <a:off x="5069525" y="3831375"/>
            <a:ext cx="331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s.replace(“i”, “!”)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347600" y="4277775"/>
            <a:ext cx="239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“Comput!ng !s FUN!”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is the difference between a list and a tuple?</a:t>
            </a:r>
            <a:endParaRPr sz="20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is the difference between a list and a tuple?</a:t>
            </a:r>
            <a:endParaRPr sz="202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 are 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Tuples are not!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is the difference between a list and a tuple?</a:t>
            </a:r>
            <a:endParaRPr sz="202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 are 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Tuples are not!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make changes to mutable items </a:t>
            </a:r>
            <a:r>
              <a:rPr b="1" i="1" lang="en"/>
              <a:t>“in-place”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lst += [3]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