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8928c023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8928c023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8928c023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8928c023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8928c02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8928c02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8928c023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18928c023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8928c023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8928c023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8928c023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8928c023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8928c023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8928c023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8928c023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8928c023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8928c023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8928c023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8928c023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8928c023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8928c02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8928c02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8928c023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8928c023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8928c023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8928c023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8928c023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8928c023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8928c023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8928c023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8928c023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8928c023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8928c023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18928c023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8928c023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8928c023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8928c023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8928c023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8928c023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18928c023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8928c023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8928c023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8928c02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8928c02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8928c023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8928c023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8928c023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18928c023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8928c023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18928c023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18928c0230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18928c0230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8928c0230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18928c0230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18928c0230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18928c0230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18928c023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18928c023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8928c0230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8928c0230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mystery() function is a mutating function, as it changes the elements of the list argument it is given. In the first example, the function is called with the original list and therefore it is mutated: the value printed mid-mystery is reflected outside the function. The second time, a copy of the original list is passed as an argument, meaning any change made inside the function are not applied to the list, as we can see with how the last two lines printed are different. If the mystery()functionwerechangedtoalter a string, we would see that no matter how a string is passed into a function, it can never be mutated because it is an immutable type. Returning a new string is the only way to pass changes outside a function.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8928c0230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8928c0230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mystery() function is a mutating function, as it changes the elements of the list argument it is given. In the first example, the function is called with the original list and therefore it is mutated: the value printed mid-mystery is reflected outside the function. The second time, a copy of the original list is passed as an argument, meaning any change made inside the function are not applied to the list, as we can see with how the last two lines printed are different. If the mystery()functionwerechangedtoalter a string, we would see that no matter how a string is passed into a function, it can never be mutated because it is an immutable type. Returning a new string is the only way to pass changes outside a function.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18928c0230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18928c0230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mystery() function is a mutating function, as it changes the elements of the list argument it is given. In the first example, the function is called with the original list and therefore it is mutated: the value printed mid-mystery is reflected outside the function. The second time, a copy of the original list is passed as an argument, meaning any change made inside the function are not applied to the list, as we can see with how the last two lines printed are different. If the mystery()functionwerechangedtoalter a string, we would see that no matter how a string is passed into a function, it can never be mutated because it is an immutable type. Returning a new string is the only way to pass changes outside a function.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8928c02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8928c02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18928c0230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18928c0230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mystery() function is a mutating function, as it changes the elements of the list argument it is given. In the first example, the function is called with the original list and therefore it is mutated: the value printed mid-mystery is reflected outside the function. The second time, a copy of the original list is passed as an argument, meaning any change made inside the function are not applied to the list, as we can see with how the last two lines printed are different. If the mystery()functionwerechangedtoalter a string, we would see that no matter how a string is passed into a function, it can never be mutated because it is an immutable type. Returning a new string is the only way to pass changes outside a function.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18928c0230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18928c0230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mystery() function is a mutating function, as it changes the elements of the list argument it is given. In the first example, the function is called with the original list and therefore it is mutated: the value printed mid-mystery is reflected outside the function. The second time, a copy of the original list is passed as an argument, meaning any change made inside the function are not applied to the list, as we can see with how the last two lines printed are different. If the mystery()functionwerechangedtoalter a string, we would see that no matter how a string is passed into a function, it can never be mutated because it is an immutable type. Returning a new string is the only way to pass changes outside a function.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8928c0230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8928c0230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mystery() function is a mutating function, as it changes the elements of the list argument it is given. In the first example, the function is called with the original list and therefore it is mutated: the value printed mid-mystery is reflected outside the function. The second time, a copy of the original list is passed as an argument, meaning any change made inside the function are not applied to the list, as we can see with how the last two lines printed are different. If the mystery()functionwerechangedtoalter a string, we would see that no matter how a string is passed into a function, it can never be mutated because it is an immutable type. Returning a new string is the only way to pass changes outside a function.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18928c0230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18928c0230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18928c0230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18928c0230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18928c0230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18928c0230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8928c0230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18928c0230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18928c0230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18928c0230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18928c0230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18928c0230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18928c0230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18928c0230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8928c02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8928c02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18928c0230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18928c0230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18928c0230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18928c0230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18928c0230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18928c0230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18928c0230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18928c0230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8928c02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8928c02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8928c02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8928c02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8928c023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8928c023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8928c023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8928c023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COMP10001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Week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“docstring”? What is its purpose?</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big comment at the top of a function that describes what it does</a:t>
            </a:r>
            <a:endParaRPr/>
          </a:p>
          <a:p>
            <a:pPr indent="-342900" lvl="0" marL="457200" rtl="0" algn="l">
              <a:spcBef>
                <a:spcPts val="0"/>
              </a:spcBef>
              <a:spcAft>
                <a:spcPts val="0"/>
              </a:spcAft>
              <a:buSzPts val="1800"/>
              <a:buChar char="-"/>
            </a:pPr>
            <a:r>
              <a:rPr lang="en"/>
              <a:t>Should include:</a:t>
            </a:r>
            <a:endParaRPr/>
          </a:p>
          <a:p>
            <a:pPr indent="-317500" lvl="1" marL="914400" rtl="0" algn="l">
              <a:spcBef>
                <a:spcPts val="0"/>
              </a:spcBef>
              <a:spcAft>
                <a:spcPts val="0"/>
              </a:spcAft>
              <a:buSzPts val="1400"/>
              <a:buChar char="-"/>
            </a:pPr>
            <a:r>
              <a:rPr lang="en"/>
              <a:t>Inputs/arguments</a:t>
            </a:r>
            <a:endParaRPr/>
          </a:p>
          <a:p>
            <a:pPr indent="-317500" lvl="1" marL="914400" rtl="0" algn="l">
              <a:spcBef>
                <a:spcPts val="0"/>
              </a:spcBef>
              <a:spcAft>
                <a:spcPts val="0"/>
              </a:spcAft>
              <a:buSzPts val="1400"/>
              <a:buChar char="-"/>
            </a:pPr>
            <a:r>
              <a:rPr lang="en"/>
              <a:t>Outputs</a:t>
            </a:r>
            <a:endParaRPr/>
          </a:p>
          <a:p>
            <a:pPr indent="-317500" lvl="1" marL="914400" rtl="0" algn="l">
              <a:spcBef>
                <a:spcPts val="0"/>
              </a:spcBef>
              <a:spcAft>
                <a:spcPts val="0"/>
              </a:spcAft>
              <a:buSzPts val="1400"/>
              <a:buChar char="-"/>
            </a:pPr>
            <a:r>
              <a:rPr lang="en"/>
              <a:t>Briefly, what the function does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Fill in the blanks with comments and a docstring</a:t>
            </a:r>
            <a:endParaRPr/>
          </a:p>
        </p:txBody>
      </p:sp>
      <p:sp>
        <p:nvSpPr>
          <p:cNvPr id="113" name="Google Shape;113;p23"/>
          <p:cNvSpPr txBox="1"/>
          <p:nvPr>
            <p:ph idx="1" type="body"/>
          </p:nvPr>
        </p:nvSpPr>
        <p:spPr>
          <a:xfrm>
            <a:off x="4520550" y="1152475"/>
            <a:ext cx="44532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solidFill>
                  <a:schemeClr val="dk1"/>
                </a:solidFill>
              </a:rPr>
              <a:t>An example for ballots is[</a:t>
            </a:r>
            <a:r>
              <a:rPr lang="en" sz="1400">
                <a:solidFill>
                  <a:srgbClr val="A020F0"/>
                </a:solidFill>
              </a:rPr>
              <a:t>'dog'</a:t>
            </a:r>
            <a:r>
              <a:rPr lang="en" sz="1400">
                <a:solidFill>
                  <a:schemeClr val="dk1"/>
                </a:solidFill>
              </a:rPr>
              <a:t>, </a:t>
            </a:r>
            <a:r>
              <a:rPr lang="en" sz="1400">
                <a:solidFill>
                  <a:srgbClr val="A020F0"/>
                </a:solidFill>
              </a:rPr>
              <a:t>'pig'</a:t>
            </a:r>
            <a:r>
              <a:rPr lang="en" sz="1400">
                <a:solidFill>
                  <a:schemeClr val="dk1"/>
                </a:solidFill>
              </a:rPr>
              <a:t>, </a:t>
            </a:r>
            <a:r>
              <a:rPr lang="en" sz="1400">
                <a:solidFill>
                  <a:srgbClr val="A020F0"/>
                </a:solidFill>
              </a:rPr>
              <a:t>'cat'</a:t>
            </a:r>
            <a:r>
              <a:rPr lang="en" sz="1400">
                <a:solidFill>
                  <a:schemeClr val="dk1"/>
                </a:solidFill>
              </a:rPr>
              <a:t>, </a:t>
            </a:r>
            <a:r>
              <a:rPr lang="en" sz="1400">
                <a:solidFill>
                  <a:srgbClr val="A020F0"/>
                </a:solidFill>
              </a:rPr>
              <a:t>'pig'</a:t>
            </a:r>
            <a:r>
              <a:rPr lang="en" sz="1400">
                <a:solidFill>
                  <a:schemeClr val="dk1"/>
                </a:solidFill>
              </a:rPr>
              <a:t>, </a:t>
            </a:r>
            <a:r>
              <a:rPr lang="en" sz="1400">
                <a:solidFill>
                  <a:srgbClr val="A020F0"/>
                </a:solidFill>
              </a:rPr>
              <a:t>'dog'</a:t>
            </a:r>
            <a:r>
              <a:rPr lang="en" sz="1400">
                <a:solidFill>
                  <a:schemeClr val="dk1"/>
                </a:solidFill>
              </a:rPr>
              <a:t>], in which case the function returns [</a:t>
            </a:r>
            <a:r>
              <a:rPr lang="en" sz="1400">
                <a:solidFill>
                  <a:srgbClr val="A020F0"/>
                </a:solidFill>
              </a:rPr>
              <a:t>'dog'</a:t>
            </a:r>
            <a:r>
              <a:rPr lang="en" sz="1400">
                <a:solidFill>
                  <a:schemeClr val="dk1"/>
                </a:solidFill>
              </a:rPr>
              <a:t>, </a:t>
            </a:r>
            <a:r>
              <a:rPr lang="en" sz="1400">
                <a:solidFill>
                  <a:srgbClr val="A020F0"/>
                </a:solidFill>
              </a:rPr>
              <a:t>'pig'</a:t>
            </a:r>
            <a:r>
              <a:rPr lang="en" sz="1400">
                <a:solidFill>
                  <a:schemeClr val="dk1"/>
                </a:solidFill>
              </a:rPr>
              <a:t>].</a:t>
            </a:r>
            <a:endParaRPr sz="1400">
              <a:solidFill>
                <a:schemeClr val="dk1"/>
              </a:solidFill>
            </a:endParaRPr>
          </a:p>
          <a:p>
            <a:pPr indent="0" lvl="0" marL="0" rtl="0" algn="l">
              <a:spcBef>
                <a:spcPts val="1200"/>
              </a:spcBef>
              <a:spcAft>
                <a:spcPts val="1200"/>
              </a:spcAft>
              <a:buNone/>
            </a:pPr>
            <a:r>
              <a:t/>
            </a:r>
            <a:endParaRPr sz="1400"/>
          </a:p>
        </p:txBody>
      </p:sp>
      <p:pic>
        <p:nvPicPr>
          <p:cNvPr id="114" name="Google Shape;114;p23"/>
          <p:cNvPicPr preferRelativeResize="0"/>
          <p:nvPr/>
        </p:nvPicPr>
        <p:blipFill>
          <a:blip r:embed="rId3">
            <a:alphaModFix/>
          </a:blip>
          <a:stretch>
            <a:fillRect/>
          </a:stretch>
        </p:blipFill>
        <p:spPr>
          <a:xfrm>
            <a:off x="406250" y="1017725"/>
            <a:ext cx="3877025" cy="375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a good variable name? Why are good variable names important?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a good variable name? Why are good variable names important?</a:t>
            </a:r>
            <a:endParaRPr/>
          </a:p>
        </p:txBody>
      </p:sp>
      <p:sp>
        <p:nvSpPr>
          <p:cNvPr id="125" name="Google Shape;125;p25"/>
          <p:cNvSpPr txBox="1"/>
          <p:nvPr>
            <p:ph idx="1" type="body"/>
          </p:nvPr>
        </p:nvSpPr>
        <p:spPr>
          <a:xfrm>
            <a:off x="311700" y="1431100"/>
            <a:ext cx="8520600" cy="313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Should accurately describe the thing they’re storing</a:t>
            </a:r>
            <a:endParaRPr/>
          </a:p>
          <a:p>
            <a:pPr indent="-342900" lvl="0" marL="457200" rtl="0" algn="l">
              <a:spcBef>
                <a:spcPts val="0"/>
              </a:spcBef>
              <a:spcAft>
                <a:spcPts val="0"/>
              </a:spcAft>
              <a:buSzPts val="1800"/>
              <a:buChar char="-"/>
            </a:pPr>
            <a:r>
              <a:rPr lang="en"/>
              <a:t>Should allow code to be readable, so the reader can follow what the code is doing</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a good variable name? Why are good variable names important?</a:t>
            </a:r>
            <a:endParaRPr/>
          </a:p>
        </p:txBody>
      </p:sp>
      <p:sp>
        <p:nvSpPr>
          <p:cNvPr id="131" name="Google Shape;131;p26"/>
          <p:cNvSpPr txBox="1"/>
          <p:nvPr>
            <p:ph idx="1" type="body"/>
          </p:nvPr>
        </p:nvSpPr>
        <p:spPr>
          <a:xfrm>
            <a:off x="311700" y="1431100"/>
            <a:ext cx="8520600" cy="313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Should accurately describe the thing they’re storing</a:t>
            </a:r>
            <a:endParaRPr/>
          </a:p>
          <a:p>
            <a:pPr indent="-342900" lvl="0" marL="457200" rtl="0" algn="l">
              <a:spcBef>
                <a:spcPts val="0"/>
              </a:spcBef>
              <a:spcAft>
                <a:spcPts val="0"/>
              </a:spcAft>
              <a:buSzPts val="1800"/>
              <a:buChar char="-"/>
            </a:pPr>
            <a:r>
              <a:rPr lang="en"/>
              <a:t>Should allow code to be readable, so the reader can follow what the code is doing</a:t>
            </a:r>
            <a:endParaRPr/>
          </a:p>
          <a:p>
            <a:pPr indent="-342900" lvl="0" marL="457200" rtl="0" algn="l">
              <a:spcBef>
                <a:spcPts val="0"/>
              </a:spcBef>
              <a:spcAft>
                <a:spcPts val="0"/>
              </a:spcAft>
              <a:buSzPts val="1800"/>
              <a:buChar char="-"/>
            </a:pPr>
            <a:r>
              <a:rPr lang="en"/>
              <a:t>Bad variable names are arbitrary: a, b, c, lst, lst1, lst2, lsta, lstb</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a good variable name? Why are good variable names important?</a:t>
            </a:r>
            <a:endParaRPr/>
          </a:p>
        </p:txBody>
      </p:sp>
      <p:sp>
        <p:nvSpPr>
          <p:cNvPr id="137" name="Google Shape;137;p27"/>
          <p:cNvSpPr txBox="1"/>
          <p:nvPr>
            <p:ph idx="1" type="body"/>
          </p:nvPr>
        </p:nvSpPr>
        <p:spPr>
          <a:xfrm>
            <a:off x="311700" y="1431100"/>
            <a:ext cx="8520600" cy="313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Should accurately describe the thing they’re storing</a:t>
            </a:r>
            <a:endParaRPr/>
          </a:p>
          <a:p>
            <a:pPr indent="-342900" lvl="0" marL="457200" rtl="0" algn="l">
              <a:spcBef>
                <a:spcPts val="0"/>
              </a:spcBef>
              <a:spcAft>
                <a:spcPts val="0"/>
              </a:spcAft>
              <a:buSzPts val="1800"/>
              <a:buChar char="-"/>
            </a:pPr>
            <a:r>
              <a:rPr lang="en"/>
              <a:t>Should allow code to be readable, so the reader can follow what the code is doing</a:t>
            </a:r>
            <a:endParaRPr/>
          </a:p>
          <a:p>
            <a:pPr indent="-342900" lvl="0" marL="457200" rtl="0" algn="l">
              <a:spcBef>
                <a:spcPts val="0"/>
              </a:spcBef>
              <a:spcAft>
                <a:spcPts val="0"/>
              </a:spcAft>
              <a:buSzPts val="1800"/>
              <a:buChar char="-"/>
            </a:pPr>
            <a:r>
              <a:rPr lang="en"/>
              <a:t>Bad variable names are arbitrary: a, b, c, lst, lst1, lst2, lsta, lstb</a:t>
            </a:r>
            <a:endParaRPr/>
          </a:p>
          <a:p>
            <a:pPr indent="-342900" lvl="0" marL="457200" rtl="0" algn="l">
              <a:spcBef>
                <a:spcPts val="0"/>
              </a:spcBef>
              <a:spcAft>
                <a:spcPts val="0"/>
              </a:spcAft>
              <a:buSzPts val="1800"/>
              <a:buChar char="-"/>
            </a:pPr>
            <a:r>
              <a:rPr lang="en"/>
              <a:t>Try to describe what the variable is storing, e.g. </a:t>
            </a:r>
            <a:r>
              <a:rPr b="1" lang="en"/>
              <a:t>name</a:t>
            </a:r>
            <a:r>
              <a:rPr lang="en"/>
              <a:t> instead of </a:t>
            </a:r>
            <a:r>
              <a:rPr b="1" lang="en"/>
              <a:t>str</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“magic numbers”? How do we write code without them using global constraints?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“magic numbers”? How do we write code without them using global constraints?</a:t>
            </a:r>
            <a:endParaRPr/>
          </a:p>
        </p:txBody>
      </p:sp>
      <p:sp>
        <p:nvSpPr>
          <p:cNvPr id="148" name="Google Shape;148;p29"/>
          <p:cNvSpPr txBox="1"/>
          <p:nvPr>
            <p:ph idx="1" type="body"/>
          </p:nvPr>
        </p:nvSpPr>
        <p:spPr>
          <a:xfrm>
            <a:off x="311700" y="1422675"/>
            <a:ext cx="8520600" cy="314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Constants written into our code as literals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“magic numbers”? How do we write code without them using global constraints?</a:t>
            </a:r>
            <a:endParaRPr/>
          </a:p>
        </p:txBody>
      </p:sp>
      <p:sp>
        <p:nvSpPr>
          <p:cNvPr id="154" name="Google Shape;154;p30"/>
          <p:cNvSpPr txBox="1"/>
          <p:nvPr>
            <p:ph idx="1" type="body"/>
          </p:nvPr>
        </p:nvSpPr>
        <p:spPr>
          <a:xfrm>
            <a:off x="311700" y="1422675"/>
            <a:ext cx="8520600" cy="314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Constants written into our code as literals</a:t>
            </a:r>
            <a:endParaRPr/>
          </a:p>
          <a:p>
            <a:pPr indent="-342900" lvl="0" marL="457200" rtl="0" algn="l">
              <a:spcBef>
                <a:spcPts val="0"/>
              </a:spcBef>
              <a:spcAft>
                <a:spcPts val="0"/>
              </a:spcAft>
              <a:buSzPts val="1800"/>
              <a:buChar char="-"/>
            </a:pPr>
            <a:r>
              <a:rPr lang="en"/>
              <a:t>E.g. a threshold for a passing mark</a:t>
            </a:r>
            <a:endParaRPr/>
          </a:p>
        </p:txBody>
      </p:sp>
      <p:sp>
        <p:nvSpPr>
          <p:cNvPr id="155" name="Google Shape;155;p30"/>
          <p:cNvSpPr txBox="1"/>
          <p:nvPr/>
        </p:nvSpPr>
        <p:spPr>
          <a:xfrm>
            <a:off x="1574200" y="2702225"/>
            <a:ext cx="21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mark &gt; 0.5: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“magic numbers”? How do we write code without them using global constraints?</a:t>
            </a:r>
            <a:endParaRPr/>
          </a:p>
        </p:txBody>
      </p:sp>
      <p:sp>
        <p:nvSpPr>
          <p:cNvPr id="161" name="Google Shape;161;p31"/>
          <p:cNvSpPr txBox="1"/>
          <p:nvPr>
            <p:ph idx="1" type="body"/>
          </p:nvPr>
        </p:nvSpPr>
        <p:spPr>
          <a:xfrm>
            <a:off x="311700" y="1422675"/>
            <a:ext cx="8520600" cy="314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Constants written into our code as literals</a:t>
            </a:r>
            <a:endParaRPr/>
          </a:p>
          <a:p>
            <a:pPr indent="-342900" lvl="0" marL="457200" rtl="0" algn="l">
              <a:spcBef>
                <a:spcPts val="0"/>
              </a:spcBef>
              <a:spcAft>
                <a:spcPts val="0"/>
              </a:spcAft>
              <a:buSzPts val="1800"/>
              <a:buChar char="-"/>
            </a:pPr>
            <a:r>
              <a:rPr lang="en"/>
              <a:t>E.g. a threshold for a passing mark</a:t>
            </a:r>
            <a:endParaRPr/>
          </a:p>
          <a:p>
            <a:pPr indent="-342900" lvl="0" marL="457200" rtl="0" algn="l">
              <a:spcBef>
                <a:spcPts val="0"/>
              </a:spcBef>
              <a:spcAft>
                <a:spcPts val="0"/>
              </a:spcAft>
              <a:buSzPts val="1800"/>
              <a:buChar char="-"/>
            </a:pPr>
            <a:r>
              <a:rPr lang="en"/>
              <a:t>Use global constants to make the purpose of magic numbers clear!</a:t>
            </a:r>
            <a:endParaRPr/>
          </a:p>
        </p:txBody>
      </p:sp>
      <p:sp>
        <p:nvSpPr>
          <p:cNvPr id="162" name="Google Shape;162;p31"/>
          <p:cNvSpPr txBox="1"/>
          <p:nvPr/>
        </p:nvSpPr>
        <p:spPr>
          <a:xfrm>
            <a:off x="1574200" y="2702225"/>
            <a:ext cx="21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mark &gt; 0.5: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it important to write comments for the code we write? Wouldn’t it save time, storage space and processing time to write code without comments?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“magic numbers”? How do we write code without them using global constraints?</a:t>
            </a:r>
            <a:endParaRPr/>
          </a:p>
        </p:txBody>
      </p:sp>
      <p:sp>
        <p:nvSpPr>
          <p:cNvPr id="168" name="Google Shape;168;p32"/>
          <p:cNvSpPr txBox="1"/>
          <p:nvPr>
            <p:ph idx="1" type="body"/>
          </p:nvPr>
        </p:nvSpPr>
        <p:spPr>
          <a:xfrm>
            <a:off x="311700" y="1422675"/>
            <a:ext cx="8520600" cy="314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Constants written into our code as literals</a:t>
            </a:r>
            <a:endParaRPr/>
          </a:p>
          <a:p>
            <a:pPr indent="-342900" lvl="0" marL="457200" rtl="0" algn="l">
              <a:spcBef>
                <a:spcPts val="0"/>
              </a:spcBef>
              <a:spcAft>
                <a:spcPts val="0"/>
              </a:spcAft>
              <a:buSzPts val="1800"/>
              <a:buChar char="-"/>
            </a:pPr>
            <a:r>
              <a:rPr lang="en"/>
              <a:t>E.g. a threshold for a passing mark</a:t>
            </a:r>
            <a:endParaRPr/>
          </a:p>
          <a:p>
            <a:pPr indent="-342900" lvl="0" marL="457200" rtl="0" algn="l">
              <a:spcBef>
                <a:spcPts val="0"/>
              </a:spcBef>
              <a:spcAft>
                <a:spcPts val="0"/>
              </a:spcAft>
              <a:buSzPts val="1800"/>
              <a:buChar char="-"/>
            </a:pPr>
            <a:r>
              <a:rPr lang="en"/>
              <a:t>Use global constants to make the purpose of magic numbers clear!</a:t>
            </a:r>
            <a:endParaRPr/>
          </a:p>
        </p:txBody>
      </p:sp>
      <p:sp>
        <p:nvSpPr>
          <p:cNvPr id="169" name="Google Shape;169;p32"/>
          <p:cNvSpPr txBox="1"/>
          <p:nvPr/>
        </p:nvSpPr>
        <p:spPr>
          <a:xfrm>
            <a:off x="1574200" y="2702225"/>
            <a:ext cx="21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mark &gt; 0.5:</a:t>
            </a:r>
            <a:endParaRPr/>
          </a:p>
        </p:txBody>
      </p:sp>
      <p:sp>
        <p:nvSpPr>
          <p:cNvPr id="170" name="Google Shape;170;p32"/>
          <p:cNvSpPr txBox="1"/>
          <p:nvPr/>
        </p:nvSpPr>
        <p:spPr>
          <a:xfrm>
            <a:off x="5531600" y="2745200"/>
            <a:ext cx="218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PASS_MARK = 0.5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mark &gt; PASS_MARK:</a:t>
            </a:r>
            <a:endParaRPr/>
          </a:p>
        </p:txBody>
      </p:sp>
      <p:cxnSp>
        <p:nvCxnSpPr>
          <p:cNvPr id="171" name="Google Shape;171;p32"/>
          <p:cNvCxnSpPr/>
          <p:nvPr/>
        </p:nvCxnSpPr>
        <p:spPr>
          <a:xfrm flipH="1" rot="10800000">
            <a:off x="3535625" y="2912700"/>
            <a:ext cx="1422600" cy="8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“magic numbers”? How do we write code without them using global constraints?</a:t>
            </a:r>
            <a:endParaRPr/>
          </a:p>
        </p:txBody>
      </p:sp>
      <p:sp>
        <p:nvSpPr>
          <p:cNvPr id="177" name="Google Shape;177;p33"/>
          <p:cNvSpPr txBox="1"/>
          <p:nvPr>
            <p:ph idx="1" type="body"/>
          </p:nvPr>
        </p:nvSpPr>
        <p:spPr>
          <a:xfrm>
            <a:off x="311700" y="1422675"/>
            <a:ext cx="8520600" cy="314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Constants written into our code as literals</a:t>
            </a:r>
            <a:endParaRPr/>
          </a:p>
          <a:p>
            <a:pPr indent="-342900" lvl="0" marL="457200" rtl="0" algn="l">
              <a:spcBef>
                <a:spcPts val="0"/>
              </a:spcBef>
              <a:spcAft>
                <a:spcPts val="0"/>
              </a:spcAft>
              <a:buSzPts val="1800"/>
              <a:buChar char="-"/>
            </a:pPr>
            <a:r>
              <a:rPr lang="en"/>
              <a:t>E.g. a threshold for a passing mark</a:t>
            </a:r>
            <a:endParaRPr/>
          </a:p>
          <a:p>
            <a:pPr indent="-342900" lvl="0" marL="457200" rtl="0" algn="l">
              <a:spcBef>
                <a:spcPts val="0"/>
              </a:spcBef>
              <a:spcAft>
                <a:spcPts val="0"/>
              </a:spcAft>
              <a:buSzPts val="1800"/>
              <a:buChar char="-"/>
            </a:pPr>
            <a:r>
              <a:rPr lang="en"/>
              <a:t>Use global constants to make the purpose of magic numbers clear!</a:t>
            </a:r>
            <a:endParaRPr/>
          </a:p>
        </p:txBody>
      </p:sp>
      <p:sp>
        <p:nvSpPr>
          <p:cNvPr id="178" name="Google Shape;178;p33"/>
          <p:cNvSpPr txBox="1"/>
          <p:nvPr/>
        </p:nvSpPr>
        <p:spPr>
          <a:xfrm>
            <a:off x="1574200" y="2702225"/>
            <a:ext cx="21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if mark &gt; 0.5:</a:t>
            </a:r>
            <a:endParaRPr/>
          </a:p>
        </p:txBody>
      </p:sp>
      <p:sp>
        <p:nvSpPr>
          <p:cNvPr id="179" name="Google Shape;179;p33"/>
          <p:cNvSpPr txBox="1"/>
          <p:nvPr/>
        </p:nvSpPr>
        <p:spPr>
          <a:xfrm>
            <a:off x="5531600" y="2745200"/>
            <a:ext cx="218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PASS_MARK = 0.5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mark &gt; PASS_MARK:</a:t>
            </a:r>
            <a:endParaRPr/>
          </a:p>
        </p:txBody>
      </p:sp>
      <p:cxnSp>
        <p:nvCxnSpPr>
          <p:cNvPr id="180" name="Google Shape;180;p33"/>
          <p:cNvCxnSpPr/>
          <p:nvPr/>
        </p:nvCxnSpPr>
        <p:spPr>
          <a:xfrm flipH="1" rot="10800000">
            <a:off x="3535625" y="2912700"/>
            <a:ext cx="1422600" cy="84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33"/>
          <p:cNvSpPr txBox="1"/>
          <p:nvPr/>
        </p:nvSpPr>
        <p:spPr>
          <a:xfrm>
            <a:off x="1873950" y="4108075"/>
            <a:ext cx="539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(Global constants are defined in the global namespace of our code, up the top, in </a:t>
            </a:r>
            <a:r>
              <a:rPr lang="en"/>
              <a:t>capital</a:t>
            </a:r>
            <a:r>
              <a:rPr lang="en"/>
              <a:t> letters. Their value doesn’t change.)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the following programs. What are the problematic aspects of their variable name/use of magic numbers? What improvements would you make?</a:t>
            </a:r>
            <a:endParaRPr/>
          </a:p>
        </p:txBody>
      </p:sp>
      <p:pic>
        <p:nvPicPr>
          <p:cNvPr id="187" name="Google Shape;187;p34"/>
          <p:cNvPicPr preferRelativeResize="0"/>
          <p:nvPr/>
        </p:nvPicPr>
        <p:blipFill rotWithShape="1">
          <a:blip r:embed="rId3">
            <a:alphaModFix/>
          </a:blip>
          <a:srcRect b="0" l="0" r="53675" t="0"/>
          <a:stretch/>
        </p:blipFill>
        <p:spPr>
          <a:xfrm>
            <a:off x="379675" y="1809900"/>
            <a:ext cx="3543199" cy="1152525"/>
          </a:xfrm>
          <a:prstGeom prst="rect">
            <a:avLst/>
          </a:prstGeom>
          <a:noFill/>
          <a:ln>
            <a:noFill/>
          </a:ln>
        </p:spPr>
      </p:pic>
      <p:pic>
        <p:nvPicPr>
          <p:cNvPr id="188" name="Google Shape;188;p34"/>
          <p:cNvPicPr preferRelativeResize="0"/>
          <p:nvPr/>
        </p:nvPicPr>
        <p:blipFill rotWithShape="1">
          <a:blip r:embed="rId4">
            <a:alphaModFix/>
          </a:blip>
          <a:srcRect b="0" l="0" r="45781" t="0"/>
          <a:stretch/>
        </p:blipFill>
        <p:spPr>
          <a:xfrm>
            <a:off x="4403575" y="1885675"/>
            <a:ext cx="4290876" cy="2473200"/>
          </a:xfrm>
          <a:prstGeom prst="rect">
            <a:avLst/>
          </a:prstGeom>
          <a:noFill/>
          <a:ln>
            <a:noFill/>
          </a:ln>
        </p:spPr>
      </p:pic>
      <p:pic>
        <p:nvPicPr>
          <p:cNvPr id="189" name="Google Shape;189;p34"/>
          <p:cNvPicPr preferRelativeResize="0"/>
          <p:nvPr/>
        </p:nvPicPr>
        <p:blipFill rotWithShape="1">
          <a:blip r:embed="rId3">
            <a:alphaModFix/>
          </a:blip>
          <a:srcRect b="0" l="46323" r="14275" t="68586"/>
          <a:stretch/>
        </p:blipFill>
        <p:spPr>
          <a:xfrm>
            <a:off x="1060700" y="2941250"/>
            <a:ext cx="3013699" cy="362050"/>
          </a:xfrm>
          <a:prstGeom prst="rect">
            <a:avLst/>
          </a:prstGeom>
          <a:noFill/>
          <a:ln>
            <a:noFill/>
          </a:ln>
        </p:spPr>
      </p:pic>
      <p:pic>
        <p:nvPicPr>
          <p:cNvPr id="190" name="Google Shape;190;p34"/>
          <p:cNvPicPr preferRelativeResize="0"/>
          <p:nvPr/>
        </p:nvPicPr>
        <p:blipFill rotWithShape="1">
          <a:blip r:embed="rId3">
            <a:alphaModFix/>
          </a:blip>
          <a:srcRect b="0" l="85165" r="0" t="68586"/>
          <a:stretch/>
        </p:blipFill>
        <p:spPr>
          <a:xfrm>
            <a:off x="1060700" y="3303300"/>
            <a:ext cx="1134649" cy="362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the following programs. What are the problematic aspects of their variable name/use of magic numbers? What improvements would you make?</a:t>
            </a:r>
            <a:endParaRPr/>
          </a:p>
        </p:txBody>
      </p:sp>
      <p:pic>
        <p:nvPicPr>
          <p:cNvPr id="196" name="Google Shape;196;p35"/>
          <p:cNvPicPr preferRelativeResize="0"/>
          <p:nvPr/>
        </p:nvPicPr>
        <p:blipFill rotWithShape="1">
          <a:blip r:embed="rId3">
            <a:alphaModFix/>
          </a:blip>
          <a:srcRect b="0" l="0" r="53675" t="0"/>
          <a:stretch/>
        </p:blipFill>
        <p:spPr>
          <a:xfrm>
            <a:off x="379675" y="1809900"/>
            <a:ext cx="3543199" cy="1152525"/>
          </a:xfrm>
          <a:prstGeom prst="rect">
            <a:avLst/>
          </a:prstGeom>
          <a:noFill/>
          <a:ln>
            <a:noFill/>
          </a:ln>
        </p:spPr>
      </p:pic>
      <p:pic>
        <p:nvPicPr>
          <p:cNvPr id="197" name="Google Shape;197;p35"/>
          <p:cNvPicPr preferRelativeResize="0"/>
          <p:nvPr/>
        </p:nvPicPr>
        <p:blipFill rotWithShape="1">
          <a:blip r:embed="rId3">
            <a:alphaModFix/>
          </a:blip>
          <a:srcRect b="0" l="46323" r="14275" t="68586"/>
          <a:stretch/>
        </p:blipFill>
        <p:spPr>
          <a:xfrm>
            <a:off x="1060700" y="2941250"/>
            <a:ext cx="3013699" cy="362050"/>
          </a:xfrm>
          <a:prstGeom prst="rect">
            <a:avLst/>
          </a:prstGeom>
          <a:noFill/>
          <a:ln>
            <a:noFill/>
          </a:ln>
        </p:spPr>
      </p:pic>
      <p:pic>
        <p:nvPicPr>
          <p:cNvPr id="198" name="Google Shape;198;p35"/>
          <p:cNvPicPr preferRelativeResize="0"/>
          <p:nvPr/>
        </p:nvPicPr>
        <p:blipFill rotWithShape="1">
          <a:blip r:embed="rId3">
            <a:alphaModFix/>
          </a:blip>
          <a:srcRect b="0" l="85165" r="0" t="68586"/>
          <a:stretch/>
        </p:blipFill>
        <p:spPr>
          <a:xfrm>
            <a:off x="1060700" y="3303300"/>
            <a:ext cx="1134649" cy="362050"/>
          </a:xfrm>
          <a:prstGeom prst="rect">
            <a:avLst/>
          </a:prstGeom>
          <a:noFill/>
          <a:ln>
            <a:noFill/>
          </a:ln>
        </p:spPr>
      </p:pic>
      <p:pic>
        <p:nvPicPr>
          <p:cNvPr id="199" name="Google Shape;199;p35"/>
          <p:cNvPicPr preferRelativeResize="0"/>
          <p:nvPr/>
        </p:nvPicPr>
        <p:blipFill>
          <a:blip r:embed="rId4">
            <a:alphaModFix/>
          </a:blip>
          <a:stretch>
            <a:fillRect/>
          </a:stretch>
        </p:blipFill>
        <p:spPr>
          <a:xfrm>
            <a:off x="4209949" y="3123150"/>
            <a:ext cx="4764801" cy="1840033"/>
          </a:xfrm>
          <a:prstGeom prst="rect">
            <a:avLst/>
          </a:prstGeom>
          <a:noFill/>
          <a:ln>
            <a:noFill/>
          </a:ln>
        </p:spPr>
      </p:pic>
      <p:sp>
        <p:nvSpPr>
          <p:cNvPr id="200" name="Google Shape;200;p35"/>
          <p:cNvSpPr/>
          <p:nvPr/>
        </p:nvSpPr>
        <p:spPr>
          <a:xfrm>
            <a:off x="2533875" y="3552475"/>
            <a:ext cx="1111200" cy="901075"/>
          </a:xfrm>
          <a:custGeom>
            <a:rect b="b" l="l" r="r" t="t"/>
            <a:pathLst>
              <a:path extrusionOk="0" h="36043" w="44448">
                <a:moveTo>
                  <a:pt x="0" y="0"/>
                </a:moveTo>
                <a:cubicBezTo>
                  <a:pt x="898" y="3255"/>
                  <a:pt x="1683" y="13862"/>
                  <a:pt x="5387" y="19530"/>
                </a:cubicBezTo>
                <a:cubicBezTo>
                  <a:pt x="9091" y="25198"/>
                  <a:pt x="15714" y="31259"/>
                  <a:pt x="22224" y="34009"/>
                </a:cubicBezTo>
                <a:cubicBezTo>
                  <a:pt x="28734" y="36759"/>
                  <a:pt x="40744" y="35692"/>
                  <a:pt x="44448" y="36029"/>
                </a:cubicBezTo>
              </a:path>
            </a:pathLst>
          </a:custGeom>
          <a:noFill/>
          <a:ln cap="flat" cmpd="sng" w="19050">
            <a:solidFill>
              <a:srgbClr val="FF9900"/>
            </a:solidFill>
            <a:prstDash val="solid"/>
            <a:round/>
            <a:headEnd len="med" w="med" type="none"/>
            <a:tailEnd len="med" w="med" type="stealth"/>
          </a:ln>
        </p:spPr>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the following programs. What are the problematic aspects of their variable name/use of magic numbers? What improvements would you make?</a:t>
            </a:r>
            <a:endParaRPr/>
          </a:p>
        </p:txBody>
      </p:sp>
      <p:pic>
        <p:nvPicPr>
          <p:cNvPr id="206" name="Google Shape;206;p36"/>
          <p:cNvPicPr preferRelativeResize="0"/>
          <p:nvPr/>
        </p:nvPicPr>
        <p:blipFill rotWithShape="1">
          <a:blip r:embed="rId3">
            <a:alphaModFix/>
          </a:blip>
          <a:srcRect b="0" l="0" r="45781" t="0"/>
          <a:stretch/>
        </p:blipFill>
        <p:spPr>
          <a:xfrm>
            <a:off x="311700" y="1877250"/>
            <a:ext cx="4192026" cy="2416225"/>
          </a:xfrm>
          <a:prstGeom prst="rect">
            <a:avLst/>
          </a:prstGeom>
          <a:noFill/>
          <a:ln>
            <a:noFill/>
          </a:ln>
        </p:spPr>
      </p:pic>
      <p:pic>
        <p:nvPicPr>
          <p:cNvPr id="207" name="Google Shape;207;p36"/>
          <p:cNvPicPr preferRelativeResize="0"/>
          <p:nvPr/>
        </p:nvPicPr>
        <p:blipFill>
          <a:blip r:embed="rId4">
            <a:alphaModFix/>
          </a:blip>
          <a:stretch>
            <a:fillRect/>
          </a:stretch>
        </p:blipFill>
        <p:spPr>
          <a:xfrm>
            <a:off x="4672976" y="1767800"/>
            <a:ext cx="3981450" cy="2838450"/>
          </a:xfrm>
          <a:prstGeom prst="rect">
            <a:avLst/>
          </a:prstGeom>
          <a:noFill/>
          <a:ln>
            <a:noFill/>
          </a:ln>
        </p:spPr>
      </p:pic>
      <p:sp>
        <p:nvSpPr>
          <p:cNvPr id="208" name="Google Shape;208;p36"/>
          <p:cNvSpPr/>
          <p:nvPr/>
        </p:nvSpPr>
        <p:spPr>
          <a:xfrm rot="-1398551">
            <a:off x="3720832" y="4040706"/>
            <a:ext cx="1111221" cy="901092"/>
          </a:xfrm>
          <a:custGeom>
            <a:rect b="b" l="l" r="r" t="t"/>
            <a:pathLst>
              <a:path extrusionOk="0" h="36043" w="44448">
                <a:moveTo>
                  <a:pt x="0" y="0"/>
                </a:moveTo>
                <a:cubicBezTo>
                  <a:pt x="898" y="3255"/>
                  <a:pt x="1683" y="13862"/>
                  <a:pt x="5387" y="19530"/>
                </a:cubicBezTo>
                <a:cubicBezTo>
                  <a:pt x="9091" y="25198"/>
                  <a:pt x="15714" y="31259"/>
                  <a:pt x="22224" y="34009"/>
                </a:cubicBezTo>
                <a:cubicBezTo>
                  <a:pt x="28734" y="36759"/>
                  <a:pt x="40744" y="35692"/>
                  <a:pt x="44448" y="36029"/>
                </a:cubicBezTo>
              </a:path>
            </a:pathLst>
          </a:custGeom>
          <a:noFill/>
          <a:ln cap="flat" cmpd="sng" w="19050">
            <a:solidFill>
              <a:srgbClr val="FF9900"/>
            </a:solidFill>
            <a:prstDash val="solid"/>
            <a:round/>
            <a:headEnd len="med" w="med" type="none"/>
            <a:tailEnd len="med" w="med" type="stealth"/>
          </a:ln>
        </p:spPr>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mean by “mutability”? Which data types are mutable out of the ones we’ve seen?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mean by “mutability”? Which data types are mutable out of the ones we’ve seen?</a:t>
            </a:r>
            <a:endParaRPr/>
          </a:p>
        </p:txBody>
      </p:sp>
      <p:sp>
        <p:nvSpPr>
          <p:cNvPr id="219" name="Google Shape;219;p38"/>
          <p:cNvSpPr txBox="1"/>
          <p:nvPr>
            <p:ph idx="1" type="body"/>
          </p:nvPr>
        </p:nvSpPr>
        <p:spPr>
          <a:xfrm>
            <a:off x="311700" y="1447925"/>
            <a:ext cx="8520600" cy="312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Mutable objects can be changed after they’re created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mean by “mutability”? Which data types are mutable out of the ones we’ve seen?</a:t>
            </a:r>
            <a:endParaRPr/>
          </a:p>
        </p:txBody>
      </p:sp>
      <p:sp>
        <p:nvSpPr>
          <p:cNvPr id="225" name="Google Shape;225;p39"/>
          <p:cNvSpPr txBox="1"/>
          <p:nvPr>
            <p:ph idx="1" type="body"/>
          </p:nvPr>
        </p:nvSpPr>
        <p:spPr>
          <a:xfrm>
            <a:off x="311700" y="1447925"/>
            <a:ext cx="8520600" cy="312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Mutable objects can be changed after they’re created</a:t>
            </a:r>
            <a:endParaRPr/>
          </a:p>
          <a:p>
            <a:pPr indent="-342900" lvl="0" marL="457200" rtl="0" algn="l">
              <a:spcBef>
                <a:spcPts val="0"/>
              </a:spcBef>
              <a:spcAft>
                <a:spcPts val="0"/>
              </a:spcAft>
              <a:buSzPts val="1800"/>
              <a:buChar char="-"/>
            </a:pPr>
            <a:r>
              <a:rPr lang="en"/>
              <a:t>Lists, dictionaries and set are mutable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mean by “mutability”? Which data types are mutable out of the ones we’ve seen?</a:t>
            </a:r>
            <a:endParaRPr/>
          </a:p>
        </p:txBody>
      </p:sp>
      <p:sp>
        <p:nvSpPr>
          <p:cNvPr id="231" name="Google Shape;231;p40"/>
          <p:cNvSpPr txBox="1"/>
          <p:nvPr>
            <p:ph idx="1" type="body"/>
          </p:nvPr>
        </p:nvSpPr>
        <p:spPr>
          <a:xfrm>
            <a:off x="311700" y="1447925"/>
            <a:ext cx="8520600" cy="312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Mutable objects can be changed after they’re created</a:t>
            </a:r>
            <a:endParaRPr/>
          </a:p>
          <a:p>
            <a:pPr indent="-342900" lvl="0" marL="457200" rtl="0" algn="l">
              <a:spcBef>
                <a:spcPts val="0"/>
              </a:spcBef>
              <a:spcAft>
                <a:spcPts val="0"/>
              </a:spcAft>
              <a:buSzPts val="1800"/>
              <a:buChar char="-"/>
            </a:pPr>
            <a:r>
              <a:rPr lang="en"/>
              <a:t>Lists, dictionaries and set are mutable</a:t>
            </a:r>
            <a:endParaRPr/>
          </a:p>
          <a:p>
            <a:pPr indent="-342900" lvl="0" marL="457200" rtl="0" algn="l">
              <a:spcBef>
                <a:spcPts val="0"/>
              </a:spcBef>
              <a:spcAft>
                <a:spcPts val="0"/>
              </a:spcAft>
              <a:buSzPts val="1800"/>
              <a:buChar char="-"/>
            </a:pPr>
            <a:r>
              <a:rPr lang="en"/>
              <a:t>Immutable objects can’t be changed short of creating a new object</a:t>
            </a:r>
            <a:endParaRPr/>
          </a:p>
          <a:p>
            <a:pPr indent="-317500" lvl="1" marL="914400" rtl="0" algn="l">
              <a:spcBef>
                <a:spcPts val="0"/>
              </a:spcBef>
              <a:spcAft>
                <a:spcPts val="0"/>
              </a:spcAft>
              <a:buSzPts val="1400"/>
              <a:buChar char="-"/>
            </a:pPr>
            <a:r>
              <a:rPr lang="en"/>
              <a:t>e.g. a += 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mean by “mutability”? Which data types are mutable out of the ones we’ve seen?</a:t>
            </a:r>
            <a:endParaRPr/>
          </a:p>
        </p:txBody>
      </p:sp>
      <p:sp>
        <p:nvSpPr>
          <p:cNvPr id="237" name="Google Shape;237;p41"/>
          <p:cNvSpPr txBox="1"/>
          <p:nvPr>
            <p:ph idx="1" type="body"/>
          </p:nvPr>
        </p:nvSpPr>
        <p:spPr>
          <a:xfrm>
            <a:off x="311700" y="1447925"/>
            <a:ext cx="8520600" cy="312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Mutable objects can be changed after they’re created</a:t>
            </a:r>
            <a:endParaRPr/>
          </a:p>
          <a:p>
            <a:pPr indent="-342900" lvl="0" marL="457200" rtl="0" algn="l">
              <a:spcBef>
                <a:spcPts val="0"/>
              </a:spcBef>
              <a:spcAft>
                <a:spcPts val="0"/>
              </a:spcAft>
              <a:buSzPts val="1800"/>
              <a:buChar char="-"/>
            </a:pPr>
            <a:r>
              <a:rPr lang="en"/>
              <a:t>Lists, dictionaries and set are mutable</a:t>
            </a:r>
            <a:endParaRPr/>
          </a:p>
          <a:p>
            <a:pPr indent="-342900" lvl="0" marL="457200" rtl="0" algn="l">
              <a:spcBef>
                <a:spcPts val="0"/>
              </a:spcBef>
              <a:spcAft>
                <a:spcPts val="0"/>
              </a:spcAft>
              <a:buSzPts val="1800"/>
              <a:buChar char="-"/>
            </a:pPr>
            <a:r>
              <a:rPr lang="en"/>
              <a:t>Immutable objects can’t be changed short of creating a new object</a:t>
            </a:r>
            <a:endParaRPr/>
          </a:p>
          <a:p>
            <a:pPr indent="-317500" lvl="1" marL="914400" rtl="0" algn="l">
              <a:spcBef>
                <a:spcPts val="0"/>
              </a:spcBef>
              <a:spcAft>
                <a:spcPts val="0"/>
              </a:spcAft>
              <a:buSzPts val="1400"/>
              <a:buChar char="-"/>
            </a:pPr>
            <a:r>
              <a:rPr lang="en"/>
              <a:t>e.g. a += 1</a:t>
            </a:r>
            <a:endParaRPr/>
          </a:p>
          <a:p>
            <a:pPr indent="-342900" lvl="0" marL="457200" rtl="0" algn="l">
              <a:spcBef>
                <a:spcPts val="0"/>
              </a:spcBef>
              <a:spcAft>
                <a:spcPts val="0"/>
              </a:spcAft>
              <a:buSzPts val="1800"/>
              <a:buChar char="-"/>
            </a:pPr>
            <a:r>
              <a:rPr lang="en"/>
              <a:t>Integers, floats, strings and tuples are immutable.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it important to write comments for the code we write? Wouldn’t it save time, storage space and processing time to write code without comments?</a:t>
            </a:r>
            <a:endParaRPr/>
          </a:p>
        </p:txBody>
      </p:sp>
      <p:sp>
        <p:nvSpPr>
          <p:cNvPr id="66" name="Google Shape;66;p15"/>
          <p:cNvSpPr txBox="1"/>
          <p:nvPr>
            <p:ph idx="1" type="body"/>
          </p:nvPr>
        </p:nvSpPr>
        <p:spPr>
          <a:xfrm>
            <a:off x="311700" y="1877250"/>
            <a:ext cx="8520600" cy="269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People look at code in the future (near or distant!) need to understand what it does and why we made certain choices when we wrote 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“namespace”?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“namespace”?</a:t>
            </a:r>
            <a:endParaRPr/>
          </a:p>
        </p:txBody>
      </p:sp>
      <p:sp>
        <p:nvSpPr>
          <p:cNvPr id="248" name="Google Shape;24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mapping from names (of variables/functions) to objects.</a:t>
            </a:r>
            <a:endParaRPr/>
          </a:p>
          <a:p>
            <a:pPr indent="-342900" lvl="0" marL="457200" rtl="0" algn="l">
              <a:spcBef>
                <a:spcPts val="0"/>
              </a:spcBef>
              <a:spcAft>
                <a:spcPts val="0"/>
              </a:spcAft>
              <a:buSzPts val="1800"/>
              <a:buChar char="-"/>
            </a:pPr>
            <a:r>
              <a:rPr lang="en"/>
              <a:t>Defines the collection of variables that can be used in a certain part of your program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mean by “local” and “global” namespace? What is “scope”?</a:t>
            </a:r>
            <a:endParaRPr/>
          </a:p>
        </p:txBody>
      </p:sp>
      <p:sp>
        <p:nvSpPr>
          <p:cNvPr id="254" name="Google Shape;254;p44"/>
          <p:cNvSpPr txBox="1"/>
          <p:nvPr>
            <p:ph idx="1" type="body"/>
          </p:nvPr>
        </p:nvSpPr>
        <p:spPr>
          <a:xfrm>
            <a:off x="311700" y="1447925"/>
            <a:ext cx="8520600" cy="312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Global namespace is collection of all variable/function names available outside of any functions in a program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mean by “local” and “global” namespace? What is “scope”?</a:t>
            </a:r>
            <a:endParaRPr/>
          </a:p>
        </p:txBody>
      </p:sp>
      <p:sp>
        <p:nvSpPr>
          <p:cNvPr id="260" name="Google Shape;260;p45"/>
          <p:cNvSpPr txBox="1"/>
          <p:nvPr>
            <p:ph idx="1" type="body"/>
          </p:nvPr>
        </p:nvSpPr>
        <p:spPr>
          <a:xfrm>
            <a:off x="311700" y="1447925"/>
            <a:ext cx="8520600" cy="312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Global namespace is collection of all variable/function names available outside of any functions in a program</a:t>
            </a:r>
            <a:endParaRPr>
              <a:solidFill>
                <a:srgbClr val="999999"/>
              </a:solidFill>
            </a:endParaRPr>
          </a:p>
          <a:p>
            <a:pPr indent="-342900" lvl="0" marL="457200" rtl="0" algn="l">
              <a:spcBef>
                <a:spcPts val="0"/>
              </a:spcBef>
              <a:spcAft>
                <a:spcPts val="0"/>
              </a:spcAft>
              <a:buSzPts val="1800"/>
              <a:buChar char="-"/>
            </a:pPr>
            <a:r>
              <a:rPr lang="en"/>
              <a:t>When a function is called, it has a local namespace</a:t>
            </a:r>
            <a:endParaRPr/>
          </a:p>
          <a:p>
            <a:pPr indent="-317500" lvl="1" marL="914400" rtl="0" algn="l">
              <a:spcBef>
                <a:spcPts val="0"/>
              </a:spcBef>
              <a:spcAft>
                <a:spcPts val="0"/>
              </a:spcAft>
              <a:buSzPts val="1400"/>
              <a:buChar char="-"/>
            </a:pPr>
            <a:r>
              <a:rPr lang="en"/>
              <a:t>This local namespace is unique to its execution and forgotten once it returns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mean by “local” and “global” namespace? What is “scope”?</a:t>
            </a:r>
            <a:endParaRPr/>
          </a:p>
        </p:txBody>
      </p:sp>
      <p:sp>
        <p:nvSpPr>
          <p:cNvPr id="266" name="Google Shape;266;p46"/>
          <p:cNvSpPr txBox="1"/>
          <p:nvPr>
            <p:ph idx="1" type="body"/>
          </p:nvPr>
        </p:nvSpPr>
        <p:spPr>
          <a:xfrm>
            <a:off x="311700" y="1447925"/>
            <a:ext cx="8520600" cy="312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Global namespace is collection of all variable/function names available outside of any functions in a program</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When a function is called, it has a local namespace</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This local namespace is unique to its execution and forgotten once it returns</a:t>
            </a:r>
            <a:endParaRPr>
              <a:solidFill>
                <a:srgbClr val="999999"/>
              </a:solidFill>
            </a:endParaRPr>
          </a:p>
          <a:p>
            <a:pPr indent="-342900" lvl="0" marL="457200" rtl="0" algn="l">
              <a:spcBef>
                <a:spcPts val="0"/>
              </a:spcBef>
              <a:spcAft>
                <a:spcPts val="0"/>
              </a:spcAft>
              <a:buSzPts val="1800"/>
              <a:buChar char="-"/>
            </a:pPr>
            <a:r>
              <a:rPr lang="en"/>
              <a:t>When a variable is referred to, Python looks in the </a:t>
            </a:r>
            <a:r>
              <a:rPr b="1" lang="en"/>
              <a:t>most local namespace </a:t>
            </a:r>
            <a:r>
              <a:rPr lang="en"/>
              <a:t>first, then checks less local namespaces, then finally the global namespace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70" name="Shape 270"/>
        <p:cNvGrpSpPr/>
        <p:nvPr/>
      </p:nvGrpSpPr>
      <p:grpSpPr>
        <a:xfrm>
          <a:off x="0" y="0"/>
          <a:ext cx="0" cy="0"/>
          <a:chOff x="0" y="0"/>
          <a:chExt cx="0" cy="0"/>
        </a:xfrm>
      </p:grpSpPr>
      <p:sp>
        <p:nvSpPr>
          <p:cNvPr id="271" name="Google Shape;27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mean by “local” and “global” namespace? What is “scope”?</a:t>
            </a:r>
            <a:endParaRPr/>
          </a:p>
        </p:txBody>
      </p:sp>
      <p:sp>
        <p:nvSpPr>
          <p:cNvPr id="272" name="Google Shape;272;p47"/>
          <p:cNvSpPr txBox="1"/>
          <p:nvPr>
            <p:ph idx="1" type="body"/>
          </p:nvPr>
        </p:nvSpPr>
        <p:spPr>
          <a:xfrm>
            <a:off x="311700" y="1447925"/>
            <a:ext cx="8520600" cy="312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B7B7B7"/>
              </a:buClr>
              <a:buSzPts val="1800"/>
              <a:buChar char="-"/>
            </a:pPr>
            <a:r>
              <a:rPr lang="en">
                <a:solidFill>
                  <a:srgbClr val="B7B7B7"/>
                </a:solidFill>
              </a:rPr>
              <a:t>Global namespace is collection of all variable/function names available outside of any functions in a program</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When a function is called, it has a local namespace</a:t>
            </a:r>
            <a:endParaRPr>
              <a:solidFill>
                <a:srgbClr val="B7B7B7"/>
              </a:solidFill>
            </a:endParaRPr>
          </a:p>
          <a:p>
            <a:pPr indent="-317500" lvl="1" marL="914400" rtl="0" algn="l">
              <a:spcBef>
                <a:spcPts val="0"/>
              </a:spcBef>
              <a:spcAft>
                <a:spcPts val="0"/>
              </a:spcAft>
              <a:buClr>
                <a:srgbClr val="B7B7B7"/>
              </a:buClr>
              <a:buSzPts val="1400"/>
              <a:buChar char="-"/>
            </a:pPr>
            <a:r>
              <a:rPr lang="en">
                <a:solidFill>
                  <a:srgbClr val="B7B7B7"/>
                </a:solidFill>
              </a:rPr>
              <a:t>This local namespace is unique to its execution and forgotten once it returns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When a variable is referred to, Python looks in the most local namespace first, then checks less local namespaces, then finally the global namespace</a:t>
            </a:r>
            <a:endParaRPr>
              <a:solidFill>
                <a:srgbClr val="B7B7B7"/>
              </a:solidFill>
            </a:endParaRPr>
          </a:p>
          <a:p>
            <a:pPr indent="-342900" lvl="0" marL="457200" rtl="0" algn="l">
              <a:spcBef>
                <a:spcPts val="0"/>
              </a:spcBef>
              <a:spcAft>
                <a:spcPts val="0"/>
              </a:spcAft>
              <a:buSzPts val="1800"/>
              <a:buChar char="-"/>
            </a:pPr>
            <a:r>
              <a:rPr lang="en"/>
              <a:t>We discourage the editing of global variables inside a function - it’s safer to return something from your function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76" name="Shape 276"/>
        <p:cNvGrpSpPr/>
        <p:nvPr/>
      </p:nvGrpSpPr>
      <p:grpSpPr>
        <a:xfrm>
          <a:off x="0" y="0"/>
          <a:ext cx="0" cy="0"/>
          <a:chOff x="0" y="0"/>
          <a:chExt cx="0" cy="0"/>
        </a:xfrm>
      </p:grpSpPr>
      <p:sp>
        <p:nvSpPr>
          <p:cNvPr id="277" name="Google Shape;27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mean by “local” and “global” namespace? What is “scope”?</a:t>
            </a:r>
            <a:endParaRPr/>
          </a:p>
        </p:txBody>
      </p:sp>
      <p:sp>
        <p:nvSpPr>
          <p:cNvPr id="278" name="Google Shape;278;p48"/>
          <p:cNvSpPr txBox="1"/>
          <p:nvPr>
            <p:ph idx="1" type="body"/>
          </p:nvPr>
        </p:nvSpPr>
        <p:spPr>
          <a:xfrm>
            <a:off x="311700" y="1447925"/>
            <a:ext cx="8520600" cy="312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999999"/>
              </a:buClr>
              <a:buSzPts val="1800"/>
              <a:buChar char="-"/>
            </a:pPr>
            <a:r>
              <a:rPr lang="en">
                <a:solidFill>
                  <a:srgbClr val="999999"/>
                </a:solidFill>
              </a:rPr>
              <a:t>Global namespace is collection of all variable/function names available outside of any functions in a program</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When a function is called, it has a local namespace</a:t>
            </a:r>
            <a:endParaRPr>
              <a:solidFill>
                <a:srgbClr val="999999"/>
              </a:solidFill>
            </a:endParaRPr>
          </a:p>
          <a:p>
            <a:pPr indent="-317500" lvl="1" marL="914400" rtl="0" algn="l">
              <a:spcBef>
                <a:spcPts val="0"/>
              </a:spcBef>
              <a:spcAft>
                <a:spcPts val="0"/>
              </a:spcAft>
              <a:buClr>
                <a:srgbClr val="999999"/>
              </a:buClr>
              <a:buSzPts val="1400"/>
              <a:buChar char="-"/>
            </a:pPr>
            <a:r>
              <a:rPr lang="en">
                <a:solidFill>
                  <a:srgbClr val="999999"/>
                </a:solidFill>
              </a:rPr>
              <a:t>This local namespace is unique to its execution and forgotten once it returns</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When a variable is referred to, Python looks in the most local namespace first, then checks less local namespaces, then finally the global namespace</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We discourage the editing of global variables inside a function - it’s safer to return something from your function</a:t>
            </a:r>
            <a:endParaRPr>
              <a:solidFill>
                <a:srgbClr val="999999"/>
              </a:solidFill>
            </a:endParaRPr>
          </a:p>
          <a:p>
            <a:pPr indent="-342900" lvl="0" marL="457200" rtl="0" algn="l">
              <a:spcBef>
                <a:spcPts val="0"/>
              </a:spcBef>
              <a:spcAft>
                <a:spcPts val="0"/>
              </a:spcAft>
              <a:buSzPts val="1800"/>
              <a:buChar char="-"/>
            </a:pPr>
            <a:r>
              <a:rPr b="1" lang="en"/>
              <a:t>Scope</a:t>
            </a:r>
            <a:r>
              <a:rPr lang="en"/>
              <a:t> is the area of a program where a namespace is used. E.g. variables in a function’s local namespace are said to be in that function’s scope.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2" name="Shape 282"/>
        <p:cNvGrpSpPr/>
        <p:nvPr/>
      </p:nvGrpSpPr>
      <p:grpSpPr>
        <a:xfrm>
          <a:off x="0" y="0"/>
          <a:ext cx="0" cy="0"/>
          <a:chOff x="0" y="0"/>
          <a:chExt cx="0" cy="0"/>
        </a:xfrm>
      </p:grpSpPr>
      <p:sp>
        <p:nvSpPr>
          <p:cNvPr id="283" name="Google Shape;28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output of this code?</a:t>
            </a:r>
            <a:endParaRPr/>
          </a:p>
        </p:txBody>
      </p:sp>
      <p:pic>
        <p:nvPicPr>
          <p:cNvPr id="284" name="Google Shape;284;p49"/>
          <p:cNvPicPr preferRelativeResize="0"/>
          <p:nvPr/>
        </p:nvPicPr>
        <p:blipFill>
          <a:blip r:embed="rId3">
            <a:alphaModFix/>
          </a:blip>
          <a:stretch>
            <a:fillRect/>
          </a:stretch>
        </p:blipFill>
        <p:spPr>
          <a:xfrm>
            <a:off x="311700" y="1152475"/>
            <a:ext cx="3412775" cy="26843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88" name="Shape 288"/>
        <p:cNvGrpSpPr/>
        <p:nvPr/>
      </p:nvGrpSpPr>
      <p:grpSpPr>
        <a:xfrm>
          <a:off x="0" y="0"/>
          <a:ext cx="0" cy="0"/>
          <a:chOff x="0" y="0"/>
          <a:chExt cx="0" cy="0"/>
        </a:xfrm>
      </p:grpSpPr>
      <p:sp>
        <p:nvSpPr>
          <p:cNvPr id="289" name="Google Shape;28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output of this code?</a:t>
            </a:r>
            <a:endParaRPr/>
          </a:p>
        </p:txBody>
      </p:sp>
      <p:sp>
        <p:nvSpPr>
          <p:cNvPr id="290" name="Google Shape;290;p50"/>
          <p:cNvSpPr txBox="1"/>
          <p:nvPr>
            <p:ph idx="1" type="body"/>
          </p:nvPr>
        </p:nvSpPr>
        <p:spPr>
          <a:xfrm>
            <a:off x="4600225" y="1152475"/>
            <a:ext cx="423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[1,2]</a:t>
            </a:r>
            <a:endParaRPr/>
          </a:p>
          <a:p>
            <a:pPr indent="0" lvl="0" marL="0" rtl="0" algn="l">
              <a:spcBef>
                <a:spcPts val="1200"/>
              </a:spcBef>
              <a:spcAft>
                <a:spcPts val="1200"/>
              </a:spcAft>
              <a:buNone/>
            </a:pPr>
            <a:r>
              <a:t/>
            </a:r>
            <a:endParaRPr/>
          </a:p>
        </p:txBody>
      </p:sp>
      <p:pic>
        <p:nvPicPr>
          <p:cNvPr id="291" name="Google Shape;291;p50"/>
          <p:cNvPicPr preferRelativeResize="0"/>
          <p:nvPr/>
        </p:nvPicPr>
        <p:blipFill>
          <a:blip r:embed="rId3">
            <a:alphaModFix/>
          </a:blip>
          <a:stretch>
            <a:fillRect/>
          </a:stretch>
        </p:blipFill>
        <p:spPr>
          <a:xfrm>
            <a:off x="311700" y="1152475"/>
            <a:ext cx="3412775" cy="2684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95" name="Shape 295"/>
        <p:cNvGrpSpPr/>
        <p:nvPr/>
      </p:nvGrpSpPr>
      <p:grpSpPr>
        <a:xfrm>
          <a:off x="0" y="0"/>
          <a:ext cx="0" cy="0"/>
          <a:chOff x="0" y="0"/>
          <a:chExt cx="0" cy="0"/>
        </a:xfrm>
      </p:grpSpPr>
      <p:sp>
        <p:nvSpPr>
          <p:cNvPr id="296" name="Google Shape;29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output of this code?</a:t>
            </a:r>
            <a:endParaRPr/>
          </a:p>
        </p:txBody>
      </p:sp>
      <p:sp>
        <p:nvSpPr>
          <p:cNvPr id="297" name="Google Shape;297;p51"/>
          <p:cNvSpPr txBox="1"/>
          <p:nvPr>
            <p:ph idx="1" type="body"/>
          </p:nvPr>
        </p:nvSpPr>
        <p:spPr>
          <a:xfrm>
            <a:off x="4600225" y="1152475"/>
            <a:ext cx="423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[1,2]</a:t>
            </a:r>
            <a:endParaRPr/>
          </a:p>
          <a:p>
            <a:pPr indent="0" lvl="0" marL="0" rtl="0" algn="l">
              <a:spcBef>
                <a:spcPts val="1200"/>
              </a:spcBef>
              <a:spcAft>
                <a:spcPts val="0"/>
              </a:spcAft>
              <a:buNone/>
            </a:pPr>
            <a:r>
              <a:rPr lang="en"/>
              <a:t>Mid-mystery: [2,2,5]</a:t>
            </a:r>
            <a:endParaRPr/>
          </a:p>
          <a:p>
            <a:pPr indent="0" lvl="0" marL="0" rtl="0" algn="l">
              <a:spcBef>
                <a:spcPts val="1200"/>
              </a:spcBef>
              <a:spcAft>
                <a:spcPts val="1200"/>
              </a:spcAft>
              <a:buNone/>
            </a:pPr>
            <a:r>
              <a:t/>
            </a:r>
            <a:endParaRPr/>
          </a:p>
        </p:txBody>
      </p:sp>
      <p:pic>
        <p:nvPicPr>
          <p:cNvPr id="298" name="Google Shape;298;p51"/>
          <p:cNvPicPr preferRelativeResize="0"/>
          <p:nvPr/>
        </p:nvPicPr>
        <p:blipFill>
          <a:blip r:embed="rId3">
            <a:alphaModFix/>
          </a:blip>
          <a:stretch>
            <a:fillRect/>
          </a:stretch>
        </p:blipFill>
        <p:spPr>
          <a:xfrm>
            <a:off x="311700" y="1152475"/>
            <a:ext cx="3412775" cy="268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it important to write comments for the code we write? Wouldn’t it save time, storage space and processing time to write code without comments?</a:t>
            </a:r>
            <a:endParaRPr/>
          </a:p>
        </p:txBody>
      </p:sp>
      <p:sp>
        <p:nvSpPr>
          <p:cNvPr id="72" name="Google Shape;72;p16"/>
          <p:cNvSpPr txBox="1"/>
          <p:nvPr>
            <p:ph idx="1" type="body"/>
          </p:nvPr>
        </p:nvSpPr>
        <p:spPr>
          <a:xfrm>
            <a:off x="311700" y="1877250"/>
            <a:ext cx="8520600" cy="269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People look at code in the future (near or distant!) need to understand what it does and why we made certain choices when we wrote it</a:t>
            </a:r>
            <a:endParaRPr/>
          </a:p>
          <a:p>
            <a:pPr indent="-342900" lvl="0" marL="457200" rtl="0" algn="l">
              <a:spcBef>
                <a:spcPts val="0"/>
              </a:spcBef>
              <a:spcAft>
                <a:spcPts val="0"/>
              </a:spcAft>
              <a:buSzPts val="1800"/>
              <a:buChar char="-"/>
            </a:pPr>
            <a:r>
              <a:rPr lang="en"/>
              <a:t>Code is read more often than it is written!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02" name="Shape 302"/>
        <p:cNvGrpSpPr/>
        <p:nvPr/>
      </p:nvGrpSpPr>
      <p:grpSpPr>
        <a:xfrm>
          <a:off x="0" y="0"/>
          <a:ext cx="0" cy="0"/>
          <a:chOff x="0" y="0"/>
          <a:chExt cx="0" cy="0"/>
        </a:xfrm>
      </p:grpSpPr>
      <p:sp>
        <p:nvSpPr>
          <p:cNvPr id="303" name="Google Shape;30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output of this code?</a:t>
            </a:r>
            <a:endParaRPr/>
          </a:p>
        </p:txBody>
      </p:sp>
      <p:sp>
        <p:nvSpPr>
          <p:cNvPr id="304" name="Google Shape;304;p52"/>
          <p:cNvSpPr txBox="1"/>
          <p:nvPr>
            <p:ph idx="1" type="body"/>
          </p:nvPr>
        </p:nvSpPr>
        <p:spPr>
          <a:xfrm>
            <a:off x="4600225" y="1152475"/>
            <a:ext cx="423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[1,2]</a:t>
            </a:r>
            <a:endParaRPr/>
          </a:p>
          <a:p>
            <a:pPr indent="0" lvl="0" marL="0" rtl="0" algn="l">
              <a:spcBef>
                <a:spcPts val="1200"/>
              </a:spcBef>
              <a:spcAft>
                <a:spcPts val="0"/>
              </a:spcAft>
              <a:buNone/>
            </a:pPr>
            <a:r>
              <a:rPr lang="en"/>
              <a:t>Mid-mystery: [2,2,5]</a:t>
            </a:r>
            <a:endParaRPr/>
          </a:p>
          <a:p>
            <a:pPr indent="0" lvl="0" marL="0" rtl="0" algn="l">
              <a:spcBef>
                <a:spcPts val="1200"/>
              </a:spcBef>
              <a:spcAft>
                <a:spcPts val="0"/>
              </a:spcAft>
              <a:buNone/>
            </a:pPr>
            <a:r>
              <a:rPr lang="en"/>
              <a:t>[2,2,5]</a:t>
            </a:r>
            <a:endParaRPr/>
          </a:p>
          <a:p>
            <a:pPr indent="0" lvl="0" marL="0" rtl="0" algn="l">
              <a:spcBef>
                <a:spcPts val="1200"/>
              </a:spcBef>
              <a:spcAft>
                <a:spcPts val="1200"/>
              </a:spcAft>
              <a:buNone/>
            </a:pPr>
            <a:r>
              <a:t/>
            </a:r>
            <a:endParaRPr/>
          </a:p>
        </p:txBody>
      </p:sp>
      <p:pic>
        <p:nvPicPr>
          <p:cNvPr id="305" name="Google Shape;305;p52"/>
          <p:cNvPicPr preferRelativeResize="0"/>
          <p:nvPr/>
        </p:nvPicPr>
        <p:blipFill>
          <a:blip r:embed="rId3">
            <a:alphaModFix/>
          </a:blip>
          <a:stretch>
            <a:fillRect/>
          </a:stretch>
        </p:blipFill>
        <p:spPr>
          <a:xfrm>
            <a:off x="311700" y="1152475"/>
            <a:ext cx="3412775" cy="2684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09" name="Shape 309"/>
        <p:cNvGrpSpPr/>
        <p:nvPr/>
      </p:nvGrpSpPr>
      <p:grpSpPr>
        <a:xfrm>
          <a:off x="0" y="0"/>
          <a:ext cx="0" cy="0"/>
          <a:chOff x="0" y="0"/>
          <a:chExt cx="0" cy="0"/>
        </a:xfrm>
      </p:grpSpPr>
      <p:sp>
        <p:nvSpPr>
          <p:cNvPr id="310" name="Google Shape;31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output of this code?</a:t>
            </a:r>
            <a:endParaRPr/>
          </a:p>
        </p:txBody>
      </p:sp>
      <p:sp>
        <p:nvSpPr>
          <p:cNvPr id="311" name="Google Shape;311;p53"/>
          <p:cNvSpPr txBox="1"/>
          <p:nvPr>
            <p:ph idx="1" type="body"/>
          </p:nvPr>
        </p:nvSpPr>
        <p:spPr>
          <a:xfrm>
            <a:off x="4600225" y="1152475"/>
            <a:ext cx="423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[1,2]</a:t>
            </a:r>
            <a:endParaRPr/>
          </a:p>
          <a:p>
            <a:pPr indent="0" lvl="0" marL="0" rtl="0" algn="l">
              <a:spcBef>
                <a:spcPts val="1200"/>
              </a:spcBef>
              <a:spcAft>
                <a:spcPts val="0"/>
              </a:spcAft>
              <a:buNone/>
            </a:pPr>
            <a:r>
              <a:rPr lang="en"/>
              <a:t>Mid-mystery: [2,2,5]</a:t>
            </a:r>
            <a:endParaRPr/>
          </a:p>
          <a:p>
            <a:pPr indent="0" lvl="0" marL="0" rtl="0" algn="l">
              <a:spcBef>
                <a:spcPts val="1200"/>
              </a:spcBef>
              <a:spcAft>
                <a:spcPts val="0"/>
              </a:spcAft>
              <a:buNone/>
            </a:pPr>
            <a:r>
              <a:rPr lang="en"/>
              <a:t>[2,2,5]</a:t>
            </a:r>
            <a:endParaRPr/>
          </a:p>
          <a:p>
            <a:pPr indent="0" lvl="0" marL="0" rtl="0" algn="l">
              <a:spcBef>
                <a:spcPts val="1200"/>
              </a:spcBef>
              <a:spcAft>
                <a:spcPts val="0"/>
              </a:spcAft>
              <a:buNone/>
            </a:pPr>
            <a:r>
              <a:rPr lang="en"/>
              <a:t>Mid-mystery: [3,2,5,5]</a:t>
            </a:r>
            <a:endParaRPr/>
          </a:p>
          <a:p>
            <a:pPr indent="0" lvl="0" marL="0" rtl="0" algn="l">
              <a:spcBef>
                <a:spcPts val="1200"/>
              </a:spcBef>
              <a:spcAft>
                <a:spcPts val="1200"/>
              </a:spcAft>
              <a:buNone/>
            </a:pPr>
            <a:r>
              <a:t/>
            </a:r>
            <a:endParaRPr/>
          </a:p>
        </p:txBody>
      </p:sp>
      <p:pic>
        <p:nvPicPr>
          <p:cNvPr id="312" name="Google Shape;312;p53"/>
          <p:cNvPicPr preferRelativeResize="0"/>
          <p:nvPr/>
        </p:nvPicPr>
        <p:blipFill>
          <a:blip r:embed="rId3">
            <a:alphaModFix/>
          </a:blip>
          <a:stretch>
            <a:fillRect/>
          </a:stretch>
        </p:blipFill>
        <p:spPr>
          <a:xfrm>
            <a:off x="311700" y="1152475"/>
            <a:ext cx="3412775" cy="2684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16" name="Shape 316"/>
        <p:cNvGrpSpPr/>
        <p:nvPr/>
      </p:nvGrpSpPr>
      <p:grpSpPr>
        <a:xfrm>
          <a:off x="0" y="0"/>
          <a:ext cx="0" cy="0"/>
          <a:chOff x="0" y="0"/>
          <a:chExt cx="0" cy="0"/>
        </a:xfrm>
      </p:grpSpPr>
      <p:sp>
        <p:nvSpPr>
          <p:cNvPr id="317" name="Google Shape;31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output of this code?</a:t>
            </a:r>
            <a:endParaRPr/>
          </a:p>
        </p:txBody>
      </p:sp>
      <p:sp>
        <p:nvSpPr>
          <p:cNvPr id="318" name="Google Shape;318;p54"/>
          <p:cNvSpPr txBox="1"/>
          <p:nvPr>
            <p:ph idx="1" type="body"/>
          </p:nvPr>
        </p:nvSpPr>
        <p:spPr>
          <a:xfrm>
            <a:off x="4600225" y="1152475"/>
            <a:ext cx="423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[1,2]</a:t>
            </a:r>
            <a:endParaRPr/>
          </a:p>
          <a:p>
            <a:pPr indent="0" lvl="0" marL="0" rtl="0" algn="l">
              <a:spcBef>
                <a:spcPts val="1200"/>
              </a:spcBef>
              <a:spcAft>
                <a:spcPts val="0"/>
              </a:spcAft>
              <a:buNone/>
            </a:pPr>
            <a:r>
              <a:rPr lang="en"/>
              <a:t>Mid-mystery: [2,2,5]</a:t>
            </a:r>
            <a:endParaRPr/>
          </a:p>
          <a:p>
            <a:pPr indent="0" lvl="0" marL="0" rtl="0" algn="l">
              <a:spcBef>
                <a:spcPts val="1200"/>
              </a:spcBef>
              <a:spcAft>
                <a:spcPts val="0"/>
              </a:spcAft>
              <a:buNone/>
            </a:pPr>
            <a:r>
              <a:rPr lang="en"/>
              <a:t>[2,2,5]</a:t>
            </a:r>
            <a:endParaRPr/>
          </a:p>
          <a:p>
            <a:pPr indent="0" lvl="0" marL="0" rtl="0" algn="l">
              <a:spcBef>
                <a:spcPts val="1200"/>
              </a:spcBef>
              <a:spcAft>
                <a:spcPts val="0"/>
              </a:spcAft>
              <a:buNone/>
            </a:pPr>
            <a:r>
              <a:rPr lang="en"/>
              <a:t>Mid-mystery: [3,2,5,5]</a:t>
            </a:r>
            <a:endParaRPr/>
          </a:p>
          <a:p>
            <a:pPr indent="0" lvl="0" marL="0" rtl="0" algn="l">
              <a:spcBef>
                <a:spcPts val="1200"/>
              </a:spcBef>
              <a:spcAft>
                <a:spcPts val="1200"/>
              </a:spcAft>
              <a:buNone/>
            </a:pPr>
            <a:r>
              <a:rPr lang="en"/>
              <a:t>[2,2,5]</a:t>
            </a:r>
            <a:endParaRPr/>
          </a:p>
        </p:txBody>
      </p:sp>
      <p:pic>
        <p:nvPicPr>
          <p:cNvPr id="319" name="Google Shape;319;p54"/>
          <p:cNvPicPr preferRelativeResize="0"/>
          <p:nvPr/>
        </p:nvPicPr>
        <p:blipFill>
          <a:blip r:embed="rId3">
            <a:alphaModFix/>
          </a:blip>
          <a:stretch>
            <a:fillRect/>
          </a:stretch>
        </p:blipFill>
        <p:spPr>
          <a:xfrm>
            <a:off x="311700" y="1152475"/>
            <a:ext cx="3412775" cy="2684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Something is wrong with this code. What will its output be? How could we fix it?</a:t>
            </a:r>
            <a:endParaRPr/>
          </a:p>
        </p:txBody>
      </p:sp>
      <p:pic>
        <p:nvPicPr>
          <p:cNvPr id="325" name="Google Shape;325;p55"/>
          <p:cNvPicPr preferRelativeResize="0"/>
          <p:nvPr/>
        </p:nvPicPr>
        <p:blipFill>
          <a:blip r:embed="rId3">
            <a:alphaModFix/>
          </a:blip>
          <a:stretch>
            <a:fillRect/>
          </a:stretch>
        </p:blipFill>
        <p:spPr>
          <a:xfrm>
            <a:off x="354425" y="1902475"/>
            <a:ext cx="4359650" cy="16836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Something is wrong with this code. What will its output be? How could we fix it?</a:t>
            </a:r>
            <a:endParaRPr/>
          </a:p>
        </p:txBody>
      </p:sp>
      <p:pic>
        <p:nvPicPr>
          <p:cNvPr id="331" name="Google Shape;331;p56"/>
          <p:cNvPicPr preferRelativeResize="0"/>
          <p:nvPr/>
        </p:nvPicPr>
        <p:blipFill>
          <a:blip r:embed="rId3">
            <a:alphaModFix/>
          </a:blip>
          <a:stretch>
            <a:fillRect/>
          </a:stretch>
        </p:blipFill>
        <p:spPr>
          <a:xfrm>
            <a:off x="354425" y="1902475"/>
            <a:ext cx="4359650" cy="1683675"/>
          </a:xfrm>
          <a:prstGeom prst="rect">
            <a:avLst/>
          </a:prstGeom>
          <a:noFill/>
          <a:ln>
            <a:noFill/>
          </a:ln>
        </p:spPr>
      </p:pic>
      <p:pic>
        <p:nvPicPr>
          <p:cNvPr id="332" name="Google Shape;332;p56"/>
          <p:cNvPicPr preferRelativeResize="0"/>
          <p:nvPr/>
        </p:nvPicPr>
        <p:blipFill>
          <a:blip r:embed="rId4">
            <a:alphaModFix/>
          </a:blip>
          <a:stretch>
            <a:fillRect/>
          </a:stretch>
        </p:blipFill>
        <p:spPr>
          <a:xfrm>
            <a:off x="4750350" y="1890000"/>
            <a:ext cx="4081951" cy="136349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output of the following code? Classify the variables by which namespace they belong in</a:t>
            </a:r>
            <a:endParaRPr/>
          </a:p>
        </p:txBody>
      </p:sp>
      <p:sp>
        <p:nvSpPr>
          <p:cNvPr id="338" name="Google Shape;338;p57"/>
          <p:cNvSpPr txBox="1"/>
          <p:nvPr>
            <p:ph idx="1" type="body"/>
          </p:nvPr>
        </p:nvSpPr>
        <p:spPr>
          <a:xfrm>
            <a:off x="311700" y="1456350"/>
            <a:ext cx="8520600" cy="311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9" name="Google Shape;339;p57"/>
          <p:cNvPicPr preferRelativeResize="0"/>
          <p:nvPr/>
        </p:nvPicPr>
        <p:blipFill>
          <a:blip r:embed="rId3">
            <a:alphaModFix/>
          </a:blip>
          <a:stretch>
            <a:fillRect/>
          </a:stretch>
        </p:blipFill>
        <p:spPr>
          <a:xfrm>
            <a:off x="311703" y="1456350"/>
            <a:ext cx="3150575" cy="2155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output of the following code? Classify the variables by which namespace they belong in</a:t>
            </a:r>
            <a:endParaRPr/>
          </a:p>
        </p:txBody>
      </p:sp>
      <p:pic>
        <p:nvPicPr>
          <p:cNvPr id="345" name="Google Shape;345;p58"/>
          <p:cNvPicPr preferRelativeResize="0"/>
          <p:nvPr/>
        </p:nvPicPr>
        <p:blipFill>
          <a:blip r:embed="rId3">
            <a:alphaModFix/>
          </a:blip>
          <a:stretch>
            <a:fillRect/>
          </a:stretch>
        </p:blipFill>
        <p:spPr>
          <a:xfrm>
            <a:off x="311703" y="1456350"/>
            <a:ext cx="3150575" cy="2155050"/>
          </a:xfrm>
          <a:prstGeom prst="rect">
            <a:avLst/>
          </a:prstGeom>
          <a:noFill/>
          <a:ln>
            <a:noFill/>
          </a:ln>
        </p:spPr>
      </p:pic>
      <p:pic>
        <p:nvPicPr>
          <p:cNvPr id="346" name="Google Shape;346;p58"/>
          <p:cNvPicPr preferRelativeResize="0"/>
          <p:nvPr/>
        </p:nvPicPr>
        <p:blipFill>
          <a:blip r:embed="rId4">
            <a:alphaModFix/>
          </a:blip>
          <a:stretch>
            <a:fillRect/>
          </a:stretch>
        </p:blipFill>
        <p:spPr>
          <a:xfrm>
            <a:off x="5946374" y="3998625"/>
            <a:ext cx="1537700" cy="7365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is it useful to “return early”? How can it make out code safer and more efficient?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is it useful to “return early”? How can it make out code safer and more efficient?</a:t>
            </a:r>
            <a:endParaRPr/>
          </a:p>
        </p:txBody>
      </p:sp>
      <p:sp>
        <p:nvSpPr>
          <p:cNvPr id="357" name="Google Shape;357;p60"/>
          <p:cNvSpPr txBox="1"/>
          <p:nvPr>
            <p:ph idx="1" type="body"/>
          </p:nvPr>
        </p:nvSpPr>
        <p:spPr>
          <a:xfrm>
            <a:off x="311700" y="1447925"/>
            <a:ext cx="8520600" cy="312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answer is returned as soon as it is known, rather than waiting for a process to complete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is it useful to “return early”? How can it make out code safer and more efficient?</a:t>
            </a:r>
            <a:endParaRPr/>
          </a:p>
        </p:txBody>
      </p:sp>
      <p:sp>
        <p:nvSpPr>
          <p:cNvPr id="363" name="Google Shape;363;p61"/>
          <p:cNvSpPr txBox="1"/>
          <p:nvPr>
            <p:ph idx="1" type="body"/>
          </p:nvPr>
        </p:nvSpPr>
        <p:spPr>
          <a:xfrm>
            <a:off x="311700" y="1447925"/>
            <a:ext cx="8520600" cy="312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answer is returned as soon as it is known, rather than waiting for a process to complete</a:t>
            </a:r>
            <a:endParaRPr/>
          </a:p>
          <a:p>
            <a:pPr indent="-317500" lvl="1" marL="914400" rtl="0" algn="l">
              <a:spcBef>
                <a:spcPts val="0"/>
              </a:spcBef>
              <a:spcAft>
                <a:spcPts val="0"/>
              </a:spcAft>
              <a:buSzPts val="1400"/>
              <a:buChar char="-"/>
            </a:pPr>
            <a:r>
              <a:rPr lang="en"/>
              <a:t>E.g. a searching function can return as soon as the thing it’s searching for is found, rather than checking things it hasn’t yet checked.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it important to write comments for the code we write? Wouldn’t it save time, storage space and processing time to write code without comments?</a:t>
            </a:r>
            <a:endParaRPr/>
          </a:p>
        </p:txBody>
      </p:sp>
      <p:sp>
        <p:nvSpPr>
          <p:cNvPr id="78" name="Google Shape;78;p17"/>
          <p:cNvSpPr txBox="1"/>
          <p:nvPr>
            <p:ph idx="1" type="body"/>
          </p:nvPr>
        </p:nvSpPr>
        <p:spPr>
          <a:xfrm>
            <a:off x="311700" y="1877250"/>
            <a:ext cx="8520600" cy="269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People look at code in the future (near or distant!) need to understand what it does and why we made certain choices when we wrote it</a:t>
            </a:r>
            <a:endParaRPr/>
          </a:p>
          <a:p>
            <a:pPr indent="-342900" lvl="0" marL="457200" rtl="0" algn="l">
              <a:spcBef>
                <a:spcPts val="0"/>
              </a:spcBef>
              <a:spcAft>
                <a:spcPts val="0"/>
              </a:spcAft>
              <a:buSzPts val="1800"/>
              <a:buChar char="-"/>
            </a:pPr>
            <a:r>
              <a:rPr lang="en"/>
              <a:t>Code is read more often than it is written!</a:t>
            </a:r>
            <a:endParaRPr/>
          </a:p>
          <a:p>
            <a:pPr indent="-342900" lvl="0" marL="457200" rtl="0" algn="l">
              <a:spcBef>
                <a:spcPts val="0"/>
              </a:spcBef>
              <a:spcAft>
                <a:spcPts val="0"/>
              </a:spcAft>
              <a:buSzPts val="1800"/>
              <a:buChar char="-"/>
            </a:pPr>
            <a:r>
              <a:rPr lang="en"/>
              <a:t>It might be quicker to write code if we didn’t write comments, but we would lose time trying to debug it later!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is it useful to “return early”? How can it make out code safer and more efficient?</a:t>
            </a:r>
            <a:endParaRPr/>
          </a:p>
        </p:txBody>
      </p:sp>
      <p:sp>
        <p:nvSpPr>
          <p:cNvPr id="369" name="Google Shape;369;p62"/>
          <p:cNvSpPr txBox="1"/>
          <p:nvPr>
            <p:ph idx="1" type="body"/>
          </p:nvPr>
        </p:nvSpPr>
        <p:spPr>
          <a:xfrm>
            <a:off x="311700" y="1447925"/>
            <a:ext cx="8520600" cy="312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answer is returned as soon as it is known, rather than waiting for a process to complete</a:t>
            </a:r>
            <a:endParaRPr/>
          </a:p>
          <a:p>
            <a:pPr indent="-317500" lvl="1" marL="914400" rtl="0" algn="l">
              <a:spcBef>
                <a:spcPts val="0"/>
              </a:spcBef>
              <a:spcAft>
                <a:spcPts val="0"/>
              </a:spcAft>
              <a:buSzPts val="1400"/>
              <a:buChar char="-"/>
            </a:pPr>
            <a:r>
              <a:rPr lang="en"/>
              <a:t>E.g. a searching function can return as soon as the thing it’s searching for is found, rather than checking things it hasn’t yet checked.</a:t>
            </a:r>
            <a:endParaRPr/>
          </a:p>
          <a:p>
            <a:pPr indent="-342900" lvl="0" marL="457200" rtl="0" algn="l">
              <a:spcBef>
                <a:spcPts val="0"/>
              </a:spcBef>
              <a:spcAft>
                <a:spcPts val="0"/>
              </a:spcAft>
              <a:buSzPts val="1800"/>
              <a:buChar char="-"/>
            </a:pPr>
            <a:r>
              <a:rPr lang="en"/>
              <a:t>This increases the efficiency of our programs!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helper functions? How do they make our code more reusable and readable?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helper functions? How do they make our code more reusable and readable?</a:t>
            </a:r>
            <a:endParaRPr/>
          </a:p>
        </p:txBody>
      </p:sp>
      <p:sp>
        <p:nvSpPr>
          <p:cNvPr id="380" name="Google Shape;380;p64"/>
          <p:cNvSpPr txBox="1"/>
          <p:nvPr>
            <p:ph idx="1" type="body"/>
          </p:nvPr>
        </p:nvSpPr>
        <p:spPr>
          <a:xfrm>
            <a:off x="311700" y="1414250"/>
            <a:ext cx="8520600" cy="315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Function that performs some small part of the computation of another function</a:t>
            </a:r>
            <a:endParaRPr/>
          </a:p>
          <a:p>
            <a:pPr indent="-342900" lvl="0" marL="457200" rtl="0" algn="l">
              <a:spcBef>
                <a:spcPts val="0"/>
              </a:spcBef>
              <a:spcAft>
                <a:spcPts val="0"/>
              </a:spcAft>
              <a:buSzPts val="1800"/>
              <a:buChar char="-"/>
            </a:pPr>
            <a:r>
              <a:rPr lang="en"/>
              <a:t>Allow us to give descriptive names to bits of computation!</a:t>
            </a:r>
            <a:endParaRPr/>
          </a:p>
          <a:p>
            <a:pPr indent="-342900" lvl="0" marL="457200" rtl="0" algn="l">
              <a:spcBef>
                <a:spcPts val="0"/>
              </a:spcBef>
              <a:spcAft>
                <a:spcPts val="0"/>
              </a:spcAft>
              <a:buSzPts val="1800"/>
              <a:buChar char="-"/>
            </a:pPr>
            <a:r>
              <a:rPr lang="en"/>
              <a:t>We can reuse a helper function if we need to do the same computation more than once!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Compare the two functions. Are they equivalent?</a:t>
            </a:r>
            <a:endParaRPr/>
          </a:p>
        </p:txBody>
      </p:sp>
      <p:pic>
        <p:nvPicPr>
          <p:cNvPr id="386" name="Google Shape;386;p65"/>
          <p:cNvPicPr preferRelativeResize="0"/>
          <p:nvPr/>
        </p:nvPicPr>
        <p:blipFill>
          <a:blip r:embed="rId3">
            <a:alphaModFix/>
          </a:blip>
          <a:stretch>
            <a:fillRect/>
          </a:stretch>
        </p:blipFill>
        <p:spPr>
          <a:xfrm>
            <a:off x="549250" y="1152475"/>
            <a:ext cx="3795000" cy="1356765"/>
          </a:xfrm>
          <a:prstGeom prst="rect">
            <a:avLst/>
          </a:prstGeom>
          <a:noFill/>
          <a:ln>
            <a:noFill/>
          </a:ln>
        </p:spPr>
      </p:pic>
      <p:pic>
        <p:nvPicPr>
          <p:cNvPr id="387" name="Google Shape;387;p65"/>
          <p:cNvPicPr preferRelativeResize="0"/>
          <p:nvPr/>
        </p:nvPicPr>
        <p:blipFill>
          <a:blip r:embed="rId4">
            <a:alphaModFix/>
          </a:blip>
          <a:stretch>
            <a:fillRect/>
          </a:stretch>
        </p:blipFill>
        <p:spPr>
          <a:xfrm>
            <a:off x="549250" y="2509250"/>
            <a:ext cx="5479750" cy="221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it important to write comments for the code we write? Wouldn’t it save time, storage space and processing time to write code without comments?</a:t>
            </a:r>
            <a:endParaRPr/>
          </a:p>
        </p:txBody>
      </p:sp>
      <p:sp>
        <p:nvSpPr>
          <p:cNvPr id="84" name="Google Shape;84;p18"/>
          <p:cNvSpPr txBox="1"/>
          <p:nvPr>
            <p:ph idx="1" type="body"/>
          </p:nvPr>
        </p:nvSpPr>
        <p:spPr>
          <a:xfrm>
            <a:off x="311700" y="1877250"/>
            <a:ext cx="8520600" cy="269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People look at code in the future (near or distant!) need to understand what it does and why we made certain choices when we wrote it</a:t>
            </a:r>
            <a:endParaRPr/>
          </a:p>
          <a:p>
            <a:pPr indent="-342900" lvl="0" marL="457200" rtl="0" algn="l">
              <a:spcBef>
                <a:spcPts val="0"/>
              </a:spcBef>
              <a:spcAft>
                <a:spcPts val="0"/>
              </a:spcAft>
              <a:buSzPts val="1800"/>
              <a:buChar char="-"/>
            </a:pPr>
            <a:r>
              <a:rPr lang="en"/>
              <a:t>Code is read more often than it is written!</a:t>
            </a:r>
            <a:endParaRPr/>
          </a:p>
          <a:p>
            <a:pPr indent="-342900" lvl="0" marL="457200" rtl="0" algn="l">
              <a:spcBef>
                <a:spcPts val="0"/>
              </a:spcBef>
              <a:spcAft>
                <a:spcPts val="0"/>
              </a:spcAft>
              <a:buSzPts val="1800"/>
              <a:buChar char="-"/>
            </a:pPr>
            <a:r>
              <a:rPr lang="en"/>
              <a:t>It might be quicker to write code if we didn’t write comments, but we would lose time trying to debug it later!</a:t>
            </a:r>
            <a:endParaRPr/>
          </a:p>
          <a:p>
            <a:pPr indent="-342900" lvl="0" marL="457200" rtl="0" algn="l">
              <a:spcBef>
                <a:spcPts val="0"/>
              </a:spcBef>
              <a:spcAft>
                <a:spcPts val="0"/>
              </a:spcAft>
              <a:buSzPts val="1800"/>
              <a:buChar char="-"/>
            </a:pPr>
            <a:r>
              <a:rPr lang="en"/>
              <a:t>Comments are discarded before code is run, so don’t affect run-time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“docstring”? What is its purpose?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“docstring”? What is its purpose?</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big comment at the top of a function that describes what it does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“docstring”? What is its purpose?</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big comment at the top of a function that describes what it does</a:t>
            </a:r>
            <a:endParaRPr/>
          </a:p>
          <a:p>
            <a:pPr indent="-342900" lvl="0" marL="457200" rtl="0" algn="l">
              <a:spcBef>
                <a:spcPts val="0"/>
              </a:spcBef>
              <a:spcAft>
                <a:spcPts val="0"/>
              </a:spcAft>
              <a:buSzPts val="1800"/>
              <a:buChar char="-"/>
            </a:pPr>
            <a:r>
              <a:rPr lang="en"/>
              <a:t>Should include: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