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63" r:id="rId2"/>
    <p:sldMasterId id="2147483679" r:id="rId3"/>
    <p:sldMasterId id="2147483683" r:id="rId4"/>
  </p:sldMasterIdLst>
  <p:notesMasterIdLst>
    <p:notesMasterId r:id="rId19"/>
  </p:notesMasterIdLst>
  <p:handoutMasterIdLst>
    <p:handoutMasterId r:id="rId20"/>
  </p:handoutMasterIdLst>
  <p:sldIdLst>
    <p:sldId id="450" r:id="rId5"/>
    <p:sldId id="451" r:id="rId6"/>
    <p:sldId id="420" r:id="rId7"/>
    <p:sldId id="431" r:id="rId8"/>
    <p:sldId id="430" r:id="rId9"/>
    <p:sldId id="432" r:id="rId10"/>
    <p:sldId id="444" r:id="rId11"/>
    <p:sldId id="445" r:id="rId12"/>
    <p:sldId id="446" r:id="rId13"/>
    <p:sldId id="433" r:id="rId14"/>
    <p:sldId id="448" r:id="rId15"/>
    <p:sldId id="434" r:id="rId16"/>
    <p:sldId id="449" r:id="rId17"/>
    <p:sldId id="436"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19">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A7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F0B23A-A79F-D545-89EE-5847378F23B5}" v="2" dt="2024-09-28T15:48:04.8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18" autoAdjust="0"/>
    <p:restoredTop sz="81469"/>
  </p:normalViewPr>
  <p:slideViewPr>
    <p:cSldViewPr snapToGrid="0" snapToObjects="1">
      <p:cViewPr varScale="1">
        <p:scale>
          <a:sx n="100" d="100"/>
          <a:sy n="100" d="100"/>
        </p:scale>
        <p:origin x="1592" y="168"/>
      </p:cViewPr>
      <p:guideLst>
        <p:guide orient="horz" pos="4319"/>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40" d="100"/>
        <a:sy n="14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naghan, Padraic" userId="dc80ae16-2699-4a0b-b78d-b9031f41d4f1" providerId="ADAL" clId="{BF5CF5E7-8B13-0A4E-9390-2DF04DEE8EC4}"/>
    <pc:docChg chg="custSel modSld">
      <pc:chgData name="Monaghan, Padraic" userId="dc80ae16-2699-4a0b-b78d-b9031f41d4f1" providerId="ADAL" clId="{BF5CF5E7-8B13-0A4E-9390-2DF04DEE8EC4}" dt="2022-10-11T08:56:10.840" v="20" actId="20577"/>
      <pc:docMkLst>
        <pc:docMk/>
      </pc:docMkLst>
      <pc:sldChg chg="modSp mod">
        <pc:chgData name="Monaghan, Padraic" userId="dc80ae16-2699-4a0b-b78d-b9031f41d4f1" providerId="ADAL" clId="{BF5CF5E7-8B13-0A4E-9390-2DF04DEE8EC4}" dt="2022-10-11T08:56:10.840" v="20" actId="20577"/>
        <pc:sldMkLst>
          <pc:docMk/>
          <pc:sldMk cId="2854461246" sldId="406"/>
        </pc:sldMkLst>
        <pc:spChg chg="mod">
          <ac:chgData name="Monaghan, Padraic" userId="dc80ae16-2699-4a0b-b78d-b9031f41d4f1" providerId="ADAL" clId="{BF5CF5E7-8B13-0A4E-9390-2DF04DEE8EC4}" dt="2022-10-11T08:56:10.840" v="20" actId="20577"/>
          <ac:spMkLst>
            <pc:docMk/>
            <pc:sldMk cId="2854461246" sldId="406"/>
            <ac:spMk id="3" creationId="{05F47D82-9E70-9D4B-9EBD-DED3F25D9551}"/>
          </ac:spMkLst>
        </pc:spChg>
      </pc:sldChg>
    </pc:docChg>
  </pc:docChgLst>
  <pc:docChgLst>
    <pc:chgData name="Monaghan, Padraic" userId="dc80ae16-2699-4a0b-b78d-b9031f41d4f1" providerId="ADAL" clId="{2E14CB51-9DDD-4340-83BB-CDACCE7E12B7}"/>
    <pc:docChg chg="custSel addSld delSld modSld">
      <pc:chgData name="Monaghan, Padraic" userId="dc80ae16-2699-4a0b-b78d-b9031f41d4f1" providerId="ADAL" clId="{2E14CB51-9DDD-4340-83BB-CDACCE7E12B7}" dt="2021-09-24T10:39:08.960" v="101" actId="2696"/>
      <pc:docMkLst>
        <pc:docMk/>
      </pc:docMkLst>
      <pc:sldChg chg="modSp mod">
        <pc:chgData name="Monaghan, Padraic" userId="dc80ae16-2699-4a0b-b78d-b9031f41d4f1" providerId="ADAL" clId="{2E14CB51-9DDD-4340-83BB-CDACCE7E12B7}" dt="2021-09-24T09:42:05.305" v="3" actId="20577"/>
        <pc:sldMkLst>
          <pc:docMk/>
          <pc:sldMk cId="2854461246" sldId="406"/>
        </pc:sldMkLst>
        <pc:spChg chg="mod">
          <ac:chgData name="Monaghan, Padraic" userId="dc80ae16-2699-4a0b-b78d-b9031f41d4f1" providerId="ADAL" clId="{2E14CB51-9DDD-4340-83BB-CDACCE7E12B7}" dt="2021-09-24T09:42:05.305" v="3" actId="20577"/>
          <ac:spMkLst>
            <pc:docMk/>
            <pc:sldMk cId="2854461246" sldId="406"/>
            <ac:spMk id="3" creationId="{05F47D82-9E70-9D4B-9EBD-DED3F25D9551}"/>
          </ac:spMkLst>
        </pc:spChg>
      </pc:sldChg>
      <pc:sldChg chg="modSp mod">
        <pc:chgData name="Monaghan, Padraic" userId="dc80ae16-2699-4a0b-b78d-b9031f41d4f1" providerId="ADAL" clId="{2E14CB51-9DDD-4340-83BB-CDACCE7E12B7}" dt="2021-09-24T09:46:43.293" v="7" actId="20577"/>
        <pc:sldMkLst>
          <pc:docMk/>
          <pc:sldMk cId="3461064307" sldId="430"/>
        </pc:sldMkLst>
        <pc:spChg chg="mod">
          <ac:chgData name="Monaghan, Padraic" userId="dc80ae16-2699-4a0b-b78d-b9031f41d4f1" providerId="ADAL" clId="{2E14CB51-9DDD-4340-83BB-CDACCE7E12B7}" dt="2021-09-24T09:46:43.293" v="7" actId="20577"/>
          <ac:spMkLst>
            <pc:docMk/>
            <pc:sldMk cId="3461064307" sldId="430"/>
            <ac:spMk id="3" creationId="{05F47D82-9E70-9D4B-9EBD-DED3F25D9551}"/>
          </ac:spMkLst>
        </pc:spChg>
      </pc:sldChg>
      <pc:sldChg chg="modSp mod">
        <pc:chgData name="Monaghan, Padraic" userId="dc80ae16-2699-4a0b-b78d-b9031f41d4f1" providerId="ADAL" clId="{2E14CB51-9DDD-4340-83BB-CDACCE7E12B7}" dt="2021-09-24T09:45:01.894" v="5" actId="20577"/>
        <pc:sldMkLst>
          <pc:docMk/>
          <pc:sldMk cId="3408971747" sldId="431"/>
        </pc:sldMkLst>
        <pc:spChg chg="mod">
          <ac:chgData name="Monaghan, Padraic" userId="dc80ae16-2699-4a0b-b78d-b9031f41d4f1" providerId="ADAL" clId="{2E14CB51-9DDD-4340-83BB-CDACCE7E12B7}" dt="2021-09-24T09:45:01.894" v="5" actId="20577"/>
          <ac:spMkLst>
            <pc:docMk/>
            <pc:sldMk cId="3408971747" sldId="431"/>
            <ac:spMk id="3" creationId="{05F47D82-9E70-9D4B-9EBD-DED3F25D9551}"/>
          </ac:spMkLst>
        </pc:spChg>
      </pc:sldChg>
      <pc:sldChg chg="del">
        <pc:chgData name="Monaghan, Padraic" userId="dc80ae16-2699-4a0b-b78d-b9031f41d4f1" providerId="ADAL" clId="{2E14CB51-9DDD-4340-83BB-CDACCE7E12B7}" dt="2021-09-24T10:39:08.960" v="101" actId="2696"/>
        <pc:sldMkLst>
          <pc:docMk/>
          <pc:sldMk cId="2681177334" sldId="435"/>
        </pc:sldMkLst>
      </pc:sldChg>
      <pc:sldChg chg="addSp modSp mod">
        <pc:chgData name="Monaghan, Padraic" userId="dc80ae16-2699-4a0b-b78d-b9031f41d4f1" providerId="ADAL" clId="{2E14CB51-9DDD-4340-83BB-CDACCE7E12B7}" dt="2021-09-24T10:35:31.354" v="92" actId="167"/>
        <pc:sldMkLst>
          <pc:docMk/>
          <pc:sldMk cId="2046538619" sldId="447"/>
        </pc:sldMkLst>
        <pc:spChg chg="add mod">
          <ac:chgData name="Monaghan, Padraic" userId="dc80ae16-2699-4a0b-b78d-b9031f41d4f1" providerId="ADAL" clId="{2E14CB51-9DDD-4340-83BB-CDACCE7E12B7}" dt="2021-09-24T10:35:31.354" v="92" actId="167"/>
          <ac:spMkLst>
            <pc:docMk/>
            <pc:sldMk cId="2046538619" sldId="447"/>
            <ac:spMk id="2" creationId="{C4BE2AA8-AE46-A641-AE46-8EADEDF9ECA2}"/>
          </ac:spMkLst>
        </pc:spChg>
        <pc:spChg chg="mod">
          <ac:chgData name="Monaghan, Padraic" userId="dc80ae16-2699-4a0b-b78d-b9031f41d4f1" providerId="ADAL" clId="{2E14CB51-9DDD-4340-83BB-CDACCE7E12B7}" dt="2021-09-24T10:34:56.073" v="64" actId="962"/>
          <ac:spMkLst>
            <pc:docMk/>
            <pc:sldMk cId="2046538619" sldId="447"/>
            <ac:spMk id="6" creationId="{00000000-0000-0000-0000-000000000000}"/>
          </ac:spMkLst>
        </pc:spChg>
        <pc:picChg chg="mod">
          <ac:chgData name="Monaghan, Padraic" userId="dc80ae16-2699-4a0b-b78d-b9031f41d4f1" providerId="ADAL" clId="{2E14CB51-9DDD-4340-83BB-CDACCE7E12B7}" dt="2021-09-24T10:35:00.958" v="65" actId="1076"/>
          <ac:picMkLst>
            <pc:docMk/>
            <pc:sldMk cId="2046538619" sldId="447"/>
            <ac:picMk id="3" creationId="{00000000-0000-0000-0000-000000000000}"/>
          </ac:picMkLst>
        </pc:picChg>
      </pc:sldChg>
      <pc:sldChg chg="modSp add mod">
        <pc:chgData name="Monaghan, Padraic" userId="dc80ae16-2699-4a0b-b78d-b9031f41d4f1" providerId="ADAL" clId="{2E14CB51-9DDD-4340-83BB-CDACCE7E12B7}" dt="2021-09-24T10:37:20.209" v="99" actId="2161"/>
        <pc:sldMkLst>
          <pc:docMk/>
          <pc:sldMk cId="3219137481" sldId="448"/>
        </pc:sldMkLst>
        <pc:spChg chg="mod">
          <ac:chgData name="Monaghan, Padraic" userId="dc80ae16-2699-4a0b-b78d-b9031f41d4f1" providerId="ADAL" clId="{2E14CB51-9DDD-4340-83BB-CDACCE7E12B7}" dt="2021-09-24T10:36:54.339" v="98" actId="20577"/>
          <ac:spMkLst>
            <pc:docMk/>
            <pc:sldMk cId="3219137481" sldId="448"/>
            <ac:spMk id="2" creationId="{B4A0F013-C7DB-9341-9131-28A9D8C461AC}"/>
          </ac:spMkLst>
        </pc:spChg>
        <pc:graphicFrameChg chg="modGraphic">
          <ac:chgData name="Monaghan, Padraic" userId="dc80ae16-2699-4a0b-b78d-b9031f41d4f1" providerId="ADAL" clId="{2E14CB51-9DDD-4340-83BB-CDACCE7E12B7}" dt="2021-09-24T10:37:20.209" v="99" actId="2161"/>
          <ac:graphicFrameMkLst>
            <pc:docMk/>
            <pc:sldMk cId="3219137481" sldId="448"/>
            <ac:graphicFrameMk id="4" creationId="{2D28B8F0-6073-2042-8B51-6EDF23E9AE57}"/>
          </ac:graphicFrameMkLst>
        </pc:graphicFrameChg>
      </pc:sldChg>
      <pc:sldChg chg="add">
        <pc:chgData name="Monaghan, Padraic" userId="dc80ae16-2699-4a0b-b78d-b9031f41d4f1" providerId="ADAL" clId="{2E14CB51-9DDD-4340-83BB-CDACCE7E12B7}" dt="2021-09-24T10:39:07.345" v="100"/>
        <pc:sldMkLst>
          <pc:docMk/>
          <pc:sldMk cId="1591251248" sldId="449"/>
        </pc:sldMkLst>
      </pc:sldChg>
    </pc:docChg>
  </pc:docChgLst>
  <pc:docChgLst>
    <pc:chgData name="Monaghan, Padraic" userId="dc80ae16-2699-4a0b-b78d-b9031f41d4f1" providerId="ADAL" clId="{19F0B23A-A79F-D545-89EE-5847378F23B5}"/>
    <pc:docChg chg="addSld delSld modSld">
      <pc:chgData name="Monaghan, Padraic" userId="dc80ae16-2699-4a0b-b78d-b9031f41d4f1" providerId="ADAL" clId="{19F0B23A-A79F-D545-89EE-5847378F23B5}" dt="2024-09-28T15:48:05.865" v="3" actId="2696"/>
      <pc:docMkLst>
        <pc:docMk/>
      </pc:docMkLst>
      <pc:sldChg chg="del">
        <pc:chgData name="Monaghan, Padraic" userId="dc80ae16-2699-4a0b-b78d-b9031f41d4f1" providerId="ADAL" clId="{19F0B23A-A79F-D545-89EE-5847378F23B5}" dt="2024-09-28T15:48:05.865" v="3" actId="2696"/>
        <pc:sldMkLst>
          <pc:docMk/>
          <pc:sldMk cId="2854461246" sldId="406"/>
        </pc:sldMkLst>
      </pc:sldChg>
      <pc:sldChg chg="del">
        <pc:chgData name="Monaghan, Padraic" userId="dc80ae16-2699-4a0b-b78d-b9031f41d4f1" providerId="ADAL" clId="{19F0B23A-A79F-D545-89EE-5847378F23B5}" dt="2024-09-28T15:35:20.259" v="1" actId="2696"/>
        <pc:sldMkLst>
          <pc:docMk/>
          <pc:sldMk cId="2046538619" sldId="447"/>
        </pc:sldMkLst>
      </pc:sldChg>
      <pc:sldChg chg="add">
        <pc:chgData name="Monaghan, Padraic" userId="dc80ae16-2699-4a0b-b78d-b9031f41d4f1" providerId="ADAL" clId="{19F0B23A-A79F-D545-89EE-5847378F23B5}" dt="2024-09-28T15:35:19.051" v="0"/>
        <pc:sldMkLst>
          <pc:docMk/>
          <pc:sldMk cId="3108243136" sldId="450"/>
        </pc:sldMkLst>
      </pc:sldChg>
      <pc:sldChg chg="add">
        <pc:chgData name="Monaghan, Padraic" userId="dc80ae16-2699-4a0b-b78d-b9031f41d4f1" providerId="ADAL" clId="{19F0B23A-A79F-D545-89EE-5847378F23B5}" dt="2024-09-28T15:48:04.840" v="2"/>
        <pc:sldMkLst>
          <pc:docMk/>
          <pc:sldMk cId="3795075542" sldId="451"/>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D63D20-B0B3-D445-877E-AF329FAFBC9C}" type="datetimeFigureOut">
              <a:rPr lang="en-US" smtClean="0"/>
              <a:t>9/28/24</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1FE4DE4-F164-C143-B4F4-8BCEB2D0165D}" type="slidenum">
              <a:rPr lang="en-GB" smtClean="0"/>
              <a:t>‹#›</a:t>
            </a:fld>
            <a:endParaRPr lang="en-GB"/>
          </a:p>
        </p:txBody>
      </p:sp>
    </p:spTree>
    <p:extLst>
      <p:ext uri="{BB962C8B-B14F-4D97-AF65-F5344CB8AC3E}">
        <p14:creationId xmlns:p14="http://schemas.microsoft.com/office/powerpoint/2010/main" val="7390364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4CEEAF-8027-F64C-B8DD-D7E422C7FD2F}" type="datetimeFigureOut">
              <a:rPr lang="en-US" smtClean="0"/>
              <a:t>9/28/24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B21883-ECEB-5D44-BB40-BC7E77D99EF1}" type="slidenum">
              <a:rPr lang="en-GB" smtClean="0"/>
              <a:t>‹#›</a:t>
            </a:fld>
            <a:endParaRPr lang="en-GB"/>
          </a:p>
        </p:txBody>
      </p:sp>
    </p:spTree>
    <p:extLst>
      <p:ext uri="{BB962C8B-B14F-4D97-AF65-F5344CB8AC3E}">
        <p14:creationId xmlns:p14="http://schemas.microsoft.com/office/powerpoint/2010/main" val="386483003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8B21883-ECEB-5D44-BB40-BC7E77D99EF1}" type="slidenum">
              <a:rPr lang="en-GB" smtClean="0"/>
              <a:t>1</a:t>
            </a:fld>
            <a:endParaRPr lang="en-GB"/>
          </a:p>
        </p:txBody>
      </p:sp>
    </p:spTree>
    <p:extLst>
      <p:ext uri="{BB962C8B-B14F-4D97-AF65-F5344CB8AC3E}">
        <p14:creationId xmlns:p14="http://schemas.microsoft.com/office/powerpoint/2010/main" val="503412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point </a:t>
            </a:r>
            <a:r>
              <a:rPr lang="en-US" dirty="0" err="1"/>
              <a:t>likert</a:t>
            </a:r>
            <a:r>
              <a:rPr lang="en-US" dirty="0"/>
              <a:t> scale of liking of cartoons viewed holding pen in teeth or holding pen in lips.</a:t>
            </a:r>
          </a:p>
        </p:txBody>
      </p:sp>
      <p:sp>
        <p:nvSpPr>
          <p:cNvPr id="4" name="Slide Number Placeholder 3"/>
          <p:cNvSpPr>
            <a:spLocks noGrp="1"/>
          </p:cNvSpPr>
          <p:nvPr>
            <p:ph type="sldNum" sz="quarter" idx="5"/>
          </p:nvPr>
        </p:nvSpPr>
        <p:spPr/>
        <p:txBody>
          <a:bodyPr/>
          <a:lstStyle/>
          <a:p>
            <a:fld id="{D8B21883-ECEB-5D44-BB40-BC7E77D99EF1}" type="slidenum">
              <a:rPr lang="en-GB" smtClean="0"/>
              <a:t>12</a:t>
            </a:fld>
            <a:endParaRPr lang="en-GB"/>
          </a:p>
        </p:txBody>
      </p:sp>
    </p:spTree>
    <p:extLst>
      <p:ext uri="{BB962C8B-B14F-4D97-AF65-F5344CB8AC3E}">
        <p14:creationId xmlns:p14="http://schemas.microsoft.com/office/powerpoint/2010/main" val="2413543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8014A0CB-84B6-8842-8670-F7D58B08EA78}" type="datetimeFigureOut">
              <a:rPr lang="en-US" smtClean="0"/>
              <a:t>9/28/24</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5E97FB9A-8473-8B4D-B336-D320A6A1F7C6}" type="slidenum">
              <a:rPr lang="en-GB" smtClean="0"/>
              <a:t>‹#›</a:t>
            </a:fld>
            <a:endParaRPr lang="en-GB"/>
          </a:p>
        </p:txBody>
      </p:sp>
      <p:sp>
        <p:nvSpPr>
          <p:cNvPr id="9" name="Title 1"/>
          <p:cNvSpPr>
            <a:spLocks noGrp="1"/>
          </p:cNvSpPr>
          <p:nvPr>
            <p:ph type="ctrTitle"/>
          </p:nvPr>
        </p:nvSpPr>
        <p:spPr>
          <a:xfrm>
            <a:off x="467544" y="1556792"/>
            <a:ext cx="8208912" cy="1010543"/>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
        <p:nvSpPr>
          <p:cNvPr id="10" name="Subtitle 2"/>
          <p:cNvSpPr>
            <a:spLocks noGrp="1"/>
          </p:cNvSpPr>
          <p:nvPr>
            <p:ph type="subTitle" idx="1"/>
          </p:nvPr>
        </p:nvSpPr>
        <p:spPr>
          <a:xfrm>
            <a:off x="467544" y="2852936"/>
            <a:ext cx="8208912" cy="720080"/>
          </a:xfrm>
          <a:prstGeom prst="rect">
            <a:avLst/>
          </a:prstGeom>
        </p:spPr>
        <p:txBody>
          <a:bodyPr/>
          <a:lstStyle>
            <a:lvl1pPr marL="0" indent="0" algn="l">
              <a:spcBef>
                <a:spcPts val="0"/>
              </a:spcBef>
              <a:buNone/>
              <a:defRPr sz="1600">
                <a:solidFill>
                  <a:srgbClr val="66666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spTree>
    <p:extLst>
      <p:ext uri="{BB962C8B-B14F-4D97-AF65-F5344CB8AC3E}">
        <p14:creationId xmlns:p14="http://schemas.microsoft.com/office/powerpoint/2010/main" val="1431450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772816"/>
            <a:ext cx="5111750" cy="4353347"/>
          </a:xfrm>
          <a:prstGeom prst="rect">
            <a:avLst/>
          </a:prstGeom>
        </p:spPr>
        <p:txBody>
          <a:bodyPr/>
          <a:lstStyle>
            <a:lvl1pPr>
              <a:defRPr sz="2400">
                <a:solidFill>
                  <a:srgbClr val="666666"/>
                </a:solidFill>
              </a:defRPr>
            </a:lvl1pPr>
            <a:lvl2pPr>
              <a:defRPr sz="2200">
                <a:solidFill>
                  <a:srgbClr val="666666"/>
                </a:solidFill>
              </a:defRPr>
            </a:lvl2pPr>
            <a:lvl3pPr>
              <a:defRPr sz="2000">
                <a:solidFill>
                  <a:srgbClr val="666666"/>
                </a:solidFill>
              </a:defRPr>
            </a:lvl3pPr>
            <a:lvl4pPr>
              <a:defRPr sz="2000">
                <a:solidFill>
                  <a:srgbClr val="666666"/>
                </a:solidFill>
              </a:defRPr>
            </a:lvl4pPr>
            <a:lvl5pPr>
              <a:defRPr sz="2000">
                <a:solidFill>
                  <a:srgbClr val="666666"/>
                </a:solidFill>
              </a:defRPr>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395536" y="1772816"/>
            <a:ext cx="3069977" cy="4353347"/>
          </a:xfrm>
          <a:prstGeom prst="rect">
            <a:avLst/>
          </a:prstGeom>
        </p:spPr>
        <p:txBody>
          <a:bodyPr/>
          <a:lstStyle>
            <a:lvl1pPr marL="0" indent="0">
              <a:buNone/>
              <a:defRPr sz="2000">
                <a:solidFill>
                  <a:srgbClr val="66666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395536" y="6356350"/>
            <a:ext cx="2133600" cy="365125"/>
          </a:xfrm>
          <a:prstGeom prst="rect">
            <a:avLst/>
          </a:prstGeom>
        </p:spPr>
        <p:txBody>
          <a:bodyPr/>
          <a:lstStyle>
            <a:lvl1pPr>
              <a:defRPr>
                <a:solidFill>
                  <a:srgbClr val="666666"/>
                </a:solidFill>
              </a:defRPr>
            </a:lvl1pPr>
          </a:lstStyle>
          <a:p>
            <a:fld id="{012ADEB9-B943-4968-ADF2-270CE1983704}" type="datetimeFigureOut">
              <a:rPr lang="en-GB" smtClean="0"/>
              <a:pPr/>
              <a:t>28/09/2024</a:t>
            </a:fld>
            <a:endParaRPr lang="en-GB"/>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BFDA7189-44D3-4817-8EA2-FAB78B86418E}" type="slidenum">
              <a:rPr lang="en-GB" smtClean="0"/>
              <a:pPr/>
              <a:t>‹#›</a:t>
            </a:fld>
            <a:endParaRPr lang="en-GB"/>
          </a:p>
        </p:txBody>
      </p:sp>
      <p:sp>
        <p:nvSpPr>
          <p:cNvPr id="9" name="Title 1"/>
          <p:cNvSpPr>
            <a:spLocks noGrp="1"/>
          </p:cNvSpPr>
          <p:nvPr>
            <p:ph type="ctrTitle"/>
          </p:nvPr>
        </p:nvSpPr>
        <p:spPr>
          <a:xfrm>
            <a:off x="395536" y="476672"/>
            <a:ext cx="6768752"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Tree>
    <p:extLst>
      <p:ext uri="{BB962C8B-B14F-4D97-AF65-F5344CB8AC3E}">
        <p14:creationId xmlns:p14="http://schemas.microsoft.com/office/powerpoint/2010/main" val="682041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Caption &amp; Subheadings">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2204864"/>
            <a:ext cx="5111750" cy="3921299"/>
          </a:xfrm>
          <a:prstGeom prst="rect">
            <a:avLst/>
          </a:prstGeom>
        </p:spPr>
        <p:txBody>
          <a:bodyPr/>
          <a:lstStyle>
            <a:lvl1pPr>
              <a:defRPr sz="2400">
                <a:solidFill>
                  <a:srgbClr val="666666"/>
                </a:solidFill>
              </a:defRPr>
            </a:lvl1pPr>
            <a:lvl2pPr>
              <a:defRPr sz="2200">
                <a:solidFill>
                  <a:srgbClr val="666666"/>
                </a:solidFill>
              </a:defRPr>
            </a:lvl2pPr>
            <a:lvl3pPr>
              <a:defRPr sz="2000">
                <a:solidFill>
                  <a:srgbClr val="666666"/>
                </a:solidFill>
              </a:defRPr>
            </a:lvl3pPr>
            <a:lvl4pPr>
              <a:defRPr sz="2000">
                <a:solidFill>
                  <a:srgbClr val="666666"/>
                </a:solidFill>
              </a:defRPr>
            </a:lvl4pPr>
            <a:lvl5pPr>
              <a:defRPr sz="2000">
                <a:solidFill>
                  <a:srgbClr val="666666"/>
                </a:solidFill>
              </a:defRPr>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395537" y="2204864"/>
            <a:ext cx="3024336" cy="3921299"/>
          </a:xfrm>
          <a:prstGeom prst="rect">
            <a:avLst/>
          </a:prstGeom>
        </p:spPr>
        <p:txBody>
          <a:bodyPr/>
          <a:lstStyle>
            <a:lvl1pPr marL="0" indent="0">
              <a:buNone/>
              <a:defRPr sz="2000">
                <a:solidFill>
                  <a:srgbClr val="66666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395536" y="6356350"/>
            <a:ext cx="2133600" cy="365125"/>
          </a:xfrm>
          <a:prstGeom prst="rect">
            <a:avLst/>
          </a:prstGeom>
        </p:spPr>
        <p:txBody>
          <a:bodyPr/>
          <a:lstStyle>
            <a:lvl1pPr>
              <a:defRPr>
                <a:solidFill>
                  <a:srgbClr val="666666"/>
                </a:solidFill>
              </a:defRPr>
            </a:lvl1pPr>
          </a:lstStyle>
          <a:p>
            <a:fld id="{012ADEB9-B943-4968-ADF2-270CE1983704}" type="datetimeFigureOut">
              <a:rPr lang="en-GB" smtClean="0"/>
              <a:pPr/>
              <a:t>28/09/2024</a:t>
            </a:fld>
            <a:endParaRPr lang="en-GB"/>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BFDA7189-44D3-4817-8EA2-FAB78B86418E}" type="slidenum">
              <a:rPr lang="en-GB" smtClean="0"/>
              <a:pPr/>
              <a:t>‹#›</a:t>
            </a:fld>
            <a:endParaRPr lang="en-GB"/>
          </a:p>
        </p:txBody>
      </p:sp>
      <p:sp>
        <p:nvSpPr>
          <p:cNvPr id="9" name="Title 1"/>
          <p:cNvSpPr>
            <a:spLocks noGrp="1"/>
          </p:cNvSpPr>
          <p:nvPr>
            <p:ph type="ctrTitle"/>
          </p:nvPr>
        </p:nvSpPr>
        <p:spPr>
          <a:xfrm>
            <a:off x="395536" y="476672"/>
            <a:ext cx="6768752"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
        <p:nvSpPr>
          <p:cNvPr id="8" name="Text Placeholder 2"/>
          <p:cNvSpPr>
            <a:spLocks noGrp="1"/>
          </p:cNvSpPr>
          <p:nvPr>
            <p:ph type="body" idx="13" hasCustomPrompt="1"/>
          </p:nvPr>
        </p:nvSpPr>
        <p:spPr>
          <a:xfrm>
            <a:off x="395536" y="1700807"/>
            <a:ext cx="3024336" cy="474067"/>
          </a:xfrm>
          <a:prstGeom prst="rect">
            <a:avLst/>
          </a:prstGeom>
        </p:spPr>
        <p:txBody>
          <a:bodyPr anchor="b"/>
          <a:lstStyle>
            <a:lvl1pPr marL="0" indent="0">
              <a:buNone/>
              <a:defRPr sz="2400" b="0" i="1">
                <a:solidFill>
                  <a:srgbClr val="66666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subheading styles</a:t>
            </a:r>
          </a:p>
        </p:txBody>
      </p:sp>
      <p:sp>
        <p:nvSpPr>
          <p:cNvPr id="10" name="Text Placeholder 2"/>
          <p:cNvSpPr>
            <a:spLocks noGrp="1"/>
          </p:cNvSpPr>
          <p:nvPr>
            <p:ph type="body" idx="14" hasCustomPrompt="1"/>
          </p:nvPr>
        </p:nvSpPr>
        <p:spPr>
          <a:xfrm>
            <a:off x="3563888" y="1700808"/>
            <a:ext cx="5112568" cy="474067"/>
          </a:xfrm>
          <a:prstGeom prst="rect">
            <a:avLst/>
          </a:prstGeom>
        </p:spPr>
        <p:txBody>
          <a:bodyPr anchor="b"/>
          <a:lstStyle>
            <a:lvl1pPr marL="0" indent="0">
              <a:buNone/>
              <a:defRPr sz="2400" b="0" i="1">
                <a:solidFill>
                  <a:srgbClr val="66666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subheading styles</a:t>
            </a:r>
          </a:p>
        </p:txBody>
      </p:sp>
    </p:spTree>
    <p:extLst>
      <p:ext uri="{BB962C8B-B14F-4D97-AF65-F5344CB8AC3E}">
        <p14:creationId xmlns:p14="http://schemas.microsoft.com/office/powerpoint/2010/main" val="6820417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amp; Picture">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844824"/>
            <a:ext cx="5338936" cy="4281339"/>
          </a:xfrm>
          <a:prstGeom prst="rect">
            <a:avLst/>
          </a:prstGeom>
        </p:spPr>
        <p:txBody>
          <a:bodyPr/>
          <a:lstStyle>
            <a:lvl1pPr>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800">
                <a:solidFill>
                  <a:srgbClr val="666666"/>
                </a:solidFill>
              </a:defRPr>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5940152" y="1844825"/>
            <a:ext cx="2746648" cy="4248471"/>
          </a:xfrm>
          <a:prstGeom prst="rect">
            <a:avLst/>
          </a:prstGeom>
        </p:spPr>
        <p:txBody>
          <a:bodyPr/>
          <a:lstStyle>
            <a:lvl1pPr marL="0" indent="0">
              <a:buNone/>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800">
                <a:solidFill>
                  <a:srgbClr val="666666"/>
                </a:solidFill>
              </a:defRPr>
            </a:lvl5pPr>
            <a:lvl6pPr>
              <a:defRPr sz="1800"/>
            </a:lvl6pPr>
            <a:lvl7pPr>
              <a:defRPr sz="1800"/>
            </a:lvl7pPr>
            <a:lvl8pPr>
              <a:defRPr sz="1800"/>
            </a:lvl8pPr>
            <a:lvl9pPr>
              <a:defRPr sz="1800"/>
            </a:lvl9pPr>
          </a:lstStyle>
          <a:p>
            <a:pPr lvl="0"/>
            <a:r>
              <a:rPr lang="en-GB"/>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97CA41E8-ABA4-4C5B-81A5-5CD889FC8C0C}" type="datetimeFigureOut">
              <a:rPr lang="en-GB" smtClean="0"/>
              <a:pPr/>
              <a:t>28/09/2024</a:t>
            </a:fld>
            <a:endParaRPr lang="en-GB"/>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011F9B14-DC0F-440A-A27F-2E74A0D10DC8}" type="slidenum">
              <a:rPr lang="en-GB" smtClean="0"/>
              <a:pPr/>
              <a:t>‹#›</a:t>
            </a:fld>
            <a:endParaRPr lang="en-GB"/>
          </a:p>
        </p:txBody>
      </p:sp>
      <p:sp>
        <p:nvSpPr>
          <p:cNvPr id="8"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Tree>
    <p:extLst>
      <p:ext uri="{BB962C8B-B14F-4D97-AF65-F5344CB8AC3E}">
        <p14:creationId xmlns:p14="http://schemas.microsoft.com/office/powerpoint/2010/main" val="34120900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Picture &amp; Subheadin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5536" y="2204864"/>
            <a:ext cx="5338936" cy="3921299"/>
          </a:xfrm>
          <a:prstGeom prst="rect">
            <a:avLst/>
          </a:prstGeom>
        </p:spPr>
        <p:txBody>
          <a:bodyPr/>
          <a:lstStyle>
            <a:lvl1pPr>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800">
                <a:solidFill>
                  <a:srgbClr val="666666"/>
                </a:solidFill>
              </a:defRPr>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5940152" y="1700809"/>
            <a:ext cx="2746648" cy="4392488"/>
          </a:xfrm>
          <a:prstGeom prst="rect">
            <a:avLst/>
          </a:prstGeom>
        </p:spPr>
        <p:txBody>
          <a:bodyPr/>
          <a:lstStyle>
            <a:lvl1pPr marL="0" indent="0">
              <a:buNone/>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800">
                <a:solidFill>
                  <a:srgbClr val="666666"/>
                </a:solidFill>
              </a:defRPr>
            </a:lvl5pPr>
            <a:lvl6pPr>
              <a:defRPr sz="1800"/>
            </a:lvl6pPr>
            <a:lvl7pPr>
              <a:defRPr sz="1800"/>
            </a:lvl7pPr>
            <a:lvl8pPr>
              <a:defRPr sz="1800"/>
            </a:lvl8pPr>
            <a:lvl9pPr>
              <a:defRPr sz="1800"/>
            </a:lvl9pPr>
          </a:lstStyle>
          <a:p>
            <a:pPr lvl="0"/>
            <a:r>
              <a:rPr lang="en-GB"/>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97CA41E8-ABA4-4C5B-81A5-5CD889FC8C0C}" type="datetimeFigureOut">
              <a:rPr lang="en-GB" smtClean="0"/>
              <a:pPr/>
              <a:t>28/09/2024</a:t>
            </a:fld>
            <a:endParaRPr lang="en-GB"/>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011F9B14-DC0F-440A-A27F-2E74A0D10DC8}" type="slidenum">
              <a:rPr lang="en-GB" smtClean="0"/>
              <a:pPr/>
              <a:t>‹#›</a:t>
            </a:fld>
            <a:endParaRPr lang="en-GB"/>
          </a:p>
        </p:txBody>
      </p:sp>
      <p:sp>
        <p:nvSpPr>
          <p:cNvPr id="8" name="Title 1"/>
          <p:cNvSpPr>
            <a:spLocks noGrp="1"/>
          </p:cNvSpPr>
          <p:nvPr>
            <p:ph type="ctrTitle"/>
          </p:nvPr>
        </p:nvSpPr>
        <p:spPr>
          <a:xfrm>
            <a:off x="395536" y="476672"/>
            <a:ext cx="6768752"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
        <p:nvSpPr>
          <p:cNvPr id="9" name="Text Placeholder 2"/>
          <p:cNvSpPr>
            <a:spLocks noGrp="1"/>
          </p:cNvSpPr>
          <p:nvPr>
            <p:ph type="body" idx="14" hasCustomPrompt="1"/>
          </p:nvPr>
        </p:nvSpPr>
        <p:spPr>
          <a:xfrm>
            <a:off x="395536" y="1700808"/>
            <a:ext cx="5328592" cy="474067"/>
          </a:xfrm>
          <a:prstGeom prst="rect">
            <a:avLst/>
          </a:prstGeom>
        </p:spPr>
        <p:txBody>
          <a:bodyPr anchor="b"/>
          <a:lstStyle>
            <a:lvl1pPr marL="0" indent="0">
              <a:buNone/>
              <a:defRPr sz="2400" b="0" i="1">
                <a:solidFill>
                  <a:srgbClr val="66666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subheading styles</a:t>
            </a:r>
          </a:p>
        </p:txBody>
      </p:sp>
    </p:spTree>
    <p:extLst>
      <p:ext uri="{BB962C8B-B14F-4D97-AF65-F5344CB8AC3E}">
        <p14:creationId xmlns:p14="http://schemas.microsoft.com/office/powerpoint/2010/main" val="34120900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95536" y="1772815"/>
            <a:ext cx="8064896" cy="3888433"/>
          </a:xfrm>
          <a:prstGeom prst="rect">
            <a:avLst/>
          </a:prstGeom>
        </p:spPr>
        <p:txBody>
          <a:bodyPr/>
          <a:lstStyle>
            <a:lvl1pPr marL="0" indent="0">
              <a:buNone/>
              <a:defRPr sz="3200">
                <a:solidFill>
                  <a:srgbClr val="666666"/>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p>
        </p:txBody>
      </p:sp>
      <p:sp>
        <p:nvSpPr>
          <p:cNvPr id="4" name="Text Placeholder 3"/>
          <p:cNvSpPr>
            <a:spLocks noGrp="1"/>
          </p:cNvSpPr>
          <p:nvPr>
            <p:ph type="body" sz="half" idx="2"/>
          </p:nvPr>
        </p:nvSpPr>
        <p:spPr>
          <a:xfrm>
            <a:off x="395536" y="5733256"/>
            <a:ext cx="8064896" cy="438944"/>
          </a:xfrm>
          <a:prstGeom prst="rect">
            <a:avLst/>
          </a:prstGeom>
        </p:spPr>
        <p:txBody>
          <a:bodyPr/>
          <a:lstStyle>
            <a:lvl1pPr marL="0" indent="0">
              <a:buNone/>
              <a:defRPr sz="1400">
                <a:solidFill>
                  <a:srgbClr val="66666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012ADEB9-B943-4968-ADF2-270CE1983704}" type="datetimeFigureOut">
              <a:rPr lang="en-GB" smtClean="0"/>
              <a:pPr/>
              <a:t>28/09/2024</a:t>
            </a:fld>
            <a:endParaRPr lang="en-GB"/>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BFDA7189-44D3-4817-8EA2-FAB78B86418E}" type="slidenum">
              <a:rPr lang="en-GB" smtClean="0"/>
              <a:pPr/>
              <a:t>‹#›</a:t>
            </a:fld>
            <a:endParaRPr lang="en-GB"/>
          </a:p>
        </p:txBody>
      </p:sp>
      <p:sp>
        <p:nvSpPr>
          <p:cNvPr id="8"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Tree>
    <p:extLst>
      <p:ext uri="{BB962C8B-B14F-4D97-AF65-F5344CB8AC3E}">
        <p14:creationId xmlns:p14="http://schemas.microsoft.com/office/powerpoint/2010/main" val="21966167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Caption &amp; Subheadin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95536" y="2132856"/>
            <a:ext cx="8352928" cy="3528393"/>
          </a:xfrm>
          <a:prstGeom prst="rect">
            <a:avLst/>
          </a:prstGeom>
        </p:spPr>
        <p:txBody>
          <a:bodyPr/>
          <a:lstStyle>
            <a:lvl1pPr marL="0" indent="0">
              <a:buNone/>
              <a:defRPr sz="3200">
                <a:solidFill>
                  <a:srgbClr val="666666"/>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p>
        </p:txBody>
      </p:sp>
      <p:sp>
        <p:nvSpPr>
          <p:cNvPr id="4" name="Text Placeholder 3"/>
          <p:cNvSpPr>
            <a:spLocks noGrp="1"/>
          </p:cNvSpPr>
          <p:nvPr>
            <p:ph type="body" sz="half" idx="2"/>
          </p:nvPr>
        </p:nvSpPr>
        <p:spPr>
          <a:xfrm>
            <a:off x="395536" y="5733256"/>
            <a:ext cx="8352928" cy="438944"/>
          </a:xfrm>
          <a:prstGeom prst="rect">
            <a:avLst/>
          </a:prstGeom>
        </p:spPr>
        <p:txBody>
          <a:bodyPr/>
          <a:lstStyle>
            <a:lvl1pPr marL="0" indent="0">
              <a:buNone/>
              <a:defRPr sz="1400">
                <a:solidFill>
                  <a:srgbClr val="66666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012ADEB9-B943-4968-ADF2-270CE1983704}" type="datetimeFigureOut">
              <a:rPr lang="en-GB" smtClean="0"/>
              <a:pPr/>
              <a:t>28/09/2024</a:t>
            </a:fld>
            <a:endParaRPr lang="en-GB"/>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BFDA7189-44D3-4817-8EA2-FAB78B86418E}" type="slidenum">
              <a:rPr lang="en-GB" smtClean="0"/>
              <a:pPr/>
              <a:t>‹#›</a:t>
            </a:fld>
            <a:endParaRPr lang="en-GB"/>
          </a:p>
        </p:txBody>
      </p:sp>
      <p:sp>
        <p:nvSpPr>
          <p:cNvPr id="8" name="Title 1"/>
          <p:cNvSpPr>
            <a:spLocks noGrp="1"/>
          </p:cNvSpPr>
          <p:nvPr>
            <p:ph type="ctrTitle"/>
          </p:nvPr>
        </p:nvSpPr>
        <p:spPr>
          <a:xfrm>
            <a:off x="395536" y="476672"/>
            <a:ext cx="6768752"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
        <p:nvSpPr>
          <p:cNvPr id="9" name="Text Placeholder 2"/>
          <p:cNvSpPr>
            <a:spLocks noGrp="1"/>
          </p:cNvSpPr>
          <p:nvPr>
            <p:ph type="body" idx="14" hasCustomPrompt="1"/>
          </p:nvPr>
        </p:nvSpPr>
        <p:spPr>
          <a:xfrm>
            <a:off x="395536" y="1700808"/>
            <a:ext cx="8352928" cy="432047"/>
          </a:xfrm>
          <a:prstGeom prst="rect">
            <a:avLst/>
          </a:prstGeom>
        </p:spPr>
        <p:txBody>
          <a:bodyPr anchor="b"/>
          <a:lstStyle>
            <a:lvl1pPr marL="0" indent="0">
              <a:buNone/>
              <a:defRPr sz="2400" b="0" i="1">
                <a:solidFill>
                  <a:srgbClr val="66666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subheading styles</a:t>
            </a:r>
          </a:p>
        </p:txBody>
      </p:sp>
    </p:spTree>
    <p:extLst>
      <p:ext uri="{BB962C8B-B14F-4D97-AF65-F5344CB8AC3E}">
        <p14:creationId xmlns:p14="http://schemas.microsoft.com/office/powerpoint/2010/main" val="21966167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012ADEB9-B943-4968-ADF2-270CE1983704}" type="datetimeFigureOut">
              <a:rPr lang="en-GB" smtClean="0"/>
              <a:pPr/>
              <a:t>28/09/2024</a:t>
            </a:fld>
            <a:endParaRPr lang="en-GB"/>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BFDA7189-44D3-4817-8EA2-FAB78B86418E}" type="slidenum">
              <a:rPr lang="en-GB" smtClean="0"/>
              <a:pPr/>
              <a:t>‹#›</a:t>
            </a:fld>
            <a:endParaRPr lang="en-GB"/>
          </a:p>
        </p:txBody>
      </p:sp>
    </p:spTree>
    <p:extLst>
      <p:ext uri="{BB962C8B-B14F-4D97-AF65-F5344CB8AC3E}">
        <p14:creationId xmlns:p14="http://schemas.microsoft.com/office/powerpoint/2010/main" val="32245713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8014A0CB-84B6-8842-8670-F7D58B08EA78}" type="datetimeFigureOut">
              <a:rPr lang="en-US" smtClean="0"/>
              <a:t>9/28/24</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5E97FB9A-8473-8B4D-B336-D320A6A1F7C6}" type="slidenum">
              <a:rPr lang="en-GB" smtClean="0"/>
              <a:t>‹#›</a:t>
            </a:fld>
            <a:endParaRPr lang="en-GB"/>
          </a:p>
        </p:txBody>
      </p:sp>
      <p:sp>
        <p:nvSpPr>
          <p:cNvPr id="9" name="Title 1"/>
          <p:cNvSpPr>
            <a:spLocks noGrp="1"/>
          </p:cNvSpPr>
          <p:nvPr>
            <p:ph type="ctrTitle"/>
          </p:nvPr>
        </p:nvSpPr>
        <p:spPr>
          <a:xfrm>
            <a:off x="467544" y="1556792"/>
            <a:ext cx="8208912" cy="1010543"/>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
        <p:nvSpPr>
          <p:cNvPr id="10" name="Subtitle 2"/>
          <p:cNvSpPr>
            <a:spLocks noGrp="1"/>
          </p:cNvSpPr>
          <p:nvPr>
            <p:ph type="subTitle" idx="1"/>
          </p:nvPr>
        </p:nvSpPr>
        <p:spPr>
          <a:xfrm>
            <a:off x="467544" y="2852936"/>
            <a:ext cx="8208912" cy="720080"/>
          </a:xfrm>
          <a:prstGeom prst="rect">
            <a:avLst/>
          </a:prstGeom>
        </p:spPr>
        <p:txBody>
          <a:bodyPr/>
          <a:lstStyle>
            <a:lvl1pPr marL="0" indent="0" algn="l">
              <a:spcBef>
                <a:spcPts val="0"/>
              </a:spcBef>
              <a:buNone/>
              <a:defRPr sz="1600">
                <a:solidFill>
                  <a:srgbClr val="66666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spTree>
    <p:extLst>
      <p:ext uri="{BB962C8B-B14F-4D97-AF65-F5344CB8AC3E}">
        <p14:creationId xmlns:p14="http://schemas.microsoft.com/office/powerpoint/2010/main" val="14314503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Slide 1: presentation title">
    <p:spTree>
      <p:nvGrpSpPr>
        <p:cNvPr id="1" name=""/>
        <p:cNvGrpSpPr/>
        <p:nvPr/>
      </p:nvGrpSpPr>
      <p:grpSpPr>
        <a:xfrm>
          <a:off x="0" y="0"/>
          <a:ext cx="0" cy="0"/>
          <a:chOff x="0" y="0"/>
          <a:chExt cx="0" cy="0"/>
        </a:xfrm>
      </p:grpSpPr>
      <p:sp>
        <p:nvSpPr>
          <p:cNvPr id="2" name="Title 1"/>
          <p:cNvSpPr>
            <a:spLocks noGrp="1"/>
          </p:cNvSpPr>
          <p:nvPr>
            <p:ph type="ctrTitle"/>
          </p:nvPr>
        </p:nvSpPr>
        <p:spPr>
          <a:xfrm>
            <a:off x="467544" y="1556792"/>
            <a:ext cx="8208912" cy="1010543"/>
          </a:xfrm>
          <a:prstGeom prst="rect">
            <a:avLst/>
          </a:prstGeom>
        </p:spPr>
        <p:txBody>
          <a:bodyPr/>
          <a:lstStyle>
            <a:lvl1pPr algn="l">
              <a:lnSpc>
                <a:spcPts val="3500"/>
              </a:lnSpc>
              <a:defRPr sz="3600">
                <a:solidFill>
                  <a:srgbClr val="B5121B"/>
                </a:solidFill>
              </a:defRPr>
            </a:lvl1pPr>
          </a:lstStyle>
          <a:p>
            <a:r>
              <a:rPr lang="en-GB"/>
              <a:t>Click to edit Master title style</a:t>
            </a:r>
            <a:endParaRPr lang="en-GB" dirty="0"/>
          </a:p>
        </p:txBody>
      </p:sp>
      <p:sp>
        <p:nvSpPr>
          <p:cNvPr id="3" name="Subtitle 2"/>
          <p:cNvSpPr>
            <a:spLocks noGrp="1"/>
          </p:cNvSpPr>
          <p:nvPr>
            <p:ph type="subTitle" idx="1"/>
          </p:nvPr>
        </p:nvSpPr>
        <p:spPr>
          <a:xfrm>
            <a:off x="467544" y="2852936"/>
            <a:ext cx="8208912" cy="720080"/>
          </a:xfrm>
          <a:prstGeom prst="rect">
            <a:avLst/>
          </a:prstGeom>
        </p:spPr>
        <p:txBody>
          <a:bodyPr/>
          <a:lstStyle>
            <a:lvl1pPr marL="0" indent="0" algn="l">
              <a:spcBef>
                <a:spcPts val="0"/>
              </a:spcBef>
              <a:buNone/>
              <a:defRPr sz="1600">
                <a:solidFill>
                  <a:srgbClr val="66666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Slide 9: discussion">
    <p:spTree>
      <p:nvGrpSpPr>
        <p:cNvPr id="1" name=""/>
        <p:cNvGrpSpPr/>
        <p:nvPr/>
      </p:nvGrpSpPr>
      <p:grpSpPr>
        <a:xfrm>
          <a:off x="0" y="0"/>
          <a:ext cx="0" cy="0"/>
          <a:chOff x="0" y="0"/>
          <a:chExt cx="0" cy="0"/>
        </a:xfrm>
      </p:grpSpPr>
      <p:sp>
        <p:nvSpPr>
          <p:cNvPr id="2" name="Title 1"/>
          <p:cNvSpPr>
            <a:spLocks noGrp="1"/>
          </p:cNvSpPr>
          <p:nvPr>
            <p:ph type="ctrTitle"/>
          </p:nvPr>
        </p:nvSpPr>
        <p:spPr>
          <a:xfrm>
            <a:off x="467544" y="1556792"/>
            <a:ext cx="8208912" cy="1010543"/>
          </a:xfrm>
          <a:prstGeom prst="rect">
            <a:avLst/>
          </a:prstGeom>
        </p:spPr>
        <p:txBody>
          <a:bodyPr/>
          <a:lstStyle>
            <a:lvl1pPr algn="l">
              <a:lnSpc>
                <a:spcPts val="3500"/>
              </a:lnSpc>
              <a:defRPr sz="3600">
                <a:solidFill>
                  <a:srgbClr val="B5121B"/>
                </a:solidFill>
              </a:defRPr>
            </a:lvl1pPr>
          </a:lstStyle>
          <a:p>
            <a:r>
              <a:rPr lang="en-GB"/>
              <a:t>Click to edit Master title style</a:t>
            </a:r>
            <a:endParaRPr lang="en-GB" dirty="0"/>
          </a:p>
        </p:txBody>
      </p:sp>
      <p:sp>
        <p:nvSpPr>
          <p:cNvPr id="3" name="Subtitle 2"/>
          <p:cNvSpPr>
            <a:spLocks noGrp="1"/>
          </p:cNvSpPr>
          <p:nvPr>
            <p:ph type="subTitle" idx="1"/>
          </p:nvPr>
        </p:nvSpPr>
        <p:spPr>
          <a:xfrm>
            <a:off x="467544" y="2852936"/>
            <a:ext cx="8208912" cy="720080"/>
          </a:xfrm>
          <a:prstGeom prst="rect">
            <a:avLst/>
          </a:prstGeom>
        </p:spPr>
        <p:txBody>
          <a:bodyPr/>
          <a:lstStyle>
            <a:lvl1pPr marL="0" indent="0" algn="l">
              <a:spcBef>
                <a:spcPts val="0"/>
              </a:spcBef>
              <a:buNone/>
              <a:defRPr sz="1600">
                <a:solidFill>
                  <a:srgbClr val="66666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iscussion Slide">
    <p:spTree>
      <p:nvGrpSpPr>
        <p:cNvPr id="1" name=""/>
        <p:cNvGrpSpPr/>
        <p:nvPr/>
      </p:nvGrpSpPr>
      <p:grpSpPr>
        <a:xfrm>
          <a:off x="0" y="0"/>
          <a:ext cx="0" cy="0"/>
          <a:chOff x="0" y="0"/>
          <a:chExt cx="0" cy="0"/>
        </a:xfrm>
      </p:grpSpPr>
      <p:sp>
        <p:nvSpPr>
          <p:cNvPr id="2" name="Title 1"/>
          <p:cNvSpPr>
            <a:spLocks noGrp="1"/>
          </p:cNvSpPr>
          <p:nvPr>
            <p:ph type="ctrTitle"/>
          </p:nvPr>
        </p:nvSpPr>
        <p:spPr>
          <a:xfrm>
            <a:off x="467544" y="1556792"/>
            <a:ext cx="8208912" cy="1010543"/>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
        <p:nvSpPr>
          <p:cNvPr id="3" name="Subtitle 2"/>
          <p:cNvSpPr>
            <a:spLocks noGrp="1"/>
          </p:cNvSpPr>
          <p:nvPr>
            <p:ph type="subTitle" idx="1"/>
          </p:nvPr>
        </p:nvSpPr>
        <p:spPr>
          <a:xfrm>
            <a:off x="467544" y="2852936"/>
            <a:ext cx="8208912" cy="720080"/>
          </a:xfrm>
          <a:prstGeom prst="rect">
            <a:avLst/>
          </a:prstGeom>
        </p:spPr>
        <p:txBody>
          <a:bodyPr/>
          <a:lstStyle>
            <a:lvl1pPr marL="0" indent="0" algn="l">
              <a:spcBef>
                <a:spcPts val="0"/>
              </a:spcBef>
              <a:buNone/>
              <a:defRPr sz="1600">
                <a:solidFill>
                  <a:srgbClr val="66666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8014A0CB-84B6-8842-8670-F7D58B08EA78}" type="datetimeFigureOut">
              <a:rPr lang="en-US" smtClean="0"/>
              <a:t>9/28/24</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5E97FB9A-8473-8B4D-B336-D320A6A1F7C6}" type="slidenum">
              <a:rPr lang="en-GB" smtClean="0"/>
              <a:t>‹#›</a:t>
            </a:fld>
            <a:endParaRPr lang="en-GB"/>
          </a:p>
        </p:txBody>
      </p:sp>
      <p:sp>
        <p:nvSpPr>
          <p:cNvPr id="9" name="Title 1"/>
          <p:cNvSpPr>
            <a:spLocks noGrp="1"/>
          </p:cNvSpPr>
          <p:nvPr>
            <p:ph type="ctrTitle"/>
          </p:nvPr>
        </p:nvSpPr>
        <p:spPr>
          <a:xfrm>
            <a:off x="467544" y="1556792"/>
            <a:ext cx="8208912" cy="1010543"/>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
        <p:nvSpPr>
          <p:cNvPr id="10" name="Subtitle 2"/>
          <p:cNvSpPr>
            <a:spLocks noGrp="1"/>
          </p:cNvSpPr>
          <p:nvPr>
            <p:ph type="subTitle" idx="1"/>
          </p:nvPr>
        </p:nvSpPr>
        <p:spPr>
          <a:xfrm>
            <a:off x="467544" y="2852936"/>
            <a:ext cx="8208912" cy="720080"/>
          </a:xfrm>
          <a:prstGeom prst="rect">
            <a:avLst/>
          </a:prstGeom>
        </p:spPr>
        <p:txBody>
          <a:bodyPr/>
          <a:lstStyle>
            <a:lvl1pPr marL="0" indent="0" algn="l">
              <a:spcBef>
                <a:spcPts val="0"/>
              </a:spcBef>
              <a:buNone/>
              <a:defRPr sz="1600">
                <a:solidFill>
                  <a:srgbClr val="66666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spTree>
    <p:extLst>
      <p:ext uri="{BB962C8B-B14F-4D97-AF65-F5344CB8AC3E}">
        <p14:creationId xmlns:p14="http://schemas.microsoft.com/office/powerpoint/2010/main" val="14314503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lide 2: text only">
    <p:spTree>
      <p:nvGrpSpPr>
        <p:cNvPr id="1" name=""/>
        <p:cNvGrpSpPr/>
        <p:nvPr/>
      </p:nvGrpSpPr>
      <p:grpSpPr>
        <a:xfrm>
          <a:off x="0" y="0"/>
          <a:ext cx="0" cy="0"/>
          <a:chOff x="0" y="0"/>
          <a:chExt cx="0" cy="0"/>
        </a:xfrm>
      </p:grpSpPr>
      <p:sp>
        <p:nvSpPr>
          <p:cNvPr id="2"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GB"/>
              <a:t>Click to edit Master title style</a:t>
            </a:r>
            <a:endParaRPr lang="en-GB" dirty="0"/>
          </a:p>
        </p:txBody>
      </p:sp>
      <p:sp>
        <p:nvSpPr>
          <p:cNvPr id="4" name="Text Placeholder 7"/>
          <p:cNvSpPr>
            <a:spLocks noGrp="1"/>
          </p:cNvSpPr>
          <p:nvPr>
            <p:ph type="body" sz="quarter" idx="14"/>
          </p:nvPr>
        </p:nvSpPr>
        <p:spPr>
          <a:xfrm>
            <a:off x="395288" y="1844675"/>
            <a:ext cx="8425184" cy="4752975"/>
          </a:xfrm>
          <a:prstGeom prst="rect">
            <a:avLst/>
          </a:prstGeom>
        </p:spPr>
        <p:txBody>
          <a:bodyPr vert="horz"/>
          <a:lstStyle>
            <a:lvl1pPr>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600">
                <a:solidFill>
                  <a:srgbClr val="666666"/>
                </a:solidFill>
              </a:defRPr>
            </a:lvl5pPr>
          </a:lstStyle>
          <a:p>
            <a:pPr lvl="0"/>
            <a:r>
              <a:rPr lang="en-GB"/>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lide 3: text using bullet points">
    <p:spTree>
      <p:nvGrpSpPr>
        <p:cNvPr id="1" name=""/>
        <p:cNvGrpSpPr/>
        <p:nvPr/>
      </p:nvGrpSpPr>
      <p:grpSpPr>
        <a:xfrm>
          <a:off x="0" y="0"/>
          <a:ext cx="0" cy="0"/>
          <a:chOff x="0" y="0"/>
          <a:chExt cx="0" cy="0"/>
        </a:xfrm>
      </p:grpSpPr>
      <p:sp>
        <p:nvSpPr>
          <p:cNvPr id="4"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GB"/>
              <a:t>Click to edit Master title style</a:t>
            </a:r>
            <a:endParaRPr lang="en-GB" dirty="0"/>
          </a:p>
        </p:txBody>
      </p:sp>
      <p:sp>
        <p:nvSpPr>
          <p:cNvPr id="5" name="Text Placeholder 7"/>
          <p:cNvSpPr>
            <a:spLocks noGrp="1"/>
          </p:cNvSpPr>
          <p:nvPr>
            <p:ph type="body" sz="quarter" idx="14"/>
          </p:nvPr>
        </p:nvSpPr>
        <p:spPr>
          <a:xfrm>
            <a:off x="395288" y="1844675"/>
            <a:ext cx="8425184" cy="4752975"/>
          </a:xfrm>
          <a:prstGeom prst="rect">
            <a:avLst/>
          </a:prstGeom>
        </p:spPr>
        <p:txBody>
          <a:bodyPr vert="horz"/>
          <a:lstStyle>
            <a:lvl1pPr>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600">
                <a:solidFill>
                  <a:srgbClr val="666666"/>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lide 4: smaller text using bullet points">
    <p:spTree>
      <p:nvGrpSpPr>
        <p:cNvPr id="1" name=""/>
        <p:cNvGrpSpPr/>
        <p:nvPr/>
      </p:nvGrpSpPr>
      <p:grpSpPr>
        <a:xfrm>
          <a:off x="0" y="0"/>
          <a:ext cx="0" cy="0"/>
          <a:chOff x="0" y="0"/>
          <a:chExt cx="0" cy="0"/>
        </a:xfrm>
      </p:grpSpPr>
      <p:sp>
        <p:nvSpPr>
          <p:cNvPr id="4"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GB"/>
              <a:t>Click to edit Master title style</a:t>
            </a:r>
            <a:endParaRPr lang="en-GB" dirty="0"/>
          </a:p>
        </p:txBody>
      </p:sp>
      <p:sp>
        <p:nvSpPr>
          <p:cNvPr id="5" name="Text Placeholder 7"/>
          <p:cNvSpPr>
            <a:spLocks noGrp="1"/>
          </p:cNvSpPr>
          <p:nvPr>
            <p:ph type="body" sz="quarter" idx="14"/>
          </p:nvPr>
        </p:nvSpPr>
        <p:spPr>
          <a:xfrm>
            <a:off x="395288" y="1844675"/>
            <a:ext cx="8425184" cy="4752975"/>
          </a:xfrm>
          <a:prstGeom prst="rect">
            <a:avLst/>
          </a:prstGeom>
        </p:spPr>
        <p:txBody>
          <a:bodyPr vert="horz"/>
          <a:lstStyle>
            <a:lvl1pPr>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600">
                <a:solidFill>
                  <a:srgbClr val="666666"/>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lide 5: text with bullet points &amp; 1 image">
    <p:spTree>
      <p:nvGrpSpPr>
        <p:cNvPr id="1" name=""/>
        <p:cNvGrpSpPr/>
        <p:nvPr/>
      </p:nvGrpSpPr>
      <p:grpSpPr>
        <a:xfrm>
          <a:off x="0" y="0"/>
          <a:ext cx="0" cy="0"/>
          <a:chOff x="0" y="0"/>
          <a:chExt cx="0" cy="0"/>
        </a:xfrm>
      </p:grpSpPr>
      <p:sp>
        <p:nvSpPr>
          <p:cNvPr id="4"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GB"/>
              <a:t>Click to edit Master title style</a:t>
            </a:r>
            <a:endParaRPr lang="en-GB" dirty="0"/>
          </a:p>
        </p:txBody>
      </p:sp>
      <p:sp>
        <p:nvSpPr>
          <p:cNvPr id="5" name="Text Placeholder 7"/>
          <p:cNvSpPr>
            <a:spLocks noGrp="1"/>
          </p:cNvSpPr>
          <p:nvPr>
            <p:ph type="body" sz="quarter" idx="14"/>
          </p:nvPr>
        </p:nvSpPr>
        <p:spPr>
          <a:xfrm>
            <a:off x="395289" y="1844675"/>
            <a:ext cx="5400847" cy="4752975"/>
          </a:xfrm>
          <a:prstGeom prst="rect">
            <a:avLst/>
          </a:prstGeom>
        </p:spPr>
        <p:txBody>
          <a:bodyPr vert="horz"/>
          <a:lstStyle>
            <a:lvl1pPr>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600">
                <a:solidFill>
                  <a:srgbClr val="666666"/>
                </a:solidFill>
              </a:defRPr>
            </a:lvl5pPr>
          </a:lstStyle>
          <a:p>
            <a:pPr lvl="0"/>
            <a:r>
              <a:rPr lang="en-GB"/>
              <a:t>Click to edit Master text styles</a:t>
            </a:r>
          </a:p>
        </p:txBody>
      </p:sp>
      <p:sp>
        <p:nvSpPr>
          <p:cNvPr id="2" name="TextBox 1"/>
          <p:cNvSpPr txBox="1"/>
          <p:nvPr userDrawn="1"/>
        </p:nvSpPr>
        <p:spPr>
          <a:xfrm>
            <a:off x="3234022" y="3660229"/>
            <a:ext cx="184666" cy="369332"/>
          </a:xfrm>
          <a:prstGeom prst="rect">
            <a:avLst/>
          </a:prstGeom>
          <a:noFill/>
        </p:spPr>
        <p:txBody>
          <a:bodyPr wrap="none" rtlCol="0">
            <a:spAutoFit/>
          </a:bodyPr>
          <a:lstStyle/>
          <a:p>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lide 6: text with bullet points &amp; 2 images">
    <p:spTree>
      <p:nvGrpSpPr>
        <p:cNvPr id="1" name=""/>
        <p:cNvGrpSpPr/>
        <p:nvPr/>
      </p:nvGrpSpPr>
      <p:grpSpPr>
        <a:xfrm>
          <a:off x="0" y="0"/>
          <a:ext cx="0" cy="0"/>
          <a:chOff x="0" y="0"/>
          <a:chExt cx="0" cy="0"/>
        </a:xfrm>
      </p:grpSpPr>
      <p:sp>
        <p:nvSpPr>
          <p:cNvPr id="4"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GB"/>
              <a:t>Click to edit Master title style</a:t>
            </a:r>
            <a:endParaRPr lang="en-GB" dirty="0"/>
          </a:p>
        </p:txBody>
      </p:sp>
      <p:sp>
        <p:nvSpPr>
          <p:cNvPr id="8" name="Text Placeholder 7"/>
          <p:cNvSpPr>
            <a:spLocks noGrp="1"/>
          </p:cNvSpPr>
          <p:nvPr>
            <p:ph type="body" sz="quarter" idx="14"/>
          </p:nvPr>
        </p:nvSpPr>
        <p:spPr>
          <a:xfrm>
            <a:off x="395289" y="1844675"/>
            <a:ext cx="5400847" cy="4752975"/>
          </a:xfrm>
          <a:prstGeom prst="rect">
            <a:avLst/>
          </a:prstGeom>
        </p:spPr>
        <p:txBody>
          <a:bodyPr vert="horz"/>
          <a:lstStyle>
            <a:lvl1pPr>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600">
                <a:solidFill>
                  <a:srgbClr val="666666"/>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lide 7: image only">
    <p:spTree>
      <p:nvGrpSpPr>
        <p:cNvPr id="1" name=""/>
        <p:cNvGrpSpPr/>
        <p:nvPr/>
      </p:nvGrpSpPr>
      <p:grpSpPr>
        <a:xfrm>
          <a:off x="0" y="0"/>
          <a:ext cx="0" cy="0"/>
          <a:chOff x="0" y="0"/>
          <a:chExt cx="0" cy="0"/>
        </a:xfrm>
      </p:grpSpPr>
      <p:sp>
        <p:nvSpPr>
          <p:cNvPr id="3"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GB"/>
              <a:t>Click to edit Master title style</a:t>
            </a:r>
            <a:endParaRPr lang="en-GB"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lide 8: blank slide">
    <p:spTree>
      <p:nvGrpSpPr>
        <p:cNvPr id="1" name=""/>
        <p:cNvGrpSpPr/>
        <p:nvPr/>
      </p:nvGrpSpPr>
      <p:grpSpPr>
        <a:xfrm>
          <a:off x="0" y="0"/>
          <a:ext cx="0" cy="0"/>
          <a:chOff x="0" y="0"/>
          <a:chExt cx="0" cy="0"/>
        </a:xfrm>
      </p:grpSpPr>
      <p:sp>
        <p:nvSpPr>
          <p:cNvPr id="3"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GB"/>
              <a:t>Click to edit Master title style</a:t>
            </a:r>
            <a:endParaRPr lang="en-GB"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700808"/>
            <a:ext cx="8219256" cy="4425355"/>
          </a:xfrm>
          <a:prstGeom prst="rect">
            <a:avLst/>
          </a:prstGeom>
        </p:spPr>
        <p:txBody>
          <a:bodyPr/>
          <a:lstStyle>
            <a:lvl1pPr>
              <a:defRPr sz="2400">
                <a:solidFill>
                  <a:srgbClr val="666666"/>
                </a:solidFill>
              </a:defRPr>
            </a:lvl1pPr>
            <a:lvl2pPr>
              <a:defRPr sz="2200">
                <a:solidFill>
                  <a:srgbClr val="666666"/>
                </a:solidFill>
              </a:defRPr>
            </a:lvl2pPr>
            <a:lvl3pPr>
              <a:defRPr sz="2000">
                <a:solidFill>
                  <a:srgbClr val="666666"/>
                </a:solidFill>
              </a:defRPr>
            </a:lvl3pPr>
            <a:lvl4pPr>
              <a:defRPr>
                <a:solidFill>
                  <a:srgbClr val="666666"/>
                </a:solidFill>
              </a:defRPr>
            </a:lvl4pPr>
            <a:lvl5pPr>
              <a:defRPr>
                <a:solidFill>
                  <a:srgbClr val="666666"/>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012ADEB9-B943-4968-ADF2-270CE1983704}" type="datetimeFigureOut">
              <a:rPr lang="en-GB" smtClean="0"/>
              <a:pPr/>
              <a:t>28/09/2024</a:t>
            </a:fld>
            <a:endParaRPr lang="en-GB"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BFDA7189-44D3-4817-8EA2-FAB78B86418E}" type="slidenum">
              <a:rPr lang="en-GB" smtClean="0"/>
              <a:pPr/>
              <a:t>‹#›</a:t>
            </a:fld>
            <a:endParaRPr lang="en-GB" dirty="0"/>
          </a:p>
        </p:txBody>
      </p:sp>
      <p:sp>
        <p:nvSpPr>
          <p:cNvPr id="7" name="Title 1"/>
          <p:cNvSpPr>
            <a:spLocks noGrp="1"/>
          </p:cNvSpPr>
          <p:nvPr>
            <p:ph type="ctrTitle"/>
          </p:nvPr>
        </p:nvSpPr>
        <p:spPr>
          <a:xfrm>
            <a:off x="467544" y="476672"/>
            <a:ext cx="6696744"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Tree>
    <p:extLst>
      <p:ext uri="{BB962C8B-B14F-4D97-AF65-F5344CB8AC3E}">
        <p14:creationId xmlns:p14="http://schemas.microsoft.com/office/powerpoint/2010/main" val="4210385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700808"/>
            <a:ext cx="8219256" cy="4425355"/>
          </a:xfrm>
          <a:prstGeom prst="rect">
            <a:avLst/>
          </a:prstGeom>
        </p:spPr>
        <p:txBody>
          <a:bodyPr/>
          <a:lstStyle>
            <a:lvl1pPr>
              <a:defRPr sz="2400">
                <a:solidFill>
                  <a:srgbClr val="666666"/>
                </a:solidFill>
              </a:defRPr>
            </a:lvl1pPr>
            <a:lvl2pPr>
              <a:defRPr sz="2200">
                <a:solidFill>
                  <a:srgbClr val="666666"/>
                </a:solidFill>
              </a:defRPr>
            </a:lvl2pPr>
            <a:lvl3pPr>
              <a:defRPr sz="2000">
                <a:solidFill>
                  <a:srgbClr val="666666"/>
                </a:solidFill>
              </a:defRPr>
            </a:lvl3pPr>
            <a:lvl4pPr>
              <a:defRPr>
                <a:solidFill>
                  <a:srgbClr val="666666"/>
                </a:solidFill>
              </a:defRPr>
            </a:lvl4pPr>
            <a:lvl5pPr>
              <a:defRPr>
                <a:solidFill>
                  <a:srgbClr val="666666"/>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012ADEB9-B943-4968-ADF2-270CE1983704}" type="datetimeFigureOut">
              <a:rPr lang="en-GB" smtClean="0"/>
              <a:pPr/>
              <a:t>28/09/2024</a:t>
            </a:fld>
            <a:endParaRPr lang="en-GB"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BFDA7189-44D3-4817-8EA2-FAB78B86418E}" type="slidenum">
              <a:rPr lang="en-GB" smtClean="0"/>
              <a:pPr/>
              <a:t>‹#›</a:t>
            </a:fld>
            <a:endParaRPr lang="en-GB" dirty="0"/>
          </a:p>
        </p:txBody>
      </p:sp>
      <p:sp>
        <p:nvSpPr>
          <p:cNvPr id="7" name="Title 1"/>
          <p:cNvSpPr>
            <a:spLocks noGrp="1"/>
          </p:cNvSpPr>
          <p:nvPr>
            <p:ph type="ctrTitle"/>
          </p:nvPr>
        </p:nvSpPr>
        <p:spPr>
          <a:xfrm>
            <a:off x="467544" y="476672"/>
            <a:ext cx="6696744"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Tree>
    <p:extLst>
      <p:ext uri="{BB962C8B-B14F-4D97-AF65-F5344CB8AC3E}">
        <p14:creationId xmlns:p14="http://schemas.microsoft.com/office/powerpoint/2010/main" val="3219294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700808"/>
            <a:ext cx="8219256" cy="4425355"/>
          </a:xfrm>
          <a:prstGeom prst="rect">
            <a:avLst/>
          </a:prstGeom>
        </p:spPr>
        <p:txBody>
          <a:bodyPr/>
          <a:lstStyle>
            <a:lvl1pPr>
              <a:defRPr sz="2400">
                <a:solidFill>
                  <a:srgbClr val="666666"/>
                </a:solidFill>
              </a:defRPr>
            </a:lvl1pPr>
            <a:lvl2pPr>
              <a:defRPr sz="2200">
                <a:solidFill>
                  <a:srgbClr val="666666"/>
                </a:solidFill>
              </a:defRPr>
            </a:lvl2pPr>
            <a:lvl3pPr>
              <a:defRPr sz="2000">
                <a:solidFill>
                  <a:srgbClr val="666666"/>
                </a:solidFill>
              </a:defRPr>
            </a:lvl3pPr>
            <a:lvl4pPr>
              <a:defRPr>
                <a:solidFill>
                  <a:srgbClr val="666666"/>
                </a:solidFill>
              </a:defRPr>
            </a:lvl4pPr>
            <a:lvl5pPr>
              <a:defRPr>
                <a:solidFill>
                  <a:srgbClr val="666666"/>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012ADEB9-B943-4968-ADF2-270CE1983704}" type="datetimeFigureOut">
              <a:rPr lang="en-GB" smtClean="0"/>
              <a:pPr/>
              <a:t>28/09/2024</a:t>
            </a:fld>
            <a:endParaRPr lang="en-GB"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BFDA7189-44D3-4817-8EA2-FAB78B86418E}" type="slidenum">
              <a:rPr lang="en-GB" smtClean="0"/>
              <a:pPr/>
              <a:t>‹#›</a:t>
            </a:fld>
            <a:endParaRPr lang="en-GB" dirty="0"/>
          </a:p>
        </p:txBody>
      </p:sp>
      <p:sp>
        <p:nvSpPr>
          <p:cNvPr id="7" name="Title 1"/>
          <p:cNvSpPr>
            <a:spLocks noGrp="1"/>
          </p:cNvSpPr>
          <p:nvPr>
            <p:ph type="ctrTitle"/>
          </p:nvPr>
        </p:nvSpPr>
        <p:spPr>
          <a:xfrm>
            <a:off x="467544" y="476672"/>
            <a:ext cx="6696744"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Tree>
    <p:extLst>
      <p:ext uri="{BB962C8B-B14F-4D97-AF65-F5344CB8AC3E}">
        <p14:creationId xmlns:p14="http://schemas.microsoft.com/office/powerpoint/2010/main" val="4210385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Content &amp; Subheading">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2204864"/>
            <a:ext cx="8291264" cy="3921299"/>
          </a:xfrm>
          <a:prstGeom prst="rect">
            <a:avLst/>
          </a:prstGeom>
        </p:spPr>
        <p:txBody>
          <a:bodyPr/>
          <a:lstStyle>
            <a:lvl1pPr>
              <a:defRPr sz="2400">
                <a:solidFill>
                  <a:srgbClr val="666666"/>
                </a:solidFill>
              </a:defRPr>
            </a:lvl1pPr>
            <a:lvl2pPr>
              <a:defRPr sz="2200">
                <a:solidFill>
                  <a:srgbClr val="666666"/>
                </a:solidFill>
              </a:defRPr>
            </a:lvl2pPr>
            <a:lvl3pPr>
              <a:defRPr sz="2000">
                <a:solidFill>
                  <a:srgbClr val="666666"/>
                </a:solidFill>
              </a:defRPr>
            </a:lvl3pPr>
            <a:lvl4pPr>
              <a:defRPr>
                <a:solidFill>
                  <a:srgbClr val="666666"/>
                </a:solidFill>
              </a:defRPr>
            </a:lvl4pPr>
            <a:lvl5pPr>
              <a:defRPr>
                <a:solidFill>
                  <a:srgbClr val="666666"/>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a:xfrm>
            <a:off x="395536" y="6356350"/>
            <a:ext cx="2195264" cy="365125"/>
          </a:xfrm>
          <a:prstGeom prst="rect">
            <a:avLst/>
          </a:prstGeom>
        </p:spPr>
        <p:txBody>
          <a:bodyPr/>
          <a:lstStyle>
            <a:lvl1pPr>
              <a:defRPr>
                <a:solidFill>
                  <a:srgbClr val="666666"/>
                </a:solidFill>
              </a:defRPr>
            </a:lvl1pPr>
          </a:lstStyle>
          <a:p>
            <a:fld id="{012ADEB9-B943-4968-ADF2-270CE1983704}" type="datetimeFigureOut">
              <a:rPr lang="en-GB" smtClean="0"/>
              <a:pPr/>
              <a:t>28/09/2024</a:t>
            </a:fld>
            <a:endParaRPr lang="en-GB"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BFDA7189-44D3-4817-8EA2-FAB78B86418E}" type="slidenum">
              <a:rPr lang="en-GB" smtClean="0"/>
              <a:pPr/>
              <a:t>‹#›</a:t>
            </a:fld>
            <a:endParaRPr lang="en-GB" dirty="0"/>
          </a:p>
        </p:txBody>
      </p:sp>
      <p:sp>
        <p:nvSpPr>
          <p:cNvPr id="7" name="Title 1"/>
          <p:cNvSpPr>
            <a:spLocks noGrp="1"/>
          </p:cNvSpPr>
          <p:nvPr>
            <p:ph type="ctrTitle"/>
          </p:nvPr>
        </p:nvSpPr>
        <p:spPr>
          <a:xfrm>
            <a:off x="395536" y="476672"/>
            <a:ext cx="6768752"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
        <p:nvSpPr>
          <p:cNvPr id="8" name="Text Placeholder 2"/>
          <p:cNvSpPr>
            <a:spLocks noGrp="1"/>
          </p:cNvSpPr>
          <p:nvPr>
            <p:ph type="body" idx="13" hasCustomPrompt="1"/>
          </p:nvPr>
        </p:nvSpPr>
        <p:spPr>
          <a:xfrm>
            <a:off x="395536" y="1700807"/>
            <a:ext cx="8280920" cy="474067"/>
          </a:xfrm>
          <a:prstGeom prst="rect">
            <a:avLst/>
          </a:prstGeom>
        </p:spPr>
        <p:txBody>
          <a:bodyPr anchor="b"/>
          <a:lstStyle>
            <a:lvl1pPr marL="0" indent="0">
              <a:buNone/>
              <a:defRPr sz="2400" b="0" i="1">
                <a:solidFill>
                  <a:srgbClr val="66666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subheading styles</a:t>
            </a:r>
          </a:p>
        </p:txBody>
      </p:sp>
    </p:spTree>
    <p:extLst>
      <p:ext uri="{BB962C8B-B14F-4D97-AF65-F5344CB8AC3E}">
        <p14:creationId xmlns:p14="http://schemas.microsoft.com/office/powerpoint/2010/main" val="4210385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648200" y="1700808"/>
            <a:ext cx="4038600" cy="4425355"/>
          </a:xfrm>
          <a:prstGeom prst="rect">
            <a:avLst/>
          </a:prstGeom>
        </p:spPr>
        <p:txBody>
          <a:bodyPr/>
          <a:lstStyle>
            <a:lvl1pPr>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800">
                <a:solidFill>
                  <a:srgbClr val="666666"/>
                </a:solidFill>
              </a:defRPr>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97CA41E8-ABA4-4C5B-81A5-5CD889FC8C0C}" type="datetimeFigureOut">
              <a:rPr lang="en-GB" smtClean="0"/>
              <a:pPr/>
              <a:t>28/09/2024</a:t>
            </a:fld>
            <a:endParaRPr lang="en-GB"/>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011F9B14-DC0F-440A-A27F-2E74A0D10DC8}" type="slidenum">
              <a:rPr lang="en-GB" smtClean="0"/>
              <a:pPr/>
              <a:t>‹#›</a:t>
            </a:fld>
            <a:endParaRPr lang="en-GB"/>
          </a:p>
        </p:txBody>
      </p:sp>
      <p:sp>
        <p:nvSpPr>
          <p:cNvPr id="8" name="Title 1"/>
          <p:cNvSpPr>
            <a:spLocks noGrp="1"/>
          </p:cNvSpPr>
          <p:nvPr>
            <p:ph type="ctrTitle"/>
          </p:nvPr>
        </p:nvSpPr>
        <p:spPr>
          <a:xfrm>
            <a:off x="395536" y="476672"/>
            <a:ext cx="6768752" cy="1080120"/>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
        <p:nvSpPr>
          <p:cNvPr id="10" name="Content Placeholder 3"/>
          <p:cNvSpPr>
            <a:spLocks noGrp="1"/>
          </p:cNvSpPr>
          <p:nvPr>
            <p:ph sz="half" idx="13"/>
          </p:nvPr>
        </p:nvSpPr>
        <p:spPr>
          <a:xfrm>
            <a:off x="395536" y="1700808"/>
            <a:ext cx="4038600" cy="4381947"/>
          </a:xfrm>
          <a:prstGeom prst="rect">
            <a:avLst/>
          </a:prstGeom>
        </p:spPr>
        <p:txBody>
          <a:bodyPr/>
          <a:lstStyle>
            <a:lvl1pPr>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800">
                <a:solidFill>
                  <a:srgbClr val="666666"/>
                </a:solidFill>
              </a:defRPr>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Tree>
    <p:extLst>
      <p:ext uri="{BB962C8B-B14F-4D97-AF65-F5344CB8AC3E}">
        <p14:creationId xmlns:p14="http://schemas.microsoft.com/office/powerpoint/2010/main" val="2017863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amp; Subheading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95536" y="1700807"/>
            <a:ext cx="4040188" cy="474067"/>
          </a:xfrm>
          <a:prstGeom prst="rect">
            <a:avLst/>
          </a:prstGeom>
        </p:spPr>
        <p:txBody>
          <a:bodyPr anchor="b"/>
          <a:lstStyle>
            <a:lvl1pPr marL="0" indent="0">
              <a:buNone/>
              <a:defRPr sz="2400" b="0" i="1">
                <a:solidFill>
                  <a:srgbClr val="66666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395536" y="2174875"/>
            <a:ext cx="4040188" cy="3951288"/>
          </a:xfrm>
          <a:prstGeom prst="rect">
            <a:avLst/>
          </a:prstGeom>
        </p:spPr>
        <p:txBody>
          <a:bodyPr/>
          <a:lstStyle>
            <a:lvl1pPr>
              <a:defRPr sz="2400">
                <a:solidFill>
                  <a:srgbClr val="666666"/>
                </a:solidFill>
              </a:defRPr>
            </a:lvl1pPr>
            <a:lvl2pPr>
              <a:defRPr sz="2000">
                <a:solidFill>
                  <a:srgbClr val="666666"/>
                </a:solidFill>
              </a:defRPr>
            </a:lvl2pPr>
            <a:lvl3pPr>
              <a:defRPr sz="1800">
                <a:solidFill>
                  <a:srgbClr val="666666"/>
                </a:solidFill>
              </a:defRPr>
            </a:lvl3pPr>
            <a:lvl4pPr>
              <a:defRPr sz="1600">
                <a:solidFill>
                  <a:srgbClr val="666666"/>
                </a:solidFill>
              </a:defRPr>
            </a:lvl4pPr>
            <a:lvl5pPr>
              <a:defRPr sz="1600">
                <a:solidFill>
                  <a:srgbClr val="666666"/>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4645025" y="1700807"/>
            <a:ext cx="4041775" cy="474067"/>
          </a:xfrm>
          <a:prstGeom prst="rect">
            <a:avLst/>
          </a:prstGeom>
        </p:spPr>
        <p:txBody>
          <a:bodyPr anchor="b"/>
          <a:lstStyle>
            <a:lvl1pPr marL="0" indent="0">
              <a:buNone/>
              <a:defRPr sz="2400" b="0" i="1">
                <a:solidFill>
                  <a:srgbClr val="66666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solidFill>
                  <a:srgbClr val="666666"/>
                </a:solidFill>
              </a:defRPr>
            </a:lvl1pPr>
            <a:lvl2pPr>
              <a:defRPr sz="2000">
                <a:solidFill>
                  <a:srgbClr val="666666"/>
                </a:solidFill>
              </a:defRPr>
            </a:lvl2pPr>
            <a:lvl3pPr>
              <a:defRPr sz="1800">
                <a:solidFill>
                  <a:srgbClr val="666666"/>
                </a:solidFill>
              </a:defRPr>
            </a:lvl3pPr>
            <a:lvl4pPr>
              <a:defRPr sz="1600">
                <a:solidFill>
                  <a:srgbClr val="666666"/>
                </a:solidFill>
              </a:defRPr>
            </a:lvl4pPr>
            <a:lvl5pPr>
              <a:defRPr sz="1600">
                <a:solidFill>
                  <a:srgbClr val="666666"/>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97CA41E8-ABA4-4C5B-81A5-5CD889FC8C0C}" type="datetimeFigureOut">
              <a:rPr lang="en-GB" smtClean="0"/>
              <a:pPr/>
              <a:t>28/09/2024</a:t>
            </a:fld>
            <a:endParaRPr lang="en-GB"/>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011F9B14-DC0F-440A-A27F-2E74A0D10DC8}" type="slidenum">
              <a:rPr lang="en-GB" smtClean="0"/>
              <a:pPr/>
              <a:t>‹#›</a:t>
            </a:fld>
            <a:endParaRPr lang="en-GB"/>
          </a:p>
        </p:txBody>
      </p:sp>
      <p:sp>
        <p:nvSpPr>
          <p:cNvPr id="10" name="Title 1"/>
          <p:cNvSpPr>
            <a:spLocks noGrp="1"/>
          </p:cNvSpPr>
          <p:nvPr>
            <p:ph type="ctrTitle"/>
          </p:nvPr>
        </p:nvSpPr>
        <p:spPr>
          <a:xfrm>
            <a:off x="395536" y="476672"/>
            <a:ext cx="6768752"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Tree>
    <p:extLst>
      <p:ext uri="{BB962C8B-B14F-4D97-AF65-F5344CB8AC3E}">
        <p14:creationId xmlns:p14="http://schemas.microsoft.com/office/powerpoint/2010/main" val="2199859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012ADEB9-B943-4968-ADF2-270CE1983704}" type="datetimeFigureOut">
              <a:rPr lang="en-GB" smtClean="0"/>
              <a:pPr/>
              <a:t>28/09/2024</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BFDA7189-44D3-4817-8EA2-FAB78B86418E}" type="slidenum">
              <a:rPr lang="en-GB" smtClean="0"/>
              <a:pPr/>
              <a:t>‹#›</a:t>
            </a:fld>
            <a:endParaRPr lang="en-GB"/>
          </a:p>
        </p:txBody>
      </p:sp>
      <p:sp>
        <p:nvSpPr>
          <p:cNvPr id="6" name="Title 1"/>
          <p:cNvSpPr>
            <a:spLocks noGrp="1"/>
          </p:cNvSpPr>
          <p:nvPr>
            <p:ph type="ctrTitle"/>
          </p:nvPr>
        </p:nvSpPr>
        <p:spPr>
          <a:xfrm>
            <a:off x="395536" y="476672"/>
            <a:ext cx="6768752"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Tree>
    <p:extLst>
      <p:ext uri="{BB962C8B-B14F-4D97-AF65-F5344CB8AC3E}">
        <p14:creationId xmlns:p14="http://schemas.microsoft.com/office/powerpoint/2010/main" val="2705533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amp; Subheadin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012ADEB9-B943-4968-ADF2-270CE1983704}" type="datetimeFigureOut">
              <a:rPr lang="en-GB" smtClean="0"/>
              <a:pPr/>
              <a:t>28/09/2024</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BFDA7189-44D3-4817-8EA2-FAB78B86418E}" type="slidenum">
              <a:rPr lang="en-GB" smtClean="0"/>
              <a:pPr/>
              <a:t>‹#›</a:t>
            </a:fld>
            <a:endParaRPr lang="en-GB"/>
          </a:p>
        </p:txBody>
      </p:sp>
      <p:sp>
        <p:nvSpPr>
          <p:cNvPr id="6" name="Title 1"/>
          <p:cNvSpPr>
            <a:spLocks noGrp="1"/>
          </p:cNvSpPr>
          <p:nvPr>
            <p:ph type="ctrTitle"/>
          </p:nvPr>
        </p:nvSpPr>
        <p:spPr>
          <a:xfrm>
            <a:off x="395536" y="476672"/>
            <a:ext cx="6768752"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
        <p:nvSpPr>
          <p:cNvPr id="7" name="Text Placeholder 2"/>
          <p:cNvSpPr>
            <a:spLocks noGrp="1"/>
          </p:cNvSpPr>
          <p:nvPr>
            <p:ph type="body" idx="13" hasCustomPrompt="1"/>
          </p:nvPr>
        </p:nvSpPr>
        <p:spPr>
          <a:xfrm>
            <a:off x="395536" y="1700807"/>
            <a:ext cx="8280920" cy="474067"/>
          </a:xfrm>
          <a:prstGeom prst="rect">
            <a:avLst/>
          </a:prstGeom>
        </p:spPr>
        <p:txBody>
          <a:bodyPr anchor="b"/>
          <a:lstStyle>
            <a:lvl1pPr marL="0" indent="0">
              <a:buNone/>
              <a:defRPr sz="2400" b="0" i="1">
                <a:solidFill>
                  <a:srgbClr val="66666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subheading styles</a:t>
            </a:r>
          </a:p>
        </p:txBody>
      </p:sp>
    </p:spTree>
    <p:extLst>
      <p:ext uri="{BB962C8B-B14F-4D97-AF65-F5344CB8AC3E}">
        <p14:creationId xmlns:p14="http://schemas.microsoft.com/office/powerpoint/2010/main" val="270553347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6"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theme" Target="../theme/theme2.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5" Type="http://schemas.openxmlformats.org/officeDocument/2006/relationships/image" Target="../media/image3.jp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10" Type="http://schemas.openxmlformats.org/officeDocument/2006/relationships/image" Target="../media/image4.jpeg"/><Relationship Id="rId4" Type="http://schemas.openxmlformats.org/officeDocument/2006/relationships/slideLayout" Target="../slideLayouts/slideLayout24.xml"/><Relationship Id="rId9"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56" y="0"/>
            <a:ext cx="9135880" cy="685800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78"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1076" y="9665"/>
            <a:ext cx="9135880" cy="6858000"/>
          </a:xfrm>
          <a:prstGeom prst="rect">
            <a:avLst/>
          </a:prstGeom>
        </p:spPr>
      </p:pic>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5"/>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 y="1101"/>
            <a:ext cx="9143998" cy="686214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8"/>
          <p:cNvPicPr>
            <a:picLocks noChangeAspect="1" noChangeArrowheads="1"/>
          </p:cNvPicPr>
          <p:nvPr/>
        </p:nvPicPr>
        <p:blipFill>
          <a:blip r:embed="rId10" cstate="print">
            <a:extLst>
              <a:ext uri="{28A0092B-C50C-407E-A947-70E740481C1C}">
                <a14:useLocalDpi xmlns:a14="http://schemas.microsoft.com/office/drawing/2010/main" val="0"/>
              </a:ext>
            </a:extLst>
          </a:blip>
          <a:stretch>
            <a:fillRect/>
          </a:stretch>
        </p:blipFill>
        <p:spPr bwMode="auto">
          <a:xfrm>
            <a:off x="5522" y="3879"/>
            <a:ext cx="9132955" cy="686214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hyperlink" Target="https://osf.io/pkd65/" TargetMode="External"/><Relationship Id="rId2" Type="http://schemas.openxmlformats.org/officeDocument/2006/relationships/image" Target="../media/image11.gif"/><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3" Type="http://schemas.openxmlformats.org/officeDocument/2006/relationships/hyperlink" Target="https://www.science.org/news/2014/05/harvard-misconduct-investigation-psychologist-released" TargetMode="External"/><Relationship Id="rId2" Type="http://schemas.openxmlformats.org/officeDocument/2006/relationships/image" Target="../media/image6.jpeg"/><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hyperlink" Target="https://www.apa.org/science/about/psa/2011/12/diederik-stapel" TargetMode="External"/><Relationship Id="rId2" Type="http://schemas.openxmlformats.org/officeDocument/2006/relationships/image" Target="../media/image7.jpe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hyperlink" Target="https://www.lancaster.ac.uk/psychology/research/open-science/" TargetMode="Externa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E2AA8-AE46-A641-AE46-8EADEDF9ECA2}"/>
              </a:ext>
            </a:extLst>
          </p:cNvPr>
          <p:cNvSpPr>
            <a:spLocks noGrp="1"/>
          </p:cNvSpPr>
          <p:nvPr>
            <p:ph type="ctrTitle"/>
          </p:nvPr>
        </p:nvSpPr>
        <p:spPr/>
        <p:txBody>
          <a:bodyPr/>
          <a:lstStyle/>
          <a:p>
            <a:r>
              <a:rPr lang="en-US" dirty="0"/>
              <a:t>Tales of madcap</a:t>
            </a:r>
            <a:r>
              <a:rPr lang="en-US" baseline="0" dirty="0"/>
              <a:t> science</a:t>
            </a:r>
            <a:endParaRPr lang="en-US" dirty="0"/>
          </a:p>
        </p:txBody>
      </p:sp>
      <p:sp>
        <p:nvSpPr>
          <p:cNvPr id="6" name="Rectangle 5" descr="black background"/>
          <p:cNvSpPr/>
          <p:nvPr/>
        </p:nvSpPr>
        <p:spPr>
          <a:xfrm>
            <a:off x="0" y="-269"/>
            <a:ext cx="9144000" cy="6858269"/>
          </a:xfrm>
          <a:prstGeom prst="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poster of a person holding a phone&#10;&#10;Description automatically generated">
            <a:extLst>
              <a:ext uri="{FF2B5EF4-FFF2-40B4-BE49-F238E27FC236}">
                <a16:creationId xmlns:a16="http://schemas.microsoft.com/office/drawing/2014/main" id="{52941503-4937-3DB7-911B-30BC35DC9370}"/>
              </a:ext>
            </a:extLst>
          </p:cNvPr>
          <p:cNvPicPr>
            <a:picLocks noChangeAspect="1"/>
          </p:cNvPicPr>
          <p:nvPr/>
        </p:nvPicPr>
        <p:blipFill>
          <a:blip r:embed="rId3"/>
          <a:stretch>
            <a:fillRect/>
          </a:stretch>
        </p:blipFill>
        <p:spPr>
          <a:xfrm>
            <a:off x="2347310" y="0"/>
            <a:ext cx="4449379" cy="6858000"/>
          </a:xfrm>
          <a:prstGeom prst="rect">
            <a:avLst/>
          </a:prstGeom>
        </p:spPr>
      </p:pic>
    </p:spTree>
    <p:extLst>
      <p:ext uri="{BB962C8B-B14F-4D97-AF65-F5344CB8AC3E}">
        <p14:creationId xmlns:p14="http://schemas.microsoft.com/office/powerpoint/2010/main" val="3108243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shows two faces, once with pen held in teeth, one with pen held in lips." title="Stack et al. example stimuli">
            <a:extLst>
              <a:ext uri="{FF2B5EF4-FFF2-40B4-BE49-F238E27FC236}">
                <a16:creationId xmlns:a16="http://schemas.microsoft.com/office/drawing/2014/main" id="{F61D3EF4-911F-F045-A7EF-0607DBC438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0616" y="4238252"/>
            <a:ext cx="5503672" cy="2619748"/>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a:extLst>
              <a:ext uri="{FF2B5EF4-FFF2-40B4-BE49-F238E27FC236}">
                <a16:creationId xmlns:a16="http://schemas.microsoft.com/office/drawing/2014/main" id="{05F47D82-9E70-9D4B-9EBD-DED3F25D9551}"/>
              </a:ext>
            </a:extLst>
          </p:cNvPr>
          <p:cNvSpPr>
            <a:spLocks noGrp="1"/>
          </p:cNvSpPr>
          <p:nvPr>
            <p:ph type="body" sz="quarter" idx="14"/>
          </p:nvPr>
        </p:nvSpPr>
        <p:spPr>
          <a:xfrm>
            <a:off x="395288" y="1844675"/>
            <a:ext cx="8614600" cy="4752975"/>
          </a:xfrm>
        </p:spPr>
        <p:txBody>
          <a:bodyPr/>
          <a:lstStyle/>
          <a:p>
            <a:r>
              <a:rPr lang="en-US" dirty="0"/>
              <a:t>Repeat classic studies to see if they are replicable, using open methods of design, data collection, and analysis</a:t>
            </a:r>
          </a:p>
          <a:p>
            <a:r>
              <a:rPr lang="en-US" dirty="0"/>
              <a:t>Case study: </a:t>
            </a:r>
            <a:r>
              <a:rPr lang="en-GB" dirty="0" err="1"/>
              <a:t>Strack</a:t>
            </a:r>
            <a:r>
              <a:rPr lang="en-GB" dirty="0"/>
              <a:t>, F., Martin, L. L., Stepper, S. (1988). Inhibiting and facilitating conditions of the human smile: A nonobtrusive test of the facial feedback hypothesis. </a:t>
            </a:r>
            <a:r>
              <a:rPr lang="en-GB" i="1" dirty="0"/>
              <a:t>Journal of Personality and Social Psychology, 54</a:t>
            </a:r>
            <a:r>
              <a:rPr lang="en-GB" dirty="0"/>
              <a:t>, 768–777. </a:t>
            </a:r>
            <a:endParaRPr lang="en-US" dirty="0"/>
          </a:p>
        </p:txBody>
      </p:sp>
      <p:sp>
        <p:nvSpPr>
          <p:cNvPr id="2" name="Title 1">
            <a:extLst>
              <a:ext uri="{FF2B5EF4-FFF2-40B4-BE49-F238E27FC236}">
                <a16:creationId xmlns:a16="http://schemas.microsoft.com/office/drawing/2014/main" id="{B4A0F013-C7DB-9341-9131-28A9D8C461AC}"/>
              </a:ext>
            </a:extLst>
          </p:cNvPr>
          <p:cNvSpPr>
            <a:spLocks noGrp="1"/>
          </p:cNvSpPr>
          <p:nvPr>
            <p:ph type="ctrTitle"/>
          </p:nvPr>
        </p:nvSpPr>
        <p:spPr>
          <a:xfrm>
            <a:off x="395536" y="768810"/>
            <a:ext cx="7072064" cy="1152128"/>
          </a:xfrm>
        </p:spPr>
        <p:txBody>
          <a:bodyPr/>
          <a:lstStyle/>
          <a:p>
            <a:r>
              <a:rPr lang="en-US" dirty="0"/>
              <a:t>The importance of being replicable: The original</a:t>
            </a:r>
          </a:p>
        </p:txBody>
      </p:sp>
    </p:spTree>
    <p:extLst>
      <p:ext uri="{BB962C8B-B14F-4D97-AF65-F5344CB8AC3E}">
        <p14:creationId xmlns:p14="http://schemas.microsoft.com/office/powerpoint/2010/main" val="440855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shows two faces, once with pen held in teeth, one with pen held in lips." title="Stack et al. example stimuli">
            <a:extLst>
              <a:ext uri="{FF2B5EF4-FFF2-40B4-BE49-F238E27FC236}">
                <a16:creationId xmlns:a16="http://schemas.microsoft.com/office/drawing/2014/main" id="{F61D3EF4-911F-F045-A7EF-0607DBC438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0616" y="4238252"/>
            <a:ext cx="5503672" cy="2619748"/>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a:extLst>
              <a:ext uri="{FF2B5EF4-FFF2-40B4-BE49-F238E27FC236}">
                <a16:creationId xmlns:a16="http://schemas.microsoft.com/office/drawing/2014/main" id="{05F47D82-9E70-9D4B-9EBD-DED3F25D9551}"/>
              </a:ext>
            </a:extLst>
          </p:cNvPr>
          <p:cNvSpPr>
            <a:spLocks noGrp="1"/>
          </p:cNvSpPr>
          <p:nvPr>
            <p:ph type="body" sz="quarter" idx="14"/>
          </p:nvPr>
        </p:nvSpPr>
        <p:spPr>
          <a:xfrm>
            <a:off x="395288" y="1844675"/>
            <a:ext cx="8614600" cy="4752975"/>
          </a:xfrm>
        </p:spPr>
        <p:txBody>
          <a:bodyPr/>
          <a:lstStyle/>
          <a:p>
            <a:r>
              <a:rPr lang="en-GB" dirty="0"/>
              <a:t>92 participants rated cartoons for funniness, t(89) = 1.85, </a:t>
            </a:r>
            <a:r>
              <a:rPr lang="en-GB" i="1" dirty="0"/>
              <a:t>p</a:t>
            </a:r>
            <a:r>
              <a:rPr lang="en-GB" dirty="0"/>
              <a:t> = .03</a:t>
            </a:r>
            <a:endParaRPr lang="en-US" dirty="0"/>
          </a:p>
        </p:txBody>
      </p:sp>
      <p:sp>
        <p:nvSpPr>
          <p:cNvPr id="2" name="Title 1">
            <a:extLst>
              <a:ext uri="{FF2B5EF4-FFF2-40B4-BE49-F238E27FC236}">
                <a16:creationId xmlns:a16="http://schemas.microsoft.com/office/drawing/2014/main" id="{B4A0F013-C7DB-9341-9131-28A9D8C461AC}"/>
              </a:ext>
            </a:extLst>
          </p:cNvPr>
          <p:cNvSpPr>
            <a:spLocks noGrp="1"/>
          </p:cNvSpPr>
          <p:nvPr>
            <p:ph type="ctrTitle"/>
          </p:nvPr>
        </p:nvSpPr>
        <p:spPr>
          <a:xfrm>
            <a:off x="395536" y="768810"/>
            <a:ext cx="7072064" cy="1152128"/>
          </a:xfrm>
        </p:spPr>
        <p:txBody>
          <a:bodyPr/>
          <a:lstStyle/>
          <a:p>
            <a:r>
              <a:rPr lang="en-US" dirty="0"/>
              <a:t>The importance of being replicable: The original data</a:t>
            </a:r>
          </a:p>
        </p:txBody>
      </p:sp>
      <p:graphicFrame>
        <p:nvGraphicFramePr>
          <p:cNvPr id="4" name="Table 4">
            <a:extLst>
              <a:ext uri="{FF2B5EF4-FFF2-40B4-BE49-F238E27FC236}">
                <a16:creationId xmlns:a16="http://schemas.microsoft.com/office/drawing/2014/main" id="{2D28B8F0-6073-2042-8B51-6EDF23E9AE57}"/>
              </a:ext>
            </a:extLst>
          </p:cNvPr>
          <p:cNvGraphicFramePr>
            <a:graphicFrameLocks noGrp="1"/>
          </p:cNvGraphicFramePr>
          <p:nvPr>
            <p:extLst>
              <p:ext uri="{D42A27DB-BD31-4B8C-83A1-F6EECF244321}">
                <p14:modId xmlns:p14="http://schemas.microsoft.com/office/powerpoint/2010/main" val="1144562128"/>
              </p:ext>
            </p:extLst>
          </p:nvPr>
        </p:nvGraphicFramePr>
        <p:xfrm>
          <a:off x="803189" y="2494542"/>
          <a:ext cx="7525268" cy="1483360"/>
        </p:xfrm>
        <a:graphic>
          <a:graphicData uri="http://schemas.openxmlformats.org/drawingml/2006/table">
            <a:tbl>
              <a:tblPr firstRow="1" bandRow="1">
                <a:tableStyleId>{5C22544A-7EE6-4342-B048-85BDC9FD1C3A}</a:tableStyleId>
              </a:tblPr>
              <a:tblGrid>
                <a:gridCol w="1881317">
                  <a:extLst>
                    <a:ext uri="{9D8B030D-6E8A-4147-A177-3AD203B41FA5}">
                      <a16:colId xmlns:a16="http://schemas.microsoft.com/office/drawing/2014/main" val="2064377009"/>
                    </a:ext>
                  </a:extLst>
                </a:gridCol>
                <a:gridCol w="1881317">
                  <a:extLst>
                    <a:ext uri="{9D8B030D-6E8A-4147-A177-3AD203B41FA5}">
                      <a16:colId xmlns:a16="http://schemas.microsoft.com/office/drawing/2014/main" val="2792342386"/>
                    </a:ext>
                  </a:extLst>
                </a:gridCol>
                <a:gridCol w="1881317">
                  <a:extLst>
                    <a:ext uri="{9D8B030D-6E8A-4147-A177-3AD203B41FA5}">
                      <a16:colId xmlns:a16="http://schemas.microsoft.com/office/drawing/2014/main" val="3936865590"/>
                    </a:ext>
                  </a:extLst>
                </a:gridCol>
                <a:gridCol w="1881317">
                  <a:extLst>
                    <a:ext uri="{9D8B030D-6E8A-4147-A177-3AD203B41FA5}">
                      <a16:colId xmlns:a16="http://schemas.microsoft.com/office/drawing/2014/main" val="1007511231"/>
                    </a:ext>
                  </a:extLst>
                </a:gridCol>
              </a:tblGrid>
              <a:tr h="370840">
                <a:tc>
                  <a:txBody>
                    <a:bodyPr/>
                    <a:lstStyle/>
                    <a:p>
                      <a:endParaRPr lang="en-US" dirty="0"/>
                    </a:p>
                  </a:txBody>
                  <a:tcPr/>
                </a:tc>
                <a:tc gridSpan="3">
                  <a:txBody>
                    <a:bodyPr/>
                    <a:lstStyle/>
                    <a:p>
                      <a:pPr algn="ctr"/>
                      <a:r>
                        <a:rPr lang="en-US" dirty="0"/>
                        <a:t>Position of Pen</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885829773"/>
                  </a:ext>
                </a:extLst>
              </a:tr>
              <a:tr h="370840">
                <a:tc>
                  <a:txBody>
                    <a:bodyPr/>
                    <a:lstStyle/>
                    <a:p>
                      <a:pPr algn="ctr"/>
                      <a:endParaRPr lang="en-US" dirty="0"/>
                    </a:p>
                  </a:txBody>
                  <a:tcPr/>
                </a:tc>
                <a:tc>
                  <a:txBody>
                    <a:bodyPr/>
                    <a:lstStyle/>
                    <a:p>
                      <a:pPr algn="ctr"/>
                      <a:r>
                        <a:rPr lang="en-US" dirty="0"/>
                        <a:t>Teeth</a:t>
                      </a:r>
                    </a:p>
                  </a:txBody>
                  <a:tcPr/>
                </a:tc>
                <a:tc>
                  <a:txBody>
                    <a:bodyPr/>
                    <a:lstStyle/>
                    <a:p>
                      <a:pPr algn="ctr"/>
                      <a:r>
                        <a:rPr lang="en-US" dirty="0"/>
                        <a:t>Hand</a:t>
                      </a:r>
                    </a:p>
                  </a:txBody>
                  <a:tcPr/>
                </a:tc>
                <a:tc>
                  <a:txBody>
                    <a:bodyPr/>
                    <a:lstStyle/>
                    <a:p>
                      <a:pPr algn="ctr"/>
                      <a:r>
                        <a:rPr lang="en-US" dirty="0"/>
                        <a:t>Lip</a:t>
                      </a:r>
                    </a:p>
                  </a:txBody>
                  <a:tcPr/>
                </a:tc>
                <a:extLst>
                  <a:ext uri="{0D108BD9-81ED-4DB2-BD59-A6C34878D82A}">
                    <a16:rowId xmlns:a16="http://schemas.microsoft.com/office/drawing/2014/main" val="643345449"/>
                  </a:ext>
                </a:extLst>
              </a:tr>
              <a:tr h="370840">
                <a:tc>
                  <a:txBody>
                    <a:bodyPr/>
                    <a:lstStyle/>
                    <a:p>
                      <a:pPr algn="ctr"/>
                      <a:r>
                        <a:rPr lang="en-US" dirty="0"/>
                        <a:t>Mean funniness</a:t>
                      </a:r>
                    </a:p>
                  </a:txBody>
                  <a:tcPr/>
                </a:tc>
                <a:tc>
                  <a:txBody>
                    <a:bodyPr/>
                    <a:lstStyle/>
                    <a:p>
                      <a:pPr algn="ctr"/>
                      <a:r>
                        <a:rPr lang="en-US" dirty="0"/>
                        <a:t>5.14</a:t>
                      </a:r>
                    </a:p>
                  </a:txBody>
                  <a:tcPr/>
                </a:tc>
                <a:tc>
                  <a:txBody>
                    <a:bodyPr/>
                    <a:lstStyle/>
                    <a:p>
                      <a:pPr algn="ctr"/>
                      <a:r>
                        <a:rPr lang="en-US" dirty="0"/>
                        <a:t>4.77</a:t>
                      </a:r>
                    </a:p>
                  </a:txBody>
                  <a:tcPr/>
                </a:tc>
                <a:tc>
                  <a:txBody>
                    <a:bodyPr/>
                    <a:lstStyle/>
                    <a:p>
                      <a:pPr algn="ctr"/>
                      <a:r>
                        <a:rPr lang="en-US" dirty="0"/>
                        <a:t>4.32</a:t>
                      </a:r>
                    </a:p>
                  </a:txBody>
                  <a:tcPr/>
                </a:tc>
                <a:extLst>
                  <a:ext uri="{0D108BD9-81ED-4DB2-BD59-A6C34878D82A}">
                    <a16:rowId xmlns:a16="http://schemas.microsoft.com/office/drawing/2014/main" val="2983341555"/>
                  </a:ext>
                </a:extLst>
              </a:tr>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837105039"/>
                  </a:ext>
                </a:extLst>
              </a:tr>
            </a:tbl>
          </a:graphicData>
        </a:graphic>
      </p:graphicFrame>
    </p:spTree>
    <p:extLst>
      <p:ext uri="{BB962C8B-B14F-4D97-AF65-F5344CB8AC3E}">
        <p14:creationId xmlns:p14="http://schemas.microsoft.com/office/powerpoint/2010/main" val="3219137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shows two faces, once with pen held in teeth, one with pen held in lips." title="Stack et al. example stimuli">
            <a:extLst>
              <a:ext uri="{FF2B5EF4-FFF2-40B4-BE49-F238E27FC236}">
                <a16:creationId xmlns:a16="http://schemas.microsoft.com/office/drawing/2014/main" id="{F61D3EF4-911F-F045-A7EF-0607DBC438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0616" y="4238252"/>
            <a:ext cx="5503672" cy="2619748"/>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a:extLst>
              <a:ext uri="{FF2B5EF4-FFF2-40B4-BE49-F238E27FC236}">
                <a16:creationId xmlns:a16="http://schemas.microsoft.com/office/drawing/2014/main" id="{05F47D82-9E70-9D4B-9EBD-DED3F25D9551}"/>
              </a:ext>
            </a:extLst>
          </p:cNvPr>
          <p:cNvSpPr>
            <a:spLocks noGrp="1"/>
          </p:cNvSpPr>
          <p:nvPr>
            <p:ph type="body" sz="quarter" idx="14"/>
          </p:nvPr>
        </p:nvSpPr>
        <p:spPr>
          <a:xfrm>
            <a:off x="395288" y="1844675"/>
            <a:ext cx="8614600" cy="4752975"/>
          </a:xfrm>
        </p:spPr>
        <p:txBody>
          <a:bodyPr/>
          <a:lstStyle/>
          <a:p>
            <a:r>
              <a:rPr lang="en-GB" dirty="0" err="1"/>
              <a:t>Wagenmakers</a:t>
            </a:r>
            <a:r>
              <a:rPr lang="en-GB" dirty="0"/>
              <a:t>, E. J., </a:t>
            </a:r>
            <a:r>
              <a:rPr lang="en-GB" dirty="0" err="1"/>
              <a:t>Beek</a:t>
            </a:r>
            <a:r>
              <a:rPr lang="en-GB" dirty="0"/>
              <a:t>, T., </a:t>
            </a:r>
            <a:r>
              <a:rPr lang="en-GB" dirty="0" err="1"/>
              <a:t>Dijkhoff</a:t>
            </a:r>
            <a:r>
              <a:rPr lang="en-GB" dirty="0"/>
              <a:t>, L., </a:t>
            </a:r>
            <a:r>
              <a:rPr lang="en-GB" dirty="0" err="1"/>
              <a:t>Gronau</a:t>
            </a:r>
            <a:r>
              <a:rPr lang="en-GB" dirty="0"/>
              <a:t>, Q. F., Acosta, A., Adams Jr, R. B., ... &amp; </a:t>
            </a:r>
            <a:r>
              <a:rPr lang="en-GB" dirty="0" err="1"/>
              <a:t>Bulnes</a:t>
            </a:r>
            <a:r>
              <a:rPr lang="en-GB" dirty="0"/>
              <a:t>, L. C. (2016). Registered Replication Report: </a:t>
            </a:r>
            <a:r>
              <a:rPr lang="en-GB" dirty="0" err="1"/>
              <a:t>Strack</a:t>
            </a:r>
            <a:r>
              <a:rPr lang="en-GB" dirty="0"/>
              <a:t>, Martin, &amp; Stepper (1988). </a:t>
            </a:r>
            <a:r>
              <a:rPr lang="en-GB" i="1" dirty="0"/>
              <a:t>Perspectives on Psychological Science</a:t>
            </a:r>
            <a:r>
              <a:rPr lang="en-GB" dirty="0"/>
              <a:t>, </a:t>
            </a:r>
            <a:r>
              <a:rPr lang="en-GB" i="1" dirty="0"/>
              <a:t>11</a:t>
            </a:r>
            <a:r>
              <a:rPr lang="en-GB" dirty="0"/>
              <a:t>(6), 917-928.</a:t>
            </a:r>
          </a:p>
          <a:p>
            <a:pPr lvl="1"/>
            <a:r>
              <a:rPr lang="en-GB" dirty="0"/>
              <a:t>17 different labs used the same method, testing 1,894 participants</a:t>
            </a:r>
          </a:p>
          <a:p>
            <a:pPr lvl="1"/>
            <a:r>
              <a:rPr lang="en-GB" dirty="0"/>
              <a:t>(92 participants in </a:t>
            </a:r>
            <a:r>
              <a:rPr lang="en-GB" dirty="0" err="1"/>
              <a:t>Strack</a:t>
            </a:r>
            <a:r>
              <a:rPr lang="en-GB" dirty="0"/>
              <a:t> et al.’s original Study 1.)</a:t>
            </a:r>
          </a:p>
        </p:txBody>
      </p:sp>
      <p:sp>
        <p:nvSpPr>
          <p:cNvPr id="2" name="Title 1">
            <a:extLst>
              <a:ext uri="{FF2B5EF4-FFF2-40B4-BE49-F238E27FC236}">
                <a16:creationId xmlns:a16="http://schemas.microsoft.com/office/drawing/2014/main" id="{B4A0F013-C7DB-9341-9131-28A9D8C461AC}"/>
              </a:ext>
            </a:extLst>
          </p:cNvPr>
          <p:cNvSpPr>
            <a:spLocks noGrp="1"/>
          </p:cNvSpPr>
          <p:nvPr>
            <p:ph type="ctrTitle"/>
          </p:nvPr>
        </p:nvSpPr>
        <p:spPr>
          <a:xfrm>
            <a:off x="395536" y="768813"/>
            <a:ext cx="7681664" cy="1152128"/>
          </a:xfrm>
        </p:spPr>
        <p:txBody>
          <a:bodyPr/>
          <a:lstStyle/>
          <a:p>
            <a:r>
              <a:rPr lang="en-US" dirty="0"/>
              <a:t>The importance of being replicable:    The replication</a:t>
            </a:r>
          </a:p>
        </p:txBody>
      </p:sp>
    </p:spTree>
    <p:extLst>
      <p:ext uri="{BB962C8B-B14F-4D97-AF65-F5344CB8AC3E}">
        <p14:creationId xmlns:p14="http://schemas.microsoft.com/office/powerpoint/2010/main" val="42989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 y="6208758"/>
            <a:ext cx="8822267" cy="646331"/>
          </a:xfrm>
          <a:prstGeom prst="rect">
            <a:avLst/>
          </a:prstGeom>
          <a:noFill/>
        </p:spPr>
        <p:txBody>
          <a:bodyPr wrap="square" rtlCol="0">
            <a:spAutoFit/>
          </a:bodyPr>
          <a:lstStyle/>
          <a:p>
            <a:r>
              <a:rPr lang="en-US" dirty="0" err="1"/>
              <a:t>Wagenmakers</a:t>
            </a:r>
            <a:r>
              <a:rPr lang="en-US" dirty="0"/>
              <a:t>, E. J., </a:t>
            </a:r>
            <a:r>
              <a:rPr lang="en-US" dirty="0" err="1"/>
              <a:t>Beek</a:t>
            </a:r>
            <a:r>
              <a:rPr lang="en-US" dirty="0"/>
              <a:t>, T., </a:t>
            </a:r>
            <a:r>
              <a:rPr lang="en-US" dirty="0" err="1"/>
              <a:t>Dijkhoff</a:t>
            </a:r>
            <a:r>
              <a:rPr lang="en-US" dirty="0"/>
              <a:t>, L., et al. (2016). Registered replication report: </a:t>
            </a:r>
            <a:r>
              <a:rPr lang="en-US" dirty="0" err="1"/>
              <a:t>Strack</a:t>
            </a:r>
            <a:r>
              <a:rPr lang="en-US" dirty="0"/>
              <a:t>, Martin, &amp; Stepper (1988). </a:t>
            </a:r>
            <a:r>
              <a:rPr lang="en-US" i="1" dirty="0"/>
              <a:t>Perspectives on Psychological Science</a:t>
            </a:r>
            <a:r>
              <a:rPr lang="en-US" dirty="0"/>
              <a:t>, </a:t>
            </a:r>
            <a:r>
              <a:rPr lang="en-US" i="1" dirty="0"/>
              <a:t>11</a:t>
            </a:r>
            <a:r>
              <a:rPr lang="en-US" dirty="0"/>
              <a:t>(6), 917-928.</a:t>
            </a:r>
          </a:p>
        </p:txBody>
      </p:sp>
      <p:sp>
        <p:nvSpPr>
          <p:cNvPr id="4" name="TextBox 3">
            <a:extLst>
              <a:ext uri="{FF2B5EF4-FFF2-40B4-BE49-F238E27FC236}">
                <a16:creationId xmlns:a16="http://schemas.microsoft.com/office/drawing/2014/main" id="{5E34E068-3B67-9046-9A3E-B40D3DE0EC84}"/>
              </a:ext>
            </a:extLst>
          </p:cNvPr>
          <p:cNvSpPr txBox="1"/>
          <p:nvPr/>
        </p:nvSpPr>
        <p:spPr>
          <a:xfrm>
            <a:off x="314924" y="5182753"/>
            <a:ext cx="8436864" cy="923330"/>
          </a:xfrm>
          <a:prstGeom prst="rect">
            <a:avLst/>
          </a:prstGeom>
          <a:noFill/>
        </p:spPr>
        <p:txBody>
          <a:bodyPr wrap="square" rtlCol="0">
            <a:spAutoFit/>
          </a:bodyPr>
          <a:lstStyle/>
          <a:p>
            <a:r>
              <a:rPr lang="en-GB" dirty="0"/>
              <a:t>Fig. 3. The rating for the pout condition is plotted against that of the smile condition across data collected in 17 labs; the facial feedback hypothesis predicts the values to lie above the main diagonal. In Study 1 by SMS, the mean difference was 0.82. </a:t>
            </a:r>
          </a:p>
        </p:txBody>
      </p:sp>
      <p:pic>
        <p:nvPicPr>
          <p:cNvPr id="7170" name="Picture 2" descr="graph plots mean in smile condition against mean in pout condition for each of the 17 labs. The points vary in terms of whether pout is greater or less than smile across the labs" title="graph showing 17 labs' data">
            <a:extLst>
              <a:ext uri="{FF2B5EF4-FFF2-40B4-BE49-F238E27FC236}">
                <a16:creationId xmlns:a16="http://schemas.microsoft.com/office/drawing/2014/main" id="{E9F171FF-D317-E541-BC28-30C8F77FD97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000"/>
          <a:stretch/>
        </p:blipFill>
        <p:spPr bwMode="auto">
          <a:xfrm>
            <a:off x="5576788" y="2159081"/>
            <a:ext cx="3175000" cy="2819400"/>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a:extLst>
              <a:ext uri="{FF2B5EF4-FFF2-40B4-BE49-F238E27FC236}">
                <a16:creationId xmlns:a16="http://schemas.microsoft.com/office/drawing/2014/main" id="{05F47D82-9E70-9D4B-9EBD-DED3F25D9551}"/>
              </a:ext>
            </a:extLst>
          </p:cNvPr>
          <p:cNvSpPr>
            <a:spLocks noGrp="1"/>
          </p:cNvSpPr>
          <p:nvPr>
            <p:ph type="body" sz="quarter" idx="14"/>
          </p:nvPr>
        </p:nvSpPr>
        <p:spPr>
          <a:xfrm>
            <a:off x="395288" y="1857541"/>
            <a:ext cx="5181500" cy="4752975"/>
          </a:xfrm>
        </p:spPr>
        <p:txBody>
          <a:bodyPr/>
          <a:lstStyle/>
          <a:p>
            <a:r>
              <a:rPr lang="en-GB" dirty="0" err="1"/>
              <a:t>Wagenmakers</a:t>
            </a:r>
            <a:r>
              <a:rPr lang="en-GB" dirty="0"/>
              <a:t> et al. (2016)</a:t>
            </a:r>
          </a:p>
          <a:p>
            <a:pPr lvl="1"/>
            <a:r>
              <a:rPr lang="en-GB" dirty="0"/>
              <a:t>Overall effect is 0.03 for smile &gt; pout</a:t>
            </a:r>
          </a:p>
          <a:p>
            <a:pPr lvl="2"/>
            <a:r>
              <a:rPr lang="en-GB" dirty="0"/>
              <a:t>But this is not different than chance</a:t>
            </a:r>
          </a:p>
          <a:p>
            <a:pPr lvl="2"/>
            <a:endParaRPr lang="en-GB" dirty="0"/>
          </a:p>
          <a:p>
            <a:pPr lvl="2"/>
            <a:r>
              <a:rPr lang="en-GB" dirty="0"/>
              <a:t>The data are openly available</a:t>
            </a:r>
          </a:p>
          <a:p>
            <a:pPr lvl="2"/>
            <a:r>
              <a:rPr lang="en-GB" dirty="0"/>
              <a:t>The analyses (using R) are openly available</a:t>
            </a:r>
          </a:p>
          <a:p>
            <a:pPr lvl="3"/>
            <a:r>
              <a:rPr lang="en-GB" dirty="0">
                <a:hlinkClick r:id="rId3"/>
              </a:rPr>
              <a:t>https://osf.io/pkd65/</a:t>
            </a:r>
            <a:endParaRPr lang="en-GB" dirty="0"/>
          </a:p>
          <a:p>
            <a:pPr lvl="2"/>
            <a:r>
              <a:rPr lang="en-GB" dirty="0"/>
              <a:t>The analyses were pre-registered</a:t>
            </a:r>
          </a:p>
        </p:txBody>
      </p:sp>
      <p:sp>
        <p:nvSpPr>
          <p:cNvPr id="2" name="Title 1">
            <a:extLst>
              <a:ext uri="{FF2B5EF4-FFF2-40B4-BE49-F238E27FC236}">
                <a16:creationId xmlns:a16="http://schemas.microsoft.com/office/drawing/2014/main" id="{B4A0F013-C7DB-9341-9131-28A9D8C461AC}"/>
              </a:ext>
            </a:extLst>
          </p:cNvPr>
          <p:cNvSpPr>
            <a:spLocks noGrp="1"/>
          </p:cNvSpPr>
          <p:nvPr>
            <p:ph type="ctrTitle"/>
          </p:nvPr>
        </p:nvSpPr>
        <p:spPr>
          <a:xfrm>
            <a:off x="395536" y="802681"/>
            <a:ext cx="7732464" cy="1152128"/>
          </a:xfrm>
        </p:spPr>
        <p:txBody>
          <a:bodyPr/>
          <a:lstStyle/>
          <a:p>
            <a:r>
              <a:rPr lang="en-US" dirty="0"/>
              <a:t>The importance of being replicable: The comparison</a:t>
            </a:r>
          </a:p>
        </p:txBody>
      </p:sp>
      <p:sp>
        <p:nvSpPr>
          <p:cNvPr id="6" name="Oval 5" descr="point indicating data from SMS - above diagonal line and more distant from this line than all other replication points.">
            <a:extLst>
              <a:ext uri="{FF2B5EF4-FFF2-40B4-BE49-F238E27FC236}">
                <a16:creationId xmlns:a16="http://schemas.microsoft.com/office/drawing/2014/main" id="{17C1FE53-26A4-6047-8751-96ADD4891712}"/>
              </a:ext>
            </a:extLst>
          </p:cNvPr>
          <p:cNvSpPr/>
          <p:nvPr/>
        </p:nvSpPr>
        <p:spPr>
          <a:xfrm>
            <a:off x="7117492" y="2718487"/>
            <a:ext cx="222422" cy="2347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1251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The replicability crisis and open science solutions</a:t>
            </a:r>
          </a:p>
          <a:p>
            <a:pPr lvl="1"/>
            <a:r>
              <a:rPr lang="en-GB" dirty="0"/>
              <a:t>Another reason for using R</a:t>
            </a:r>
          </a:p>
          <a:p>
            <a:pPr lvl="1"/>
            <a:r>
              <a:rPr lang="en-GB" dirty="0"/>
              <a:t>Importance of making data open and analyses clear in advance</a:t>
            </a:r>
          </a:p>
          <a:p>
            <a:endParaRPr lang="en-GB"/>
          </a:p>
        </p:txBody>
      </p:sp>
      <p:sp>
        <p:nvSpPr>
          <p:cNvPr id="3" name="Title 2"/>
          <p:cNvSpPr>
            <a:spLocks noGrp="1"/>
          </p:cNvSpPr>
          <p:nvPr>
            <p:ph type="ctrTitle"/>
          </p:nvPr>
        </p:nvSpPr>
        <p:spPr/>
        <p:txBody>
          <a:bodyPr/>
          <a:lstStyle/>
          <a:p>
            <a:r>
              <a:rPr lang="en-GB" dirty="0"/>
              <a:t>Summary</a:t>
            </a:r>
          </a:p>
        </p:txBody>
      </p:sp>
    </p:spTree>
    <p:extLst>
      <p:ext uri="{BB962C8B-B14F-4D97-AF65-F5344CB8AC3E}">
        <p14:creationId xmlns:p14="http://schemas.microsoft.com/office/powerpoint/2010/main" val="1631717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0F013-C7DB-9341-9131-28A9D8C461AC}"/>
              </a:ext>
            </a:extLst>
          </p:cNvPr>
          <p:cNvSpPr>
            <a:spLocks noGrp="1"/>
          </p:cNvSpPr>
          <p:nvPr>
            <p:ph type="ctrTitle"/>
          </p:nvPr>
        </p:nvSpPr>
        <p:spPr/>
        <p:txBody>
          <a:bodyPr/>
          <a:lstStyle/>
          <a:p>
            <a:r>
              <a:rPr lang="en-US" dirty="0"/>
              <a:t>Module outline</a:t>
            </a:r>
          </a:p>
        </p:txBody>
      </p:sp>
      <p:sp>
        <p:nvSpPr>
          <p:cNvPr id="3" name="Text Placeholder 2">
            <a:extLst>
              <a:ext uri="{FF2B5EF4-FFF2-40B4-BE49-F238E27FC236}">
                <a16:creationId xmlns:a16="http://schemas.microsoft.com/office/drawing/2014/main" id="{05F47D82-9E70-9D4B-9EBD-DED3F25D9551}"/>
              </a:ext>
            </a:extLst>
          </p:cNvPr>
          <p:cNvSpPr>
            <a:spLocks noGrp="1"/>
          </p:cNvSpPr>
          <p:nvPr>
            <p:ph type="body" sz="quarter" idx="14"/>
          </p:nvPr>
        </p:nvSpPr>
        <p:spPr/>
        <p:txBody>
          <a:bodyPr>
            <a:normAutofit lnSpcReduction="10000"/>
          </a:bodyPr>
          <a:lstStyle/>
          <a:p>
            <a:r>
              <a:rPr lang="en-US" dirty="0"/>
              <a:t>Week 1: Introducing data, introducing </a:t>
            </a:r>
            <a:r>
              <a:rPr lang="en-US" dirty="0" err="1"/>
              <a:t>Rstudio</a:t>
            </a:r>
            <a:endParaRPr lang="en-US" dirty="0"/>
          </a:p>
          <a:p>
            <a:r>
              <a:rPr lang="en-US" b="1" dirty="0"/>
              <a:t>Week 2: Manipulating data, using </a:t>
            </a:r>
            <a:r>
              <a:rPr lang="en-US" b="1" dirty="0" err="1"/>
              <a:t>Rstudio</a:t>
            </a:r>
            <a:endParaRPr lang="en-US" b="1" dirty="0"/>
          </a:p>
          <a:p>
            <a:r>
              <a:rPr lang="en-US" dirty="0"/>
              <a:t>Week 3: Exploring data and creating figures and graphs, using </a:t>
            </a:r>
            <a:r>
              <a:rPr lang="en-US" dirty="0" err="1"/>
              <a:t>Rstudio</a:t>
            </a:r>
            <a:endParaRPr lang="en-US" dirty="0"/>
          </a:p>
          <a:p>
            <a:r>
              <a:rPr lang="en-US" dirty="0"/>
              <a:t>Week 4: Categorical data and the chi-squared test – testing random versus structured?</a:t>
            </a:r>
          </a:p>
          <a:p>
            <a:r>
              <a:rPr lang="en-US" dirty="0"/>
              <a:t>Week 5: t-tests – testing whether two groups are different</a:t>
            </a:r>
          </a:p>
          <a:p>
            <a:r>
              <a:rPr lang="en-US" dirty="0"/>
              <a:t>Week 6: Research report/analysis</a:t>
            </a:r>
            <a:endParaRPr lang="en-US" dirty="0">
              <a:ea typeface="+mn-lt"/>
              <a:cs typeface="+mn-lt"/>
            </a:endParaRPr>
          </a:p>
          <a:p>
            <a:r>
              <a:rPr lang="en-US" dirty="0"/>
              <a:t>Week 7: Measurement, hypotheses, associations (correlations)</a:t>
            </a:r>
          </a:p>
          <a:p>
            <a:r>
              <a:rPr lang="en-US" dirty="0"/>
              <a:t>Week 8: Predicting </a:t>
            </a:r>
            <a:r>
              <a:rPr lang="en-US" dirty="0" err="1"/>
              <a:t>behaviour</a:t>
            </a:r>
            <a:r>
              <a:rPr lang="en-US" dirty="0"/>
              <a:t>: the linear model</a:t>
            </a:r>
          </a:p>
          <a:p>
            <a:r>
              <a:rPr lang="en-US" dirty="0"/>
              <a:t>Week 9: Data </a:t>
            </a:r>
            <a:r>
              <a:rPr lang="en-US" dirty="0" err="1"/>
              <a:t>visualisation</a:t>
            </a:r>
            <a:endParaRPr lang="en-US" dirty="0"/>
          </a:p>
          <a:p>
            <a:r>
              <a:rPr lang="en-US" dirty="0"/>
              <a:t>Week 10: Predicting </a:t>
            </a:r>
            <a:r>
              <a:rPr lang="en-US" dirty="0" err="1"/>
              <a:t>behaviour</a:t>
            </a:r>
            <a:r>
              <a:rPr lang="en-US" dirty="0"/>
              <a:t>: developing the linear model</a:t>
            </a:r>
          </a:p>
          <a:p>
            <a:endParaRPr lang="en-US" dirty="0"/>
          </a:p>
        </p:txBody>
      </p:sp>
    </p:spTree>
    <p:extLst>
      <p:ext uri="{BB962C8B-B14F-4D97-AF65-F5344CB8AC3E}">
        <p14:creationId xmlns:p14="http://schemas.microsoft.com/office/powerpoint/2010/main" val="3795075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0F013-C7DB-9341-9131-28A9D8C461AC}"/>
              </a:ext>
            </a:extLst>
          </p:cNvPr>
          <p:cNvSpPr>
            <a:spLocks noGrp="1"/>
          </p:cNvSpPr>
          <p:nvPr>
            <p:ph type="ctrTitle"/>
          </p:nvPr>
        </p:nvSpPr>
        <p:spPr/>
        <p:txBody>
          <a:bodyPr/>
          <a:lstStyle/>
          <a:p>
            <a:r>
              <a:rPr lang="en-US" dirty="0"/>
              <a:t>Objectives for Week 2</a:t>
            </a:r>
          </a:p>
        </p:txBody>
      </p:sp>
      <p:sp>
        <p:nvSpPr>
          <p:cNvPr id="3" name="Text Placeholder 2">
            <a:extLst>
              <a:ext uri="{FF2B5EF4-FFF2-40B4-BE49-F238E27FC236}">
                <a16:creationId xmlns:a16="http://schemas.microsoft.com/office/drawing/2014/main" id="{05F47D82-9E70-9D4B-9EBD-DED3F25D9551}"/>
              </a:ext>
            </a:extLst>
          </p:cNvPr>
          <p:cNvSpPr>
            <a:spLocks noGrp="1"/>
          </p:cNvSpPr>
          <p:nvPr>
            <p:ph type="body" sz="quarter" idx="14"/>
          </p:nvPr>
        </p:nvSpPr>
        <p:spPr/>
        <p:txBody>
          <a:bodyPr/>
          <a:lstStyle/>
          <a:p>
            <a:r>
              <a:rPr lang="en-US" dirty="0"/>
              <a:t>By the end of this session, you should be able to:</a:t>
            </a:r>
          </a:p>
          <a:p>
            <a:r>
              <a:rPr lang="en-US" b="1" dirty="0"/>
              <a:t>Understand the importance of open data in psychology</a:t>
            </a:r>
          </a:p>
          <a:p>
            <a:endParaRPr lang="en-US" dirty="0"/>
          </a:p>
          <a:p>
            <a:r>
              <a:rPr lang="en-US" dirty="0"/>
              <a:t>Understand different types of data and how best to represent them</a:t>
            </a:r>
          </a:p>
          <a:p>
            <a:r>
              <a:rPr lang="en-US" dirty="0"/>
              <a:t>Understand bar graphs, scatter plots, and interpret patterns in these graphs</a:t>
            </a:r>
          </a:p>
          <a:p>
            <a:endParaRPr lang="en-US" dirty="0"/>
          </a:p>
          <a:p>
            <a:r>
              <a:rPr lang="en-US" dirty="0"/>
              <a:t>Open data sets in R-studio and manipulate those data</a:t>
            </a:r>
          </a:p>
          <a:p>
            <a:r>
              <a:rPr lang="en-US" dirty="0"/>
              <a:t>Use R-studio to make simple graphs</a:t>
            </a:r>
          </a:p>
          <a:p>
            <a:endParaRPr lang="en-US" dirty="0"/>
          </a:p>
        </p:txBody>
      </p:sp>
    </p:spTree>
    <p:extLst>
      <p:ext uri="{BB962C8B-B14F-4D97-AF65-F5344CB8AC3E}">
        <p14:creationId xmlns:p14="http://schemas.microsoft.com/office/powerpoint/2010/main" val="1489606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photo of marc hauser" title="photo of marc hauser">
            <a:extLst>
              <a:ext uri="{FF2B5EF4-FFF2-40B4-BE49-F238E27FC236}">
                <a16:creationId xmlns:a16="http://schemas.microsoft.com/office/drawing/2014/main" id="{5F947DC8-C115-0445-841C-37CE6BCDAB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368" y="4616955"/>
            <a:ext cx="1564250" cy="2241045"/>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a:extLst>
              <a:ext uri="{FF2B5EF4-FFF2-40B4-BE49-F238E27FC236}">
                <a16:creationId xmlns:a16="http://schemas.microsoft.com/office/drawing/2014/main" id="{05F47D82-9E70-9D4B-9EBD-DED3F25D9551}"/>
              </a:ext>
            </a:extLst>
          </p:cNvPr>
          <p:cNvSpPr>
            <a:spLocks noGrp="1"/>
          </p:cNvSpPr>
          <p:nvPr>
            <p:ph type="body" sz="quarter" idx="14"/>
          </p:nvPr>
        </p:nvSpPr>
        <p:spPr/>
        <p:txBody>
          <a:bodyPr/>
          <a:lstStyle/>
          <a:p>
            <a:r>
              <a:rPr lang="en-US" dirty="0"/>
              <a:t>Psychology is undergoing a replication crisis</a:t>
            </a:r>
          </a:p>
          <a:p>
            <a:pPr lvl="1"/>
            <a:r>
              <a:rPr lang="en-US" dirty="0"/>
              <a:t>Many famous studies are failing to replicate</a:t>
            </a:r>
          </a:p>
          <a:p>
            <a:pPr marL="457200" lvl="1" indent="0">
              <a:buNone/>
            </a:pPr>
            <a:endParaRPr lang="en-US" dirty="0"/>
          </a:p>
          <a:p>
            <a:r>
              <a:rPr lang="en-US" dirty="0"/>
              <a:t>Marc Hauser (2010), Harvard</a:t>
            </a:r>
          </a:p>
          <a:p>
            <a:pPr lvl="1"/>
            <a:r>
              <a:rPr lang="en-US" dirty="0">
                <a:hlinkClick r:id="rId3"/>
              </a:rPr>
              <a:t>https://www.science.org/news/2014/05/harvard-misconduct-investigation-psychologist-released</a:t>
            </a:r>
            <a:r>
              <a:rPr lang="en-US" dirty="0"/>
              <a:t> </a:t>
            </a:r>
          </a:p>
        </p:txBody>
      </p:sp>
      <p:sp>
        <p:nvSpPr>
          <p:cNvPr id="2" name="Title 1">
            <a:extLst>
              <a:ext uri="{FF2B5EF4-FFF2-40B4-BE49-F238E27FC236}">
                <a16:creationId xmlns:a16="http://schemas.microsoft.com/office/drawing/2014/main" id="{B4A0F013-C7DB-9341-9131-28A9D8C461AC}"/>
              </a:ext>
            </a:extLst>
          </p:cNvPr>
          <p:cNvSpPr>
            <a:spLocks noGrp="1"/>
          </p:cNvSpPr>
          <p:nvPr>
            <p:ph type="ctrTitle"/>
          </p:nvPr>
        </p:nvSpPr>
        <p:spPr/>
        <p:txBody>
          <a:bodyPr/>
          <a:lstStyle/>
          <a:p>
            <a:r>
              <a:rPr lang="en-US" dirty="0"/>
              <a:t>The importance of being open I</a:t>
            </a:r>
          </a:p>
        </p:txBody>
      </p:sp>
    </p:spTree>
    <p:extLst>
      <p:ext uri="{BB962C8B-B14F-4D97-AF65-F5344CB8AC3E}">
        <p14:creationId xmlns:p14="http://schemas.microsoft.com/office/powerpoint/2010/main" val="3408971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hoto of diederik stapel" title="photo of stapel">
            <a:extLst>
              <a:ext uri="{FF2B5EF4-FFF2-40B4-BE49-F238E27FC236}">
                <a16:creationId xmlns:a16="http://schemas.microsoft.com/office/drawing/2014/main" id="{7248C5C1-5B6B-A543-9D31-8E8ABF09B5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519" y="4967581"/>
            <a:ext cx="3152372" cy="1773936"/>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a:extLst>
              <a:ext uri="{FF2B5EF4-FFF2-40B4-BE49-F238E27FC236}">
                <a16:creationId xmlns:a16="http://schemas.microsoft.com/office/drawing/2014/main" id="{05F47D82-9E70-9D4B-9EBD-DED3F25D9551}"/>
              </a:ext>
            </a:extLst>
          </p:cNvPr>
          <p:cNvSpPr>
            <a:spLocks noGrp="1"/>
          </p:cNvSpPr>
          <p:nvPr>
            <p:ph type="body" sz="quarter" idx="14"/>
          </p:nvPr>
        </p:nvSpPr>
        <p:spPr/>
        <p:txBody>
          <a:bodyPr/>
          <a:lstStyle/>
          <a:p>
            <a:r>
              <a:rPr lang="en-US" dirty="0"/>
              <a:t>Psychology is undergoing a replication crisis</a:t>
            </a:r>
          </a:p>
          <a:p>
            <a:pPr lvl="1"/>
            <a:r>
              <a:rPr lang="en-US" dirty="0"/>
              <a:t>Many famous studies are failing to replicate</a:t>
            </a:r>
          </a:p>
          <a:p>
            <a:pPr lvl="1"/>
            <a:endParaRPr lang="en-US" dirty="0"/>
          </a:p>
          <a:p>
            <a:r>
              <a:rPr lang="en-US" dirty="0" err="1"/>
              <a:t>Diederik</a:t>
            </a:r>
            <a:r>
              <a:rPr lang="en-US" dirty="0"/>
              <a:t> </a:t>
            </a:r>
            <a:r>
              <a:rPr lang="en-US" dirty="0" err="1"/>
              <a:t>Stapel</a:t>
            </a:r>
            <a:r>
              <a:rPr lang="en-US" dirty="0"/>
              <a:t> (2011), Tilburg</a:t>
            </a:r>
          </a:p>
          <a:p>
            <a:pPr lvl="1"/>
            <a:r>
              <a:rPr lang="en-GB" dirty="0"/>
              <a:t>fabricated and manipulated data for at least 55 publications</a:t>
            </a:r>
            <a:endParaRPr lang="en-US" dirty="0"/>
          </a:p>
          <a:p>
            <a:pPr lvl="1"/>
            <a:r>
              <a:rPr lang="en-US" dirty="0">
                <a:hlinkClick r:id="rId3"/>
              </a:rPr>
              <a:t>https://www.apa.org/science/about/psa/2011/12/diederik-stapel</a:t>
            </a:r>
            <a:r>
              <a:rPr lang="en-US" dirty="0"/>
              <a:t> </a:t>
            </a:r>
          </a:p>
        </p:txBody>
      </p:sp>
      <p:sp>
        <p:nvSpPr>
          <p:cNvPr id="2" name="Title 1">
            <a:extLst>
              <a:ext uri="{FF2B5EF4-FFF2-40B4-BE49-F238E27FC236}">
                <a16:creationId xmlns:a16="http://schemas.microsoft.com/office/drawing/2014/main" id="{B4A0F013-C7DB-9341-9131-28A9D8C461AC}"/>
              </a:ext>
            </a:extLst>
          </p:cNvPr>
          <p:cNvSpPr>
            <a:spLocks noGrp="1"/>
          </p:cNvSpPr>
          <p:nvPr>
            <p:ph type="ctrTitle"/>
          </p:nvPr>
        </p:nvSpPr>
        <p:spPr/>
        <p:txBody>
          <a:bodyPr/>
          <a:lstStyle/>
          <a:p>
            <a:r>
              <a:rPr lang="en-US" dirty="0"/>
              <a:t>The importance of being open II</a:t>
            </a:r>
          </a:p>
        </p:txBody>
      </p:sp>
    </p:spTree>
    <p:extLst>
      <p:ext uri="{BB962C8B-B14F-4D97-AF65-F5344CB8AC3E}">
        <p14:creationId xmlns:p14="http://schemas.microsoft.com/office/powerpoint/2010/main" val="3461064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0F013-C7DB-9341-9131-28A9D8C461AC}"/>
              </a:ext>
            </a:extLst>
          </p:cNvPr>
          <p:cNvSpPr>
            <a:spLocks noGrp="1"/>
          </p:cNvSpPr>
          <p:nvPr>
            <p:ph type="ctrTitle"/>
          </p:nvPr>
        </p:nvSpPr>
        <p:spPr/>
        <p:txBody>
          <a:bodyPr/>
          <a:lstStyle/>
          <a:p>
            <a:r>
              <a:rPr lang="en-US" dirty="0"/>
              <a:t>The importance of being open III</a:t>
            </a:r>
          </a:p>
        </p:txBody>
      </p:sp>
      <p:sp>
        <p:nvSpPr>
          <p:cNvPr id="3" name="Text Placeholder 2">
            <a:extLst>
              <a:ext uri="{FF2B5EF4-FFF2-40B4-BE49-F238E27FC236}">
                <a16:creationId xmlns:a16="http://schemas.microsoft.com/office/drawing/2014/main" id="{05F47D82-9E70-9D4B-9EBD-DED3F25D9551}"/>
              </a:ext>
            </a:extLst>
          </p:cNvPr>
          <p:cNvSpPr>
            <a:spLocks noGrp="1"/>
          </p:cNvSpPr>
          <p:nvPr>
            <p:ph type="body" sz="quarter" idx="14"/>
          </p:nvPr>
        </p:nvSpPr>
        <p:spPr>
          <a:xfrm>
            <a:off x="395288" y="1844675"/>
            <a:ext cx="8614600" cy="4752975"/>
          </a:xfrm>
        </p:spPr>
        <p:txBody>
          <a:bodyPr/>
          <a:lstStyle/>
          <a:p>
            <a:r>
              <a:rPr lang="en-US" dirty="0"/>
              <a:t>Psychology is undergoing a replication crisis</a:t>
            </a:r>
          </a:p>
          <a:p>
            <a:pPr lvl="1"/>
            <a:r>
              <a:rPr lang="en-US" dirty="0"/>
              <a:t>Fishing expeditions in data collection and analysis</a:t>
            </a:r>
          </a:p>
          <a:p>
            <a:pPr lvl="2"/>
            <a:r>
              <a:rPr lang="en-US" dirty="0"/>
              <a:t>If you conduct 20 tests, or filter, or keep adjusting your data, you change the probability of finding an effect that is not there</a:t>
            </a:r>
          </a:p>
          <a:p>
            <a:pPr lvl="1"/>
            <a:endParaRPr lang="en-US" dirty="0"/>
          </a:p>
          <a:p>
            <a:r>
              <a:rPr lang="en-US" dirty="0"/>
              <a:t>Solution is openness: to data, to design, to analysis</a:t>
            </a:r>
          </a:p>
          <a:p>
            <a:r>
              <a:rPr lang="en-US" dirty="0"/>
              <a:t>In our department: PROSPR (</a:t>
            </a:r>
            <a:r>
              <a:rPr lang="en-US" dirty="0" err="1"/>
              <a:t>PRomoting</a:t>
            </a:r>
            <a:r>
              <a:rPr lang="en-US" dirty="0"/>
              <a:t> Open Science </a:t>
            </a:r>
            <a:r>
              <a:rPr lang="en-US" dirty="0" err="1"/>
              <a:t>PRactices</a:t>
            </a:r>
            <a:r>
              <a:rPr lang="en-US" dirty="0"/>
              <a:t>)</a:t>
            </a:r>
          </a:p>
          <a:p>
            <a:pPr lvl="1"/>
            <a:r>
              <a:rPr lang="en-US" dirty="0">
                <a:hlinkClick r:id="rId2"/>
              </a:rPr>
              <a:t>https://www.lancaster.ac.uk/psychology/research/open-science/</a:t>
            </a:r>
            <a:r>
              <a:rPr lang="en-US" dirty="0"/>
              <a:t> </a:t>
            </a:r>
          </a:p>
        </p:txBody>
      </p:sp>
    </p:spTree>
    <p:extLst>
      <p:ext uri="{BB962C8B-B14F-4D97-AF65-F5344CB8AC3E}">
        <p14:creationId xmlns:p14="http://schemas.microsoft.com/office/powerpoint/2010/main" val="3573250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6135985"/>
            <a:ext cx="8551333" cy="923330"/>
          </a:xfrm>
          <a:prstGeom prst="rect">
            <a:avLst/>
          </a:prstGeom>
          <a:noFill/>
        </p:spPr>
        <p:txBody>
          <a:bodyPr wrap="square" rtlCol="0">
            <a:spAutoFit/>
          </a:bodyPr>
          <a:lstStyle/>
          <a:p>
            <a:r>
              <a:rPr lang="en-US" dirty="0"/>
              <a:t>Ioannidis, J. P. A. (2005). Why most published research findings are false. </a:t>
            </a:r>
            <a:r>
              <a:rPr lang="en-US" i="1" dirty="0" err="1"/>
              <a:t>PLoS</a:t>
            </a:r>
            <a:r>
              <a:rPr lang="en-US" i="1" dirty="0"/>
              <a:t> Medicine, 2(8</a:t>
            </a:r>
            <a:r>
              <a:rPr lang="en-US" dirty="0"/>
              <a:t>), e124.</a:t>
            </a:r>
          </a:p>
          <a:p>
            <a:endParaRPr lang="en-US" dirty="0"/>
          </a:p>
        </p:txBody>
      </p:sp>
      <p:sp>
        <p:nvSpPr>
          <p:cNvPr id="3" name="Text Placeholder 2">
            <a:extLst>
              <a:ext uri="{FF2B5EF4-FFF2-40B4-BE49-F238E27FC236}">
                <a16:creationId xmlns:a16="http://schemas.microsoft.com/office/drawing/2014/main" id="{05F47D82-9E70-9D4B-9EBD-DED3F25D9551}"/>
              </a:ext>
            </a:extLst>
          </p:cNvPr>
          <p:cNvSpPr>
            <a:spLocks noGrp="1"/>
          </p:cNvSpPr>
          <p:nvPr>
            <p:ph type="body" sz="quarter" idx="14"/>
          </p:nvPr>
        </p:nvSpPr>
        <p:spPr>
          <a:xfrm>
            <a:off x="395288" y="1844675"/>
            <a:ext cx="8614600" cy="4752975"/>
          </a:xfrm>
        </p:spPr>
        <p:txBody>
          <a:bodyPr/>
          <a:lstStyle/>
          <a:p>
            <a:r>
              <a:rPr lang="en-US" dirty="0"/>
              <a:t>Ioannidis (2005) showed that a finding is less likely to be true when:</a:t>
            </a:r>
          </a:p>
          <a:p>
            <a:pPr lvl="1"/>
            <a:r>
              <a:rPr lang="en-US" dirty="0"/>
              <a:t>studies conducted in the field are smaller;</a:t>
            </a:r>
          </a:p>
          <a:p>
            <a:pPr lvl="1"/>
            <a:r>
              <a:rPr lang="en-US" dirty="0"/>
              <a:t>effect sizes are smaller;</a:t>
            </a:r>
          </a:p>
          <a:p>
            <a:pPr lvl="1"/>
            <a:r>
              <a:rPr lang="en-US" dirty="0"/>
              <a:t>there is a greater number and lesser preselection of relationships;</a:t>
            </a:r>
          </a:p>
          <a:p>
            <a:pPr lvl="1"/>
            <a:r>
              <a:rPr lang="en-US" dirty="0"/>
              <a:t>where there is greater flexibility in designs, definitions, outcomes, and analytical modes;</a:t>
            </a:r>
          </a:p>
          <a:p>
            <a:pPr lvl="1"/>
            <a:r>
              <a:rPr lang="en-US" dirty="0"/>
              <a:t>when there is greater financial and other interest and prejudice;</a:t>
            </a:r>
          </a:p>
          <a:p>
            <a:pPr lvl="1"/>
            <a:r>
              <a:rPr lang="en-US" dirty="0"/>
              <a:t>when more teams are involved in a scientific field in pursuit of statistically significant effects</a:t>
            </a:r>
          </a:p>
        </p:txBody>
      </p:sp>
      <p:sp>
        <p:nvSpPr>
          <p:cNvPr id="2" name="Title 1">
            <a:extLst>
              <a:ext uri="{FF2B5EF4-FFF2-40B4-BE49-F238E27FC236}">
                <a16:creationId xmlns:a16="http://schemas.microsoft.com/office/drawing/2014/main" id="{B4A0F013-C7DB-9341-9131-28A9D8C461AC}"/>
              </a:ext>
            </a:extLst>
          </p:cNvPr>
          <p:cNvSpPr>
            <a:spLocks noGrp="1"/>
          </p:cNvSpPr>
          <p:nvPr>
            <p:ph type="ctrTitle"/>
          </p:nvPr>
        </p:nvSpPr>
        <p:spPr/>
        <p:txBody>
          <a:bodyPr/>
          <a:lstStyle/>
          <a:p>
            <a:r>
              <a:rPr lang="en-US" dirty="0"/>
              <a:t>The importance of being open IV</a:t>
            </a:r>
          </a:p>
        </p:txBody>
      </p:sp>
    </p:spTree>
    <p:extLst>
      <p:ext uri="{BB962C8B-B14F-4D97-AF65-F5344CB8AC3E}">
        <p14:creationId xmlns:p14="http://schemas.microsoft.com/office/powerpoint/2010/main" val="2709562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250821" y="1700808"/>
            <a:ext cx="3910112" cy="1200329"/>
          </a:xfrm>
          <a:prstGeom prst="rect">
            <a:avLst/>
          </a:prstGeom>
        </p:spPr>
        <p:txBody>
          <a:bodyPr wrap="square">
            <a:spAutoFit/>
          </a:bodyPr>
          <a:lstStyle/>
          <a:p>
            <a:r>
              <a:rPr lang="en-US" dirty="0"/>
              <a:t>Open Science Collaboration (2015). Psychology. Estimating the reproducibility of psychological science. </a:t>
            </a:r>
            <a:r>
              <a:rPr lang="en-US" i="1" dirty="0"/>
              <a:t>Science</a:t>
            </a:r>
            <a:r>
              <a:rPr lang="en-US" dirty="0"/>
              <a:t>, </a:t>
            </a:r>
            <a:r>
              <a:rPr lang="en-US" i="1" dirty="0"/>
              <a:t>349</a:t>
            </a:r>
            <a:r>
              <a:rPr lang="en-US" dirty="0"/>
              <a:t>(6251), aac4716.</a:t>
            </a:r>
          </a:p>
        </p:txBody>
      </p:sp>
      <p:pic>
        <p:nvPicPr>
          <p:cNvPr id="5" name="Picture 4" descr="Scatterplot showing original study effect size versus replication effect size (correlation coefficients). Diagonal line represents replication effect size equal to original effect size. Dotted line represents replication effect size of 0. Points below the dotted line were effects in the opposite direction of the original. Density plots are separated by significant (blue) and nonsignificant (red) effects. Figure shows much larger set of nonsignificant effects in replication than in the original studies." title="Figure 1 from Open Science Collaboration (2015) paper.">
            <a:extLst>
              <a:ext uri="{FF2B5EF4-FFF2-40B4-BE49-F238E27FC236}">
                <a16:creationId xmlns:a16="http://schemas.microsoft.com/office/drawing/2014/main" id="{2E73DFE4-10C4-F243-935F-79F83394922A}"/>
              </a:ext>
            </a:extLst>
          </p:cNvPr>
          <p:cNvPicPr>
            <a:picLocks noChangeAspect="1"/>
          </p:cNvPicPr>
          <p:nvPr/>
        </p:nvPicPr>
        <p:blipFill>
          <a:blip r:embed="rId2"/>
          <a:stretch>
            <a:fillRect/>
          </a:stretch>
        </p:blipFill>
        <p:spPr>
          <a:xfrm>
            <a:off x="225958" y="1844675"/>
            <a:ext cx="5359400" cy="4927600"/>
          </a:xfrm>
          <a:prstGeom prst="rect">
            <a:avLst/>
          </a:prstGeom>
        </p:spPr>
      </p:pic>
      <p:sp>
        <p:nvSpPr>
          <p:cNvPr id="2" name="Title 1">
            <a:extLst>
              <a:ext uri="{FF2B5EF4-FFF2-40B4-BE49-F238E27FC236}">
                <a16:creationId xmlns:a16="http://schemas.microsoft.com/office/drawing/2014/main" id="{B4A0F013-C7DB-9341-9131-28A9D8C461AC}"/>
              </a:ext>
            </a:extLst>
          </p:cNvPr>
          <p:cNvSpPr>
            <a:spLocks noGrp="1"/>
          </p:cNvSpPr>
          <p:nvPr>
            <p:ph type="ctrTitle"/>
          </p:nvPr>
        </p:nvSpPr>
        <p:spPr/>
        <p:txBody>
          <a:bodyPr/>
          <a:lstStyle/>
          <a:p>
            <a:r>
              <a:rPr lang="en-US" dirty="0"/>
              <a:t>The importance of being open: most findings don’t replicate</a:t>
            </a:r>
          </a:p>
        </p:txBody>
      </p:sp>
    </p:spTree>
    <p:extLst>
      <p:ext uri="{BB962C8B-B14F-4D97-AF65-F5344CB8AC3E}">
        <p14:creationId xmlns:p14="http://schemas.microsoft.com/office/powerpoint/2010/main" val="269818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6248400"/>
            <a:ext cx="8974667" cy="646331"/>
          </a:xfrm>
          <a:prstGeom prst="rect">
            <a:avLst/>
          </a:prstGeom>
        </p:spPr>
        <p:txBody>
          <a:bodyPr wrap="square">
            <a:spAutoFit/>
          </a:bodyPr>
          <a:lstStyle/>
          <a:p>
            <a:r>
              <a:rPr lang="en-US" dirty="0"/>
              <a:t>John, L., </a:t>
            </a:r>
            <a:r>
              <a:rPr lang="en-US" dirty="0" err="1"/>
              <a:t>Loewenstein</a:t>
            </a:r>
            <a:r>
              <a:rPr lang="en-US" dirty="0"/>
              <a:t>, G., </a:t>
            </a:r>
            <a:r>
              <a:rPr lang="en-US" dirty="0" err="1"/>
              <a:t>Prelec</a:t>
            </a:r>
            <a:r>
              <a:rPr lang="en-US" dirty="0"/>
              <a:t>, D. (2012). Measuring the prevalence of questionable research practices with incentives for truth telling. Psychological Science, 23, 524–532.</a:t>
            </a:r>
          </a:p>
        </p:txBody>
      </p:sp>
      <p:pic>
        <p:nvPicPr>
          <p:cNvPr id="5" name="Picture 4" descr="Fig. 1. Results of the Bayesian-truth-serum condition in the main study. For each of the 10 items, the graph shows the self-admission rate, prevalence estimate, prevalence estimate derived from the admission estimate (i.e., self-admission rate/admission estimate), and geometric mean of these three percentages (numbers above the bars). Can refer to Table 1 in John et al. (2012) for values, but key message is that there are high incidences of very many poor reporting standards in papers." title="Figure 1 from John et al. 2012 study.">
            <a:extLst>
              <a:ext uri="{FF2B5EF4-FFF2-40B4-BE49-F238E27FC236}">
                <a16:creationId xmlns:a16="http://schemas.microsoft.com/office/drawing/2014/main" id="{63B29444-2ACF-6A4E-9E9D-25F884EE5C57}"/>
              </a:ext>
            </a:extLst>
          </p:cNvPr>
          <p:cNvPicPr>
            <a:picLocks noChangeAspect="1"/>
          </p:cNvPicPr>
          <p:nvPr/>
        </p:nvPicPr>
        <p:blipFill>
          <a:blip r:embed="rId2"/>
          <a:stretch>
            <a:fillRect/>
          </a:stretch>
        </p:blipFill>
        <p:spPr>
          <a:xfrm>
            <a:off x="811376" y="1700808"/>
            <a:ext cx="6762812" cy="4547592"/>
          </a:xfrm>
          <a:prstGeom prst="rect">
            <a:avLst/>
          </a:prstGeom>
        </p:spPr>
      </p:pic>
      <p:sp>
        <p:nvSpPr>
          <p:cNvPr id="2" name="Title 1">
            <a:extLst>
              <a:ext uri="{FF2B5EF4-FFF2-40B4-BE49-F238E27FC236}">
                <a16:creationId xmlns:a16="http://schemas.microsoft.com/office/drawing/2014/main" id="{B4A0F013-C7DB-9341-9131-28A9D8C461AC}"/>
              </a:ext>
            </a:extLst>
          </p:cNvPr>
          <p:cNvSpPr>
            <a:spLocks noGrp="1"/>
          </p:cNvSpPr>
          <p:nvPr>
            <p:ph type="ctrTitle"/>
          </p:nvPr>
        </p:nvSpPr>
        <p:spPr/>
        <p:txBody>
          <a:bodyPr/>
          <a:lstStyle/>
          <a:p>
            <a:r>
              <a:rPr lang="en-US" dirty="0"/>
              <a:t>The importance of being open: how did the problems get in there?</a:t>
            </a:r>
          </a:p>
        </p:txBody>
      </p:sp>
    </p:spTree>
    <p:extLst>
      <p:ext uri="{BB962C8B-B14F-4D97-AF65-F5344CB8AC3E}">
        <p14:creationId xmlns:p14="http://schemas.microsoft.com/office/powerpoint/2010/main" val="2957358957"/>
      </p:ext>
    </p:extLst>
  </p:cSld>
  <p:clrMapOvr>
    <a:masterClrMapping/>
  </p:clrMapOvr>
</p:sld>
</file>

<file path=ppt/theme/theme1.xml><?xml version="1.0" encoding="utf-8"?>
<a:theme xmlns:a="http://schemas.openxmlformats.org/drawingml/2006/main" name="Lancaster">
  <a:themeElements>
    <a:clrScheme name="Custom 3">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D52B1E"/>
      </a:hlink>
      <a:folHlink>
        <a:srgbClr val="D52B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
  <a:themeElements>
    <a:clrScheme name="Custom 4">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D52B1E"/>
      </a:hlink>
      <a:folHlink>
        <a:srgbClr val="D52B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efault Theme">
  <a:themeElements>
    <a:clrScheme name="Custom 1">
      <a:dk1>
        <a:srgbClr val="8C0E1D"/>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D52B1E"/>
      </a:hlink>
      <a:folHlink>
        <a:srgbClr val="D52B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lide 2: Text Only">
  <a:themeElements>
    <a:clrScheme name="Custom 4">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D52B1E"/>
      </a:hlink>
      <a:folHlink>
        <a:srgbClr val="D52B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Lancaster.thmx</Template>
  <TotalTime>19292</TotalTime>
  <Words>940</Words>
  <Application>Microsoft Macintosh PowerPoint</Application>
  <PresentationFormat>On-screen Show (4:3)</PresentationFormat>
  <Paragraphs>90</Paragraphs>
  <Slides>14</Slides>
  <Notes>2</Notes>
  <HiddenSlides>0</HiddenSlides>
  <MMClips>0</MMClips>
  <ScaleCrop>false</ScaleCrop>
  <HeadingPairs>
    <vt:vector size="6" baseType="variant">
      <vt:variant>
        <vt:lpstr>Fonts Used</vt:lpstr>
      </vt:variant>
      <vt:variant>
        <vt:i4>2</vt:i4>
      </vt:variant>
      <vt:variant>
        <vt:lpstr>Theme</vt:lpstr>
      </vt:variant>
      <vt:variant>
        <vt:i4>4</vt:i4>
      </vt:variant>
      <vt:variant>
        <vt:lpstr>Slide Titles</vt:lpstr>
      </vt:variant>
      <vt:variant>
        <vt:i4>14</vt:i4>
      </vt:variant>
    </vt:vector>
  </HeadingPairs>
  <TitlesOfParts>
    <vt:vector size="20" baseType="lpstr">
      <vt:lpstr>Arial</vt:lpstr>
      <vt:lpstr>Calibri</vt:lpstr>
      <vt:lpstr>Lancaster</vt:lpstr>
      <vt:lpstr>Slides</vt:lpstr>
      <vt:lpstr>Default Theme</vt:lpstr>
      <vt:lpstr>Slide 2: Text Only</vt:lpstr>
      <vt:lpstr>Tales of madcap science</vt:lpstr>
      <vt:lpstr>Module outline</vt:lpstr>
      <vt:lpstr>Objectives for Week 2</vt:lpstr>
      <vt:lpstr>The importance of being open I</vt:lpstr>
      <vt:lpstr>The importance of being open II</vt:lpstr>
      <vt:lpstr>The importance of being open III</vt:lpstr>
      <vt:lpstr>The importance of being open IV</vt:lpstr>
      <vt:lpstr>The importance of being open: most findings don’t replicate</vt:lpstr>
      <vt:lpstr>The importance of being open: how did the problems get in there?</vt:lpstr>
      <vt:lpstr>The importance of being replicable: The original</vt:lpstr>
      <vt:lpstr>The importance of being replicable: The original data</vt:lpstr>
      <vt:lpstr>The importance of being replicable:    The replication</vt:lpstr>
      <vt:lpstr>The importance of being replicable: The comparison</vt:lpstr>
      <vt:lpstr>Summary</vt:lpstr>
    </vt:vector>
  </TitlesOfParts>
  <Company>Lancaster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5: Within-Factor ANOVA PSYC214: Statistics</dc:title>
  <dc:creator>Michelle To</dc:creator>
  <cp:lastModifiedBy>Monaghan, Padraic</cp:lastModifiedBy>
  <cp:revision>270</cp:revision>
  <cp:lastPrinted>2014-10-08T11:51:34Z</cp:lastPrinted>
  <dcterms:created xsi:type="dcterms:W3CDTF">2013-11-10T10:08:55Z</dcterms:created>
  <dcterms:modified xsi:type="dcterms:W3CDTF">2024-09-28T15:48:06Z</dcterms:modified>
</cp:coreProperties>
</file>