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13"/>
  </p:notesMasterIdLst>
  <p:handoutMasterIdLst>
    <p:handoutMasterId r:id="rId14"/>
  </p:handoutMasterIdLst>
  <p:sldIdLst>
    <p:sldId id="257" r:id="rId5"/>
    <p:sldId id="406" r:id="rId6"/>
    <p:sldId id="494" r:id="rId7"/>
    <p:sldId id="408" r:id="rId8"/>
    <p:sldId id="447" r:id="rId9"/>
    <p:sldId id="469" r:id="rId10"/>
    <p:sldId id="470" r:id="rId11"/>
    <p:sldId id="44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D4387A-C1AE-DF46-9C89-2AAAFFF10BB8}" v="1" dt="2024-09-30T14:28:54.5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1" autoAdjust="0"/>
    <p:restoredTop sz="81449"/>
  </p:normalViewPr>
  <p:slideViewPr>
    <p:cSldViewPr snapToGrid="0" snapToObjects="1">
      <p:cViewPr varScale="1">
        <p:scale>
          <a:sx n="111" d="100"/>
          <a:sy n="111" d="100"/>
        </p:scale>
        <p:origin x="1024" y="192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CED4387A-C1AE-DF46-9C89-2AAAFFF10BB8}"/>
    <pc:docChg chg="addSld delSld modSld">
      <pc:chgData name="Monaghan, Padraic" userId="dc80ae16-2699-4a0b-b78d-b9031f41d4f1" providerId="ADAL" clId="{CED4387A-C1AE-DF46-9C89-2AAAFFF10BB8}" dt="2024-09-30T14:29:35.221" v="9" actId="20577"/>
      <pc:docMkLst>
        <pc:docMk/>
      </pc:docMkLst>
      <pc:sldChg chg="add">
        <pc:chgData name="Monaghan, Padraic" userId="dc80ae16-2699-4a0b-b78d-b9031f41d4f1" providerId="ADAL" clId="{CED4387A-C1AE-DF46-9C89-2AAAFFF10BB8}" dt="2024-09-30T14:28:54.547" v="0"/>
        <pc:sldMkLst>
          <pc:docMk/>
          <pc:sldMk cId="2279780611" sldId="257"/>
        </pc:sldMkLst>
      </pc:sldChg>
      <pc:sldChg chg="add">
        <pc:chgData name="Monaghan, Padraic" userId="dc80ae16-2699-4a0b-b78d-b9031f41d4f1" providerId="ADAL" clId="{CED4387A-C1AE-DF46-9C89-2AAAFFF10BB8}" dt="2024-09-30T14:28:54.547" v="0"/>
        <pc:sldMkLst>
          <pc:docMk/>
          <pc:sldMk cId="2854461246" sldId="406"/>
        </pc:sldMkLst>
      </pc:sldChg>
      <pc:sldChg chg="del">
        <pc:chgData name="Monaghan, Padraic" userId="dc80ae16-2699-4a0b-b78d-b9031f41d4f1" providerId="ADAL" clId="{CED4387A-C1AE-DF46-9C89-2AAAFFF10BB8}" dt="2024-09-30T14:29:18.726" v="5" actId="2696"/>
        <pc:sldMkLst>
          <pc:docMk/>
          <pc:sldMk cId="1489606850" sldId="420"/>
        </pc:sldMkLst>
      </pc:sldChg>
      <pc:sldChg chg="modSp mod">
        <pc:chgData name="Monaghan, Padraic" userId="dc80ae16-2699-4a0b-b78d-b9031f41d4f1" providerId="ADAL" clId="{CED4387A-C1AE-DF46-9C89-2AAAFFF10BB8}" dt="2024-09-30T14:29:24.144" v="7" actId="20577"/>
        <pc:sldMkLst>
          <pc:docMk/>
          <pc:sldMk cId="2227700059" sldId="447"/>
        </pc:sldMkLst>
        <pc:spChg chg="mod">
          <ac:chgData name="Monaghan, Padraic" userId="dc80ae16-2699-4a0b-b78d-b9031f41d4f1" providerId="ADAL" clId="{CED4387A-C1AE-DF46-9C89-2AAAFFF10BB8}" dt="2024-09-30T14:29:24.144" v="7" actId="20577"/>
          <ac:spMkLst>
            <pc:docMk/>
            <pc:sldMk cId="2227700059" sldId="447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CED4387A-C1AE-DF46-9C89-2AAAFFF10BB8}" dt="2024-09-30T14:29:35.221" v="9" actId="20577"/>
        <pc:sldMkLst>
          <pc:docMk/>
          <pc:sldMk cId="919400456" sldId="449"/>
        </pc:sldMkLst>
        <pc:spChg chg="mod">
          <ac:chgData name="Monaghan, Padraic" userId="dc80ae16-2699-4a0b-b78d-b9031f41d4f1" providerId="ADAL" clId="{CED4387A-C1AE-DF46-9C89-2AAAFFF10BB8}" dt="2024-09-30T14:29:35.221" v="9" actId="20577"/>
          <ac:spMkLst>
            <pc:docMk/>
            <pc:sldMk cId="919400456" sldId="449"/>
            <ac:spMk id="2" creationId="{00000000-0000-0000-0000-000000000000}"/>
          </ac:spMkLst>
        </pc:spChg>
      </pc:sldChg>
      <pc:sldChg chg="del">
        <pc:chgData name="Monaghan, Padraic" userId="dc80ae16-2699-4a0b-b78d-b9031f41d4f1" providerId="ADAL" clId="{CED4387A-C1AE-DF46-9C89-2AAAFFF10BB8}" dt="2024-09-30T14:28:56.765" v="1" actId="2696"/>
        <pc:sldMkLst>
          <pc:docMk/>
          <pc:sldMk cId="812646110" sldId="492"/>
        </pc:sldMkLst>
      </pc:sldChg>
      <pc:sldChg chg="del">
        <pc:chgData name="Monaghan, Padraic" userId="dc80ae16-2699-4a0b-b78d-b9031f41d4f1" providerId="ADAL" clId="{CED4387A-C1AE-DF46-9C89-2AAAFFF10BB8}" dt="2024-09-30T14:28:59.159" v="2" actId="2696"/>
        <pc:sldMkLst>
          <pc:docMk/>
          <pc:sldMk cId="3826344629" sldId="493"/>
        </pc:sldMkLst>
      </pc:sldChg>
      <pc:sldChg chg="modSp add mod">
        <pc:chgData name="Monaghan, Padraic" userId="dc80ae16-2699-4a0b-b78d-b9031f41d4f1" providerId="ADAL" clId="{CED4387A-C1AE-DF46-9C89-2AAAFFF10BB8}" dt="2024-09-30T14:29:09.127" v="4" actId="113"/>
        <pc:sldMkLst>
          <pc:docMk/>
          <pc:sldMk cId="960572576" sldId="494"/>
        </pc:sldMkLst>
        <pc:spChg chg="mod">
          <ac:chgData name="Monaghan, Padraic" userId="dc80ae16-2699-4a0b-b78d-b9031f41d4f1" providerId="ADAL" clId="{CED4387A-C1AE-DF46-9C89-2AAAFFF10BB8}" dt="2024-09-30T14:29:09.127" v="4" actId="113"/>
          <ac:spMkLst>
            <pc:docMk/>
            <pc:sldMk cId="960572576" sldId="494"/>
            <ac:spMk id="3" creationId="{05F47D82-9E70-9D4B-9EBD-DED3F25D9551}"/>
          </ac:spMkLst>
        </pc:spChg>
      </pc:sldChg>
    </pc:docChg>
  </pc:docChgLst>
  <pc:docChgLst>
    <pc:chgData name="Monaghan, Padraic" userId="dc80ae16-2699-4a0b-b78d-b9031f41d4f1" providerId="ADAL" clId="{F2F5E40F-96D0-1342-9FC3-48D6839DAD2F}"/>
    <pc:docChg chg="custSel modSld">
      <pc:chgData name="Monaghan, Padraic" userId="dc80ae16-2699-4a0b-b78d-b9031f41d4f1" providerId="ADAL" clId="{F2F5E40F-96D0-1342-9FC3-48D6839DAD2F}" dt="2021-10-05T11:54:18.541" v="1" actId="27636"/>
      <pc:docMkLst>
        <pc:docMk/>
      </pc:docMkLst>
      <pc:sldChg chg="modSp mod">
        <pc:chgData name="Monaghan, Padraic" userId="dc80ae16-2699-4a0b-b78d-b9031f41d4f1" providerId="ADAL" clId="{F2F5E40F-96D0-1342-9FC3-48D6839DAD2F}" dt="2021-10-05T11:54:18.541" v="1" actId="27636"/>
        <pc:sldMkLst>
          <pc:docMk/>
          <pc:sldMk cId="2854461246" sldId="406"/>
        </pc:sldMkLst>
        <pc:spChg chg="mod">
          <ac:chgData name="Monaghan, Padraic" userId="dc80ae16-2699-4a0b-b78d-b9031f41d4f1" providerId="ADAL" clId="{F2F5E40F-96D0-1342-9FC3-48D6839DAD2F}" dt="2021-10-05T11:54:18.541" v="1" actId="27636"/>
          <ac:spMkLst>
            <pc:docMk/>
            <pc:sldMk cId="2854461246" sldId="406"/>
            <ac:spMk id="3" creationId="{05F47D82-9E70-9D4B-9EBD-DED3F25D9551}"/>
          </ac:spMkLst>
        </pc:spChg>
      </pc:sldChg>
    </pc:docChg>
  </pc:docChgLst>
  <pc:docChgLst>
    <pc:chgData name="Monaghan, Padraic" userId="dc80ae16-2699-4a0b-b78d-b9031f41d4f1" providerId="ADAL" clId="{5D623457-2140-CC41-A1D0-3F5956AFF42C}"/>
    <pc:docChg chg="addSld delSld modSld">
      <pc:chgData name="Monaghan, Padraic" userId="dc80ae16-2699-4a0b-b78d-b9031f41d4f1" providerId="ADAL" clId="{5D623457-2140-CC41-A1D0-3F5956AFF42C}" dt="2022-10-12T15:48:58.376" v="1" actId="2696"/>
      <pc:docMkLst>
        <pc:docMk/>
      </pc:docMkLst>
      <pc:sldChg chg="del">
        <pc:chgData name="Monaghan, Padraic" userId="dc80ae16-2699-4a0b-b78d-b9031f41d4f1" providerId="ADAL" clId="{5D623457-2140-CC41-A1D0-3F5956AFF42C}" dt="2022-10-12T15:48:58.376" v="1" actId="2696"/>
        <pc:sldMkLst>
          <pc:docMk/>
          <pc:sldMk cId="2854461246" sldId="406"/>
        </pc:sldMkLst>
      </pc:sldChg>
      <pc:sldChg chg="add">
        <pc:chgData name="Monaghan, Padraic" userId="dc80ae16-2699-4a0b-b78d-b9031f41d4f1" providerId="ADAL" clId="{5D623457-2140-CC41-A1D0-3F5956AFF42C}" dt="2022-10-12T15:48:56.495" v="0"/>
        <pc:sldMkLst>
          <pc:docMk/>
          <pc:sldMk cId="3826344629" sldId="493"/>
        </pc:sldMkLst>
      </pc:sldChg>
    </pc:docChg>
  </pc:docChgLst>
  <pc:docChgLst>
    <pc:chgData name="Monaghan, Padraic" userId="dc80ae16-2699-4a0b-b78d-b9031f41d4f1" providerId="ADAL" clId="{6ED370F2-4C94-5740-A695-8EF181E4E20F}"/>
    <pc:docChg chg="custSel modSld">
      <pc:chgData name="Monaghan, Padraic" userId="dc80ae16-2699-4a0b-b78d-b9031f41d4f1" providerId="ADAL" clId="{6ED370F2-4C94-5740-A695-8EF181E4E20F}" dt="2023-10-05T15:21:02.740" v="43" actId="2711"/>
      <pc:docMkLst>
        <pc:docMk/>
      </pc:docMkLst>
      <pc:sldChg chg="modSp mod">
        <pc:chgData name="Monaghan, Padraic" userId="dc80ae16-2699-4a0b-b78d-b9031f41d4f1" providerId="ADAL" clId="{6ED370F2-4C94-5740-A695-8EF181E4E20F}" dt="2023-10-05T15:18:32.990" v="15" actId="20577"/>
        <pc:sldMkLst>
          <pc:docMk/>
          <pc:sldMk cId="2227700059" sldId="447"/>
        </pc:sldMkLst>
        <pc:spChg chg="mod">
          <ac:chgData name="Monaghan, Padraic" userId="dc80ae16-2699-4a0b-b78d-b9031f41d4f1" providerId="ADAL" clId="{6ED370F2-4C94-5740-A695-8EF181E4E20F}" dt="2023-10-05T15:18:32.990" v="15" actId="20577"/>
          <ac:spMkLst>
            <pc:docMk/>
            <pc:sldMk cId="2227700059" sldId="447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6ED370F2-4C94-5740-A695-8EF181E4E20F}" dt="2023-10-05T15:21:02.740" v="43" actId="2711"/>
        <pc:sldMkLst>
          <pc:docMk/>
          <pc:sldMk cId="919400456" sldId="449"/>
        </pc:sldMkLst>
        <pc:spChg chg="mod">
          <ac:chgData name="Monaghan, Padraic" userId="dc80ae16-2699-4a0b-b78d-b9031f41d4f1" providerId="ADAL" clId="{6ED370F2-4C94-5740-A695-8EF181E4E20F}" dt="2023-10-05T15:21:02.740" v="43" actId="2711"/>
          <ac:spMkLst>
            <pc:docMk/>
            <pc:sldMk cId="919400456" sldId="449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9/30/24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9/30/24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9/30/24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9/30/24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30/09/2024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9/30/24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592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30/09/2024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30/09/2024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30/09/2024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30/09/2024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image" Target="../media/image4.jpeg"/><Relationship Id="rId5" Type="http://schemas.openxmlformats.org/officeDocument/2006/relationships/slideLayout" Target="../slideLayouts/slideLayout24.xml"/><Relationship Id="rId10" Type="http://schemas.openxmlformats.org/officeDocument/2006/relationships/theme" Target="../theme/theme4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ctrTitle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en-GB" dirty="0">
                <a:solidFill>
                  <a:srgbClr val="A70000"/>
                </a:solidFill>
              </a:rPr>
              <a:t>PSYC401: Analysing and Interpreting Psychological Data I</a:t>
            </a:r>
          </a:p>
        </p:txBody>
      </p:sp>
      <p:sp>
        <p:nvSpPr>
          <p:cNvPr id="23555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eaLnBrk="1" hangingPunct="1">
              <a:spcBef>
                <a:spcPct val="0"/>
              </a:spcBef>
            </a:pPr>
            <a:r>
              <a:rPr lang="en-GB" dirty="0"/>
              <a:t>Padraic Monaghan</a:t>
            </a:r>
          </a:p>
          <a:p>
            <a:pPr eaLnBrk="1" hangingPunct="1">
              <a:spcBef>
                <a:spcPct val="0"/>
              </a:spcBef>
            </a:pPr>
            <a:r>
              <a:rPr lang="en-GB" dirty="0"/>
              <a:t>Room C5, Fylde College</a:t>
            </a:r>
          </a:p>
          <a:p>
            <a:pPr eaLnBrk="1" hangingPunct="1">
              <a:spcBef>
                <a:spcPct val="0"/>
              </a:spcBef>
            </a:pPr>
            <a:r>
              <a:rPr lang="en-GB" dirty="0" err="1"/>
              <a:t>p.monaghan@lancaster.ac.uk</a:t>
            </a:r>
            <a:endParaRPr lang="en-GB" dirty="0"/>
          </a:p>
        </p:txBody>
      </p:sp>
      <p:sp>
        <p:nvSpPr>
          <p:cNvPr id="5" name="Rectangle 4" title="black rectangle background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C297C-A15C-66CF-041B-0B6F0450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10" y="0"/>
            <a:ext cx="44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780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2: Manipulating data,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b="1" dirty="0"/>
              <a:t>Week 3: Exploring data and creating figures and graphs, using </a:t>
            </a:r>
            <a:r>
              <a:rPr lang="en-US" b="1" dirty="0" err="1"/>
              <a:t>Rstudio</a:t>
            </a:r>
            <a:endParaRPr lang="en-US" b="1" dirty="0"/>
          </a:p>
          <a:p>
            <a:r>
              <a:rPr lang="en-US" dirty="0"/>
              <a:t>Week 4: Categorical data and the chi-squared test – testing random versus structured?</a:t>
            </a:r>
          </a:p>
          <a:p>
            <a:r>
              <a:rPr lang="en-US" dirty="0"/>
              <a:t>Week 5: t-tests – testing whether two groups are different</a:t>
            </a:r>
          </a:p>
          <a:p>
            <a:r>
              <a:rPr lang="en-US" dirty="0"/>
              <a:t>Week 6: Research report/analysis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Measurement, hypotheses, associations (correlations)</a:t>
            </a:r>
          </a:p>
          <a:p>
            <a:r>
              <a:rPr lang="en-US" dirty="0"/>
              <a:t>Week 8: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</a:p>
          <a:p>
            <a:r>
              <a:rPr lang="en-US" dirty="0"/>
              <a:t>Week 9: Data </a:t>
            </a:r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Week 10: Predicting </a:t>
            </a:r>
            <a:r>
              <a:rPr lang="en-US" dirty="0" err="1"/>
              <a:t>behaviour</a:t>
            </a:r>
            <a:r>
              <a:rPr lang="en-US" dirty="0"/>
              <a:t>: developing the linear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6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5536" y="1700808"/>
            <a:ext cx="8425184" cy="4752975"/>
          </a:xfrm>
        </p:spPr>
        <p:txBody>
          <a:bodyPr>
            <a:normAutofit fontScale="92500"/>
          </a:bodyPr>
          <a:lstStyle/>
          <a:p>
            <a:r>
              <a:rPr lang="en-US" dirty="0"/>
              <a:t>By the end of this session, you should be able to:</a:t>
            </a:r>
          </a:p>
          <a:p>
            <a:endParaRPr lang="en-US" b="1" dirty="0"/>
          </a:p>
          <a:p>
            <a:r>
              <a:rPr lang="en-US" dirty="0"/>
              <a:t>See how data gathering for vocabulary knowledge can be conducted</a:t>
            </a:r>
          </a:p>
          <a:p>
            <a:endParaRPr lang="en-GB" dirty="0"/>
          </a:p>
          <a:p>
            <a:r>
              <a:rPr lang="en-GB" dirty="0"/>
              <a:t>Understand different types of reproducibility</a:t>
            </a:r>
          </a:p>
          <a:p>
            <a:r>
              <a:rPr lang="en-GB" dirty="0"/>
              <a:t>Understand the relations between observed score, true score, and error score</a:t>
            </a:r>
          </a:p>
          <a:p>
            <a:endParaRPr lang="en-US" dirty="0"/>
          </a:p>
          <a:p>
            <a:r>
              <a:rPr lang="en-US" b="1" dirty="0"/>
              <a:t>Understand multiple types of graphs and how to construct them in </a:t>
            </a:r>
            <a:r>
              <a:rPr lang="en-US" b="1" dirty="0" err="1"/>
              <a:t>Rstudio</a:t>
            </a:r>
            <a:endParaRPr lang="en-US" b="1" dirty="0"/>
          </a:p>
          <a:p>
            <a:r>
              <a:rPr lang="en-US" b="1" dirty="0"/>
              <a:t>Manipulate data, including filtering, grouping and summarizing data in </a:t>
            </a:r>
            <a:r>
              <a:rPr lang="en-US" b="1" dirty="0" err="1"/>
              <a:t>Rstudio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572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4425355"/>
          </a:xfrm>
        </p:spPr>
        <p:txBody>
          <a:bodyPr/>
          <a:lstStyle/>
          <a:p>
            <a:r>
              <a:rPr lang="en-GB" dirty="0"/>
              <a:t>We will further practise inputting, investigating, and manipulating data</a:t>
            </a:r>
          </a:p>
          <a:p>
            <a:endParaRPr lang="en-GB" dirty="0"/>
          </a:p>
          <a:p>
            <a:r>
              <a:rPr lang="en-GB" dirty="0"/>
              <a:t>We will begin to look at a data set that we first looked at last week</a:t>
            </a:r>
          </a:p>
          <a:p>
            <a:endParaRPr lang="en-GB" dirty="0"/>
          </a:p>
          <a:p>
            <a:r>
              <a:rPr lang="en-GB" dirty="0"/>
              <a:t>How many words do you know?</a:t>
            </a:r>
          </a:p>
          <a:p>
            <a:endParaRPr lang="en-GB" dirty="0"/>
          </a:p>
          <a:p>
            <a:r>
              <a:rPr lang="en-GB" dirty="0"/>
              <a:t>What factors predict how many words you know?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 I</a:t>
            </a:r>
          </a:p>
        </p:txBody>
      </p:sp>
    </p:spTree>
    <p:extLst>
      <p:ext uri="{BB962C8B-B14F-4D97-AF65-F5344CB8AC3E}">
        <p14:creationId xmlns:p14="http://schemas.microsoft.com/office/powerpoint/2010/main" val="70993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5084040"/>
          </a:xfrm>
        </p:spPr>
        <p:txBody>
          <a:bodyPr>
            <a:normAutofit/>
          </a:bodyPr>
          <a:lstStyle/>
          <a:p>
            <a:r>
              <a:rPr lang="en-GB" dirty="0"/>
              <a:t>The data is called “PSYC411-shipley-scores-anonymous-17_18.csv”, it is available on the </a:t>
            </a:r>
            <a:r>
              <a:rPr lang="en-GB" dirty="0" err="1"/>
              <a:t>moodle</a:t>
            </a:r>
            <a:r>
              <a:rPr lang="en-GB" dirty="0"/>
              <a:t> site in the week 3 folder</a:t>
            </a:r>
          </a:p>
          <a:p>
            <a:r>
              <a:rPr lang="en-GB" dirty="0"/>
              <a:t>The data contains information similar to that you entered into the </a:t>
            </a:r>
            <a:r>
              <a:rPr lang="en-GB" dirty="0" err="1"/>
              <a:t>moodle</a:t>
            </a:r>
            <a:r>
              <a:rPr lang="en-GB" dirty="0"/>
              <a:t> questionnaire:</a:t>
            </a:r>
          </a:p>
          <a:p>
            <a:pPr lvl="1"/>
            <a:r>
              <a:rPr lang="en-GB" dirty="0"/>
              <a:t>Subject ID: anonymised subject number</a:t>
            </a:r>
          </a:p>
          <a:p>
            <a:pPr lvl="1"/>
            <a:r>
              <a:rPr lang="en-GB" dirty="0" err="1"/>
              <a:t>english_status</a:t>
            </a:r>
            <a:r>
              <a:rPr lang="en-GB" dirty="0"/>
              <a:t>: whether the participant is native or English as a second language (ESL)</a:t>
            </a:r>
          </a:p>
          <a:p>
            <a:pPr lvl="1"/>
            <a:r>
              <a:rPr lang="en-GB" dirty="0"/>
              <a:t>Gender</a:t>
            </a:r>
          </a:p>
          <a:p>
            <a:pPr lvl="1"/>
            <a:r>
              <a:rPr lang="en-GB" dirty="0" err="1"/>
              <a:t>Shipley_Voc_Score</a:t>
            </a:r>
            <a:r>
              <a:rPr lang="en-GB" dirty="0"/>
              <a:t> – score on the Shipley vocabulary test</a:t>
            </a:r>
          </a:p>
          <a:p>
            <a:pPr lvl="1"/>
            <a:r>
              <a:rPr lang="en-GB" dirty="0"/>
              <a:t>Gent_1/2 Score – score on the Gent vocabulary test 1</a:t>
            </a:r>
            <a:r>
              <a:rPr lang="en-GB" baseline="30000" dirty="0"/>
              <a:t>st</a:t>
            </a:r>
            <a:r>
              <a:rPr lang="en-GB" dirty="0"/>
              <a:t> and 2</a:t>
            </a:r>
            <a:r>
              <a:rPr lang="en-GB" baseline="30000" dirty="0"/>
              <a:t>nd</a:t>
            </a:r>
            <a:r>
              <a:rPr lang="en-GB" dirty="0"/>
              <a:t> go</a:t>
            </a:r>
          </a:p>
          <a:p>
            <a:pPr lvl="1"/>
            <a:r>
              <a:rPr lang="en-GB" dirty="0" err="1"/>
              <a:t>Academic_year</a:t>
            </a:r>
            <a:r>
              <a:rPr lang="en-GB" dirty="0"/>
              <a:t>: 201718 or 201819</a:t>
            </a:r>
          </a:p>
          <a:p>
            <a:pPr lvl="2"/>
            <a:r>
              <a:rPr lang="en-GB" dirty="0"/>
              <a:t>(Age, and </a:t>
            </a:r>
            <a:r>
              <a:rPr lang="en-GB" dirty="0" err="1"/>
              <a:t>Dyslexia_diagnosis</a:t>
            </a:r>
            <a:r>
              <a:rPr lang="en-GB" dirty="0"/>
              <a:t>: we’re not using these)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 II</a:t>
            </a:r>
          </a:p>
        </p:txBody>
      </p:sp>
    </p:spTree>
    <p:extLst>
      <p:ext uri="{BB962C8B-B14F-4D97-AF65-F5344CB8AC3E}">
        <p14:creationId xmlns:p14="http://schemas.microsoft.com/office/powerpoint/2010/main" val="222770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5084040"/>
          </a:xfrm>
        </p:spPr>
        <p:txBody>
          <a:bodyPr>
            <a:normAutofit/>
          </a:bodyPr>
          <a:lstStyle/>
          <a:p>
            <a:r>
              <a:rPr lang="en-GB" dirty="0"/>
              <a:t>Which of these are nominal which are interval/ratio?</a:t>
            </a:r>
          </a:p>
          <a:p>
            <a:pPr lvl="1"/>
            <a:r>
              <a:rPr lang="en-GB" dirty="0" err="1"/>
              <a:t>english_status</a:t>
            </a:r>
            <a:r>
              <a:rPr lang="en-GB" dirty="0"/>
              <a:t>: whether the participant is native or English as a second language (ESL)</a:t>
            </a:r>
          </a:p>
          <a:p>
            <a:pPr lvl="1"/>
            <a:r>
              <a:rPr lang="en-GB" dirty="0"/>
              <a:t>Age</a:t>
            </a:r>
          </a:p>
          <a:p>
            <a:pPr lvl="1"/>
            <a:r>
              <a:rPr lang="en-GB" dirty="0"/>
              <a:t>Gender</a:t>
            </a:r>
          </a:p>
          <a:p>
            <a:pPr lvl="1"/>
            <a:r>
              <a:rPr lang="en-GB" dirty="0" err="1"/>
              <a:t>Shipley_Voc_Score</a:t>
            </a:r>
            <a:r>
              <a:rPr lang="en-GB" dirty="0"/>
              <a:t> – score on the Shipley vocabulary test</a:t>
            </a:r>
          </a:p>
          <a:p>
            <a:pPr lvl="1"/>
            <a:r>
              <a:rPr lang="en-GB" dirty="0"/>
              <a:t>Gent_1/2 Score – score on the Gent vocabulary test 1</a:t>
            </a:r>
            <a:r>
              <a:rPr lang="en-GB" baseline="30000" dirty="0"/>
              <a:t>st</a:t>
            </a:r>
            <a:r>
              <a:rPr lang="en-GB" dirty="0"/>
              <a:t> and 2</a:t>
            </a:r>
            <a:r>
              <a:rPr lang="en-GB" baseline="30000" dirty="0"/>
              <a:t>nd</a:t>
            </a:r>
            <a:r>
              <a:rPr lang="en-GB" dirty="0"/>
              <a:t> go</a:t>
            </a:r>
          </a:p>
          <a:p>
            <a:pPr lvl="1"/>
            <a:r>
              <a:rPr lang="en-GB" dirty="0" err="1"/>
              <a:t>Academic_year</a:t>
            </a:r>
            <a:r>
              <a:rPr lang="en-GB" dirty="0"/>
              <a:t>: 201718 or 201819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Types of data?</a:t>
            </a:r>
          </a:p>
        </p:txBody>
      </p:sp>
    </p:spTree>
    <p:extLst>
      <p:ext uri="{BB962C8B-B14F-4D97-AF65-F5344CB8AC3E}">
        <p14:creationId xmlns:p14="http://schemas.microsoft.com/office/powerpoint/2010/main" val="281459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5084040"/>
          </a:xfrm>
        </p:spPr>
        <p:txBody>
          <a:bodyPr>
            <a:normAutofit/>
          </a:bodyPr>
          <a:lstStyle/>
          <a:p>
            <a:r>
              <a:rPr lang="en-GB" dirty="0"/>
              <a:t>Which of these are likely to relate to vocabulary scores?</a:t>
            </a:r>
          </a:p>
          <a:p>
            <a:pPr lvl="1"/>
            <a:r>
              <a:rPr lang="en-GB" dirty="0" err="1"/>
              <a:t>english_status</a:t>
            </a:r>
            <a:r>
              <a:rPr lang="en-GB" dirty="0"/>
              <a:t>: whether the participant is native or English as a second language (ESL)</a:t>
            </a:r>
          </a:p>
          <a:p>
            <a:pPr lvl="1"/>
            <a:r>
              <a:rPr lang="en-GB" dirty="0"/>
              <a:t>Age</a:t>
            </a:r>
          </a:p>
          <a:p>
            <a:pPr lvl="1"/>
            <a:r>
              <a:rPr lang="en-GB" dirty="0"/>
              <a:t>Gender</a:t>
            </a:r>
          </a:p>
          <a:p>
            <a:pPr lvl="1"/>
            <a:r>
              <a:rPr lang="en-GB" dirty="0" err="1"/>
              <a:t>Academic_year</a:t>
            </a:r>
            <a:r>
              <a:rPr lang="en-GB" dirty="0"/>
              <a:t>: 201718 or 201819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Relations among the data?</a:t>
            </a:r>
          </a:p>
        </p:txBody>
      </p:sp>
    </p:spTree>
    <p:extLst>
      <p:ext uri="{BB962C8B-B14F-4D97-AF65-F5344CB8AC3E}">
        <p14:creationId xmlns:p14="http://schemas.microsoft.com/office/powerpoint/2010/main" val="335175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2831" y="1695823"/>
            <a:ext cx="9021170" cy="4425355"/>
          </a:xfrm>
        </p:spPr>
        <p:txBody>
          <a:bodyPr/>
          <a:lstStyle/>
          <a:p>
            <a:r>
              <a:rPr lang="en-GB" sz="2000" dirty="0"/>
              <a:t>Open the file: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&lt;-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read_csv</a:t>
            </a:r>
            <a:r>
              <a:rPr lang="en-GB" sz="2000">
                <a:latin typeface="Courier New" panose="02070309020205020404" pitchFamily="49" charset="0"/>
                <a:cs typeface="Courier New" panose="02070309020205020404" pitchFamily="49" charset="0"/>
              </a:rPr>
              <a:t>("PSYC411-shipley-scores-anonymous-17_18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.csv")</a:t>
            </a:r>
          </a:p>
          <a:p>
            <a:r>
              <a:rPr lang="en-GB" sz="2000" dirty="0"/>
              <a:t>Now look at the data: 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View(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GB" sz="2000" dirty="0"/>
              <a:t>We can make a histogram of the first time people took the Gent vocabulary test: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hist(dat$Gent_1_score)</a:t>
            </a:r>
          </a:p>
          <a:p>
            <a:r>
              <a:rPr lang="en-GB" sz="2000" dirty="0"/>
              <a:t>And a histogram of the second time people took the Gent test: 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hist(dat$Gent_2_score)</a:t>
            </a:r>
          </a:p>
          <a:p>
            <a:r>
              <a:rPr lang="en-GB" sz="2000" dirty="0"/>
              <a:t>We can find out means and standard deviations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mean(dat$Gent_1_score) </a:t>
            </a:r>
            <a:r>
              <a:rPr lang="en-GB" sz="2000" dirty="0">
                <a:cs typeface="Courier New" panose="02070309020205020404" pitchFamily="49" charset="0"/>
              </a:rPr>
              <a:t>and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(dat$Gent_2_score)</a:t>
            </a:r>
          </a:p>
          <a:p>
            <a:r>
              <a:rPr lang="en-GB" sz="2000" dirty="0">
                <a:cs typeface="Courier New" panose="02070309020205020404" pitchFamily="49" charset="0"/>
              </a:rPr>
              <a:t>Also using summarise function: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summarise(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dat,mean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(Gent_1_score),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(Gent_1_score), n())</a:t>
            </a:r>
          </a:p>
          <a:p>
            <a:pPr lvl="1"/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summarise(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dat,mean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(Gent_1_score,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=T),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(Gent_1_score, </a:t>
            </a:r>
            <a:r>
              <a:rPr lang="en-GB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na.rm</a:t>
            </a:r>
            <a:r>
              <a:rPr lang="en-GB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=T), n())</a:t>
            </a:r>
          </a:p>
          <a:p>
            <a:pPr lvl="1"/>
            <a:endParaRPr lang="en-GB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representing data</a:t>
            </a:r>
          </a:p>
        </p:txBody>
      </p:sp>
    </p:spTree>
    <p:extLst>
      <p:ext uri="{BB962C8B-B14F-4D97-AF65-F5344CB8AC3E}">
        <p14:creationId xmlns:p14="http://schemas.microsoft.com/office/powerpoint/2010/main" val="919400456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19911</TotalTime>
  <Words>637</Words>
  <Application>Microsoft Macintosh PowerPoint</Application>
  <PresentationFormat>On-screen Show (4:3)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Lancaster</vt:lpstr>
      <vt:lpstr>Slides</vt:lpstr>
      <vt:lpstr>Default Theme</vt:lpstr>
      <vt:lpstr>Slide 2: Text Only</vt:lpstr>
      <vt:lpstr>PSYC401: Analysing and Interpreting Psychological Data I</vt:lpstr>
      <vt:lpstr>Module outline</vt:lpstr>
      <vt:lpstr>Objectives for Week 3</vt:lpstr>
      <vt:lpstr>Rstudio and R: inputting data I</vt:lpstr>
      <vt:lpstr>Rstudio and R: inputting data II</vt:lpstr>
      <vt:lpstr>Types of data?</vt:lpstr>
      <vt:lpstr>Relations among the data?</vt:lpstr>
      <vt:lpstr>Rstudio and R: representing data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356</cp:revision>
  <cp:lastPrinted>2014-10-08T11:51:34Z</cp:lastPrinted>
  <dcterms:created xsi:type="dcterms:W3CDTF">2013-11-10T10:08:55Z</dcterms:created>
  <dcterms:modified xsi:type="dcterms:W3CDTF">2024-09-30T14:29:35Z</dcterms:modified>
</cp:coreProperties>
</file>