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20"/>
  </p:notesMasterIdLst>
  <p:handoutMasterIdLst>
    <p:handoutMasterId r:id="rId21"/>
  </p:handoutMasterIdLst>
  <p:sldIdLst>
    <p:sldId id="457" r:id="rId5"/>
    <p:sldId id="406" r:id="rId6"/>
    <p:sldId id="420" r:id="rId7"/>
    <p:sldId id="408" r:id="rId8"/>
    <p:sldId id="447" r:id="rId9"/>
    <p:sldId id="448" r:id="rId10"/>
    <p:sldId id="423" r:id="rId11"/>
    <p:sldId id="428" r:id="rId12"/>
    <p:sldId id="429" r:id="rId13"/>
    <p:sldId id="443" r:id="rId14"/>
    <p:sldId id="452" r:id="rId15"/>
    <p:sldId id="449" r:id="rId16"/>
    <p:sldId id="450" r:id="rId17"/>
    <p:sldId id="451" r:id="rId18"/>
    <p:sldId id="45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D8FE9-F343-5B4E-AC11-3987BA3D73DB}" v="1" dt="2025-10-07T12:09:55.1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02" autoAdjust="0"/>
    <p:restoredTop sz="81497"/>
  </p:normalViewPr>
  <p:slideViewPr>
    <p:cSldViewPr snapToGrid="0" snapToObjects="1">
      <p:cViewPr varScale="1">
        <p:scale>
          <a:sx n="103" d="100"/>
          <a:sy n="103" d="100"/>
        </p:scale>
        <p:origin x="1336" y="17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D4970CB3-902B-8141-ABB4-E3B3EBCA8EDC}"/>
    <pc:docChg chg="addSld delSld modSld">
      <pc:chgData name="Monaghan, Padraic" userId="dc80ae16-2699-4a0b-b78d-b9031f41d4f1" providerId="ADAL" clId="{D4970CB3-902B-8141-ABB4-E3B3EBCA8EDC}" dt="2024-09-28T15:47:57.026" v="3" actId="2696"/>
      <pc:docMkLst>
        <pc:docMk/>
      </pc:docMkLst>
      <pc:sldChg chg="add">
        <pc:chgData name="Monaghan, Padraic" userId="dc80ae16-2699-4a0b-b78d-b9031f41d4f1" providerId="ADAL" clId="{D4970CB3-902B-8141-ABB4-E3B3EBCA8EDC}" dt="2024-09-28T15:47:56.051" v="2"/>
        <pc:sldMkLst>
          <pc:docMk/>
          <pc:sldMk cId="2854461246" sldId="406"/>
        </pc:sldMkLst>
      </pc:sldChg>
      <pc:sldChg chg="del">
        <pc:chgData name="Monaghan, Padraic" userId="dc80ae16-2699-4a0b-b78d-b9031f41d4f1" providerId="ADAL" clId="{D4970CB3-902B-8141-ABB4-E3B3EBCA8EDC}" dt="2024-09-28T15:34:07.301" v="1" actId="2696"/>
        <pc:sldMkLst>
          <pc:docMk/>
          <pc:sldMk cId="3108243136" sldId="455"/>
        </pc:sldMkLst>
      </pc:sldChg>
      <pc:sldChg chg="del">
        <pc:chgData name="Monaghan, Padraic" userId="dc80ae16-2699-4a0b-b78d-b9031f41d4f1" providerId="ADAL" clId="{D4970CB3-902B-8141-ABB4-E3B3EBCA8EDC}" dt="2024-09-28T15:47:57.026" v="3" actId="2696"/>
        <pc:sldMkLst>
          <pc:docMk/>
          <pc:sldMk cId="2718913426" sldId="456"/>
        </pc:sldMkLst>
      </pc:sldChg>
      <pc:sldChg chg="add">
        <pc:chgData name="Monaghan, Padraic" userId="dc80ae16-2699-4a0b-b78d-b9031f41d4f1" providerId="ADAL" clId="{D4970CB3-902B-8141-ABB4-E3B3EBCA8EDC}" dt="2024-09-28T15:34:06.162" v="0"/>
        <pc:sldMkLst>
          <pc:docMk/>
          <pc:sldMk cId="1123433278" sldId="457"/>
        </pc:sldMkLst>
      </pc:sldChg>
    </pc:docChg>
  </pc:docChgLst>
  <pc:docChgLst>
    <pc:chgData name="Monaghan, Padraic" userId="dc80ae16-2699-4a0b-b78d-b9031f41d4f1" providerId="ADAL" clId="{4351E3D4-C437-C04F-9203-1B0974C39F71}"/>
    <pc:docChg chg="undo redo custSel addSld delSld modSld">
      <pc:chgData name="Monaghan, Padraic" userId="dc80ae16-2699-4a0b-b78d-b9031f41d4f1" providerId="ADAL" clId="{4351E3D4-C437-C04F-9203-1B0974C39F71}" dt="2021-09-24T10:40:34.243" v="355" actId="962"/>
      <pc:docMkLst>
        <pc:docMk/>
      </pc:docMkLst>
      <pc:sldChg chg="modSp mod">
        <pc:chgData name="Monaghan, Padraic" userId="dc80ae16-2699-4a0b-b78d-b9031f41d4f1" providerId="ADAL" clId="{4351E3D4-C437-C04F-9203-1B0974C39F71}" dt="2021-09-24T09:48:19.830" v="3" actId="20577"/>
        <pc:sldMkLst>
          <pc:docMk/>
          <pc:sldMk cId="2854461246" sldId="406"/>
        </pc:sldMkLst>
      </pc:sldChg>
      <pc:sldChg chg="modSp mod">
        <pc:chgData name="Monaghan, Padraic" userId="dc80ae16-2699-4a0b-b78d-b9031f41d4f1" providerId="ADAL" clId="{4351E3D4-C437-C04F-9203-1B0974C39F71}" dt="2021-09-24T10:28:04.431" v="144" actId="20577"/>
        <pc:sldMkLst>
          <pc:docMk/>
          <pc:sldMk cId="500025644" sldId="429"/>
        </pc:sldMkLst>
      </pc:sldChg>
      <pc:sldChg chg="modSp mod">
        <pc:chgData name="Monaghan, Padraic" userId="dc80ae16-2699-4a0b-b78d-b9031f41d4f1" providerId="ADAL" clId="{4351E3D4-C437-C04F-9203-1B0974C39F71}" dt="2021-09-24T10:24:50.156" v="72" actId="2711"/>
        <pc:sldMkLst>
          <pc:docMk/>
          <pc:sldMk cId="2227700059" sldId="447"/>
        </pc:sldMkLst>
      </pc:sldChg>
      <pc:sldChg chg="modSp mod">
        <pc:chgData name="Monaghan, Padraic" userId="dc80ae16-2699-4a0b-b78d-b9031f41d4f1" providerId="ADAL" clId="{4351E3D4-C437-C04F-9203-1B0974C39F71}" dt="2021-09-24T10:25:08.708" v="75" actId="2711"/>
        <pc:sldMkLst>
          <pc:docMk/>
          <pc:sldMk cId="108149488" sldId="448"/>
        </pc:sldMkLst>
      </pc:sldChg>
      <pc:sldChg chg="modSp mod">
        <pc:chgData name="Monaghan, Padraic" userId="dc80ae16-2699-4a0b-b78d-b9031f41d4f1" providerId="ADAL" clId="{4351E3D4-C437-C04F-9203-1B0974C39F71}" dt="2021-09-24T10:30:01.788" v="213" actId="2711"/>
        <pc:sldMkLst>
          <pc:docMk/>
          <pc:sldMk cId="919400456" sldId="449"/>
        </pc:sldMkLst>
      </pc:sldChg>
      <pc:sldChg chg="modSp mod">
        <pc:chgData name="Monaghan, Padraic" userId="dc80ae16-2699-4a0b-b78d-b9031f41d4f1" providerId="ADAL" clId="{4351E3D4-C437-C04F-9203-1B0974C39F71}" dt="2021-09-24T10:30:44.367" v="226" actId="20577"/>
        <pc:sldMkLst>
          <pc:docMk/>
          <pc:sldMk cId="918407466" sldId="450"/>
        </pc:sldMkLst>
      </pc:sldChg>
      <pc:sldChg chg="modSp mod">
        <pc:chgData name="Monaghan, Padraic" userId="dc80ae16-2699-4a0b-b78d-b9031f41d4f1" providerId="ADAL" clId="{4351E3D4-C437-C04F-9203-1B0974C39F71}" dt="2021-09-24T10:31:01.435" v="229" actId="2711"/>
        <pc:sldMkLst>
          <pc:docMk/>
          <pc:sldMk cId="4211852169" sldId="451"/>
        </pc:sldMkLst>
      </pc:sldChg>
      <pc:sldChg chg="modSp mod">
        <pc:chgData name="Monaghan, Padraic" userId="dc80ae16-2699-4a0b-b78d-b9031f41d4f1" providerId="ADAL" clId="{4351E3D4-C437-C04F-9203-1B0974C39F71}" dt="2021-09-24T10:29:22.931" v="205" actId="255"/>
        <pc:sldMkLst>
          <pc:docMk/>
          <pc:sldMk cId="3012151460" sldId="452"/>
        </pc:sldMkLst>
      </pc:sldChg>
      <pc:sldChg chg="modSp mod">
        <pc:chgData name="Monaghan, Padraic" userId="dc80ae16-2699-4a0b-b78d-b9031f41d4f1" providerId="ADAL" clId="{4351E3D4-C437-C04F-9203-1B0974C39F71}" dt="2021-09-24T10:40:34.243" v="355" actId="962"/>
        <pc:sldMkLst>
          <pc:docMk/>
          <pc:sldMk cId="3523165778" sldId="453"/>
        </pc:sldMkLst>
      </pc:sldChg>
      <pc:sldChg chg="del">
        <pc:chgData name="Monaghan, Padraic" userId="dc80ae16-2699-4a0b-b78d-b9031f41d4f1" providerId="ADAL" clId="{4351E3D4-C437-C04F-9203-1B0974C39F71}" dt="2021-09-24T10:40:12.554" v="231" actId="2696"/>
        <pc:sldMkLst>
          <pc:docMk/>
          <pc:sldMk cId="802161060" sldId="454"/>
        </pc:sldMkLst>
      </pc:sldChg>
      <pc:sldChg chg="add">
        <pc:chgData name="Monaghan, Padraic" userId="dc80ae16-2699-4a0b-b78d-b9031f41d4f1" providerId="ADAL" clId="{4351E3D4-C437-C04F-9203-1B0974C39F71}" dt="2021-09-24T10:40:11.052" v="230"/>
        <pc:sldMkLst>
          <pc:docMk/>
          <pc:sldMk cId="3108243136" sldId="455"/>
        </pc:sldMkLst>
      </pc:sldChg>
    </pc:docChg>
  </pc:docChgLst>
  <pc:docChgLst>
    <pc:chgData name="Monaghan, Padraic" userId="dc80ae16-2699-4a0b-b78d-b9031f41d4f1" providerId="ADAL" clId="{65BEB97F-8AA2-8946-9A80-5122981194BA}"/>
    <pc:docChg chg="addSld delSld modSld">
      <pc:chgData name="Monaghan, Padraic" userId="dc80ae16-2699-4a0b-b78d-b9031f41d4f1" providerId="ADAL" clId="{65BEB97F-8AA2-8946-9A80-5122981194BA}" dt="2022-10-11T09:26:43.689" v="1" actId="2696"/>
      <pc:docMkLst>
        <pc:docMk/>
      </pc:docMkLst>
      <pc:sldChg chg="del">
        <pc:chgData name="Monaghan, Padraic" userId="dc80ae16-2699-4a0b-b78d-b9031f41d4f1" providerId="ADAL" clId="{65BEB97F-8AA2-8946-9A80-5122981194BA}" dt="2022-10-11T09:26:43.689" v="1" actId="2696"/>
        <pc:sldMkLst>
          <pc:docMk/>
          <pc:sldMk cId="2854461246" sldId="406"/>
        </pc:sldMkLst>
      </pc:sldChg>
      <pc:sldChg chg="add">
        <pc:chgData name="Monaghan, Padraic" userId="dc80ae16-2699-4a0b-b78d-b9031f41d4f1" providerId="ADAL" clId="{65BEB97F-8AA2-8946-9A80-5122981194BA}" dt="2022-10-11T09:26:41.911" v="0"/>
        <pc:sldMkLst>
          <pc:docMk/>
          <pc:sldMk cId="2718913426" sldId="456"/>
        </pc:sldMkLst>
      </pc:sldChg>
    </pc:docChg>
  </pc:docChgLst>
  <pc:docChgLst>
    <pc:chgData name="Monaghan, Padraic" userId="dc80ae16-2699-4a0b-b78d-b9031f41d4f1" providerId="ADAL" clId="{02E33B94-E17C-5E30-9290-C0C88CB6F4FF}"/>
    <pc:docChg chg="custSel modSld">
      <pc:chgData name="Monaghan, Padraic" userId="dc80ae16-2699-4a0b-b78d-b9031f41d4f1" providerId="ADAL" clId="{02E33B94-E17C-5E30-9290-C0C88CB6F4FF}" dt="2025-10-07T12:14:09.762" v="170" actId="20577"/>
      <pc:docMkLst>
        <pc:docMk/>
      </pc:docMkLst>
      <pc:sldChg chg="modSp mod">
        <pc:chgData name="Monaghan, Padraic" userId="dc80ae16-2699-4a0b-b78d-b9031f41d4f1" providerId="ADAL" clId="{02E33B94-E17C-5E30-9290-C0C88CB6F4FF}" dt="2025-10-07T12:12:02.116" v="150" actId="14100"/>
        <pc:sldMkLst>
          <pc:docMk/>
          <pc:sldMk cId="500025644" sldId="429"/>
        </pc:sldMkLst>
        <pc:spChg chg="mod">
          <ac:chgData name="Monaghan, Padraic" userId="dc80ae16-2699-4a0b-b78d-b9031f41d4f1" providerId="ADAL" clId="{02E33B94-E17C-5E30-9290-C0C88CB6F4FF}" dt="2025-10-07T12:11:33.004" v="143" actId="20577"/>
          <ac:spMkLst>
            <pc:docMk/>
            <pc:sldMk cId="500025644" sldId="429"/>
            <ac:spMk id="2" creationId="{00000000-0000-0000-0000-000000000000}"/>
          </ac:spMkLst>
        </pc:spChg>
        <pc:picChg chg="mod modCrop">
          <ac:chgData name="Monaghan, Padraic" userId="dc80ae16-2699-4a0b-b78d-b9031f41d4f1" providerId="ADAL" clId="{02E33B94-E17C-5E30-9290-C0C88CB6F4FF}" dt="2025-10-07T12:12:02.116" v="150" actId="14100"/>
          <ac:picMkLst>
            <pc:docMk/>
            <pc:sldMk cId="500025644" sldId="429"/>
            <ac:picMk id="4" creationId="{BDF19200-239A-D548-B25F-8CF0A22392C3}"/>
          </ac:picMkLst>
        </pc:picChg>
      </pc:sldChg>
      <pc:sldChg chg="modSp mod">
        <pc:chgData name="Monaghan, Padraic" userId="dc80ae16-2699-4a0b-b78d-b9031f41d4f1" providerId="ADAL" clId="{02E33B94-E17C-5E30-9290-C0C88CB6F4FF}" dt="2025-10-07T12:12:15.821" v="156" actId="20577"/>
        <pc:sldMkLst>
          <pc:docMk/>
          <pc:sldMk cId="335979763" sldId="443"/>
        </pc:sldMkLst>
        <pc:spChg chg="mod">
          <ac:chgData name="Monaghan, Padraic" userId="dc80ae16-2699-4a0b-b78d-b9031f41d4f1" providerId="ADAL" clId="{02E33B94-E17C-5E30-9290-C0C88CB6F4FF}" dt="2025-10-07T12:12:15.821" v="156" actId="20577"/>
          <ac:spMkLst>
            <pc:docMk/>
            <pc:sldMk cId="335979763" sldId="443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02E33B94-E17C-5E30-9290-C0C88CB6F4FF}" dt="2025-10-07T12:10:15.129" v="33" actId="20577"/>
        <pc:sldMkLst>
          <pc:docMk/>
          <pc:sldMk cId="2227700059" sldId="447"/>
        </pc:sldMkLst>
        <pc:spChg chg="mod">
          <ac:chgData name="Monaghan, Padraic" userId="dc80ae16-2699-4a0b-b78d-b9031f41d4f1" providerId="ADAL" clId="{02E33B94-E17C-5E30-9290-C0C88CB6F4FF}" dt="2025-10-07T12:10:15.129" v="33" actId="20577"/>
          <ac:spMkLst>
            <pc:docMk/>
            <pc:sldMk cId="2227700059" sldId="447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02E33B94-E17C-5E30-9290-C0C88CB6F4FF}" dt="2025-10-07T12:13:47.260" v="168" actId="20577"/>
        <pc:sldMkLst>
          <pc:docMk/>
          <pc:sldMk cId="919400456" sldId="449"/>
        </pc:sldMkLst>
        <pc:spChg chg="mod">
          <ac:chgData name="Monaghan, Padraic" userId="dc80ae16-2699-4a0b-b78d-b9031f41d4f1" providerId="ADAL" clId="{02E33B94-E17C-5E30-9290-C0C88CB6F4FF}" dt="2025-10-07T12:13:47.260" v="168" actId="20577"/>
          <ac:spMkLst>
            <pc:docMk/>
            <pc:sldMk cId="919400456" sldId="449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02E33B94-E17C-5E30-9290-C0C88CB6F4FF}" dt="2025-10-07T12:14:09.762" v="170" actId="20577"/>
        <pc:sldMkLst>
          <pc:docMk/>
          <pc:sldMk cId="918407466" sldId="450"/>
        </pc:sldMkLst>
        <pc:spChg chg="mod">
          <ac:chgData name="Monaghan, Padraic" userId="dc80ae16-2699-4a0b-b78d-b9031f41d4f1" providerId="ADAL" clId="{02E33B94-E17C-5E30-9290-C0C88CB6F4FF}" dt="2025-10-07T12:14:09.762" v="170" actId="20577"/>
          <ac:spMkLst>
            <pc:docMk/>
            <pc:sldMk cId="918407466" sldId="450"/>
            <ac:spMk id="2" creationId="{00000000-0000-0000-0000-000000000000}"/>
          </ac:spMkLst>
        </pc:spChg>
      </pc:sldChg>
      <pc:sldChg chg="modSp mod">
        <pc:chgData name="Monaghan, Padraic" userId="dc80ae16-2699-4a0b-b78d-b9031f41d4f1" providerId="ADAL" clId="{02E33B94-E17C-5E30-9290-C0C88CB6F4FF}" dt="2025-10-07T12:12:31.199" v="160" actId="20577"/>
        <pc:sldMkLst>
          <pc:docMk/>
          <pc:sldMk cId="3012151460" sldId="452"/>
        </pc:sldMkLst>
        <pc:spChg chg="mod">
          <ac:chgData name="Monaghan, Padraic" userId="dc80ae16-2699-4a0b-b78d-b9031f41d4f1" providerId="ADAL" clId="{02E33B94-E17C-5E30-9290-C0C88CB6F4FF}" dt="2025-10-07T12:12:31.199" v="160" actId="20577"/>
          <ac:spMkLst>
            <pc:docMk/>
            <pc:sldMk cId="3012151460" sldId="452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10/7/25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10/7/25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41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10/7/25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10/7/25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10/7/25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.jpg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4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psyg.2016.01116" TargetMode="External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E2AA8-AE46-A641-AE46-8EADEDF9ECA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Tales of madcap</a:t>
            </a:r>
            <a:r>
              <a:rPr lang="en-US" baseline="0" dirty="0"/>
              <a:t> science</a:t>
            </a:r>
            <a:endParaRPr lang="en-US" dirty="0"/>
          </a:p>
        </p:txBody>
      </p:sp>
      <p:sp>
        <p:nvSpPr>
          <p:cNvPr id="6" name="Rectangle 5" descr="black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poster of a person holding a phone&#10;&#10;Description automatically generated">
            <a:extLst>
              <a:ext uri="{FF2B5EF4-FFF2-40B4-BE49-F238E27FC236}">
                <a16:creationId xmlns:a16="http://schemas.microsoft.com/office/drawing/2014/main" id="{52941503-4937-3DB7-911B-30BC35DC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310" y="0"/>
            <a:ext cx="44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43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700808"/>
            <a:ext cx="8529311" cy="44253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Every time you open a </a:t>
            </a:r>
            <a:r>
              <a:rPr lang="en-GB" dirty="0" err="1"/>
              <a:t>Rstudio</a:t>
            </a:r>
            <a:r>
              <a:rPr lang="en-GB" dirty="0"/>
              <a:t> session you need to load in the library again.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libraries</a:t>
            </a:r>
          </a:p>
        </p:txBody>
      </p:sp>
    </p:spTree>
    <p:extLst>
      <p:ext uri="{BB962C8B-B14F-4D97-AF65-F5344CB8AC3E}">
        <p14:creationId xmlns:p14="http://schemas.microsoft.com/office/powerpoint/2010/main" val="335979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Next, we have to set the “working directory”, this tells </a:t>
            </a:r>
            <a:r>
              <a:rPr lang="en-GB" dirty="0" err="1"/>
              <a:t>Rstudio</a:t>
            </a:r>
            <a:r>
              <a:rPr lang="en-GB" dirty="0"/>
              <a:t> where to look for the data</a:t>
            </a:r>
          </a:p>
          <a:p>
            <a:pPr lvl="1"/>
            <a:r>
              <a:rPr lang="en-GB" dirty="0"/>
              <a:t>Click “Session” in the menu at the top of the screen</a:t>
            </a:r>
          </a:p>
          <a:p>
            <a:pPr lvl="1"/>
            <a:r>
              <a:rPr lang="en-GB" dirty="0"/>
              <a:t>select “Working directory”</a:t>
            </a:r>
          </a:p>
          <a:p>
            <a:pPr lvl="1"/>
            <a:r>
              <a:rPr lang="en-GB" dirty="0"/>
              <a:t>select “Choose directory”. </a:t>
            </a:r>
          </a:p>
          <a:p>
            <a:pPr lvl="1"/>
            <a:r>
              <a:rPr lang="en-GB" dirty="0"/>
              <a:t>Then, browse to the directory “PSYC411/week2” (or whatever you’ve called your folder), and click “Open”. </a:t>
            </a:r>
          </a:p>
          <a:p>
            <a:r>
              <a:rPr lang="en-GB" dirty="0"/>
              <a:t>If it worked, in the console it should say something like </a:t>
            </a:r>
            <a:r>
              <a:rPr lang="en-GB" sz="2200" dirty="0" err="1">
                <a:latin typeface="Courier" pitchFamily="2" charset="0"/>
              </a:rPr>
              <a:t>setwd</a:t>
            </a:r>
            <a:r>
              <a:rPr lang="en-GB" sz="2200" dirty="0">
                <a:latin typeface="Courier" pitchFamily="2" charset="0"/>
              </a:rPr>
              <a:t>("M:/</a:t>
            </a:r>
            <a:r>
              <a:rPr lang="en-GB" sz="2200" dirty="0" err="1">
                <a:latin typeface="Courier" pitchFamily="2" charset="0"/>
              </a:rPr>
              <a:t>yourname</a:t>
            </a:r>
            <a:r>
              <a:rPr lang="en-GB" sz="2200" dirty="0">
                <a:latin typeface="Courier" pitchFamily="2" charset="0"/>
              </a:rPr>
              <a:t>/</a:t>
            </a:r>
            <a:r>
              <a:rPr lang="en-GB" sz="2200" dirty="0" err="1">
                <a:latin typeface="Courier" pitchFamily="2" charset="0"/>
              </a:rPr>
              <a:t>yourfiles</a:t>
            </a:r>
            <a:r>
              <a:rPr lang="en-GB" sz="2200" dirty="0">
                <a:latin typeface="Courier" pitchFamily="2" charset="0"/>
              </a:rPr>
              <a:t>/PSYC411/week2")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3012151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Now we can open the file. The file is called		 </a:t>
            </a:r>
            <a:r>
              <a:rPr lang="en-GB" dirty="0">
                <a:latin typeface="Courier" pitchFamily="2" charset="0"/>
              </a:rPr>
              <a:t>PSYC411-shipley-scores-anonymous-17_18.csv</a:t>
            </a:r>
          </a:p>
          <a:p>
            <a:pPr lvl="1"/>
            <a:r>
              <a:rPr lang="en-GB" dirty="0"/>
              <a:t>Each row is one person’s data, and each column is a measure taken from the person</a:t>
            </a:r>
          </a:p>
          <a:p>
            <a:pPr lvl="1"/>
            <a:r>
              <a:rPr lang="en-GB" dirty="0"/>
              <a:t>Columns are separated by commas, which is what the “csv” refers to</a:t>
            </a:r>
          </a:p>
          <a:p>
            <a:pPr lvl="1"/>
            <a:r>
              <a:rPr lang="en-GB" dirty="0"/>
              <a:t>We open csv files using a function called ”</a:t>
            </a:r>
            <a:r>
              <a:rPr lang="en-GB" dirty="0" err="1"/>
              <a:t>read_csv</a:t>
            </a:r>
            <a:r>
              <a:rPr lang="en-GB" dirty="0"/>
              <a:t>” in the console: 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 &lt;- </a:t>
            </a:r>
            <a:r>
              <a:rPr lang="en-GB" dirty="0" err="1">
                <a:latin typeface="Courier" pitchFamily="2" charset="0"/>
              </a:rPr>
              <a:t>read_csv</a:t>
            </a:r>
            <a:r>
              <a:rPr lang="en-GB" dirty="0">
                <a:latin typeface="Courier" pitchFamily="2" charset="0"/>
              </a:rPr>
              <a:t>("PSYC411-shipley-scores-anonymous-17_18.csv")</a:t>
            </a:r>
          </a:p>
          <a:p>
            <a:pPr lvl="2"/>
            <a:r>
              <a:rPr lang="en-GB" dirty="0"/>
              <a:t>This means we put the data into the object “</a:t>
            </a:r>
            <a:r>
              <a:rPr lang="en-GB" dirty="0" err="1"/>
              <a:t>dat</a:t>
            </a:r>
            <a:r>
              <a:rPr lang="en-GB" dirty="0"/>
              <a:t>”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919400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all went well, we can then look at the data, using the function “View”:</a:t>
            </a:r>
          </a:p>
          <a:p>
            <a:pPr lvl="1"/>
            <a:r>
              <a:rPr lang="en-GB" dirty="0"/>
              <a:t>In the console type </a:t>
            </a:r>
            <a:r>
              <a:rPr lang="en-GB" dirty="0">
                <a:latin typeface="Courier" pitchFamily="2" charset="0"/>
              </a:rPr>
              <a:t>View(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)</a:t>
            </a:r>
          </a:p>
          <a:p>
            <a:pPr lvl="1"/>
            <a:r>
              <a:rPr lang="en-GB" dirty="0"/>
              <a:t>It should open a spreadsheet where we can see the data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Next, we just focus on two variables from the data:</a:t>
            </a:r>
          </a:p>
          <a:p>
            <a:pPr lvl="2"/>
            <a:r>
              <a:rPr lang="en-GB" dirty="0" err="1"/>
              <a:t>subject_ID</a:t>
            </a:r>
            <a:r>
              <a:rPr lang="en-GB" dirty="0"/>
              <a:t> which is the participants’ anonymised number</a:t>
            </a:r>
          </a:p>
          <a:p>
            <a:pPr lvl="2"/>
            <a:r>
              <a:rPr lang="en-GB" dirty="0"/>
              <a:t>Gent_1_score, which is the participants’ score on the Gent vocabulary test, the first time they had a go</a:t>
            </a:r>
          </a:p>
          <a:p>
            <a:pPr lvl="1"/>
            <a:r>
              <a:rPr lang="en-GB" dirty="0"/>
              <a:t>We do this using the function “select”</a:t>
            </a:r>
          </a:p>
          <a:p>
            <a:pPr lvl="1"/>
            <a:r>
              <a:rPr lang="en-GB" dirty="0"/>
              <a:t>in the console type: </a:t>
            </a:r>
            <a:r>
              <a:rPr lang="en-GB" dirty="0" err="1">
                <a:latin typeface="Courier" pitchFamily="2" charset="0"/>
              </a:rPr>
              <a:t>summarydat</a:t>
            </a:r>
            <a:r>
              <a:rPr lang="en-GB" dirty="0">
                <a:latin typeface="Courier" pitchFamily="2" charset="0"/>
              </a:rPr>
              <a:t> &lt;- select(</a:t>
            </a:r>
            <a:r>
              <a:rPr lang="en-GB" dirty="0" err="1">
                <a:latin typeface="Courier" pitchFamily="2" charset="0"/>
              </a:rPr>
              <a:t>dat</a:t>
            </a:r>
            <a:r>
              <a:rPr lang="en-GB" dirty="0">
                <a:latin typeface="Courier" pitchFamily="2" charset="0"/>
              </a:rPr>
              <a:t>, </a:t>
            </a:r>
            <a:r>
              <a:rPr lang="en-GB" dirty="0" err="1">
                <a:latin typeface="Courier" pitchFamily="2" charset="0"/>
              </a:rPr>
              <a:t>subject_ID</a:t>
            </a:r>
            <a:r>
              <a:rPr lang="en-GB" dirty="0">
                <a:latin typeface="Courier" pitchFamily="2" charset="0"/>
              </a:rPr>
              <a:t>, Gent_1_score)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</p:spTree>
    <p:extLst>
      <p:ext uri="{BB962C8B-B14F-4D97-AF65-F5344CB8AC3E}">
        <p14:creationId xmlns:p14="http://schemas.microsoft.com/office/powerpoint/2010/main" val="918407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all went well, we can then look at the data, using the function “View” again</a:t>
            </a:r>
          </a:p>
          <a:p>
            <a:r>
              <a:rPr lang="en-GB" dirty="0"/>
              <a:t>Finally, let’s just have a quick look at these data</a:t>
            </a:r>
          </a:p>
          <a:p>
            <a:r>
              <a:rPr lang="en-GB" dirty="0"/>
              <a:t>In the console type </a:t>
            </a:r>
            <a:r>
              <a:rPr lang="en-GB" dirty="0">
                <a:latin typeface="Courier" pitchFamily="2" charset="0"/>
              </a:rPr>
              <a:t>hist(summarydat$Gent_1_score)</a:t>
            </a:r>
          </a:p>
          <a:p>
            <a:pPr lvl="1"/>
            <a:r>
              <a:rPr lang="en-GB" dirty="0"/>
              <a:t>This will draw a histogram of the Gent vocabulary scores. “summarydat$Gent_1_score” means that we look at the Gent_1_score variable from the </a:t>
            </a:r>
            <a:r>
              <a:rPr lang="en-GB" dirty="0" err="1"/>
              <a:t>summarydat</a:t>
            </a:r>
            <a:r>
              <a:rPr lang="en-GB" dirty="0"/>
              <a:t> data set – the ”$” indicates that this is a variable from the set.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What kind of pattern does the histogram show?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</p:spTree>
    <p:extLst>
      <p:ext uri="{BB962C8B-B14F-4D97-AF65-F5344CB8AC3E}">
        <p14:creationId xmlns:p14="http://schemas.microsoft.com/office/powerpoint/2010/main" val="4211852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If you’ve done it and nothing went wrong, you should see something like this in </a:t>
            </a:r>
            <a:r>
              <a:rPr lang="en-GB" dirty="0" err="1"/>
              <a:t>Rstudio</a:t>
            </a:r>
            <a:r>
              <a:rPr lang="en-GB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exploring data</a:t>
            </a:r>
          </a:p>
        </p:txBody>
      </p:sp>
      <p:pic>
        <p:nvPicPr>
          <p:cNvPr id="5" name="Picture 4" descr="R studio window showing commands from previous slides in situ.">
            <a:extLst>
              <a:ext uri="{FF2B5EF4-FFF2-40B4-BE49-F238E27FC236}">
                <a16:creationId xmlns:a16="http://schemas.microsoft.com/office/drawing/2014/main" id="{7943DED9-53A3-4141-BD4A-85493D48F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777" y="2343781"/>
            <a:ext cx="6152352" cy="477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65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b="1" dirty="0"/>
              <a:t>Week 2: Manipulating data, using </a:t>
            </a:r>
            <a:r>
              <a:rPr lang="en-US" b="1" dirty="0" err="1"/>
              <a:t>Rstudio</a:t>
            </a:r>
            <a:endParaRPr lang="en-US" b="1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dirty="0"/>
              <a:t>Week 5: t-tests – testing whether two groups are different</a:t>
            </a:r>
          </a:p>
          <a:p>
            <a:r>
              <a:rPr lang="en-US" dirty="0"/>
              <a:t>Week 6: Research report/analysis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Measurement, hypotheses, associations (correlations)</a:t>
            </a:r>
          </a:p>
          <a:p>
            <a:r>
              <a:rPr lang="en-US" dirty="0"/>
              <a:t>Week 8: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</a:p>
          <a:p>
            <a:r>
              <a:rPr lang="en-US" dirty="0"/>
              <a:t>Week 9: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Week 10: Predicting </a:t>
            </a:r>
            <a:r>
              <a:rPr lang="en-US" dirty="0" err="1"/>
              <a:t>behaviour</a:t>
            </a:r>
            <a:r>
              <a:rPr lang="en-US" dirty="0"/>
              <a:t>: developing the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By the end of this session, you should be able to:</a:t>
            </a:r>
          </a:p>
          <a:p>
            <a:endParaRPr lang="en-US" dirty="0"/>
          </a:p>
          <a:p>
            <a:r>
              <a:rPr lang="en-US" dirty="0"/>
              <a:t>Understand the importance of open data in psychology</a:t>
            </a:r>
          </a:p>
          <a:p>
            <a:endParaRPr lang="en-US" dirty="0"/>
          </a:p>
          <a:p>
            <a:r>
              <a:rPr lang="en-US" dirty="0"/>
              <a:t>Understand different types of data and how best to represent them</a:t>
            </a:r>
          </a:p>
          <a:p>
            <a:r>
              <a:rPr lang="en-US" dirty="0"/>
              <a:t>Understand bar graphs, scatter plots, and interpret patterns in these graphs</a:t>
            </a:r>
          </a:p>
          <a:p>
            <a:endParaRPr lang="en-US" dirty="0"/>
          </a:p>
          <a:p>
            <a:r>
              <a:rPr lang="en-US" b="1" dirty="0"/>
              <a:t>Open data sets in R-studio and manipulate those data</a:t>
            </a:r>
          </a:p>
          <a:p>
            <a:r>
              <a:rPr lang="en-US" b="1" dirty="0"/>
              <a:t>Use R-studio to make simple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06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/>
              <a:t>We will practise inputting data, investigating data, and manipulating data</a:t>
            </a:r>
          </a:p>
          <a:p>
            <a:r>
              <a:rPr lang="en-GB" dirty="0"/>
              <a:t>We will begin to look at a data set that we’ll return to next week</a:t>
            </a:r>
          </a:p>
          <a:p>
            <a:endParaRPr lang="en-GB" dirty="0"/>
          </a:p>
          <a:p>
            <a:r>
              <a:rPr lang="en-GB" dirty="0"/>
              <a:t>How many words do you know?</a:t>
            </a:r>
          </a:p>
          <a:p>
            <a:endParaRPr lang="en-GB" dirty="0"/>
          </a:p>
          <a:p>
            <a:r>
              <a:rPr lang="en-GB" dirty="0"/>
              <a:t>What factors predict how many words you know?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709935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773960"/>
            <a:ext cx="8529311" cy="4425355"/>
          </a:xfrm>
        </p:spPr>
        <p:txBody>
          <a:bodyPr/>
          <a:lstStyle/>
          <a:p>
            <a:r>
              <a:rPr lang="en-GB" dirty="0" err="1"/>
              <a:t>Brysbaert</a:t>
            </a:r>
            <a:r>
              <a:rPr lang="en-GB" dirty="0"/>
              <a:t> et al. (2016) provided an online test for estimating people’s vocabulary</a:t>
            </a:r>
          </a:p>
          <a:p>
            <a:pPr lvl="1"/>
            <a:r>
              <a:rPr lang="en-GB" dirty="0">
                <a:hlinkClick r:id="rId2"/>
              </a:rPr>
              <a:t>https://doi.org/10.3389/fpsyg.2016.01116</a:t>
            </a:r>
            <a:endParaRPr lang="en-GB" dirty="0"/>
          </a:p>
          <a:p>
            <a:pPr lvl="1"/>
            <a:r>
              <a:rPr lang="en-GB" dirty="0"/>
              <a:t>We will have a go at this next week</a:t>
            </a:r>
          </a:p>
          <a:p>
            <a:r>
              <a:rPr lang="en-GB" dirty="0"/>
              <a:t>For now, let’s look at two previous years’ PSYC411 students’ scores</a:t>
            </a:r>
          </a:p>
          <a:p>
            <a:r>
              <a:rPr lang="en-GB" dirty="0"/>
              <a:t>The data is called 						</a:t>
            </a:r>
            <a:r>
              <a:rPr lang="en-GB" sz="2200" dirty="0">
                <a:latin typeface="Courier" pitchFamily="2" charset="0"/>
              </a:rPr>
              <a:t>PSYC411-shipley-scores-anonymous-17_18.csv</a:t>
            </a:r>
            <a:r>
              <a:rPr lang="en-GB" dirty="0"/>
              <a:t>, and I’ve downloaded it and put it in a folder on my computer called </a:t>
            </a:r>
            <a:r>
              <a:rPr lang="en-GB" sz="2200" dirty="0">
                <a:latin typeface="Courier" pitchFamily="2" charset="0"/>
              </a:rPr>
              <a:t>411/week2</a:t>
            </a:r>
          </a:p>
          <a:p>
            <a:r>
              <a:rPr lang="en-GB" dirty="0"/>
              <a:t>To load in the data, we have to put the data on our computer, and then load it in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2227700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6447" y="1652040"/>
            <a:ext cx="8529311" cy="4425355"/>
          </a:xfrm>
        </p:spPr>
        <p:txBody>
          <a:bodyPr/>
          <a:lstStyle/>
          <a:p>
            <a:r>
              <a:rPr lang="en-GB" dirty="0"/>
              <a:t>To load in the data, we have to put the data on our computer, and then load it in</a:t>
            </a:r>
          </a:p>
          <a:p>
            <a:r>
              <a:rPr lang="en-GB" dirty="0"/>
              <a:t>Open </a:t>
            </a:r>
            <a:r>
              <a:rPr lang="en-GB" dirty="0" err="1"/>
              <a:t>Rstudio</a:t>
            </a:r>
            <a:endParaRPr lang="en-GB" dirty="0"/>
          </a:p>
          <a:p>
            <a:r>
              <a:rPr lang="en-GB" dirty="0"/>
              <a:t>It’s always a good idea to clear out </a:t>
            </a:r>
            <a:r>
              <a:rPr lang="en-GB" dirty="0" err="1"/>
              <a:t>Rstudio</a:t>
            </a:r>
            <a:r>
              <a:rPr lang="en-GB" dirty="0"/>
              <a:t> ready for a new session, to do this type at the console: </a:t>
            </a:r>
            <a:r>
              <a:rPr lang="en-GB" dirty="0">
                <a:latin typeface="Courier" pitchFamily="2" charset="0"/>
              </a:rPr>
              <a:t>rm(list=ls())</a:t>
            </a:r>
          </a:p>
          <a:p>
            <a:r>
              <a:rPr lang="en-GB" dirty="0"/>
              <a:t>Next, we have to load in a </a:t>
            </a:r>
            <a:r>
              <a:rPr lang="en-GB" i="1" dirty="0"/>
              <a:t>library</a:t>
            </a:r>
            <a:r>
              <a:rPr lang="en-GB" dirty="0"/>
              <a:t> which contains the </a:t>
            </a:r>
            <a:r>
              <a:rPr lang="en-GB" i="1" dirty="0"/>
              <a:t>functions</a:t>
            </a:r>
            <a:r>
              <a:rPr lang="en-GB" dirty="0"/>
              <a:t> we are going to need</a:t>
            </a:r>
          </a:p>
          <a:p>
            <a:pPr lvl="1"/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inputting data</a:t>
            </a:r>
          </a:p>
        </p:txBody>
      </p:sp>
    </p:spTree>
    <p:extLst>
      <p:ext uri="{BB962C8B-B14F-4D97-AF65-F5344CB8AC3E}">
        <p14:creationId xmlns:p14="http://schemas.microsoft.com/office/powerpoint/2010/main" val="108149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Let’s focus on the console</a:t>
            </a:r>
          </a:p>
          <a:p>
            <a:pPr marL="0" indent="0">
              <a:buNone/>
            </a:pPr>
            <a:r>
              <a:rPr lang="en-GB" dirty="0"/>
              <a:t>To input data and manipulate data, we need to use </a:t>
            </a:r>
            <a:r>
              <a:rPr lang="en-GB" i="1" dirty="0"/>
              <a:t>functions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</a:t>
            </a:r>
          </a:p>
        </p:txBody>
      </p:sp>
      <p:pic>
        <p:nvPicPr>
          <p:cNvPr id="6" name="Picture 2" descr="image of r-studio interface at start-up" title="image of r-studio interface">
            <a:extLst>
              <a:ext uri="{FF2B5EF4-FFF2-40B4-BE49-F238E27FC236}">
                <a16:creationId xmlns:a16="http://schemas.microsoft.com/office/drawing/2014/main" id="{8C0D6D30-20AC-D04C-9513-316B1BC9C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57516"/>
            <a:ext cx="8092966" cy="4720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5948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700808"/>
            <a:ext cx="8529311" cy="442535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From Glasgow University R for psychologists: ”A function is a tool that takes an input, performs some action, and gives an output. They are nothing more than that. If you think about it your toaster is a function: it takes bread as an input; it performs the action of heating it up; … and it gives an output, the toast.”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functions</a:t>
            </a:r>
          </a:p>
        </p:txBody>
      </p:sp>
      <p:pic>
        <p:nvPicPr>
          <p:cNvPr id="1026" name="Picture 2" descr="Image result for toaster gone wrong">
            <a:extLst>
              <a:ext uri="{FF2B5EF4-FFF2-40B4-BE49-F238E27FC236}">
                <a16:creationId xmlns:a16="http://schemas.microsoft.com/office/drawing/2014/main" id="{322E7BCF-05A5-764F-9C5C-85CF3FB9E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3995420"/>
            <a:ext cx="4796714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burnt toast">
            <a:extLst>
              <a:ext uri="{FF2B5EF4-FFF2-40B4-BE49-F238E27FC236}">
                <a16:creationId xmlns:a16="http://schemas.microsoft.com/office/drawing/2014/main" id="{E97FC3DC-6ADC-DD4C-9099-0F659EA2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4060508"/>
            <a:ext cx="4617069" cy="2598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toaster gone wrong">
            <a:extLst>
              <a:ext uri="{FF2B5EF4-FFF2-40B4-BE49-F238E27FC236}">
                <a16:creationId xmlns:a16="http://schemas.microsoft.com/office/drawing/2014/main" id="{8D5D25BC-93BE-6A4F-8880-DE194E7A60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8256" y="3995420"/>
            <a:ext cx="4796714" cy="269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1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614309"/>
            <a:ext cx="8529311" cy="4425355"/>
          </a:xfrm>
        </p:spPr>
        <p:txBody>
          <a:bodyPr/>
          <a:lstStyle/>
          <a:p>
            <a:r>
              <a:rPr lang="en-GB" dirty="0"/>
              <a:t>In </a:t>
            </a:r>
            <a:r>
              <a:rPr lang="en-GB" dirty="0" err="1"/>
              <a:t>Rstudio</a:t>
            </a:r>
            <a:r>
              <a:rPr lang="en-GB" dirty="0"/>
              <a:t>, functions are stored in libraries</a:t>
            </a:r>
          </a:p>
          <a:p>
            <a:r>
              <a:rPr lang="en-GB" dirty="0"/>
              <a:t>To access certain functions we need to use certain libraries</a:t>
            </a:r>
          </a:p>
          <a:p>
            <a:pPr lvl="1"/>
            <a:r>
              <a:rPr lang="en-GB" dirty="0"/>
              <a:t>In this case, we need the “</a:t>
            </a:r>
            <a:r>
              <a:rPr lang="en-GB" dirty="0" err="1"/>
              <a:t>tidyverse</a:t>
            </a:r>
            <a:r>
              <a:rPr lang="en-GB" dirty="0"/>
              <a:t>” library. </a:t>
            </a:r>
          </a:p>
          <a:p>
            <a:r>
              <a:rPr lang="en-GB" dirty="0"/>
              <a:t>Type </a:t>
            </a:r>
            <a:r>
              <a:rPr lang="en-GB" dirty="0">
                <a:latin typeface="Courier" pitchFamily="2" charset="0"/>
              </a:rPr>
              <a:t>library(</a:t>
            </a:r>
            <a:r>
              <a:rPr lang="en-GB" dirty="0" err="1">
                <a:latin typeface="Courier" pitchFamily="2" charset="0"/>
              </a:rPr>
              <a:t>tidyverse</a:t>
            </a:r>
            <a:r>
              <a:rPr lang="en-GB" dirty="0">
                <a:latin typeface="Courier" pitchFamily="2" charset="0"/>
              </a:rPr>
              <a:t>)</a:t>
            </a:r>
            <a:r>
              <a:rPr lang="en-GB" dirty="0"/>
              <a:t> and press return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Rstudio</a:t>
            </a:r>
            <a:r>
              <a:rPr lang="en-GB" dirty="0"/>
              <a:t> and R: libraries</a:t>
            </a:r>
          </a:p>
        </p:txBody>
      </p:sp>
      <p:pic>
        <p:nvPicPr>
          <p:cNvPr id="4" name="Picture 3" descr="rstudio shows result of typing&#10;install.packages(&quot;tidyverse&quot;)&#10;library(tidyverse)&#10;" title="Rstudio image libraries">
            <a:extLst>
              <a:ext uri="{FF2B5EF4-FFF2-40B4-BE49-F238E27FC236}">
                <a16:creationId xmlns:a16="http://schemas.microsoft.com/office/drawing/2014/main" id="{BDF19200-239A-D548-B25F-8CF0A2239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299"/>
          <a:stretch>
            <a:fillRect/>
          </a:stretch>
        </p:blipFill>
        <p:spPr>
          <a:xfrm>
            <a:off x="287860" y="3595817"/>
            <a:ext cx="8526617" cy="187822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0025644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19540</TotalTime>
  <Words>1006</Words>
  <Application>Microsoft Macintosh PowerPoint</Application>
  <PresentationFormat>On-screen Show (4:3)</PresentationFormat>
  <Paragraphs>86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Courier</vt:lpstr>
      <vt:lpstr>Lancaster</vt:lpstr>
      <vt:lpstr>Slides</vt:lpstr>
      <vt:lpstr>Default Theme</vt:lpstr>
      <vt:lpstr>Slide 2: Text Only</vt:lpstr>
      <vt:lpstr>Tales of madcap science</vt:lpstr>
      <vt:lpstr>Module outline</vt:lpstr>
      <vt:lpstr>Objectives for Week 2</vt:lpstr>
      <vt:lpstr>Rstudio and R: inputting data</vt:lpstr>
      <vt:lpstr>Rstudio and R: inputting data</vt:lpstr>
      <vt:lpstr>Rstudio and R: inputting data</vt:lpstr>
      <vt:lpstr>Rstudio and R</vt:lpstr>
      <vt:lpstr>Rstudio and R: functions</vt:lpstr>
      <vt:lpstr>Rstudio and R: libraries</vt:lpstr>
      <vt:lpstr>Rstudio and R: libraries</vt:lpstr>
      <vt:lpstr>Rstudio and R: inputting data</vt:lpstr>
      <vt:lpstr>Rstudio and R: inputting data</vt:lpstr>
      <vt:lpstr>Rstudio and R: exploring data</vt:lpstr>
      <vt:lpstr>Rstudio and R: exploring data</vt:lpstr>
      <vt:lpstr>Rstudio and R: exploring data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262</cp:revision>
  <cp:lastPrinted>2014-10-08T11:51:34Z</cp:lastPrinted>
  <dcterms:created xsi:type="dcterms:W3CDTF">2013-11-10T10:08:55Z</dcterms:created>
  <dcterms:modified xsi:type="dcterms:W3CDTF">2025-10-07T12:14:18Z</dcterms:modified>
</cp:coreProperties>
</file>