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16"/>
  </p:notesMasterIdLst>
  <p:handoutMasterIdLst>
    <p:handoutMasterId r:id="rId17"/>
  </p:handoutMasterIdLst>
  <p:sldIdLst>
    <p:sldId id="605" r:id="rId5"/>
    <p:sldId id="901" r:id="rId6"/>
    <p:sldId id="420" r:id="rId7"/>
    <p:sldId id="485" r:id="rId8"/>
    <p:sldId id="486" r:id="rId9"/>
    <p:sldId id="487" r:id="rId10"/>
    <p:sldId id="606" r:id="rId11"/>
    <p:sldId id="491" r:id="rId12"/>
    <p:sldId id="501" r:id="rId13"/>
    <p:sldId id="502" r:id="rId14"/>
    <p:sldId id="60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15C31-3F25-7648-BD06-21F83BFB0C4D}" v="2" dt="2024-10-03T11:54:37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81361"/>
  </p:normalViewPr>
  <p:slideViewPr>
    <p:cSldViewPr snapToGrid="0" snapToObjects="1">
      <p:cViewPr varScale="1">
        <p:scale>
          <a:sx n="103" d="100"/>
          <a:sy n="103" d="100"/>
        </p:scale>
        <p:origin x="2760" y="17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EEF15C31-3F25-7648-BD06-21F83BFB0C4D}"/>
    <pc:docChg chg="custSel addSld delSld modSld">
      <pc:chgData name="Monaghan, Padraic" userId="dc80ae16-2699-4a0b-b78d-b9031f41d4f1" providerId="ADAL" clId="{EEF15C31-3F25-7648-BD06-21F83BFB0C4D}" dt="2024-10-03T12:02:35.721" v="15" actId="20577"/>
      <pc:docMkLst>
        <pc:docMk/>
      </pc:docMkLst>
      <pc:sldChg chg="modSp mod">
        <pc:chgData name="Monaghan, Padraic" userId="dc80ae16-2699-4a0b-b78d-b9031f41d4f1" providerId="ADAL" clId="{EEF15C31-3F25-7648-BD06-21F83BFB0C4D}" dt="2024-10-03T11:55:01.172" v="11" actId="20577"/>
        <pc:sldMkLst>
          <pc:docMk/>
          <pc:sldMk cId="1489606850" sldId="420"/>
        </pc:sldMkLst>
        <pc:spChg chg="mod">
          <ac:chgData name="Monaghan, Padraic" userId="dc80ae16-2699-4a0b-b78d-b9031f41d4f1" providerId="ADAL" clId="{EEF15C31-3F25-7648-BD06-21F83BFB0C4D}" dt="2024-10-03T11:55:01.172" v="11" actId="20577"/>
          <ac:spMkLst>
            <pc:docMk/>
            <pc:sldMk cId="1489606850" sldId="420"/>
            <ac:spMk id="2" creationId="{B4A0F013-C7DB-9341-9131-28A9D8C461AC}"/>
          </ac:spMkLst>
        </pc:spChg>
      </pc:sldChg>
      <pc:sldChg chg="modSp mod">
        <pc:chgData name="Monaghan, Padraic" userId="dc80ae16-2699-4a0b-b78d-b9031f41d4f1" providerId="ADAL" clId="{EEF15C31-3F25-7648-BD06-21F83BFB0C4D}" dt="2024-10-03T12:02:35.721" v="15" actId="20577"/>
        <pc:sldMkLst>
          <pc:docMk/>
          <pc:sldMk cId="2140833800" sldId="485"/>
        </pc:sldMkLst>
        <pc:spChg chg="mod">
          <ac:chgData name="Monaghan, Padraic" userId="dc80ae16-2699-4a0b-b78d-b9031f41d4f1" providerId="ADAL" clId="{EEF15C31-3F25-7648-BD06-21F83BFB0C4D}" dt="2024-10-03T12:02:35.721" v="15" actId="20577"/>
          <ac:spMkLst>
            <pc:docMk/>
            <pc:sldMk cId="2140833800" sldId="485"/>
            <ac:spMk id="3075" creationId="{00000000-0000-0000-0000-000000000000}"/>
          </ac:spMkLst>
        </pc:spChg>
      </pc:sldChg>
      <pc:sldChg chg="addSp delSp modSp mod">
        <pc:chgData name="Monaghan, Padraic" userId="dc80ae16-2699-4a0b-b78d-b9031f41d4f1" providerId="ADAL" clId="{EEF15C31-3F25-7648-BD06-21F83BFB0C4D}" dt="2024-10-03T11:54:16.632" v="3" actId="962"/>
        <pc:sldMkLst>
          <pc:docMk/>
          <pc:sldMk cId="1520406423" sldId="605"/>
        </pc:sldMkLst>
        <pc:picChg chg="del">
          <ac:chgData name="Monaghan, Padraic" userId="dc80ae16-2699-4a0b-b78d-b9031f41d4f1" providerId="ADAL" clId="{EEF15C31-3F25-7648-BD06-21F83BFB0C4D}" dt="2024-10-03T11:54:12.744" v="0" actId="478"/>
          <ac:picMkLst>
            <pc:docMk/>
            <pc:sldMk cId="1520406423" sldId="605"/>
            <ac:picMk id="3" creationId="{00000000-0000-0000-0000-000000000000}"/>
          </ac:picMkLst>
        </pc:picChg>
        <pc:picChg chg="add mod">
          <ac:chgData name="Monaghan, Padraic" userId="dc80ae16-2699-4a0b-b78d-b9031f41d4f1" providerId="ADAL" clId="{EEF15C31-3F25-7648-BD06-21F83BFB0C4D}" dt="2024-10-03T11:54:16.632" v="3" actId="962"/>
          <ac:picMkLst>
            <pc:docMk/>
            <pc:sldMk cId="1520406423" sldId="605"/>
            <ac:picMk id="4" creationId="{DA152A20-9642-ADB4-D13C-F3BF8A41D9CF}"/>
          </ac:picMkLst>
        </pc:picChg>
      </pc:sldChg>
      <pc:sldChg chg="del">
        <pc:chgData name="Monaghan, Padraic" userId="dc80ae16-2699-4a0b-b78d-b9031f41d4f1" providerId="ADAL" clId="{EEF15C31-3F25-7648-BD06-21F83BFB0C4D}" dt="2024-10-03T11:54:53.313" v="7" actId="2696"/>
        <pc:sldMkLst>
          <pc:docMk/>
          <pc:sldMk cId="2836972073" sldId="609"/>
        </pc:sldMkLst>
      </pc:sldChg>
      <pc:sldChg chg="modSp add mod">
        <pc:chgData name="Monaghan, Padraic" userId="dc80ae16-2699-4a0b-b78d-b9031f41d4f1" providerId="ADAL" clId="{EEF15C31-3F25-7648-BD06-21F83BFB0C4D}" dt="2024-10-03T11:54:50.854" v="6" actId="113"/>
        <pc:sldMkLst>
          <pc:docMk/>
          <pc:sldMk cId="2854461246" sldId="901"/>
        </pc:sldMkLst>
        <pc:spChg chg="mod">
          <ac:chgData name="Monaghan, Padraic" userId="dc80ae16-2699-4a0b-b78d-b9031f41d4f1" providerId="ADAL" clId="{EEF15C31-3F25-7648-BD06-21F83BFB0C4D}" dt="2024-10-03T11:54:50.854" v="6" actId="113"/>
          <ac:spMkLst>
            <pc:docMk/>
            <pc:sldMk cId="2854461246" sldId="901"/>
            <ac:spMk id="3" creationId="{05F47D82-9E70-9D4B-9EBD-DED3F25D95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10/3/24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10/3/24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parametric mean?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85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is this a paired or an independen</a:t>
            </a:r>
            <a:r>
              <a:rPr lang="en-US" baseline="0" dirty="0"/>
              <a:t>t t-test?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19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ver of a book&#10;&#10;Description automatically generated">
            <a:extLst>
              <a:ext uri="{FF2B5EF4-FFF2-40B4-BE49-F238E27FC236}">
                <a16:creationId xmlns:a16="http://schemas.microsoft.com/office/drawing/2014/main" id="{DA152A20-9642-ADB4-D13C-F3BF8A41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10" y="0"/>
            <a:ext cx="44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 title="arrow pointing to right region of t-test curve"/>
          <p:cNvCxnSpPr>
            <a:stCxn id="13" idx="0"/>
          </p:cNvCxnSpPr>
          <p:nvPr/>
        </p:nvCxnSpPr>
        <p:spPr>
          <a:xfrm flipV="1">
            <a:off x="7470456" y="4755084"/>
            <a:ext cx="903285" cy="863600"/>
          </a:xfrm>
          <a:prstGeom prst="straightConnector1">
            <a:avLst/>
          </a:prstGeom>
          <a:ln>
            <a:solidFill>
              <a:srgbClr val="AE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 title="arrow pointing to left region of t-test curve"/>
          <p:cNvCxnSpPr/>
          <p:nvPr/>
        </p:nvCxnSpPr>
        <p:spPr>
          <a:xfrm flipH="1" flipV="1">
            <a:off x="6675124" y="4755084"/>
            <a:ext cx="795332" cy="863600"/>
          </a:xfrm>
          <a:prstGeom prst="straightConnector1">
            <a:avLst/>
          </a:prstGeom>
          <a:ln>
            <a:solidFill>
              <a:srgbClr val="AE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30509" y="5604931"/>
            <a:ext cx="1479892" cy="369332"/>
          </a:xfrm>
          <a:prstGeom prst="rect">
            <a:avLst/>
          </a:prstGeom>
          <a:noFill/>
          <a:ln>
            <a:solidFill>
              <a:srgbClr val="AE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Critical values</a:t>
            </a:r>
          </a:p>
        </p:txBody>
      </p:sp>
      <p:grpSp>
        <p:nvGrpSpPr>
          <p:cNvPr id="11" name="Group 10" descr="shows curve of t test values (x axis) against probability distribution (y axis). Symmetrical, with peak at 0, with tails coloured black" title="graph of t-test distribution"/>
          <p:cNvGrpSpPr/>
          <p:nvPr/>
        </p:nvGrpSpPr>
        <p:grpSpPr>
          <a:xfrm>
            <a:off x="5659200" y="2655356"/>
            <a:ext cx="3362960" cy="2694002"/>
            <a:chOff x="5659200" y="2536825"/>
            <a:chExt cx="3362960" cy="2694002"/>
          </a:xfrm>
        </p:grpSpPr>
        <p:pic>
          <p:nvPicPr>
            <p:cNvPr id="12" name="Picture 11" descr="shows curve of t test values (x axis) against probability distribution (y axis). Symmetrical, with peak at 0, with tails coloured black" title="t-test curve"/>
            <p:cNvPicPr>
              <a:picLocks noChangeAspect="1"/>
            </p:cNvPicPr>
            <p:nvPr/>
          </p:nvPicPr>
          <p:blipFill rotWithShape="1">
            <a:blip r:embed="rId2"/>
            <a:srcRect l="2589" t="7757" r="11053" b="6802"/>
            <a:stretch/>
          </p:blipFill>
          <p:spPr>
            <a:xfrm>
              <a:off x="5659200" y="2536825"/>
              <a:ext cx="3362960" cy="245171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391504" y="4861495"/>
              <a:ext cx="3098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969000" y="1826473"/>
            <a:ext cx="3053080" cy="646331"/>
          </a:xfrm>
          <a:prstGeom prst="rect">
            <a:avLst/>
          </a:prstGeom>
          <a:noFill/>
          <a:ln>
            <a:solidFill>
              <a:srgbClr val="AE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A0000"/>
                </a:solidFill>
              </a:rPr>
              <a:t>How likely are you to get a t-score value t when H</a:t>
            </a:r>
            <a:r>
              <a:rPr lang="en-GB" b="1" baseline="-25000" dirty="0">
                <a:solidFill>
                  <a:srgbClr val="CA0000"/>
                </a:solidFill>
              </a:rPr>
              <a:t>0</a:t>
            </a:r>
            <a:r>
              <a:rPr lang="en-GB" b="1" dirty="0">
                <a:solidFill>
                  <a:srgbClr val="CA0000"/>
                </a:solidFill>
              </a:rPr>
              <a:t> is true.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If your measured/observed t value falls within the rejection regions</a:t>
            </a:r>
          </a:p>
          <a:p>
            <a:pPr>
              <a:buFont typeface="Wingdings" charset="0"/>
              <a:buChar char="à"/>
            </a:pPr>
            <a:r>
              <a:rPr lang="en-GB" sz="2000" dirty="0">
                <a:sym typeface="Wingdings"/>
              </a:rPr>
              <a:t>This means that it is highly UNLIKELY that the null hypothesis is true, i.e. two groups are same.</a:t>
            </a:r>
          </a:p>
          <a:p>
            <a:pPr>
              <a:buFont typeface="Wingdings" charset="0"/>
              <a:buChar char="à"/>
            </a:pPr>
            <a:endParaRPr lang="en-GB" sz="2000" dirty="0">
              <a:sym typeface="Wingdings"/>
            </a:endParaRPr>
          </a:p>
          <a:p>
            <a:pPr>
              <a:buFont typeface="Wingdings" charset="0"/>
              <a:buChar char="à"/>
            </a:pPr>
            <a:endParaRPr lang="en-GB" sz="2000" dirty="0">
              <a:sym typeface="Wingdings"/>
            </a:endParaRPr>
          </a:p>
          <a:p>
            <a:pPr marL="0" indent="0">
              <a:buNone/>
            </a:pPr>
            <a:r>
              <a:rPr lang="en-GB" sz="2000" dirty="0">
                <a:sym typeface="Wingdings"/>
              </a:rPr>
              <a:t>So, if |t-score| &gt; critical t-score  </a:t>
            </a:r>
          </a:p>
          <a:p>
            <a:pPr>
              <a:buFont typeface="Wingdings" charset="0"/>
              <a:buChar char="à"/>
            </a:pPr>
            <a:r>
              <a:rPr lang="en-GB" sz="2000" dirty="0">
                <a:sym typeface="Wingdings"/>
              </a:rPr>
              <a:t>t-score is in rejection regions</a:t>
            </a:r>
          </a:p>
          <a:p>
            <a:pPr>
              <a:buFont typeface="Wingdings" charset="0"/>
              <a:buChar char="à"/>
            </a:pPr>
            <a:r>
              <a:rPr lang="en-GB" sz="2000" dirty="0">
                <a:sym typeface="Wingdings"/>
              </a:rPr>
              <a:t>Low probability of obtaining this t-score value when null hypothesis is true.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A0000"/>
                </a:solidFill>
              </a:rPr>
              <a:t>Significance levels (two-tailed)</a:t>
            </a:r>
          </a:p>
        </p:txBody>
      </p:sp>
    </p:spTree>
    <p:extLst>
      <p:ext uri="{BB962C8B-B14F-4D97-AF65-F5344CB8AC3E}">
        <p14:creationId xmlns:p14="http://schemas.microsoft.com/office/powerpoint/2010/main" val="413222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sz="3200" dirty="0"/>
              <a:t>Summary</a:t>
            </a:r>
            <a:endParaRPr lang="en-US" sz="3200" dirty="0"/>
          </a:p>
        </p:txBody>
      </p:sp>
      <p:sp>
        <p:nvSpPr>
          <p:cNvPr id="6147" name="Conten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 t-test determines whether there is a difference between two groups of data</a:t>
            </a:r>
          </a:p>
          <a:p>
            <a:r>
              <a:rPr lang="en-GB" dirty="0"/>
              <a:t>Paired and independent t-tests</a:t>
            </a:r>
          </a:p>
          <a:p>
            <a:pPr lvl="1"/>
            <a:r>
              <a:rPr lang="en-GB" dirty="0"/>
              <a:t>Paired t-test: when we have same thing/person measured twice under different conditions</a:t>
            </a:r>
          </a:p>
          <a:p>
            <a:pPr lvl="1"/>
            <a:r>
              <a:rPr lang="en-GB" dirty="0"/>
              <a:t>Independent t-test: when we have different things/people measured once under different conditions</a:t>
            </a:r>
          </a:p>
          <a:p>
            <a:r>
              <a:rPr lang="en-GB" dirty="0"/>
              <a:t>Assumptions of the t-test</a:t>
            </a:r>
          </a:p>
          <a:p>
            <a:pPr lvl="1"/>
            <a:r>
              <a:rPr lang="en-GB" dirty="0"/>
              <a:t>It is a parametric test</a:t>
            </a:r>
          </a:p>
          <a:p>
            <a:r>
              <a:rPr lang="en-GB" dirty="0"/>
              <a:t>Interpreting p-values with respect to research and null hypotheses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2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b="1" dirty="0"/>
              <a:t>Week 5: t-tests – testing whether two groups are different</a:t>
            </a:r>
          </a:p>
          <a:p>
            <a:r>
              <a:rPr lang="en-US" dirty="0"/>
              <a:t>Week 6: Research report/analysis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Measurement, hypotheses, associations (correlations)</a:t>
            </a:r>
          </a:p>
          <a:p>
            <a:r>
              <a:rPr lang="en-US" dirty="0"/>
              <a:t>Week 8: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</a:p>
          <a:p>
            <a:r>
              <a:rPr lang="en-US" dirty="0"/>
              <a:t>Week 9: Data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Week 10: Predicting </a:t>
            </a:r>
            <a:r>
              <a:rPr lang="en-US" dirty="0" err="1"/>
              <a:t>behaviour</a:t>
            </a:r>
            <a:r>
              <a:rPr lang="en-US" dirty="0"/>
              <a:t>: developing the linear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By the end of this session, you should be able to:</a:t>
            </a:r>
          </a:p>
          <a:p>
            <a:r>
              <a:rPr lang="en-GB" b="1" dirty="0"/>
              <a:t>Understand when t-tests are appropriately applied to data</a:t>
            </a:r>
          </a:p>
          <a:p>
            <a:r>
              <a:rPr lang="en-GB" b="1" dirty="0"/>
              <a:t>Understand the distinction between paired and independent t-tests</a:t>
            </a:r>
          </a:p>
          <a:p>
            <a:r>
              <a:rPr lang="en-GB" b="1" dirty="0"/>
              <a:t>Interpret p-values from t-tests</a:t>
            </a:r>
          </a:p>
          <a:p>
            <a:endParaRPr lang="en-GB" dirty="0"/>
          </a:p>
          <a:p>
            <a:r>
              <a:rPr lang="en-GB" dirty="0"/>
              <a:t>Determine how a paired t-test is calculated</a:t>
            </a:r>
          </a:p>
          <a:p>
            <a:r>
              <a:rPr lang="en-GB" dirty="0"/>
              <a:t>Determine how an independent t-test is calculated</a:t>
            </a:r>
          </a:p>
          <a:p>
            <a:r>
              <a:rPr lang="en-GB" dirty="0"/>
              <a:t>Understand effect sizes for t-tests</a:t>
            </a:r>
            <a:endParaRPr lang="en-US" dirty="0"/>
          </a:p>
          <a:p>
            <a:r>
              <a:rPr lang="en-GB" dirty="0"/>
              <a:t>Be able to effectively interpret t-test results</a:t>
            </a:r>
          </a:p>
          <a:p>
            <a:r>
              <a:rPr lang="en-GB" dirty="0"/>
              <a:t>Be able to accurately present t-test results in research reports</a:t>
            </a:r>
          </a:p>
        </p:txBody>
      </p:sp>
    </p:spTree>
    <p:extLst>
      <p:ext uri="{BB962C8B-B14F-4D97-AF65-F5344CB8AC3E}">
        <p14:creationId xmlns:p14="http://schemas.microsoft.com/office/powerpoint/2010/main" val="1489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7544" y="1657374"/>
            <a:ext cx="8219256" cy="4680482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Many research projects involve comparing </a:t>
            </a:r>
            <a:r>
              <a:rPr lang="en-GB" u="sng" dirty="0"/>
              <a:t>two</a:t>
            </a:r>
            <a:r>
              <a:rPr lang="en-GB" dirty="0"/>
              <a:t> groups of scores; where each group is a sample from a population of scores. </a:t>
            </a:r>
          </a:p>
          <a:p>
            <a:pPr lvl="1"/>
            <a:r>
              <a:rPr lang="en-GB" dirty="0"/>
              <a:t>E.g., if your research question is about whether there is a difference between two conditions in terms of observed scores</a:t>
            </a:r>
          </a:p>
          <a:p>
            <a:pPr lvl="2"/>
            <a:r>
              <a:rPr lang="en-GB" dirty="0"/>
              <a:t>E.g., listening to lectures in </a:t>
            </a:r>
            <a:r>
              <a:rPr lang="en-GB"/>
              <a:t>week 5 in PSYC411 </a:t>
            </a:r>
            <a:r>
              <a:rPr lang="en-GB" dirty="0"/>
              <a:t>results in improved assignment 3 scores compared to </a:t>
            </a:r>
            <a:r>
              <a:rPr lang="en-GB"/>
              <a:t>not listening to lectures</a:t>
            </a:r>
            <a:endParaRPr lang="en-GB" dirty="0"/>
          </a:p>
          <a:p>
            <a:pPr lvl="2"/>
            <a:r>
              <a:rPr lang="en-GB" dirty="0"/>
              <a:t>E.g., holding a pen in your teeth results in higher happiness scores than holding a pen in your lips</a:t>
            </a:r>
          </a:p>
          <a:p>
            <a:pPr lvl="2"/>
            <a:r>
              <a:rPr lang="en-GB" dirty="0"/>
              <a:t>E.g., I do better on a maths test in the morning compared to the afternoon</a:t>
            </a:r>
          </a:p>
          <a:p>
            <a:pPr eaLnBrk="1" hangingPunct="1"/>
            <a:r>
              <a:rPr lang="en-GB" dirty="0"/>
              <a:t>The t-test is a </a:t>
            </a:r>
            <a:r>
              <a:rPr lang="en-GB" u="sng" dirty="0"/>
              <a:t>parametric</a:t>
            </a:r>
            <a:r>
              <a:rPr lang="en-GB" dirty="0"/>
              <a:t> test that </a:t>
            </a:r>
            <a:r>
              <a:rPr lang="en-GB" b="1" dirty="0">
                <a:solidFill>
                  <a:srgbClr val="CA0000"/>
                </a:solidFill>
              </a:rPr>
              <a:t>compares the means of </a:t>
            </a:r>
            <a:r>
              <a:rPr lang="en-GB" b="1" u="sng" dirty="0">
                <a:solidFill>
                  <a:srgbClr val="CA0000"/>
                </a:solidFill>
              </a:rPr>
              <a:t>two</a:t>
            </a:r>
            <a:r>
              <a:rPr lang="en-GB" b="1" dirty="0">
                <a:solidFill>
                  <a:srgbClr val="CA0000"/>
                </a:solidFill>
              </a:rPr>
              <a:t> different sets of scores</a:t>
            </a:r>
            <a:r>
              <a:rPr lang="en-GB" dirty="0">
                <a:solidFill>
                  <a:srgbClr val="CA0000"/>
                </a:solidFill>
              </a:rPr>
              <a:t>.</a:t>
            </a:r>
          </a:p>
        </p:txBody>
      </p:sp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dirty="0"/>
              <a:t>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3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nt of guiness" title="guinness pint"/>
          <p:cNvPicPr>
            <a:picLocks noChangeAspect="1"/>
          </p:cNvPicPr>
          <p:nvPr/>
        </p:nvPicPr>
        <p:blipFill rotWithShape="1">
          <a:blip r:embed="rId2"/>
          <a:srcRect l="7397"/>
          <a:stretch/>
        </p:blipFill>
        <p:spPr>
          <a:xfrm>
            <a:off x="6526704" y="1489025"/>
            <a:ext cx="2617296" cy="489817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1144" y="1628800"/>
            <a:ext cx="6200278" cy="4497363"/>
          </a:xfrm>
        </p:spPr>
        <p:txBody>
          <a:bodyPr/>
          <a:lstStyle/>
          <a:p>
            <a:r>
              <a:rPr lang="en-US" sz="2000" dirty="0"/>
              <a:t>The t-test was first introduced in 1908 by William Sealy Gosset, a chemist working for the Guinness brewery in Dublin, Ireland. </a:t>
            </a:r>
          </a:p>
          <a:p>
            <a:endParaRPr lang="en-US" sz="2000" dirty="0"/>
          </a:p>
          <a:p>
            <a:r>
              <a:rPr lang="en-US" sz="2000" dirty="0" err="1"/>
              <a:t>Gosset</a:t>
            </a:r>
            <a:r>
              <a:rPr lang="en-US" sz="2000" dirty="0"/>
              <a:t> devised the t-test as a cheap way to monitor the quality of stout. </a:t>
            </a:r>
          </a:p>
          <a:p>
            <a:endParaRPr lang="en-US" sz="2000" dirty="0"/>
          </a:p>
          <a:p>
            <a:r>
              <a:rPr lang="en-US" sz="2000" dirty="0"/>
              <a:t>Company policy at Guinness forbade its chemists from publishing their findings, so </a:t>
            </a:r>
            <a:r>
              <a:rPr lang="en-US" sz="2000" dirty="0" err="1"/>
              <a:t>Gosset</a:t>
            </a:r>
            <a:r>
              <a:rPr lang="en-US" sz="2000" dirty="0"/>
              <a:t> published his mathematical work under the pseudonym "Student". </a:t>
            </a:r>
            <a:endParaRPr lang="en-GB" sz="2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bit of history…</a:t>
            </a:r>
          </a:p>
        </p:txBody>
      </p:sp>
    </p:spTree>
    <p:extLst>
      <p:ext uri="{BB962C8B-B14F-4D97-AF65-F5344CB8AC3E}">
        <p14:creationId xmlns:p14="http://schemas.microsoft.com/office/powerpoint/2010/main" val="360800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Paired and independent t-tests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395288" y="1735733"/>
            <a:ext cx="8425184" cy="475297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t-test we are comparing two sets of scores that occur under different conditions (categories)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scores are ratio/interval or ordinal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the scores come from the same participants, experiencing different conditions?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“within-subjects” design</a:t>
            </a:r>
          </a:p>
          <a:p>
            <a:pPr lvl="1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Paired t-test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 the scores come from different participants, experiencing different conditions?</a:t>
            </a:r>
          </a:p>
          <a:p>
            <a:pPr lvl="1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“between-subjects” design</a:t>
            </a:r>
          </a:p>
          <a:p>
            <a:pPr lvl="1"/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33089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.demandstudios.com-getty-article-88-166-89678316_XS.jpg" title="picture of parent and child looking at each oth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22" y="2920151"/>
            <a:ext cx="2446905" cy="1627192"/>
          </a:xfrm>
          <a:prstGeom prst="rect">
            <a:avLst/>
          </a:prstGeom>
        </p:spPr>
      </p:pic>
      <p:sp>
        <p:nvSpPr>
          <p:cNvPr id="8195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395289" y="1844675"/>
            <a:ext cx="5579564" cy="4752975"/>
          </a:xfrm>
          <a:prstGeom prst="rect">
            <a:avLst/>
          </a:prstGeom>
        </p:spPr>
        <p:txBody>
          <a:bodyPr/>
          <a:lstStyle/>
          <a:p>
            <a:pPr marL="296863" indent="-296863"/>
            <a:r>
              <a:rPr lang="en-GB" sz="2000" dirty="0"/>
              <a:t>A researcher is interested in investigating whether the eye contact between a baby and his/her mother changes over time.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researcher observes a group of eight babies interacting with their mothers.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frequency of eye contact is recorded when the babies are aged 6 and 9 months.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researcher now wishes to determine whether or not there is a statistically significant difference between the means of the two sets of scores . </a:t>
            </a:r>
            <a:endParaRPr lang="en-US" sz="2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4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GB" sz="3200" dirty="0"/>
              <a:t>Assumptions for a t-test</a:t>
            </a:r>
            <a:endParaRPr lang="en-US" sz="3200" dirty="0"/>
          </a:p>
        </p:txBody>
      </p:sp>
      <p:sp>
        <p:nvSpPr>
          <p:cNvPr id="6147" name="Content Placeholder 2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One categorical/nominal independent variable (IV) with two categories</a:t>
            </a:r>
            <a:endParaRPr lang="en-GB" dirty="0">
              <a:sym typeface="Wingdings"/>
            </a:endParaRPr>
          </a:p>
          <a:p>
            <a:endParaRPr lang="en-GB" dirty="0"/>
          </a:p>
          <a:p>
            <a:r>
              <a:rPr lang="en-GB" dirty="0"/>
              <a:t>Two sets of (related) scores – the dependent variable</a:t>
            </a:r>
          </a:p>
          <a:p>
            <a:endParaRPr lang="en-GB" dirty="0"/>
          </a:p>
          <a:p>
            <a:r>
              <a:rPr lang="en-US" dirty="0"/>
              <a:t>To meet the assumptions for parametric tests: </a:t>
            </a:r>
          </a:p>
          <a:p>
            <a:pPr marL="914400" lvl="1" indent="-457200">
              <a:buAutoNum type="arabicParenBoth"/>
            </a:pPr>
            <a:r>
              <a:rPr lang="en-US" dirty="0"/>
              <a:t>Interval/ratio or ordinal measures</a:t>
            </a:r>
          </a:p>
          <a:p>
            <a:pPr marL="914400" lvl="1" indent="-457200">
              <a:buAutoNum type="arabicParenBoth"/>
            </a:pPr>
            <a:r>
              <a:rPr lang="en-US" dirty="0"/>
              <a:t>normally distributed data, and </a:t>
            </a:r>
          </a:p>
          <a:p>
            <a:pPr marL="914400" lvl="1" indent="-457200">
              <a:buAutoNum type="arabicParenBoth"/>
            </a:pPr>
            <a:r>
              <a:rPr lang="en-US" dirty="0"/>
              <a:t>homogeneity of variances</a:t>
            </a:r>
          </a:p>
        </p:txBody>
      </p:sp>
    </p:spTree>
    <p:extLst>
      <p:ext uri="{BB962C8B-B14F-4D97-AF65-F5344CB8AC3E}">
        <p14:creationId xmlns:p14="http://schemas.microsoft.com/office/powerpoint/2010/main" val="206223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 title="arrow pointing to right region of t-test curve"/>
          <p:cNvCxnSpPr>
            <a:stCxn id="5" idx="0"/>
          </p:cNvCxnSpPr>
          <p:nvPr/>
        </p:nvCxnSpPr>
        <p:spPr>
          <a:xfrm flipV="1">
            <a:off x="7470456" y="4755084"/>
            <a:ext cx="903285" cy="863600"/>
          </a:xfrm>
          <a:prstGeom prst="straightConnector1">
            <a:avLst/>
          </a:prstGeom>
          <a:ln>
            <a:solidFill>
              <a:srgbClr val="AE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 title="arrow pointing to left region of t-test curve"/>
          <p:cNvCxnSpPr/>
          <p:nvPr/>
        </p:nvCxnSpPr>
        <p:spPr>
          <a:xfrm flipH="1" flipV="1">
            <a:off x="6675124" y="4755084"/>
            <a:ext cx="795332" cy="863600"/>
          </a:xfrm>
          <a:prstGeom prst="straightConnector1">
            <a:avLst/>
          </a:prstGeom>
          <a:ln>
            <a:solidFill>
              <a:srgbClr val="AE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08238" y="5618684"/>
            <a:ext cx="3324436" cy="369332"/>
          </a:xfrm>
          <a:prstGeom prst="rect">
            <a:avLst/>
          </a:prstGeom>
          <a:noFill/>
          <a:ln>
            <a:solidFill>
              <a:srgbClr val="AE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Null Hypothesis Rejection regions</a:t>
            </a:r>
          </a:p>
        </p:txBody>
      </p:sp>
      <p:grpSp>
        <p:nvGrpSpPr>
          <p:cNvPr id="9" name="Group 8" descr="shows curve of t test values (x axis) against probability distribution (y axis). Symmetrical, with peak at 0, with tails coloured black" title="graph of t-test distribution"/>
          <p:cNvGrpSpPr/>
          <p:nvPr/>
        </p:nvGrpSpPr>
        <p:grpSpPr>
          <a:xfrm>
            <a:off x="5659200" y="2655356"/>
            <a:ext cx="3362960" cy="2694002"/>
            <a:chOff x="5659200" y="2536825"/>
            <a:chExt cx="3362960" cy="2694002"/>
          </a:xfrm>
        </p:grpSpPr>
        <p:pic>
          <p:nvPicPr>
            <p:cNvPr id="4" name="Picture 3" descr="shows curve of t test values (x axis) against probability distribution (y axis). Symmetrical, with peak at 0, with tails coloured black" title="t-test curve"/>
            <p:cNvPicPr>
              <a:picLocks noChangeAspect="1"/>
            </p:cNvPicPr>
            <p:nvPr/>
          </p:nvPicPr>
          <p:blipFill rotWithShape="1">
            <a:blip r:embed="rId2"/>
            <a:srcRect l="2589" t="7757" r="11053" b="6802"/>
            <a:stretch/>
          </p:blipFill>
          <p:spPr>
            <a:xfrm>
              <a:off x="5659200" y="2536825"/>
              <a:ext cx="3362960" cy="245171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391504" y="4861495"/>
              <a:ext cx="3098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969000" y="1826473"/>
            <a:ext cx="3053080" cy="646331"/>
          </a:xfrm>
          <a:prstGeom prst="rect">
            <a:avLst/>
          </a:prstGeom>
          <a:noFill/>
          <a:ln>
            <a:solidFill>
              <a:srgbClr val="AE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A0000"/>
                </a:solidFill>
              </a:rPr>
              <a:t>How likely are you to get a t-score value t when H</a:t>
            </a:r>
            <a:r>
              <a:rPr lang="en-GB" b="1" baseline="-25000" dirty="0">
                <a:solidFill>
                  <a:srgbClr val="CA0000"/>
                </a:solidFill>
              </a:rPr>
              <a:t>0</a:t>
            </a:r>
            <a:r>
              <a:rPr lang="en-GB" b="1" dirty="0">
                <a:solidFill>
                  <a:srgbClr val="CA0000"/>
                </a:solidFill>
              </a:rPr>
              <a:t> is true.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5018087" cy="475297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When our research hypothesis states that there is a difference between two sets of data</a:t>
            </a:r>
          </a:p>
          <a:p>
            <a:pPr marL="0" indent="0">
              <a:buNone/>
            </a:pPr>
            <a:r>
              <a:rPr lang="en-GB" sz="2000" dirty="0"/>
              <a:t>The null hypothesis will state that there is no difference between the sets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We will get a t-test value, and a p-value associated with the t-test.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This tells us the chance that the difference we see in our data is a false positive – that it is a sample of data that is drawn from a larger set where there is no difference – where the null hypothesis is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 does the p-value mean for a t-test?</a:t>
            </a:r>
          </a:p>
        </p:txBody>
      </p:sp>
    </p:spTree>
    <p:extLst>
      <p:ext uri="{BB962C8B-B14F-4D97-AF65-F5344CB8AC3E}">
        <p14:creationId xmlns:p14="http://schemas.microsoft.com/office/powerpoint/2010/main" val="884189266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19911</TotalTime>
  <Words>849</Words>
  <Application>Microsoft Macintosh PowerPoint</Application>
  <PresentationFormat>On-screen Show (4:3)</PresentationFormat>
  <Paragraphs>94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Wingdings</vt:lpstr>
      <vt:lpstr>Lancaster</vt:lpstr>
      <vt:lpstr>Slides</vt:lpstr>
      <vt:lpstr>Default Theme</vt:lpstr>
      <vt:lpstr>Slide 2: Text Only</vt:lpstr>
      <vt:lpstr>PowerPoint Presentation</vt:lpstr>
      <vt:lpstr>Module outline</vt:lpstr>
      <vt:lpstr>Objectives for Week 5</vt:lpstr>
      <vt:lpstr>T-tests</vt:lpstr>
      <vt:lpstr>A bit of history…</vt:lpstr>
      <vt:lpstr>Paired and independent t-tests</vt:lpstr>
      <vt:lpstr>An example</vt:lpstr>
      <vt:lpstr>Assumptions for a t-test</vt:lpstr>
      <vt:lpstr>What does the p-value mean for a t-test?</vt:lpstr>
      <vt:lpstr>Significance levels (two-tailed)</vt:lpstr>
      <vt:lpstr>Summary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368</cp:revision>
  <cp:lastPrinted>2014-10-08T11:51:34Z</cp:lastPrinted>
  <dcterms:created xsi:type="dcterms:W3CDTF">2013-11-10T10:08:55Z</dcterms:created>
  <dcterms:modified xsi:type="dcterms:W3CDTF">2024-10-03T12:02:37Z</dcterms:modified>
</cp:coreProperties>
</file>