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12"/>
  </p:notesMasterIdLst>
  <p:handoutMasterIdLst>
    <p:handoutMasterId r:id="rId13"/>
  </p:handoutMasterIdLst>
  <p:sldIdLst>
    <p:sldId id="471" r:id="rId5"/>
    <p:sldId id="472" r:id="rId6"/>
    <p:sldId id="420" r:id="rId7"/>
    <p:sldId id="408" r:id="rId8"/>
    <p:sldId id="447" r:id="rId9"/>
    <p:sldId id="469" r:id="rId10"/>
    <p:sldId id="4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DBA58-D04D-F842-9D4F-85A4F9A374F8}" v="1" dt="2022-10-12T15:48:46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8" autoAdjust="0"/>
    <p:restoredTop sz="81497"/>
  </p:normalViewPr>
  <p:slideViewPr>
    <p:cSldViewPr snapToGrid="0" snapToObjects="1">
      <p:cViewPr varScale="1">
        <p:scale>
          <a:sx n="103" d="100"/>
          <a:sy n="103" d="100"/>
        </p:scale>
        <p:origin x="2232" y="176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ghan, Padraic" userId="dc80ae16-2699-4a0b-b78d-b9031f41d4f1" providerId="ADAL" clId="{2877D660-0B59-894D-9D3A-EE264B0EC83B}"/>
    <pc:docChg chg="custSel modSld">
      <pc:chgData name="Monaghan, Padraic" userId="dc80ae16-2699-4a0b-b78d-b9031f41d4f1" providerId="ADAL" clId="{2877D660-0B59-894D-9D3A-EE264B0EC83B}" dt="2021-10-05T11:53:47.572" v="1" actId="27636"/>
      <pc:docMkLst>
        <pc:docMk/>
      </pc:docMkLst>
      <pc:sldChg chg="modSp mod">
        <pc:chgData name="Monaghan, Padraic" userId="dc80ae16-2699-4a0b-b78d-b9031f41d4f1" providerId="ADAL" clId="{2877D660-0B59-894D-9D3A-EE264B0EC83B}" dt="2021-10-05T11:53:47.572" v="1" actId="27636"/>
        <pc:sldMkLst>
          <pc:docMk/>
          <pc:sldMk cId="2854461246" sldId="406"/>
        </pc:sldMkLst>
        <pc:spChg chg="mod">
          <ac:chgData name="Monaghan, Padraic" userId="dc80ae16-2699-4a0b-b78d-b9031f41d4f1" providerId="ADAL" clId="{2877D660-0B59-894D-9D3A-EE264B0EC83B}" dt="2021-10-05T11:53:47.572" v="1" actId="27636"/>
          <ac:spMkLst>
            <pc:docMk/>
            <pc:sldMk cId="2854461246" sldId="406"/>
            <ac:spMk id="3" creationId="{05F47D82-9E70-9D4B-9EBD-DED3F25D9551}"/>
          </ac:spMkLst>
        </pc:spChg>
      </pc:sldChg>
    </pc:docChg>
  </pc:docChgLst>
  <pc:docChgLst>
    <pc:chgData name="Monaghan, Padraic" userId="dc80ae16-2699-4a0b-b78d-b9031f41d4f1" providerId="ADAL" clId="{2F9DBA58-D04D-F842-9D4F-85A4F9A374F8}"/>
    <pc:docChg chg="addSld delSld modSld">
      <pc:chgData name="Monaghan, Padraic" userId="dc80ae16-2699-4a0b-b78d-b9031f41d4f1" providerId="ADAL" clId="{2F9DBA58-D04D-F842-9D4F-85A4F9A374F8}" dt="2022-10-12T15:48:48.129" v="1" actId="2696"/>
      <pc:docMkLst>
        <pc:docMk/>
      </pc:docMkLst>
      <pc:sldChg chg="del">
        <pc:chgData name="Monaghan, Padraic" userId="dc80ae16-2699-4a0b-b78d-b9031f41d4f1" providerId="ADAL" clId="{2F9DBA58-D04D-F842-9D4F-85A4F9A374F8}" dt="2022-10-12T15:48:48.129" v="1" actId="2696"/>
        <pc:sldMkLst>
          <pc:docMk/>
          <pc:sldMk cId="2854461246" sldId="406"/>
        </pc:sldMkLst>
      </pc:sldChg>
      <pc:sldChg chg="add">
        <pc:chgData name="Monaghan, Padraic" userId="dc80ae16-2699-4a0b-b78d-b9031f41d4f1" providerId="ADAL" clId="{2F9DBA58-D04D-F842-9D4F-85A4F9A374F8}" dt="2022-10-12T15:48:46.651" v="0"/>
        <pc:sldMkLst>
          <pc:docMk/>
          <pc:sldMk cId="2653307998" sldId="4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10/12/22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10/12/22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10/12/22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10/12/22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10/12/22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dirty="0">
                <a:solidFill>
                  <a:srgbClr val="A70000"/>
                </a:solidFill>
              </a:rPr>
              <a:t>PSYC401: Analysing and Interpreting Psychological Data I</a:t>
            </a: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GB" dirty="0"/>
              <a:t>Padraic Monaghan</a:t>
            </a:r>
          </a:p>
          <a:p>
            <a:pPr eaLnBrk="1" hangingPunct="1">
              <a:spcBef>
                <a:spcPct val="0"/>
              </a:spcBef>
            </a:pPr>
            <a:r>
              <a:rPr lang="en-GB" dirty="0"/>
              <a:t>Room C5, Fylde College</a:t>
            </a:r>
          </a:p>
          <a:p>
            <a:pPr eaLnBrk="1" hangingPunct="1">
              <a:spcBef>
                <a:spcPct val="0"/>
              </a:spcBef>
            </a:pPr>
            <a:r>
              <a:rPr lang="en-GB" dirty="0" err="1"/>
              <a:t>p.monaghan@lancaster.ac.uk</a:t>
            </a:r>
            <a:endParaRPr lang="en-GB" dirty="0"/>
          </a:p>
        </p:txBody>
      </p:sp>
      <p:sp>
        <p:nvSpPr>
          <p:cNvPr id="5" name="Rectangle 4" title="black rectangle background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ext states: Fantastic future stories, analysing and interpreting psychological data psyc401, R studio was here and it was here to take over the world..." title="pulp science fiction co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3" y="-21116"/>
            <a:ext cx="4495800" cy="68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2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2: Manipulating data,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b="1" dirty="0"/>
              <a:t>Week 3: Exploring data and creating figures and graphs, using </a:t>
            </a:r>
            <a:r>
              <a:rPr lang="en-US" b="1" dirty="0" err="1"/>
              <a:t>Rstudio</a:t>
            </a:r>
            <a:endParaRPr lang="en-US" b="1" dirty="0"/>
          </a:p>
          <a:p>
            <a:r>
              <a:rPr lang="en-US" dirty="0"/>
              <a:t>Week 4: Categorical data and the chi-squared test – testing random versus structured?</a:t>
            </a:r>
          </a:p>
          <a:p>
            <a:r>
              <a:rPr lang="en-US" dirty="0"/>
              <a:t>Week 5: t-tests – testing whether two groups are different</a:t>
            </a:r>
          </a:p>
          <a:p>
            <a:r>
              <a:rPr lang="en-US" dirty="0"/>
              <a:t>Week 6: Open data and your research report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 7: Questions, measurements and people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8: Estimating and testing associations: correlations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9: Predicting </a:t>
            </a:r>
            <a:r>
              <a:rPr lang="en-US" dirty="0" err="1"/>
              <a:t>behaviour</a:t>
            </a:r>
            <a:r>
              <a:rPr lang="en-US" dirty="0"/>
              <a:t>: the linear model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10: Predicting </a:t>
            </a:r>
            <a:r>
              <a:rPr lang="en-US" dirty="0" err="1"/>
              <a:t>behaviour</a:t>
            </a:r>
            <a:r>
              <a:rPr lang="en-US" dirty="0"/>
              <a:t>: the linear model part 2</a:t>
            </a:r>
          </a:p>
        </p:txBody>
      </p:sp>
    </p:spTree>
    <p:extLst>
      <p:ext uri="{BB962C8B-B14F-4D97-AF65-F5344CB8AC3E}">
        <p14:creationId xmlns:p14="http://schemas.microsoft.com/office/powerpoint/2010/main" val="265330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Week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536" y="1700808"/>
            <a:ext cx="8425184" cy="47529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session, you should be able to:</a:t>
            </a:r>
          </a:p>
          <a:p>
            <a:r>
              <a:rPr lang="en-US" dirty="0"/>
              <a:t>Understand the requirements for the short report assessment in PSYC401</a:t>
            </a:r>
          </a:p>
          <a:p>
            <a:r>
              <a:rPr lang="en-US" dirty="0"/>
              <a:t>See how data gathering for vocabulary knowledge can be conducted</a:t>
            </a:r>
          </a:p>
          <a:p>
            <a:endParaRPr lang="en-GB" dirty="0"/>
          </a:p>
          <a:p>
            <a:r>
              <a:rPr lang="en-GB" dirty="0"/>
              <a:t>Understand different types of reproducibility</a:t>
            </a:r>
          </a:p>
          <a:p>
            <a:r>
              <a:rPr lang="en-GB" dirty="0"/>
              <a:t>Understand the relations between observed score, true score, and error score</a:t>
            </a:r>
          </a:p>
          <a:p>
            <a:endParaRPr lang="en-US" dirty="0"/>
          </a:p>
          <a:p>
            <a:r>
              <a:rPr lang="en-US" b="1" dirty="0"/>
              <a:t>Understand multiple types of graphs and how to construct them in </a:t>
            </a:r>
            <a:r>
              <a:rPr lang="en-US" b="1" dirty="0" err="1"/>
              <a:t>Rstudio</a:t>
            </a:r>
            <a:endParaRPr lang="en-US" b="1" dirty="0"/>
          </a:p>
          <a:p>
            <a:r>
              <a:rPr lang="en-US" b="1" dirty="0"/>
              <a:t>Manipulate data, including filtering, grouping and summarizing data in </a:t>
            </a:r>
            <a:r>
              <a:rPr lang="en-US" b="1" dirty="0" err="1"/>
              <a:t>Rstudio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960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773960"/>
            <a:ext cx="8529311" cy="4425355"/>
          </a:xfrm>
        </p:spPr>
        <p:txBody>
          <a:bodyPr/>
          <a:lstStyle/>
          <a:p>
            <a:r>
              <a:rPr lang="en-GB" dirty="0"/>
              <a:t>We will further practise inputting, investigating, and manipulating data</a:t>
            </a:r>
          </a:p>
          <a:p>
            <a:endParaRPr lang="en-GB" dirty="0"/>
          </a:p>
          <a:p>
            <a:r>
              <a:rPr lang="en-GB" dirty="0"/>
              <a:t>We will begin to look at a data set that we first looked at last week</a:t>
            </a:r>
          </a:p>
          <a:p>
            <a:endParaRPr lang="en-GB" dirty="0"/>
          </a:p>
          <a:p>
            <a:r>
              <a:rPr lang="en-GB" dirty="0"/>
              <a:t>How many words do you know?</a:t>
            </a:r>
          </a:p>
          <a:p>
            <a:endParaRPr lang="en-GB" dirty="0"/>
          </a:p>
          <a:p>
            <a:r>
              <a:rPr lang="en-GB" dirty="0"/>
              <a:t>What factors predict how many words you know?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 I</a:t>
            </a:r>
          </a:p>
        </p:txBody>
      </p:sp>
    </p:spTree>
    <p:extLst>
      <p:ext uri="{BB962C8B-B14F-4D97-AF65-F5344CB8AC3E}">
        <p14:creationId xmlns:p14="http://schemas.microsoft.com/office/powerpoint/2010/main" val="70993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773960"/>
            <a:ext cx="8529311" cy="508404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data is called “PSYC401-shipley-scores-anonymous-17_18.csv”, it is available on the </a:t>
            </a:r>
            <a:r>
              <a:rPr lang="en-GB" dirty="0" err="1"/>
              <a:t>moodle</a:t>
            </a:r>
            <a:r>
              <a:rPr lang="en-GB" dirty="0"/>
              <a:t> site in the week 3 folder</a:t>
            </a:r>
          </a:p>
          <a:p>
            <a:r>
              <a:rPr lang="en-GB" dirty="0"/>
              <a:t>The data contains information similar to that you entered into the </a:t>
            </a:r>
            <a:r>
              <a:rPr lang="en-GB" dirty="0" err="1"/>
              <a:t>moodle</a:t>
            </a:r>
            <a:r>
              <a:rPr lang="en-GB" dirty="0"/>
              <a:t> questionnaire:</a:t>
            </a:r>
          </a:p>
          <a:p>
            <a:pPr lvl="1"/>
            <a:r>
              <a:rPr lang="en-GB" dirty="0"/>
              <a:t>Subject ID: anonymised subject number</a:t>
            </a:r>
          </a:p>
          <a:p>
            <a:pPr lvl="1"/>
            <a:r>
              <a:rPr lang="en-GB" dirty="0" err="1"/>
              <a:t>english_status</a:t>
            </a:r>
            <a:r>
              <a:rPr lang="en-GB" dirty="0"/>
              <a:t>: whether the participant is native or English as a second language (ESL)</a:t>
            </a:r>
          </a:p>
          <a:p>
            <a:pPr lvl="1"/>
            <a:r>
              <a:rPr lang="en-GB" dirty="0"/>
              <a:t>Age</a:t>
            </a:r>
          </a:p>
          <a:p>
            <a:pPr lvl="1"/>
            <a:r>
              <a:rPr lang="en-GB" dirty="0"/>
              <a:t>Gender</a:t>
            </a:r>
          </a:p>
          <a:p>
            <a:pPr lvl="1"/>
            <a:r>
              <a:rPr lang="en-GB" dirty="0" err="1"/>
              <a:t>Shipley_Voc_Score</a:t>
            </a:r>
            <a:r>
              <a:rPr lang="en-GB" dirty="0"/>
              <a:t> – score on the Shipley vocabulary test</a:t>
            </a:r>
          </a:p>
          <a:p>
            <a:pPr lvl="1"/>
            <a:r>
              <a:rPr lang="en-GB" dirty="0"/>
              <a:t>Gent_1/2 Score – score on the Gent vocabulary test 1</a:t>
            </a:r>
            <a:r>
              <a:rPr lang="en-GB" baseline="30000" dirty="0"/>
              <a:t>st</a:t>
            </a:r>
            <a:r>
              <a:rPr lang="en-GB" dirty="0"/>
              <a:t> and 2</a:t>
            </a:r>
            <a:r>
              <a:rPr lang="en-GB" baseline="30000" dirty="0"/>
              <a:t>nd</a:t>
            </a:r>
            <a:r>
              <a:rPr lang="en-GB" dirty="0"/>
              <a:t> go</a:t>
            </a:r>
          </a:p>
          <a:p>
            <a:pPr lvl="1"/>
            <a:r>
              <a:rPr lang="en-GB" dirty="0" err="1"/>
              <a:t>Academic_year</a:t>
            </a:r>
            <a:r>
              <a:rPr lang="en-GB" dirty="0"/>
              <a:t>: 201718 or 201819</a:t>
            </a:r>
          </a:p>
          <a:p>
            <a:pPr lvl="2"/>
            <a:r>
              <a:rPr lang="en-GB" dirty="0"/>
              <a:t>(</a:t>
            </a:r>
            <a:r>
              <a:rPr lang="en-GB" dirty="0" err="1"/>
              <a:t>Dyslexia_diagnosis</a:t>
            </a:r>
            <a:r>
              <a:rPr lang="en-GB" dirty="0"/>
              <a:t>: we’re not using this)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 II</a:t>
            </a:r>
          </a:p>
        </p:txBody>
      </p:sp>
    </p:spTree>
    <p:extLst>
      <p:ext uri="{BB962C8B-B14F-4D97-AF65-F5344CB8AC3E}">
        <p14:creationId xmlns:p14="http://schemas.microsoft.com/office/powerpoint/2010/main" val="222770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773960"/>
            <a:ext cx="8529311" cy="5084040"/>
          </a:xfrm>
        </p:spPr>
        <p:txBody>
          <a:bodyPr>
            <a:normAutofit/>
          </a:bodyPr>
          <a:lstStyle/>
          <a:p>
            <a:r>
              <a:rPr lang="en-GB" dirty="0"/>
              <a:t>Which of these are nominal which are interval/ratio?</a:t>
            </a:r>
          </a:p>
          <a:p>
            <a:pPr lvl="1"/>
            <a:r>
              <a:rPr lang="en-GB" dirty="0" err="1"/>
              <a:t>english_status</a:t>
            </a:r>
            <a:r>
              <a:rPr lang="en-GB" dirty="0"/>
              <a:t>: whether the participant is native or English as a second language (ESL)</a:t>
            </a:r>
          </a:p>
          <a:p>
            <a:pPr lvl="1"/>
            <a:r>
              <a:rPr lang="en-GB" dirty="0"/>
              <a:t>Age</a:t>
            </a:r>
          </a:p>
          <a:p>
            <a:pPr lvl="1"/>
            <a:r>
              <a:rPr lang="en-GB" dirty="0"/>
              <a:t>Gender</a:t>
            </a:r>
          </a:p>
          <a:p>
            <a:pPr lvl="1"/>
            <a:r>
              <a:rPr lang="en-GB" dirty="0" err="1"/>
              <a:t>Shipley_Voc_Score</a:t>
            </a:r>
            <a:r>
              <a:rPr lang="en-GB" dirty="0"/>
              <a:t> – score on the Shipley vocabulary test</a:t>
            </a:r>
          </a:p>
          <a:p>
            <a:pPr lvl="1"/>
            <a:r>
              <a:rPr lang="en-GB" dirty="0"/>
              <a:t>Gent_1/2 Score – score on the Gent vocabulary test 1</a:t>
            </a:r>
            <a:r>
              <a:rPr lang="en-GB" baseline="30000" dirty="0"/>
              <a:t>st</a:t>
            </a:r>
            <a:r>
              <a:rPr lang="en-GB" dirty="0"/>
              <a:t> and 2</a:t>
            </a:r>
            <a:r>
              <a:rPr lang="en-GB" baseline="30000" dirty="0"/>
              <a:t>nd</a:t>
            </a:r>
            <a:r>
              <a:rPr lang="en-GB" dirty="0"/>
              <a:t> go</a:t>
            </a:r>
          </a:p>
          <a:p>
            <a:pPr lvl="1"/>
            <a:r>
              <a:rPr lang="en-GB" dirty="0" err="1"/>
              <a:t>Academic_year</a:t>
            </a:r>
            <a:r>
              <a:rPr lang="en-GB" dirty="0"/>
              <a:t>: 201718 or 201819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Types of data?</a:t>
            </a:r>
          </a:p>
        </p:txBody>
      </p:sp>
    </p:spTree>
    <p:extLst>
      <p:ext uri="{BB962C8B-B14F-4D97-AF65-F5344CB8AC3E}">
        <p14:creationId xmlns:p14="http://schemas.microsoft.com/office/powerpoint/2010/main" val="281459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773960"/>
            <a:ext cx="8529311" cy="5084040"/>
          </a:xfrm>
        </p:spPr>
        <p:txBody>
          <a:bodyPr>
            <a:normAutofit/>
          </a:bodyPr>
          <a:lstStyle/>
          <a:p>
            <a:r>
              <a:rPr lang="en-GB" dirty="0"/>
              <a:t>Which of these are likely to relate to vocabulary scores?</a:t>
            </a:r>
          </a:p>
          <a:p>
            <a:pPr lvl="1"/>
            <a:r>
              <a:rPr lang="en-GB" dirty="0" err="1"/>
              <a:t>english_status</a:t>
            </a:r>
            <a:r>
              <a:rPr lang="en-GB" dirty="0"/>
              <a:t>: whether the participant is native or English as a second language (ESL)</a:t>
            </a:r>
          </a:p>
          <a:p>
            <a:pPr lvl="1"/>
            <a:r>
              <a:rPr lang="en-GB" dirty="0"/>
              <a:t>Age</a:t>
            </a:r>
          </a:p>
          <a:p>
            <a:pPr lvl="1"/>
            <a:r>
              <a:rPr lang="en-GB" dirty="0"/>
              <a:t>Gender</a:t>
            </a:r>
          </a:p>
          <a:p>
            <a:pPr lvl="1"/>
            <a:r>
              <a:rPr lang="en-GB" dirty="0" err="1"/>
              <a:t>Academic_year</a:t>
            </a:r>
            <a:r>
              <a:rPr lang="en-GB" dirty="0"/>
              <a:t>: 201718 or 201819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Relations among the data?</a:t>
            </a:r>
          </a:p>
        </p:txBody>
      </p:sp>
    </p:spTree>
    <p:extLst>
      <p:ext uri="{BB962C8B-B14F-4D97-AF65-F5344CB8AC3E}">
        <p14:creationId xmlns:p14="http://schemas.microsoft.com/office/powerpoint/2010/main" val="3351759574"/>
      </p:ext>
    </p:extLst>
  </p:cSld>
  <p:clrMapOvr>
    <a:masterClrMapping/>
  </p:clrMapOvr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19837</TotalTime>
  <Words>480</Words>
  <Application>Microsoft Macintosh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Lancaster</vt:lpstr>
      <vt:lpstr>Slides</vt:lpstr>
      <vt:lpstr>Default Theme</vt:lpstr>
      <vt:lpstr>Slide 2: Text Only</vt:lpstr>
      <vt:lpstr>PSYC401: Analysing and Interpreting Psychological Data I</vt:lpstr>
      <vt:lpstr>Module outline</vt:lpstr>
      <vt:lpstr>Objectives for Week 3</vt:lpstr>
      <vt:lpstr>Rstudio and R: inputting data I</vt:lpstr>
      <vt:lpstr>Rstudio and R: inputting data II</vt:lpstr>
      <vt:lpstr>Types of data?</vt:lpstr>
      <vt:lpstr>Relations among the data?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353</cp:revision>
  <cp:lastPrinted>2014-10-08T11:51:34Z</cp:lastPrinted>
  <dcterms:created xsi:type="dcterms:W3CDTF">2013-11-10T10:08:55Z</dcterms:created>
  <dcterms:modified xsi:type="dcterms:W3CDTF">2022-10-12T15:48:49Z</dcterms:modified>
</cp:coreProperties>
</file>