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20"/>
  </p:notesMasterIdLst>
  <p:handoutMasterIdLst>
    <p:handoutMasterId r:id="rId21"/>
  </p:handoutMasterIdLst>
  <p:sldIdLst>
    <p:sldId id="430" r:id="rId5"/>
    <p:sldId id="431" r:id="rId6"/>
    <p:sldId id="432" r:id="rId7"/>
    <p:sldId id="433" r:id="rId8"/>
    <p:sldId id="434" r:id="rId9"/>
    <p:sldId id="435" r:id="rId10"/>
    <p:sldId id="449" r:id="rId11"/>
    <p:sldId id="438" r:id="rId12"/>
    <p:sldId id="447" r:id="rId13"/>
    <p:sldId id="448" r:id="rId14"/>
    <p:sldId id="440" r:id="rId15"/>
    <p:sldId id="441" r:id="rId16"/>
    <p:sldId id="446" r:id="rId17"/>
    <p:sldId id="442" r:id="rId18"/>
    <p:sldId id="44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1497"/>
  </p:normalViewPr>
  <p:slideViewPr>
    <p:cSldViewPr snapToGrid="0" snapToObjects="1">
      <p:cViewPr varScale="1">
        <p:scale>
          <a:sx n="103" d="100"/>
          <a:sy n="103" d="100"/>
        </p:scale>
        <p:origin x="2680" y="17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A8B49052-3229-634E-89FC-14547733EF78}"/>
    <pc:docChg chg="modSld">
      <pc:chgData name="Monaghan, Padraic" userId="dc80ae16-2699-4a0b-b78d-b9031f41d4f1" providerId="ADAL" clId="{A8B49052-3229-634E-89FC-14547733EF78}" dt="2021-09-23T12:08:34.845" v="3"/>
      <pc:docMkLst>
        <pc:docMk/>
      </pc:docMkLst>
      <pc:sldChg chg="modSp mod">
        <pc:chgData name="Monaghan, Padraic" userId="dc80ae16-2699-4a0b-b78d-b9031f41d4f1" providerId="ADAL" clId="{A8B49052-3229-634E-89FC-14547733EF78}" dt="2021-09-23T12:06:09.728" v="2" actId="20577"/>
        <pc:sldMkLst>
          <pc:docMk/>
          <pc:sldMk cId="257483218" sldId="434"/>
        </pc:sldMkLst>
        <pc:spChg chg="mod">
          <ac:chgData name="Monaghan, Padraic" userId="dc80ae16-2699-4a0b-b78d-b9031f41d4f1" providerId="ADAL" clId="{A8B49052-3229-634E-89FC-14547733EF78}" dt="2021-09-23T12:06:09.728" v="2" actId="20577"/>
          <ac:spMkLst>
            <pc:docMk/>
            <pc:sldMk cId="257483218" sldId="434"/>
            <ac:spMk id="3" creationId="{05F47D82-9E70-9D4B-9EBD-DED3F25D9551}"/>
          </ac:spMkLst>
        </pc:spChg>
      </pc:sldChg>
      <pc:sldChg chg="modSp">
        <pc:chgData name="Monaghan, Padraic" userId="dc80ae16-2699-4a0b-b78d-b9031f41d4f1" providerId="ADAL" clId="{A8B49052-3229-634E-89FC-14547733EF78}" dt="2021-09-23T12:08:34.845" v="3"/>
        <pc:sldMkLst>
          <pc:docMk/>
          <pc:sldMk cId="1628671931" sldId="443"/>
        </pc:sldMkLst>
        <pc:spChg chg="mod">
          <ac:chgData name="Monaghan, Padraic" userId="dc80ae16-2699-4a0b-b78d-b9031f41d4f1" providerId="ADAL" clId="{A8B49052-3229-634E-89FC-14547733EF78}" dt="2021-09-23T12:08:34.845" v="3"/>
          <ac:spMkLst>
            <pc:docMk/>
            <pc:sldMk cId="1628671931" sldId="443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11B854A9-0FC5-9647-9848-EBB0825E3F0F}"/>
    <pc:docChg chg="sldOrd">
      <pc:chgData name="Monaghan, Padraic" userId="dc80ae16-2699-4a0b-b78d-b9031f41d4f1" providerId="ADAL" clId="{11B854A9-0FC5-9647-9848-EBB0825E3F0F}" dt="2022-10-03T13:05:43.497" v="0" actId="20578"/>
      <pc:docMkLst>
        <pc:docMk/>
      </pc:docMkLst>
      <pc:sldChg chg="ord">
        <pc:chgData name="Monaghan, Padraic" userId="dc80ae16-2699-4a0b-b78d-b9031f41d4f1" providerId="ADAL" clId="{11B854A9-0FC5-9647-9848-EBB0825E3F0F}" dt="2022-10-03T13:05:43.497" v="0" actId="20578"/>
        <pc:sldMkLst>
          <pc:docMk/>
          <pc:sldMk cId="367061445" sldId="442"/>
        </pc:sldMkLst>
      </pc:sldChg>
      <pc:sldChg chg="ord">
        <pc:chgData name="Monaghan, Padraic" userId="dc80ae16-2699-4a0b-b78d-b9031f41d4f1" providerId="ADAL" clId="{11B854A9-0FC5-9647-9848-EBB0825E3F0F}" dt="2022-10-03T13:05:43.497" v="0" actId="20578"/>
        <pc:sldMkLst>
          <pc:docMk/>
          <pc:sldMk cId="1628671931" sldId="443"/>
        </pc:sldMkLst>
      </pc:sldChg>
    </pc:docChg>
  </pc:docChgLst>
  <pc:docChgLst>
    <pc:chgData name="Monaghan, Padraic" userId="S::monaghan@lancaster.ac.uk::dc80ae16-2699-4a0b-b78d-b9031f41d4f1" providerId="AD" clId="Web-{1F63FF28-55E4-CD90-83FA-D6482424C154}"/>
    <pc:docChg chg="modSld">
      <pc:chgData name="Monaghan, Padraic" userId="S::monaghan@lancaster.ac.uk::dc80ae16-2699-4a0b-b78d-b9031f41d4f1" providerId="AD" clId="Web-{1F63FF28-55E4-CD90-83FA-D6482424C154}" dt="2022-09-30T16:21:56.791" v="6" actId="20577"/>
      <pc:docMkLst>
        <pc:docMk/>
      </pc:docMkLst>
      <pc:sldChg chg="modSp">
        <pc:chgData name="Monaghan, Padraic" userId="S::monaghan@lancaster.ac.uk::dc80ae16-2699-4a0b-b78d-b9031f41d4f1" providerId="AD" clId="Web-{1F63FF28-55E4-CD90-83FA-D6482424C154}" dt="2022-09-30T16:21:56.791" v="6" actId="20577"/>
        <pc:sldMkLst>
          <pc:docMk/>
          <pc:sldMk cId="367061445" sldId="442"/>
        </pc:sldMkLst>
        <pc:spChg chg="mod">
          <ac:chgData name="Monaghan, Padraic" userId="S::monaghan@lancaster.ac.uk::dc80ae16-2699-4a0b-b78d-b9031f41d4f1" providerId="AD" clId="Web-{1F63FF28-55E4-CD90-83FA-D6482424C154}" dt="2022-09-30T16:21:56.791" v="6" actId="20577"/>
          <ac:spMkLst>
            <pc:docMk/>
            <pc:sldMk cId="367061445" sldId="442"/>
            <ac:spMk id="3" creationId="{05F47D82-9E70-9D4B-9EBD-DED3F25D9551}"/>
          </ac:spMkLst>
        </pc:spChg>
      </pc:sldChg>
      <pc:sldChg chg="modSp">
        <pc:chgData name="Monaghan, Padraic" userId="S::monaghan@lancaster.ac.uk::dc80ae16-2699-4a0b-b78d-b9031f41d4f1" providerId="AD" clId="Web-{1F63FF28-55E4-CD90-83FA-D6482424C154}" dt="2022-09-30T16:21:47.493" v="2" actId="20577"/>
        <pc:sldMkLst>
          <pc:docMk/>
          <pc:sldMk cId="1628671931" sldId="443"/>
        </pc:sldMkLst>
        <pc:spChg chg="mod">
          <ac:chgData name="Monaghan, Padraic" userId="S::monaghan@lancaster.ac.uk::dc80ae16-2699-4a0b-b78d-b9031f41d4f1" providerId="AD" clId="Web-{1F63FF28-55E4-CD90-83FA-D6482424C154}" dt="2022-09-30T16:21:47.493" v="2" actId="20577"/>
          <ac:spMkLst>
            <pc:docMk/>
            <pc:sldMk cId="1628671931" sldId="443"/>
            <ac:spMk id="3" creationId="{05F47D82-9E70-9D4B-9EBD-DED3F25D95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10/3/22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10/3/22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0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0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9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example. On the x axis is the ratings of emotionality of tv adverts, and on the y axis is the sales success of the product. What relationship does each graph show?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9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5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4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1/hi/uk/859476.s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.monaghan@lancaster.ac.uk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black rectangle for background to slide" title="black rectangle for background to slide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ontains text: Exciting tales of science; Analysing and interpreting psychological data psyc401; If only they had known what they would find" title="Pulp science fiction cover PSYC4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-42946"/>
            <a:ext cx="4487334" cy="68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9A7F6-E435-9746-A849-C1FABE72FF97}"/>
              </a:ext>
            </a:extLst>
          </p:cNvPr>
          <p:cNvSpPr/>
          <p:nvPr/>
        </p:nvSpPr>
        <p:spPr>
          <a:xfrm>
            <a:off x="116474" y="6129696"/>
            <a:ext cx="7997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Ritchie, S. J., Della Sala, S., &amp; McIntosh, R. D. (2011). Irlen </a:t>
            </a:r>
            <a:r>
              <a:rPr lang="en-GB" sz="1400" dirty="0" err="1"/>
              <a:t>colored</a:t>
            </a:r>
            <a:r>
              <a:rPr lang="en-GB" sz="1400" dirty="0"/>
              <a:t> overlays do not alleviate reading difficulties. </a:t>
            </a:r>
            <a:r>
              <a:rPr lang="en-GB" sz="1400" i="1" dirty="0" err="1"/>
              <a:t>Pediatrics</a:t>
            </a:r>
            <a:r>
              <a:rPr lang="en-GB" sz="1400" dirty="0"/>
              <a:t>, </a:t>
            </a:r>
            <a:r>
              <a:rPr lang="en-GB" sz="1400" i="1" dirty="0"/>
              <a:t>128</a:t>
            </a:r>
            <a:r>
              <a:rPr lang="en-GB" sz="1400" dirty="0"/>
              <a:t>(4), e932-e938. </a:t>
            </a:r>
          </a:p>
          <a:p>
            <a:r>
              <a:rPr lang="en-GB" sz="1400" dirty="0"/>
              <a:t>Available here: https://</a:t>
            </a:r>
            <a:r>
              <a:rPr lang="en-GB" sz="1400" dirty="0" err="1"/>
              <a:t>pdfs.semanticscholar.org</a:t>
            </a:r>
            <a:r>
              <a:rPr lang="en-GB" sz="1400" dirty="0"/>
              <a:t>/06ed/f49b323e86cc115ca05d882d44afef6b4848.pdf</a:t>
            </a:r>
          </a:p>
        </p:txBody>
      </p:sp>
      <p:graphicFrame>
        <p:nvGraphicFramePr>
          <p:cNvPr id="6" name="Table 5" title="Table showing data from Ritchie et al.">
            <a:extLst>
              <a:ext uri="{FF2B5EF4-FFF2-40B4-BE49-F238E27FC236}">
                <a16:creationId xmlns:a16="http://schemas.microsoft.com/office/drawing/2014/main" id="{483C97DC-AE1C-D948-BC05-43C042E3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90978"/>
              </p:ext>
            </p:extLst>
          </p:nvPr>
        </p:nvGraphicFramePr>
        <p:xfrm>
          <a:off x="1014646" y="1700808"/>
          <a:ext cx="6644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0">
                  <a:extLst>
                    <a:ext uri="{9D8B030D-6E8A-4147-A177-3AD203B41FA5}">
                      <a16:colId xmlns:a16="http://schemas.microsoft.com/office/drawing/2014/main" val="24356359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43185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Clear-</a:t>
                      </a:r>
                      <a:r>
                        <a:rPr lang="en-US" dirty="0" err="1"/>
                        <a:t>lense</a:t>
                      </a:r>
                      <a:r>
                        <a:rPr lang="en-US" dirty="0"/>
                        <a:t> Glasses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Rose-tinted Glasses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words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words per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5142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50 versus 75 words per minute difference in Ritchie et al. (2011) came from a group of only 3 of the children. </a:t>
            </a:r>
          </a:p>
          <a:p>
            <a:r>
              <a:rPr lang="en-US" dirty="0"/>
              <a:t>They tested a further 57 children, and found absolutely no difference. </a:t>
            </a:r>
          </a:p>
          <a:p>
            <a:pPr lvl="1"/>
            <a:r>
              <a:rPr lang="en-US" dirty="0"/>
              <a:t>This raises another question about how we can test whether there is no difference. But that’s for another day…</a:t>
            </a:r>
          </a:p>
          <a:p>
            <a:r>
              <a:rPr lang="en-US" dirty="0"/>
              <a:t>What we can conclude from Ritchie et al.’s study is “there is no evidence for a difference”.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point? III</a:t>
            </a:r>
          </a:p>
        </p:txBody>
      </p:sp>
    </p:spTree>
    <p:extLst>
      <p:ext uri="{BB962C8B-B14F-4D97-AF65-F5344CB8AC3E}">
        <p14:creationId xmlns:p14="http://schemas.microsoft.com/office/powerpoint/2010/main" val="8954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4670"/>
            <a:ext cx="874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3"/>
              </a:rPr>
              <a:t>BBC article on Michael Gove comments on fed up of experts</a:t>
            </a:r>
            <a:endParaRPr lang="en-US" u="sng" dirty="0"/>
          </a:p>
          <a:p>
            <a:r>
              <a:rPr lang="en-US" dirty="0"/>
              <a:t>Krause, N. M., Brossard, D., </a:t>
            </a:r>
            <a:r>
              <a:rPr lang="en-US" dirty="0" err="1"/>
              <a:t>Scheufele</a:t>
            </a:r>
            <a:r>
              <a:rPr lang="en-US" dirty="0"/>
              <a:t>, D. A., </a:t>
            </a:r>
            <a:r>
              <a:rPr lang="en-US" dirty="0" err="1"/>
              <a:t>Xenos</a:t>
            </a:r>
            <a:r>
              <a:rPr lang="en-US" dirty="0"/>
              <a:t>, M. A., &amp; Franke, K. (2019). Trends—Americans’ trust in science and scientists. </a:t>
            </a:r>
            <a:r>
              <a:rPr lang="en-US" i="1" dirty="0"/>
              <a:t>Public Opinion Quarterly</a:t>
            </a:r>
            <a:r>
              <a:rPr lang="en-US" dirty="0"/>
              <a:t>, </a:t>
            </a:r>
            <a:r>
              <a:rPr lang="en-US" i="1" dirty="0"/>
              <a:t>83</a:t>
            </a:r>
            <a:r>
              <a:rPr lang="en-US" dirty="0"/>
              <a:t>(4), 817-836.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624543"/>
            <a:ext cx="8425184" cy="4752975"/>
          </a:xfrm>
        </p:spPr>
        <p:txBody>
          <a:bodyPr/>
          <a:lstStyle/>
          <a:p>
            <a:r>
              <a:rPr lang="en-US" dirty="0"/>
              <a:t>We should be critical over claims about what results show</a:t>
            </a:r>
          </a:p>
          <a:p>
            <a:r>
              <a:rPr lang="en-US" dirty="0"/>
              <a:t>We can be informed about study designs</a:t>
            </a:r>
          </a:p>
          <a:p>
            <a:r>
              <a:rPr lang="en-US" dirty="0"/>
              <a:t>We can interpret the meaning of data, </a:t>
            </a:r>
            <a:r>
              <a:rPr lang="en-US" dirty="0" err="1"/>
              <a:t>analyse</a:t>
            </a:r>
            <a:r>
              <a:rPr lang="en-US" dirty="0"/>
              <a:t> it, and determine when it relates to theories, and when it supports conclusions</a:t>
            </a:r>
          </a:p>
          <a:p>
            <a:endParaRPr lang="en-GB" dirty="0"/>
          </a:p>
          <a:p>
            <a:r>
              <a:rPr lang="en-GB" dirty="0"/>
              <a:t>“88.2% of statistics are made up on the spot” (Vic Reeves)</a:t>
            </a:r>
          </a:p>
          <a:p>
            <a:endParaRPr lang="en-US" dirty="0"/>
          </a:p>
          <a:p>
            <a:r>
              <a:rPr lang="en-US" dirty="0"/>
              <a:t>But: you can’t make statistics mean anything</a:t>
            </a:r>
          </a:p>
          <a:p>
            <a:r>
              <a:rPr lang="en-US" dirty="0"/>
              <a:t>And: we are not fed up of so-called experts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point: critical about claims</a:t>
            </a:r>
          </a:p>
        </p:txBody>
      </p:sp>
    </p:spTree>
    <p:extLst>
      <p:ext uri="{BB962C8B-B14F-4D97-AF65-F5344CB8AC3E}">
        <p14:creationId xmlns:p14="http://schemas.microsoft.com/office/powerpoint/2010/main" val="78060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35666-33B1-7643-8476-16BDAFCBFC1D}"/>
              </a:ext>
            </a:extLst>
          </p:cNvPr>
          <p:cNvSpPr/>
          <p:nvPr/>
        </p:nvSpPr>
        <p:spPr>
          <a:xfrm>
            <a:off x="0" y="6455509"/>
            <a:ext cx="9339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opentextbc.ca</a:t>
            </a:r>
            <a:r>
              <a:rPr lang="en-US" sz="1200" dirty="0"/>
              <a:t>/</a:t>
            </a:r>
            <a:r>
              <a:rPr lang="en-US" sz="1200" dirty="0" err="1"/>
              <a:t>introductiontopsychology</a:t>
            </a:r>
            <a:r>
              <a:rPr lang="en-US" sz="1200" dirty="0"/>
              <a:t>/chapter/2-2-psychologists-use-descriptive-correlational-and-experimental-research-designs-to-understand-behavior/</a:t>
            </a:r>
          </a:p>
        </p:txBody>
      </p:sp>
      <p:pic>
        <p:nvPicPr>
          <p:cNvPr id="8" name="Picture 2" descr="first panel shows positive relationship between two variables, second panel shows negative relationship, third shows no relationship, fourth and fifth show curves relating the two variables.&#10;From: https://opentextbc.ca/introductiontopsychology/wp-content/uploads/sites/9/2013/11/7d02dd43cd07dbf3c306b04414fc33a5.jpg" title="different relationships between two variables">
            <a:extLst>
              <a:ext uri="{FF2B5EF4-FFF2-40B4-BE49-F238E27FC236}">
                <a16:creationId xmlns:a16="http://schemas.microsoft.com/office/drawing/2014/main" id="{92D1776F-D211-8B44-BAF9-515CF0374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33" y="2782756"/>
            <a:ext cx="5800894" cy="38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Examining patterns in data (critically)</a:t>
            </a:r>
          </a:p>
          <a:p>
            <a:r>
              <a:rPr lang="en-GB" dirty="0"/>
              <a:t>Finding the right way to describe and test these patterns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point: patterns of data</a:t>
            </a:r>
          </a:p>
        </p:txBody>
      </p:sp>
    </p:spTree>
    <p:extLst>
      <p:ext uri="{BB962C8B-B14F-4D97-AF65-F5344CB8AC3E}">
        <p14:creationId xmlns:p14="http://schemas.microsoft.com/office/powerpoint/2010/main" val="178414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What’s the point of statistics?</a:t>
            </a:r>
          </a:p>
          <a:p>
            <a:pPr lvl="1"/>
            <a:r>
              <a:rPr lang="en-GB" dirty="0"/>
              <a:t>Understand and be critical of claims relating to data</a:t>
            </a:r>
          </a:p>
          <a:p>
            <a:pPr lvl="1"/>
            <a:r>
              <a:rPr lang="en-GB" dirty="0"/>
              <a:t>Link data to theories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2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 week1-5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anchor="t"/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Week 5: t-tests – testing whether two groups are different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 week6-10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anchor="t"/>
          <a:lstStyle/>
          <a:p>
            <a:r>
              <a:rPr lang="en-US" dirty="0"/>
              <a:t>Week 6: Open data and your research report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Questions, measurements and people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8: Estimating and testing associations: correlations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9: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10: Predicting </a:t>
            </a:r>
            <a:r>
              <a:rPr lang="en-US" dirty="0" err="1"/>
              <a:t>behaviour</a:t>
            </a:r>
            <a:r>
              <a:rPr lang="en-US" dirty="0"/>
              <a:t>: the linear model part 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67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Contact info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Professor Padraic Monaghan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Email: </a:t>
            </a:r>
            <a:r>
              <a:rPr lang="en-GB" b="1" dirty="0">
                <a:solidFill>
                  <a:srgbClr val="A70000"/>
                </a:solidFill>
                <a:hlinkClick r:id="rId2"/>
              </a:rPr>
              <a:t>p.monaghan@lancaster.ac.uk</a:t>
            </a:r>
            <a:r>
              <a:rPr lang="en-GB" b="1" dirty="0">
                <a:solidFill>
                  <a:srgbClr val="A70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Office: Room C5, Fylde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Office hours: email to set up a time to meet</a:t>
            </a:r>
          </a:p>
        </p:txBody>
      </p:sp>
    </p:spTree>
    <p:extLst>
      <p:ext uri="{BB962C8B-B14F-4D97-AF65-F5344CB8AC3E}">
        <p14:creationId xmlns:p14="http://schemas.microsoft.com/office/powerpoint/2010/main" val="72707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 able to </a:t>
            </a:r>
            <a:r>
              <a:rPr lang="en-US" dirty="0" err="1"/>
              <a:t>utilise</a:t>
            </a:r>
            <a:r>
              <a:rPr lang="en-US" dirty="0"/>
              <a:t> the popular and powerful R statistical application for your own research</a:t>
            </a:r>
          </a:p>
          <a:p>
            <a:r>
              <a:rPr lang="en-US" dirty="0"/>
              <a:t>Learn to identify the data analysis approach that can be applied to test theoretical beliefs against evidence</a:t>
            </a:r>
          </a:p>
          <a:p>
            <a:r>
              <a:rPr lang="en-US" dirty="0" err="1"/>
              <a:t>Recognise</a:t>
            </a:r>
            <a:r>
              <a:rPr lang="en-US" dirty="0"/>
              <a:t> and apply appropriate statistical tests to different data</a:t>
            </a:r>
          </a:p>
          <a:p>
            <a:r>
              <a:rPr lang="en-US" dirty="0"/>
              <a:t>Describe the findings from </a:t>
            </a:r>
            <a:r>
              <a:rPr lang="en-US" dirty="0" err="1"/>
              <a:t>analysing</a:t>
            </a:r>
            <a:r>
              <a:rPr lang="en-US" dirty="0"/>
              <a:t> data effectively in text</a:t>
            </a:r>
          </a:p>
          <a:p>
            <a:r>
              <a:rPr lang="en-US" dirty="0"/>
              <a:t>Write a journal-style short report of a data analysis</a:t>
            </a:r>
          </a:p>
          <a:p>
            <a:r>
              <a:rPr lang="en-US" dirty="0"/>
              <a:t>Relate data analysis findings to scientific insights, linked to psychological theory</a:t>
            </a:r>
          </a:p>
        </p:txBody>
      </p:sp>
    </p:spTree>
    <p:extLst>
      <p:ext uri="{BB962C8B-B14F-4D97-AF65-F5344CB8AC3E}">
        <p14:creationId xmlns:p14="http://schemas.microsoft.com/office/powerpoint/2010/main" val="141876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675345"/>
            <a:ext cx="8425184" cy="4752975"/>
          </a:xfrm>
        </p:spPr>
        <p:txBody>
          <a:bodyPr/>
          <a:lstStyle/>
          <a:p>
            <a:r>
              <a:rPr lang="en-US" dirty="0"/>
              <a:t>Assessment will be 100% by coursework</a:t>
            </a:r>
          </a:p>
          <a:p>
            <a:r>
              <a:rPr lang="en-US" dirty="0"/>
              <a:t>A series of short assignments every two weeks (due Friday of weeks 2, 4, 6, 8, and 10, each contributing 10% of the grade)</a:t>
            </a:r>
          </a:p>
          <a:p>
            <a:pPr lvl="1"/>
            <a:r>
              <a:rPr lang="en-US" dirty="0"/>
              <a:t>The assignments are designed to make sure you develop the key skills of data preparation and analysis as the course progresses.</a:t>
            </a:r>
          </a:p>
          <a:p>
            <a:r>
              <a:rPr lang="en-US" dirty="0"/>
              <a:t>A short research report (1500 words, due after Christmas break, contributing 50% of the grade). 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and report the findings from a previous experimental study in the format of the results section from an article in a leading short-format high impact journal (e.g., Psychological Science). </a:t>
            </a:r>
          </a:p>
          <a:p>
            <a:pPr lvl="1"/>
            <a:r>
              <a:rPr lang="en-US" dirty="0"/>
              <a:t>Concise, effective reporting of analytic methods, findings and interpretation according to the best professional standards.</a:t>
            </a:r>
          </a:p>
        </p:txBody>
      </p:sp>
    </p:spTree>
    <p:extLst>
      <p:ext uri="{BB962C8B-B14F-4D97-AF65-F5344CB8AC3E}">
        <p14:creationId xmlns:p14="http://schemas.microsoft.com/office/powerpoint/2010/main" val="32972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and set-up of the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675345"/>
            <a:ext cx="8425184" cy="4752975"/>
          </a:xfrm>
        </p:spPr>
        <p:txBody>
          <a:bodyPr/>
          <a:lstStyle/>
          <a:p>
            <a:r>
              <a:rPr lang="en-US" dirty="0"/>
              <a:t>Ten weeks of material</a:t>
            </a:r>
          </a:p>
          <a:p>
            <a:r>
              <a:rPr lang="en-US" dirty="0"/>
              <a:t>Within each week there are three activities:</a:t>
            </a:r>
          </a:p>
          <a:p>
            <a:pPr lvl="1"/>
            <a:r>
              <a:rPr lang="en-US" dirty="0"/>
              <a:t>Recorded lectures</a:t>
            </a:r>
          </a:p>
          <a:p>
            <a:pPr lvl="2"/>
            <a:r>
              <a:rPr lang="en-US" dirty="0"/>
              <a:t>Background to the theory, discussion of the tests, introduction to the practical</a:t>
            </a:r>
          </a:p>
          <a:p>
            <a:pPr lvl="1"/>
            <a:r>
              <a:rPr lang="en-US" dirty="0"/>
              <a:t>Practical class</a:t>
            </a:r>
          </a:p>
          <a:p>
            <a:pPr lvl="2"/>
            <a:r>
              <a:rPr lang="en-US" dirty="0"/>
              <a:t>Materials to work through in conducting your own data analyses</a:t>
            </a:r>
          </a:p>
          <a:p>
            <a:pPr lvl="1"/>
            <a:r>
              <a:rPr lang="en-US" dirty="0"/>
              <a:t>Drop-in class</a:t>
            </a:r>
          </a:p>
          <a:p>
            <a:pPr lvl="2"/>
            <a:r>
              <a:rPr lang="en-US" dirty="0"/>
              <a:t>Follow-up opportunity to ask further questions about lecture and/or practical class material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and set-up of the course: 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641479"/>
            <a:ext cx="8425184" cy="5182655"/>
          </a:xfrm>
        </p:spPr>
        <p:txBody>
          <a:bodyPr/>
          <a:lstStyle/>
          <a:p>
            <a:r>
              <a:rPr lang="en-US" dirty="0"/>
              <a:t>Here is how it works</a:t>
            </a:r>
          </a:p>
          <a:p>
            <a:pPr lvl="1"/>
            <a:r>
              <a:rPr lang="en-US" dirty="0"/>
              <a:t>Step 1. Watch the lecture(s)</a:t>
            </a:r>
          </a:p>
          <a:p>
            <a:pPr lvl="1"/>
            <a:r>
              <a:rPr lang="en-US" dirty="0"/>
              <a:t>Step 2. Get together in your practical group (you will be assigned to a group of 4 or 5 people) to go through the practical workbook.</a:t>
            </a:r>
          </a:p>
          <a:p>
            <a:pPr lvl="1"/>
            <a:r>
              <a:rPr lang="en-US" dirty="0"/>
              <a:t>Step 3. Assign a spokesperson from your group for that week. The spokesperson will collect the questions/queries about the workbook</a:t>
            </a:r>
          </a:p>
          <a:p>
            <a:pPr lvl="1"/>
            <a:r>
              <a:rPr lang="en-US" dirty="0"/>
              <a:t>Step 4. Attend the practical class as a group to go through the workbook (led by the spokesperson)</a:t>
            </a:r>
          </a:p>
          <a:p>
            <a:pPr lvl="2"/>
            <a:r>
              <a:rPr lang="en-US" dirty="0"/>
              <a:t>Tutors will be online to respond to the questions/queries</a:t>
            </a:r>
          </a:p>
          <a:p>
            <a:pPr lvl="1"/>
            <a:r>
              <a:rPr lang="en-US" dirty="0"/>
              <a:t>Step 5. Attend the drop-in session if you have further questions/queries</a:t>
            </a:r>
          </a:p>
          <a:p>
            <a:pPr lvl="1"/>
            <a:r>
              <a:rPr lang="en-US" dirty="0"/>
              <a:t>Step 6. In weeks 2, 4, 6, 8, 10 complete the assignment and submit by Friday 8pm</a:t>
            </a:r>
          </a:p>
        </p:txBody>
      </p:sp>
    </p:spTree>
    <p:extLst>
      <p:ext uri="{BB962C8B-B14F-4D97-AF65-F5344CB8AC3E}">
        <p14:creationId xmlns:p14="http://schemas.microsoft.com/office/powerpoint/2010/main" val="210389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By the end of Week 1, you should be able to:</a:t>
            </a:r>
          </a:p>
          <a:p>
            <a:endParaRPr lang="en-US" b="1" dirty="0"/>
          </a:p>
          <a:p>
            <a:r>
              <a:rPr lang="en-US" b="1" dirty="0"/>
              <a:t>Understand the importance of data analysis and statistics</a:t>
            </a:r>
          </a:p>
          <a:p>
            <a:endParaRPr lang="en-US" b="1" dirty="0"/>
          </a:p>
          <a:p>
            <a:r>
              <a:rPr lang="en-US" dirty="0"/>
              <a:t>Identify types of data in psychology (nominal, ordinal, interval, ratio)</a:t>
            </a:r>
          </a:p>
          <a:p>
            <a:r>
              <a:rPr lang="en-US" dirty="0"/>
              <a:t>Understand means and standard deviations</a:t>
            </a:r>
          </a:p>
          <a:p>
            <a:r>
              <a:rPr lang="en-US" dirty="0"/>
              <a:t>Understand standardized scores (Z-scores)</a:t>
            </a:r>
          </a:p>
          <a:p>
            <a:endParaRPr lang="en-US" b="1" dirty="0"/>
          </a:p>
          <a:p>
            <a:r>
              <a:rPr lang="en-US" dirty="0"/>
              <a:t>Use R-studio to begin to manipulate data, investigate means and standard deviations, and convert scores into Z-scores</a:t>
            </a:r>
          </a:p>
        </p:txBody>
      </p:sp>
    </p:spTree>
    <p:extLst>
      <p:ext uri="{BB962C8B-B14F-4D97-AF65-F5344CB8AC3E}">
        <p14:creationId xmlns:p14="http://schemas.microsoft.com/office/powerpoint/2010/main" val="4473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9A7F6-E435-9746-A849-C1FABE72FF97}"/>
              </a:ext>
            </a:extLst>
          </p:cNvPr>
          <p:cNvSpPr/>
          <p:nvPr/>
        </p:nvSpPr>
        <p:spPr>
          <a:xfrm>
            <a:off x="116474" y="6129696"/>
            <a:ext cx="7997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Ritchie, S. J., Della Sala, S., &amp; McIntosh, R. D. (2011). Irlen </a:t>
            </a:r>
            <a:r>
              <a:rPr lang="en-GB" sz="1400" dirty="0" err="1"/>
              <a:t>colored</a:t>
            </a:r>
            <a:r>
              <a:rPr lang="en-GB" sz="1400" dirty="0"/>
              <a:t> overlays do not alleviate reading difficulties. </a:t>
            </a:r>
            <a:r>
              <a:rPr lang="en-GB" sz="1400" i="1" dirty="0" err="1"/>
              <a:t>Pediatrics</a:t>
            </a:r>
            <a:r>
              <a:rPr lang="en-GB" sz="1400" dirty="0"/>
              <a:t>, </a:t>
            </a:r>
            <a:r>
              <a:rPr lang="en-GB" sz="1400" i="1" dirty="0"/>
              <a:t>128</a:t>
            </a:r>
            <a:r>
              <a:rPr lang="en-GB" sz="1400" dirty="0"/>
              <a:t>(4), e932-e938. </a:t>
            </a:r>
          </a:p>
          <a:p>
            <a:r>
              <a:rPr lang="en-GB" sz="1400" dirty="0"/>
              <a:t>Available here: https://</a:t>
            </a:r>
            <a:r>
              <a:rPr lang="en-GB" sz="1400" dirty="0" err="1"/>
              <a:t>pdfs.semanticscholar.org</a:t>
            </a:r>
            <a:r>
              <a:rPr lang="en-GB" sz="1400" dirty="0"/>
              <a:t>/06ed/f49b323e86cc115ca05d882d44afef6b4848.pdf</a:t>
            </a:r>
          </a:p>
        </p:txBody>
      </p:sp>
      <p:graphicFrame>
        <p:nvGraphicFramePr>
          <p:cNvPr id="4" name="Table 3" title="Table showing data from Ritchie et al.">
            <a:extLst>
              <a:ext uri="{FF2B5EF4-FFF2-40B4-BE49-F238E27FC236}">
                <a16:creationId xmlns:a16="http://schemas.microsoft.com/office/drawing/2014/main" id="{483C97DC-AE1C-D948-BC05-43C042E3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310"/>
              </p:ext>
            </p:extLst>
          </p:nvPr>
        </p:nvGraphicFramePr>
        <p:xfrm>
          <a:off x="1048512" y="2874666"/>
          <a:ext cx="6644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0">
                  <a:extLst>
                    <a:ext uri="{9D8B030D-6E8A-4147-A177-3AD203B41FA5}">
                      <a16:colId xmlns:a16="http://schemas.microsoft.com/office/drawing/2014/main" val="24356359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43185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Clear-</a:t>
                      </a:r>
                      <a:r>
                        <a:rPr lang="en-US" dirty="0" err="1"/>
                        <a:t>lense</a:t>
                      </a:r>
                      <a:r>
                        <a:rPr lang="en-US" dirty="0"/>
                        <a:t> Glasses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Rose-tinted Glasses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words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words per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5142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task: children read a list of words as quickly as possible, with rose-tinted glasses and with clear-</a:t>
            </a:r>
            <a:r>
              <a:rPr lang="en-US" dirty="0" err="1"/>
              <a:t>lense</a:t>
            </a:r>
            <a:r>
              <a:rPr lang="en-US" dirty="0"/>
              <a:t> glasses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Wow! A 50% increase! They really work!!</a:t>
            </a:r>
          </a:p>
          <a:p>
            <a:pPr lvl="1"/>
            <a:r>
              <a:rPr lang="en-US" dirty="0"/>
              <a:t>Or do they?</a:t>
            </a:r>
          </a:p>
          <a:p>
            <a:r>
              <a:rPr lang="en-US" dirty="0"/>
              <a:t>What more do you need to know about this study to be able to determine whether rose-tinted glasses help reading?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point? I</a:t>
            </a:r>
          </a:p>
        </p:txBody>
      </p:sp>
    </p:spTree>
    <p:extLst>
      <p:ext uri="{BB962C8B-B14F-4D97-AF65-F5344CB8AC3E}">
        <p14:creationId xmlns:p14="http://schemas.microsoft.com/office/powerpoint/2010/main" val="19024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79A7F6-E435-9746-A849-C1FABE72FF97}"/>
              </a:ext>
            </a:extLst>
          </p:cNvPr>
          <p:cNvSpPr/>
          <p:nvPr/>
        </p:nvSpPr>
        <p:spPr>
          <a:xfrm>
            <a:off x="116474" y="6129696"/>
            <a:ext cx="7997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Ritchie, S. J., Della Sala, S., &amp; McIntosh, R. D. (2011). Irlen </a:t>
            </a:r>
            <a:r>
              <a:rPr lang="en-GB" sz="1400" dirty="0" err="1"/>
              <a:t>colored</a:t>
            </a:r>
            <a:r>
              <a:rPr lang="en-GB" sz="1400" dirty="0"/>
              <a:t> overlays do not alleviate reading difficulties. </a:t>
            </a:r>
            <a:r>
              <a:rPr lang="en-GB" sz="1400" i="1" dirty="0" err="1"/>
              <a:t>Pediatrics</a:t>
            </a:r>
            <a:r>
              <a:rPr lang="en-GB" sz="1400" dirty="0"/>
              <a:t>, </a:t>
            </a:r>
            <a:r>
              <a:rPr lang="en-GB" sz="1400" i="1" dirty="0"/>
              <a:t>128</a:t>
            </a:r>
            <a:r>
              <a:rPr lang="en-GB" sz="1400" dirty="0"/>
              <a:t>(4), e932-e938. </a:t>
            </a:r>
          </a:p>
          <a:p>
            <a:r>
              <a:rPr lang="en-GB" sz="1400" dirty="0"/>
              <a:t>Available here: https://</a:t>
            </a:r>
            <a:r>
              <a:rPr lang="en-GB" sz="1400" dirty="0" err="1"/>
              <a:t>pdfs.semanticscholar.org</a:t>
            </a:r>
            <a:r>
              <a:rPr lang="en-GB" sz="1400" dirty="0"/>
              <a:t>/06ed/f49b323e86cc115ca05d882d44afef6b4848.pdf</a:t>
            </a:r>
          </a:p>
        </p:txBody>
      </p:sp>
      <p:graphicFrame>
        <p:nvGraphicFramePr>
          <p:cNvPr id="6" name="Table 5" title="Table showing data from Ritchie et al.">
            <a:extLst>
              <a:ext uri="{FF2B5EF4-FFF2-40B4-BE49-F238E27FC236}">
                <a16:creationId xmlns:a16="http://schemas.microsoft.com/office/drawing/2014/main" id="{483C97DC-AE1C-D948-BC05-43C042E3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83779"/>
              </p:ext>
            </p:extLst>
          </p:nvPr>
        </p:nvGraphicFramePr>
        <p:xfrm>
          <a:off x="1031578" y="1700808"/>
          <a:ext cx="6644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20">
                  <a:extLst>
                    <a:ext uri="{9D8B030D-6E8A-4147-A177-3AD203B41FA5}">
                      <a16:colId xmlns:a16="http://schemas.microsoft.com/office/drawing/2014/main" val="243563591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243185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Clear-</a:t>
                      </a:r>
                      <a:r>
                        <a:rPr lang="en-US" dirty="0" err="1"/>
                        <a:t>lense</a:t>
                      </a:r>
                      <a:r>
                        <a:rPr lang="en-US" dirty="0"/>
                        <a:t> Glasses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Rose-tinted Glasses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words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words per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5142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more do you need to know about this study to be able to determine whether rose-tinted glasses help reading?</a:t>
            </a:r>
          </a:p>
          <a:p>
            <a:pPr lvl="1"/>
            <a:r>
              <a:rPr lang="en-US" dirty="0"/>
              <a:t>Was the test a good test (was it valid, was it reliable)?</a:t>
            </a:r>
          </a:p>
          <a:p>
            <a:pPr lvl="1"/>
            <a:r>
              <a:rPr lang="en-US" dirty="0"/>
              <a:t>How many children were tested? Were they tested in both conditions, or just one? If just one, how were they assigned to groups?</a:t>
            </a:r>
          </a:p>
          <a:p>
            <a:pPr lvl="1"/>
            <a:r>
              <a:rPr lang="en-US" dirty="0"/>
              <a:t>What is the variability of the mean?</a:t>
            </a:r>
          </a:p>
          <a:p>
            <a:pPr lvl="2"/>
            <a:r>
              <a:rPr lang="en-US" dirty="0"/>
              <a:t>Is 25 words per minute difference meaningful?</a:t>
            </a:r>
          </a:p>
          <a:p>
            <a:pPr lvl="2"/>
            <a:r>
              <a:rPr lang="en-US" dirty="0"/>
              <a:t>Is it a statistically significant difference?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point? II</a:t>
            </a:r>
          </a:p>
        </p:txBody>
      </p:sp>
    </p:spTree>
    <p:extLst>
      <p:ext uri="{BB962C8B-B14F-4D97-AF65-F5344CB8AC3E}">
        <p14:creationId xmlns:p14="http://schemas.microsoft.com/office/powerpoint/2010/main" val="7360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19077</TotalTime>
  <Words>1300</Words>
  <Application>Microsoft Macintosh PowerPoint</Application>
  <PresentationFormat>On-screen Show (4:3)</PresentationFormat>
  <Paragraphs>137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Lancaster</vt:lpstr>
      <vt:lpstr>Slides</vt:lpstr>
      <vt:lpstr>Default Theme</vt:lpstr>
      <vt:lpstr>Slide 2: Text Only</vt:lpstr>
      <vt:lpstr>PowerPoint Presentation</vt:lpstr>
      <vt:lpstr>Contact info</vt:lpstr>
      <vt:lpstr>Module aims</vt:lpstr>
      <vt:lpstr>Assessment</vt:lpstr>
      <vt:lpstr>Structure and set-up of the course</vt:lpstr>
      <vt:lpstr>Structure and set-up of the course: how it works</vt:lpstr>
      <vt:lpstr>Objectives for Week 1</vt:lpstr>
      <vt:lpstr>What is the point? I</vt:lpstr>
      <vt:lpstr>What is the point? II</vt:lpstr>
      <vt:lpstr>What is the point? III</vt:lpstr>
      <vt:lpstr>The point: critical about claims</vt:lpstr>
      <vt:lpstr>The point: patterns of data</vt:lpstr>
      <vt:lpstr>Summary</vt:lpstr>
      <vt:lpstr>Module outline week1-5</vt:lpstr>
      <vt:lpstr>Module outline week6-10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226</cp:revision>
  <cp:lastPrinted>2020-09-21T11:00:07Z</cp:lastPrinted>
  <dcterms:created xsi:type="dcterms:W3CDTF">2013-11-10T10:08:55Z</dcterms:created>
  <dcterms:modified xsi:type="dcterms:W3CDTF">2022-10-03T13:05:44Z</dcterms:modified>
</cp:coreProperties>
</file>