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9" r:id="rId3"/>
    <p:sldMasterId id="2147483683" r:id="rId4"/>
  </p:sldMasterIdLst>
  <p:notesMasterIdLst>
    <p:notesMasterId r:id="rId16"/>
  </p:notesMasterIdLst>
  <p:handoutMasterIdLst>
    <p:handoutMasterId r:id="rId17"/>
  </p:handoutMasterIdLst>
  <p:sldIdLst>
    <p:sldId id="894" r:id="rId5"/>
    <p:sldId id="896" r:id="rId6"/>
    <p:sldId id="420" r:id="rId7"/>
    <p:sldId id="884" r:id="rId8"/>
    <p:sldId id="461" r:id="rId9"/>
    <p:sldId id="893" r:id="rId10"/>
    <p:sldId id="378" r:id="rId11"/>
    <p:sldId id="388" r:id="rId12"/>
    <p:sldId id="883" r:id="rId13"/>
    <p:sldId id="895" r:id="rId14"/>
    <p:sldId id="45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996DE-BBE5-324C-BC83-74A52C2D60E0}" v="1" dt="2022-10-20T13:46:16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531"/>
  </p:normalViewPr>
  <p:slideViewPr>
    <p:cSldViewPr snapToGrid="0" snapToObjects="1">
      <p:cViewPr varScale="1">
        <p:scale>
          <a:sx n="110" d="100"/>
          <a:sy n="110" d="100"/>
        </p:scale>
        <p:origin x="1216" y="17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-6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ghan, Padraic" userId="dc80ae16-2699-4a0b-b78d-b9031f41d4f1" providerId="ADAL" clId="{564D634A-B76D-4340-A43B-2DC36A6B0D6C}"/>
    <pc:docChg chg="custSel modSld">
      <pc:chgData name="Monaghan, Padraic" userId="dc80ae16-2699-4a0b-b78d-b9031f41d4f1" providerId="ADAL" clId="{564D634A-B76D-4340-A43B-2DC36A6B0D6C}" dt="2021-10-27T14:40:01.018" v="7" actId="20577"/>
      <pc:docMkLst>
        <pc:docMk/>
      </pc:docMkLst>
      <pc:sldChg chg="modSp mod">
        <pc:chgData name="Monaghan, Padraic" userId="dc80ae16-2699-4a0b-b78d-b9031f41d4f1" providerId="ADAL" clId="{564D634A-B76D-4340-A43B-2DC36A6B0D6C}" dt="2021-10-27T14:40:01.018" v="7" actId="20577"/>
        <pc:sldMkLst>
          <pc:docMk/>
          <pc:sldMk cId="2854461246" sldId="406"/>
        </pc:sldMkLst>
        <pc:spChg chg="mod">
          <ac:chgData name="Monaghan, Padraic" userId="dc80ae16-2699-4a0b-b78d-b9031f41d4f1" providerId="ADAL" clId="{564D634A-B76D-4340-A43B-2DC36A6B0D6C}" dt="2021-10-27T14:40:01.018" v="7" actId="20577"/>
          <ac:spMkLst>
            <pc:docMk/>
            <pc:sldMk cId="2854461246" sldId="406"/>
            <ac:spMk id="3" creationId="{05F47D82-9E70-9D4B-9EBD-DED3F25D9551}"/>
          </ac:spMkLst>
        </pc:spChg>
      </pc:sldChg>
    </pc:docChg>
  </pc:docChgLst>
  <pc:docChgLst>
    <pc:chgData name="Monaghan, Padraic" userId="dc80ae16-2699-4a0b-b78d-b9031f41d4f1" providerId="ADAL" clId="{32D996DE-BBE5-324C-BC83-74A52C2D60E0}"/>
    <pc:docChg chg="addSld delSld modSld">
      <pc:chgData name="Monaghan, Padraic" userId="dc80ae16-2699-4a0b-b78d-b9031f41d4f1" providerId="ADAL" clId="{32D996DE-BBE5-324C-BC83-74A52C2D60E0}" dt="2022-10-20T13:46:21.083" v="1" actId="2696"/>
      <pc:docMkLst>
        <pc:docMk/>
      </pc:docMkLst>
      <pc:sldChg chg="del">
        <pc:chgData name="Monaghan, Padraic" userId="dc80ae16-2699-4a0b-b78d-b9031f41d4f1" providerId="ADAL" clId="{32D996DE-BBE5-324C-BC83-74A52C2D60E0}" dt="2022-10-20T13:46:21.083" v="1" actId="2696"/>
        <pc:sldMkLst>
          <pc:docMk/>
          <pc:sldMk cId="2854461246" sldId="406"/>
        </pc:sldMkLst>
      </pc:sldChg>
      <pc:sldChg chg="add">
        <pc:chgData name="Monaghan, Padraic" userId="dc80ae16-2699-4a0b-b78d-b9031f41d4f1" providerId="ADAL" clId="{32D996DE-BBE5-324C-BC83-74A52C2D60E0}" dt="2022-10-20T13:46:16.207" v="0"/>
        <pc:sldMkLst>
          <pc:docMk/>
          <pc:sldMk cId="2878957299" sldId="89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3D20-B0B3-D445-877E-AF329FAFBC9C}" type="datetimeFigureOut">
              <a:rPr lang="en-US" smtClean="0"/>
              <a:t>10/20/22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DE4-F164-C143-B4F4-8BCEB2D01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36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EEAF-8027-F64C-B8DD-D7E422C7FD2F}" type="datetimeFigureOut">
              <a:rPr lang="en-US" smtClean="0"/>
              <a:t>10/20/22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1883-ECEB-5D44-BB40-BC7E77D9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3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10/20/22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43533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772816"/>
            <a:ext cx="3069977" cy="4353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Caption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4864"/>
            <a:ext cx="5111750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7" y="2204864"/>
            <a:ext cx="3024336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3024336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563888" y="1700808"/>
            <a:ext cx="511256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5338936" cy="428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844825"/>
            <a:ext cx="2746648" cy="4248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icture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04864"/>
            <a:ext cx="5338936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700809"/>
            <a:ext cx="2746648" cy="4392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5328592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72815"/>
            <a:ext cx="8064896" cy="3888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064896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2132856"/>
            <a:ext cx="8352928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352928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8352928" cy="4320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7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10/20/22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scu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10/20/22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91264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95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080120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95536" y="1700808"/>
            <a:ext cx="4038600" cy="43819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7"/>
            <a:ext cx="404018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0807"/>
            <a:ext cx="4041775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8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0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" y="9665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1"/>
            <a:ext cx="9143998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2" y="3879"/>
            <a:ext cx="9132955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dirty="0">
                <a:solidFill>
                  <a:srgbClr val="A70000"/>
                </a:solidFill>
              </a:rPr>
              <a:t>PSYC401: Analysing and Interpreting Psychological Data I</a:t>
            </a:r>
          </a:p>
        </p:txBody>
      </p:sp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GB" dirty="0"/>
              <a:t>Padraic Monaghan</a:t>
            </a:r>
          </a:p>
          <a:p>
            <a:pPr eaLnBrk="1" hangingPunct="1">
              <a:spcBef>
                <a:spcPct val="0"/>
              </a:spcBef>
            </a:pPr>
            <a:r>
              <a:rPr lang="en-GB" dirty="0"/>
              <a:t>Room C5, Fylde College</a:t>
            </a:r>
          </a:p>
          <a:p>
            <a:pPr eaLnBrk="1" hangingPunct="1">
              <a:spcBef>
                <a:spcPct val="0"/>
              </a:spcBef>
            </a:pPr>
            <a:r>
              <a:rPr lang="en-GB" dirty="0" err="1"/>
              <a:t>p.monaghan@lancaster.ac.uk</a:t>
            </a:r>
            <a:endParaRPr lang="en-GB" dirty="0"/>
          </a:p>
        </p:txBody>
      </p:sp>
      <p:sp>
        <p:nvSpPr>
          <p:cNvPr id="5" name="Rectangle 4" title="black rectangle background"/>
          <p:cNvSpPr/>
          <p:nvPr/>
        </p:nvSpPr>
        <p:spPr>
          <a:xfrm>
            <a:off x="0" y="-269"/>
            <a:ext cx="9144000" cy="685826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 says: Astounding stories of interplanetary adventure; Analysing and interpreting psychological data psyc401; it was a crisis, a replicability crisis, all of their own making..." title="pulp science fiction co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7" y="-17035"/>
            <a:ext cx="4493133" cy="68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Why do a statistical test?</a:t>
            </a:r>
          </a:p>
          <a:p>
            <a:pPr lvl="1"/>
            <a:r>
              <a:rPr lang="en-GB" dirty="0"/>
              <a:t>Random or structured</a:t>
            </a:r>
          </a:p>
          <a:p>
            <a:r>
              <a:rPr lang="en-GB" dirty="0"/>
              <a:t>A statistical test gives a p-value</a:t>
            </a:r>
          </a:p>
          <a:p>
            <a:pPr lvl="1"/>
            <a:r>
              <a:rPr lang="en-GB" dirty="0"/>
              <a:t>Chance of an observed effect being due to chance</a:t>
            </a:r>
          </a:p>
          <a:p>
            <a:r>
              <a:rPr lang="en-GB" dirty="0"/>
              <a:t>Parametric and non-parametric tests</a:t>
            </a:r>
          </a:p>
          <a:p>
            <a:pPr lvl="1"/>
            <a:r>
              <a:rPr lang="en-GB" dirty="0"/>
              <a:t>Data approximates a normal distribution </a:t>
            </a:r>
            <a:r>
              <a:rPr lang="mr-IN" dirty="0"/>
              <a:t>…</a:t>
            </a:r>
            <a:r>
              <a:rPr lang="en-GB" dirty="0"/>
              <a:t> or not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61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Chi-squared test is a measure of association between categories/nominal groups</a:t>
            </a:r>
          </a:p>
          <a:p>
            <a:r>
              <a:rPr lang="en-GB" dirty="0"/>
              <a:t>Interpretation of Chi-squared and p-values</a:t>
            </a:r>
          </a:p>
          <a:p>
            <a:pPr lvl="1"/>
            <a:r>
              <a:rPr lang="en-GB" dirty="0"/>
              <a:t>Expected and observed frequencies</a:t>
            </a:r>
          </a:p>
          <a:p>
            <a:r>
              <a:rPr lang="en-GB" dirty="0"/>
              <a:t>Cramer’s V effect size measure of association </a:t>
            </a:r>
            <a:endParaRPr lang="en-US" dirty="0"/>
          </a:p>
          <a:p>
            <a:r>
              <a:rPr lang="en-GB" dirty="0"/>
              <a:t>How to report Chi-squared test results and Cramer’s V effect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2914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1: Introducing data, introducing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2: Manipulating data,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3: Exploring data and creating figures and graphs,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b="1" dirty="0"/>
              <a:t>Week 4: Categorical data and the chi-squared test – testing random versus structured?</a:t>
            </a:r>
          </a:p>
          <a:p>
            <a:r>
              <a:rPr lang="en-US" dirty="0"/>
              <a:t>Week 5: t-tests – testing whether two groups are different</a:t>
            </a:r>
          </a:p>
          <a:p>
            <a:r>
              <a:rPr lang="en-US" dirty="0"/>
              <a:t>Week 6: Open data and your research report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 7: Questions, measurements and people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8: Estimating and testing associations: correlations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9: Predicting </a:t>
            </a:r>
            <a:r>
              <a:rPr lang="en-US" dirty="0" err="1"/>
              <a:t>behaviour</a:t>
            </a:r>
            <a:r>
              <a:rPr lang="en-US" dirty="0"/>
              <a:t>: the linear model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10: Predicting </a:t>
            </a:r>
            <a:r>
              <a:rPr lang="en-US" dirty="0" err="1"/>
              <a:t>behaviour</a:t>
            </a:r>
            <a:r>
              <a:rPr lang="en-US" dirty="0"/>
              <a:t>: the linear model part 2</a:t>
            </a:r>
          </a:p>
        </p:txBody>
      </p:sp>
    </p:spTree>
    <p:extLst>
      <p:ext uri="{BB962C8B-B14F-4D97-AF65-F5344CB8AC3E}">
        <p14:creationId xmlns:p14="http://schemas.microsoft.com/office/powerpoint/2010/main" val="287895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for Week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50133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session, you should be able to:</a:t>
            </a:r>
          </a:p>
          <a:p>
            <a:endParaRPr lang="en-GB" dirty="0"/>
          </a:p>
          <a:p>
            <a:r>
              <a:rPr lang="en-GB" b="1" dirty="0"/>
              <a:t>Understand the value of conducting statistical tests and interpreting p-values</a:t>
            </a:r>
          </a:p>
          <a:p>
            <a:pPr lvl="1"/>
            <a:r>
              <a:rPr lang="en-GB" b="1" dirty="0"/>
              <a:t>Understand null effects and null hypotheses</a:t>
            </a:r>
          </a:p>
          <a:p>
            <a:r>
              <a:rPr lang="en-GB" b="1" dirty="0"/>
              <a:t>Understand the difference between parametric and non-parametric data</a:t>
            </a:r>
          </a:p>
          <a:p>
            <a:endParaRPr lang="en-GB" dirty="0"/>
          </a:p>
          <a:p>
            <a:r>
              <a:rPr lang="en-GB" dirty="0"/>
              <a:t>Understand when to apply the Chi-squared test</a:t>
            </a:r>
          </a:p>
          <a:p>
            <a:r>
              <a:rPr lang="en-GB" dirty="0"/>
              <a:t>Understand the relation between Cramer’s V test and the Chi-squared test</a:t>
            </a:r>
          </a:p>
          <a:p>
            <a:endParaRPr lang="en-GB" dirty="0"/>
          </a:p>
          <a:p>
            <a:r>
              <a:rPr lang="en-GB" dirty="0"/>
              <a:t>Be able to apply the Chi-squared test to data and interpret the result</a:t>
            </a:r>
          </a:p>
          <a:p>
            <a:r>
              <a:rPr lang="en-GB" dirty="0"/>
              <a:t>Be able to apply Cramer’s V test to data</a:t>
            </a:r>
          </a:p>
        </p:txBody>
      </p:sp>
    </p:spTree>
    <p:extLst>
      <p:ext uri="{BB962C8B-B14F-4D97-AF65-F5344CB8AC3E}">
        <p14:creationId xmlns:p14="http://schemas.microsoft.com/office/powerpoint/2010/main" val="148960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point of a statistical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To tell us whether there is a pattern in our data</a:t>
            </a:r>
          </a:p>
          <a:p>
            <a:endParaRPr lang="en-GB" dirty="0"/>
          </a:p>
          <a:p>
            <a:r>
              <a:rPr lang="en-GB" dirty="0"/>
              <a:t>A test gives us two things: the size of the effect, and a p-value, which tells us about the significance</a:t>
            </a:r>
          </a:p>
          <a:p>
            <a:endParaRPr lang="en-GB" dirty="0"/>
          </a:p>
          <a:p>
            <a:r>
              <a:rPr lang="en-GB" dirty="0"/>
              <a:t>If a test is significant, then it tells us there is a pattern, or some structure in our data</a:t>
            </a:r>
          </a:p>
          <a:p>
            <a:r>
              <a:rPr lang="en-GB" dirty="0"/>
              <a:t>If a test is not significant, then this could be for two reasons</a:t>
            </a:r>
          </a:p>
          <a:p>
            <a:pPr lvl="1"/>
            <a:r>
              <a:rPr lang="en-GB" dirty="0"/>
              <a:t>There is no pattern in the data</a:t>
            </a:r>
          </a:p>
          <a:p>
            <a:pPr lvl="1"/>
            <a:r>
              <a:rPr lang="en-GB" dirty="0"/>
              <a:t>There is a pattern but we can’t find it through the noise</a:t>
            </a:r>
          </a:p>
          <a:p>
            <a:pPr lvl="1"/>
            <a:r>
              <a:rPr lang="en-GB" b="1" i="1" dirty="0"/>
              <a:t>A statistical test cannot decide between these alternatives</a:t>
            </a:r>
          </a:p>
        </p:txBody>
      </p:sp>
    </p:spTree>
    <p:extLst>
      <p:ext uri="{BB962C8B-B14F-4D97-AF65-F5344CB8AC3E}">
        <p14:creationId xmlns:p14="http://schemas.microsoft.com/office/powerpoint/2010/main" val="163555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</p:spPr>
        <p:txBody>
          <a:bodyPr/>
          <a:lstStyle/>
          <a:p>
            <a:r>
              <a:rPr lang="en-GB" dirty="0"/>
              <a:t>Results will not replicate perfectly, because responses contain noise</a:t>
            </a:r>
          </a:p>
          <a:p>
            <a:r>
              <a:rPr lang="en-GB" dirty="0"/>
              <a:t>observed scores are a combination of </a:t>
            </a:r>
            <a:r>
              <a:rPr lang="en-GB" b="1" dirty="0"/>
              <a:t>true score </a:t>
            </a:r>
            <a:r>
              <a:rPr lang="en-GB" dirty="0"/>
              <a:t>and </a:t>
            </a:r>
            <a:r>
              <a:rPr lang="en-GB" b="1" dirty="0"/>
              <a:t>error</a:t>
            </a:r>
          </a:p>
          <a:p>
            <a:r>
              <a:rPr lang="en-GB" dirty="0"/>
              <a:t>If the error is random then</a:t>
            </a:r>
          </a:p>
          <a:p>
            <a:pPr lvl="1"/>
            <a:r>
              <a:rPr lang="en-GB" dirty="0"/>
              <a:t>some people will accidentally score more, and some less, than their true score </a:t>
            </a:r>
          </a:p>
          <a:p>
            <a:pPr lvl="1"/>
            <a:r>
              <a:rPr lang="en-GB" dirty="0"/>
              <a:t>true differences between participants’ scores will be unrelated to error differences </a:t>
            </a:r>
          </a:p>
          <a:p>
            <a:r>
              <a:rPr lang="en-GB" dirty="0"/>
              <a:t>So the total </a:t>
            </a:r>
            <a:r>
              <a:rPr lang="en-GB" i="1" dirty="0"/>
              <a:t>variance </a:t>
            </a:r>
            <a:r>
              <a:rPr lang="en-GB" dirty="0"/>
              <a:t>of observed scores, for a sample of participants, will equal the </a:t>
            </a:r>
            <a:r>
              <a:rPr lang="en-GB" i="1" dirty="0"/>
              <a:t>variance </a:t>
            </a:r>
            <a:r>
              <a:rPr lang="en-GB" dirty="0"/>
              <a:t>of their true scores plus the </a:t>
            </a:r>
            <a:r>
              <a:rPr lang="en-GB" i="1" dirty="0"/>
              <a:t>variance </a:t>
            </a:r>
            <a:r>
              <a:rPr lang="en-GB" dirty="0"/>
              <a:t>of their error scores </a:t>
            </a:r>
            <a:r>
              <a:rPr lang="en-GB" i="1" dirty="0"/>
              <a:t>sd</a:t>
            </a:r>
            <a:r>
              <a:rPr lang="en-GB" i="1" baseline="-25000" dirty="0"/>
              <a:t>obs</a:t>
            </a:r>
            <a:r>
              <a:rPr lang="en-GB" baseline="30000" dirty="0"/>
              <a:t>2</a:t>
            </a:r>
            <a:r>
              <a:rPr lang="en-GB" i="1" dirty="0"/>
              <a:t> = sd</a:t>
            </a:r>
            <a:r>
              <a:rPr lang="en-GB" i="1" baseline="-25000" dirty="0"/>
              <a:t>true</a:t>
            </a:r>
            <a:r>
              <a:rPr lang="en-GB" baseline="30000" dirty="0"/>
              <a:t>2</a:t>
            </a:r>
            <a:r>
              <a:rPr lang="en-GB" i="1" dirty="0"/>
              <a:t> + sd</a:t>
            </a:r>
            <a:r>
              <a:rPr lang="en-GB" i="1" baseline="-25000" dirty="0"/>
              <a:t>err</a:t>
            </a:r>
            <a:r>
              <a:rPr lang="en-GB" baseline="30000" dirty="0"/>
              <a:t>2</a:t>
            </a:r>
            <a:r>
              <a:rPr lang="en-GB" dirty="0"/>
              <a:t> </a:t>
            </a:r>
            <a:endParaRPr lang="en-GB" sz="1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Reminder: Reproducibility – variation and reliability</a:t>
            </a:r>
          </a:p>
        </p:txBody>
      </p:sp>
    </p:spTree>
    <p:extLst>
      <p:ext uri="{BB962C8B-B14F-4D97-AF65-F5344CB8AC3E}">
        <p14:creationId xmlns:p14="http://schemas.microsoft.com/office/powerpoint/2010/main" val="90975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 sizes and </a:t>
            </a:r>
            <a:r>
              <a:rPr lang="en-US" i="1" dirty="0"/>
              <a:t>p</a:t>
            </a:r>
            <a:r>
              <a:rPr lang="en-US" dirty="0"/>
              <a:t>-values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501332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When we construct an experiment, we construct a research hypothesis:</a:t>
            </a:r>
          </a:p>
          <a:p>
            <a:pPr lvl="1"/>
            <a:r>
              <a:rPr lang="en-GB" dirty="0"/>
              <a:t>Two variables are related</a:t>
            </a:r>
          </a:p>
          <a:p>
            <a:pPr lvl="1"/>
            <a:r>
              <a:rPr lang="en-GB" dirty="0"/>
              <a:t>An experimental manipulation will affect another variable</a:t>
            </a:r>
          </a:p>
          <a:p>
            <a:pPr lvl="1"/>
            <a:endParaRPr lang="en-GB" dirty="0"/>
          </a:p>
          <a:p>
            <a:r>
              <a:rPr lang="en-GB" dirty="0"/>
              <a:t>We also construct a null hypothesis:</a:t>
            </a:r>
          </a:p>
          <a:p>
            <a:pPr lvl="1"/>
            <a:r>
              <a:rPr lang="en-GB" dirty="0"/>
              <a:t>Two variables are not related</a:t>
            </a:r>
          </a:p>
          <a:p>
            <a:pPr lvl="1"/>
            <a:r>
              <a:rPr lang="en-GB" dirty="0"/>
              <a:t>The experimental manipulation has no effect</a:t>
            </a:r>
          </a:p>
          <a:p>
            <a:pPr lvl="1"/>
            <a:endParaRPr lang="en-GB" dirty="0"/>
          </a:p>
          <a:p>
            <a:r>
              <a:rPr lang="en-GB" i="1" dirty="0"/>
              <a:t>p</a:t>
            </a:r>
            <a:r>
              <a:rPr lang="en-GB" dirty="0"/>
              <a:t>-value: how confident can we be in rejecting the null hypothesis</a:t>
            </a:r>
          </a:p>
          <a:p>
            <a:pPr lvl="1"/>
            <a:r>
              <a:rPr lang="en-GB" dirty="0"/>
              <a:t>A p-value of 0.05 tells us that 5% of the time when we find an effect like this, the null hypothesis is true (a </a:t>
            </a:r>
            <a:r>
              <a:rPr lang="en-GB" b="1" dirty="0"/>
              <a:t>false positive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If the p-value is less than 0.001, we write by convention: </a:t>
            </a:r>
            <a:r>
              <a:rPr lang="en-GB" i="1" dirty="0"/>
              <a:t>p</a:t>
            </a:r>
            <a:r>
              <a:rPr lang="en-GB" dirty="0"/>
              <a:t> &lt; .001</a:t>
            </a:r>
          </a:p>
          <a:p>
            <a:pPr lvl="2"/>
            <a:r>
              <a:rPr lang="en-GB" dirty="0"/>
              <a:t>If there’s a chance less than one in a thousand that we find this effect when the null hypothesis is true then we’re quite confident in our result</a:t>
            </a:r>
          </a:p>
        </p:txBody>
      </p:sp>
    </p:spTree>
    <p:extLst>
      <p:ext uri="{BB962C8B-B14F-4D97-AF65-F5344CB8AC3E}">
        <p14:creationId xmlns:p14="http://schemas.microsoft.com/office/powerpoint/2010/main" val="344204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657819"/>
            <a:ext cx="8219256" cy="453159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Numbers have three important functions for researchers: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2400" dirty="0"/>
              <a:t>Classify or categorise - </a:t>
            </a:r>
            <a:r>
              <a:rPr lang="en-GB" sz="2400" b="1" dirty="0">
                <a:solidFill>
                  <a:srgbClr val="D52B1E"/>
                </a:solidFill>
                <a:latin typeface="+mj-lt"/>
                <a:ea typeface="+mj-ea"/>
                <a:cs typeface="+mj-cs"/>
              </a:rPr>
              <a:t>Nominal data</a:t>
            </a:r>
            <a:endParaRPr lang="en-GB" dirty="0"/>
          </a:p>
          <a:p>
            <a:pPr marL="1257300" lvl="2" indent="-457200"/>
            <a:r>
              <a:rPr lang="en-GB" dirty="0"/>
              <a:t>E.g. male/female, young/old, red/green/blue</a:t>
            </a:r>
          </a:p>
          <a:p>
            <a:pPr marL="1257300" lvl="2" indent="-457200"/>
            <a:r>
              <a:rPr lang="en-GB" dirty="0"/>
              <a:t>Each case can only be in one category.</a:t>
            </a:r>
          </a:p>
          <a:p>
            <a:pPr marL="1257300" lvl="2" indent="-457200"/>
            <a:endParaRPr lang="en-GB" dirty="0"/>
          </a:p>
          <a:p>
            <a:pPr marL="857250" lvl="1" indent="-457200">
              <a:buFont typeface="+mj-lt"/>
              <a:buAutoNum type="arabicPeriod"/>
            </a:pPr>
            <a:r>
              <a:rPr lang="en-GB" sz="2400" dirty="0"/>
              <a:t>Rank or order - </a:t>
            </a:r>
            <a:r>
              <a:rPr lang="en-GB" sz="2400" b="1" dirty="0">
                <a:solidFill>
                  <a:srgbClr val="D52B1E"/>
                </a:solidFill>
                <a:latin typeface="+mj-lt"/>
                <a:ea typeface="+mj-ea"/>
                <a:cs typeface="+mj-cs"/>
              </a:rPr>
              <a:t>Ordinal data</a:t>
            </a:r>
          </a:p>
          <a:p>
            <a:pPr marL="1257300" lvl="2" indent="-457200"/>
            <a:r>
              <a:rPr lang="en-GB" dirty="0"/>
              <a:t>E.g. first, second, third…</a:t>
            </a:r>
          </a:p>
          <a:p>
            <a:pPr marL="1257300" lvl="2" indent="-457200"/>
            <a:r>
              <a:rPr lang="en-GB" dirty="0"/>
              <a:t>Does not indicate magnitude of differences between ranks.</a:t>
            </a:r>
          </a:p>
          <a:p>
            <a:pPr marL="1257300" lvl="2" indent="-457200"/>
            <a:endParaRPr lang="en-GB" dirty="0"/>
          </a:p>
          <a:p>
            <a:pPr marL="857250" lvl="1" indent="-457200">
              <a:buFont typeface="+mj-lt"/>
              <a:buAutoNum type="arabicPeriod"/>
            </a:pPr>
            <a:r>
              <a:rPr lang="en-GB" sz="2400" dirty="0"/>
              <a:t>Score – </a:t>
            </a:r>
            <a:r>
              <a:rPr lang="en-GB" sz="2400" b="1" dirty="0">
                <a:solidFill>
                  <a:srgbClr val="D52B1E"/>
                </a:solidFill>
                <a:latin typeface="+mj-lt"/>
                <a:ea typeface="+mj-ea"/>
                <a:cs typeface="+mj-cs"/>
              </a:rPr>
              <a:t>Interval/Ratio data</a:t>
            </a:r>
            <a:endParaRPr lang="en-GB" dirty="0"/>
          </a:p>
          <a:p>
            <a:pPr marL="1257300" lvl="2" indent="-457200"/>
            <a:r>
              <a:rPr lang="en-GB" dirty="0"/>
              <a:t>E.g. number of correct answers, reaction time</a:t>
            </a:r>
          </a:p>
          <a:p>
            <a:pPr marL="1257300" lvl="2" indent="-457200"/>
            <a:r>
              <a:rPr lang="en-GB" dirty="0"/>
              <a:t>Tells us about the order of data but also the distance between them.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Reminder: Types of Data</a:t>
            </a:r>
          </a:p>
        </p:txBody>
      </p:sp>
    </p:spTree>
    <p:extLst>
      <p:ext uri="{BB962C8B-B14F-4D97-AF65-F5344CB8AC3E}">
        <p14:creationId xmlns:p14="http://schemas.microsoft.com/office/powerpoint/2010/main" val="403845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4404756"/>
            <a:ext cx="8219256" cy="2052697"/>
          </a:xfrm>
        </p:spPr>
        <p:txBody>
          <a:bodyPr/>
          <a:lstStyle/>
          <a:p>
            <a:r>
              <a:rPr lang="en-US" dirty="0"/>
              <a:t>We assume (or test) that the actual data comes from a “normal distribution” of data</a:t>
            </a:r>
          </a:p>
          <a:p>
            <a:r>
              <a:rPr lang="en-US" dirty="0"/>
              <a:t>The shape of the normal distribution depends on two factors:</a:t>
            </a:r>
          </a:p>
          <a:p>
            <a:pPr lvl="1"/>
            <a:r>
              <a:rPr lang="en-US" sz="2400" b="1" dirty="0">
                <a:solidFill>
                  <a:srgbClr val="D52B1E"/>
                </a:solidFill>
                <a:latin typeface="+mj-lt"/>
                <a:ea typeface="+mj-ea"/>
                <a:cs typeface="+mj-cs"/>
              </a:rPr>
              <a:t>Mean (</a:t>
            </a:r>
            <a:r>
              <a:rPr lang="en-GB" sz="2400" b="1" dirty="0">
                <a:solidFill>
                  <a:srgbClr val="D52B1E"/>
                </a:solidFill>
                <a:latin typeface="+mj-lt"/>
                <a:ea typeface="+mj-ea"/>
                <a:cs typeface="+mj-cs"/>
              </a:rPr>
              <a:t>μ) </a:t>
            </a:r>
            <a:r>
              <a:rPr lang="en-GB" sz="2400" dirty="0"/>
              <a:t>– Measure of central tendency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rgbClr val="D52B1E"/>
                </a:solidFill>
                <a:latin typeface="+mj-lt"/>
                <a:ea typeface="+mj-ea"/>
                <a:cs typeface="+mj-cs"/>
              </a:rPr>
              <a:t>Standard Deviation (</a:t>
            </a:r>
            <a:r>
              <a:rPr lang="en-GB" sz="2400" b="1" dirty="0" err="1">
                <a:solidFill>
                  <a:srgbClr val="D52B1E"/>
                </a:solidFill>
                <a:latin typeface="+mj-lt"/>
                <a:ea typeface="+mj-ea"/>
                <a:cs typeface="+mj-cs"/>
              </a:rPr>
              <a:t>σ</a:t>
            </a:r>
            <a:r>
              <a:rPr lang="en-US" sz="2400" b="1" dirty="0">
                <a:solidFill>
                  <a:srgbClr val="D52B1E"/>
                </a:solidFill>
                <a:latin typeface="+mj-lt"/>
                <a:ea typeface="+mj-ea"/>
                <a:cs typeface="+mj-cs"/>
              </a:rPr>
              <a:t>) </a:t>
            </a:r>
            <a:r>
              <a:rPr lang="en-US" sz="2400" dirty="0"/>
              <a:t>– Measure of variability</a:t>
            </a:r>
          </a:p>
        </p:txBody>
      </p:sp>
      <p:pic>
        <p:nvPicPr>
          <p:cNvPr id="6" name="Picture 2" descr="file comes from here: http://upload.wikimedia.org/wikipedia/commons/thumb/7/74/Normal_Distribution_PDF.svg/1000px-Normal_Distribution_PDF.svg.png shows four different normal distribution curves, with means 0 and sd 0.2, 1.0, and 5.0, and mean -2 and standard deviation 0.5." title="normal distribution gra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9339" y="1805208"/>
            <a:ext cx="3725772" cy="238076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67544" y="488864"/>
            <a:ext cx="6696744" cy="1152128"/>
          </a:xfrm>
        </p:spPr>
        <p:txBody>
          <a:bodyPr/>
          <a:lstStyle/>
          <a:p>
            <a:r>
              <a:rPr lang="en-US" dirty="0"/>
              <a:t>Reminder: Normal distribution	</a:t>
            </a:r>
          </a:p>
        </p:txBody>
      </p:sp>
    </p:spTree>
    <p:extLst>
      <p:ext uri="{BB962C8B-B14F-4D97-AF65-F5344CB8AC3E}">
        <p14:creationId xmlns:p14="http://schemas.microsoft.com/office/powerpoint/2010/main" val="216270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Parametric and non-parametric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If data fit a normal distribution, then we can use “parametric” statistical tests</a:t>
            </a:r>
          </a:p>
          <a:p>
            <a:r>
              <a:rPr lang="en-GB" dirty="0"/>
              <a:t>If data do not fit a normal distribution, then we need to use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“non-parametric” statistical tests</a:t>
            </a:r>
          </a:p>
          <a:p>
            <a:endParaRPr lang="en-GB" dirty="0"/>
          </a:p>
          <a:p>
            <a:r>
              <a:rPr lang="en-GB" dirty="0"/>
              <a:t>Categorical data are non-parametric</a:t>
            </a:r>
          </a:p>
          <a:p>
            <a:r>
              <a:rPr lang="en-GB" dirty="0"/>
              <a:t>One non-parametric test is Chi-squared, which is useful for determining if categorisations into two or more groups are different than chance</a:t>
            </a:r>
          </a:p>
        </p:txBody>
      </p:sp>
    </p:spTree>
    <p:extLst>
      <p:ext uri="{BB962C8B-B14F-4D97-AF65-F5344CB8AC3E}">
        <p14:creationId xmlns:p14="http://schemas.microsoft.com/office/powerpoint/2010/main" val="1701404989"/>
      </p:ext>
    </p:extLst>
  </p:cSld>
  <p:clrMapOvr>
    <a:masterClrMapping/>
  </p:clrMapOvr>
</p:sld>
</file>

<file path=ppt/theme/theme1.xml><?xml version="1.0" encoding="utf-8"?>
<a:theme xmlns:a="http://schemas.openxmlformats.org/drawingml/2006/main" name="Lanc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Lancaster.thmx</Template>
  <TotalTime>20100</TotalTime>
  <Words>831</Words>
  <Application>Microsoft Macintosh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Lancaster</vt:lpstr>
      <vt:lpstr>Slides</vt:lpstr>
      <vt:lpstr>Default Theme</vt:lpstr>
      <vt:lpstr>Slide 2: Text Only</vt:lpstr>
      <vt:lpstr>PSYC401: Analysing and Interpreting Psychological Data I</vt:lpstr>
      <vt:lpstr>Module outline</vt:lpstr>
      <vt:lpstr>Objectives for Week 4</vt:lpstr>
      <vt:lpstr>The point of a statistical test</vt:lpstr>
      <vt:lpstr>Reminder: Reproducibility – variation and reliability</vt:lpstr>
      <vt:lpstr>Effect sizes and p-values</vt:lpstr>
      <vt:lpstr>Reminder: Types of Data</vt:lpstr>
      <vt:lpstr>Reminder: Normal distribution </vt:lpstr>
      <vt:lpstr>Parametric and non-parametric</vt:lpstr>
      <vt:lpstr>Summary</vt:lpstr>
      <vt:lpstr>Summary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Within-Factor ANOVA PSYC214: Statistics</dc:title>
  <dc:creator>Michelle To</dc:creator>
  <cp:lastModifiedBy>Monaghan, Padraic</cp:lastModifiedBy>
  <cp:revision>363</cp:revision>
  <cp:lastPrinted>2014-10-08T11:51:34Z</cp:lastPrinted>
  <dcterms:created xsi:type="dcterms:W3CDTF">2013-11-10T10:08:55Z</dcterms:created>
  <dcterms:modified xsi:type="dcterms:W3CDTF">2022-10-20T13:46:26Z</dcterms:modified>
</cp:coreProperties>
</file>