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3" r:id="rId2"/>
    <p:sldMasterId id="2147483679" r:id="rId3"/>
    <p:sldMasterId id="2147483683" r:id="rId4"/>
  </p:sldMasterIdLst>
  <p:notesMasterIdLst>
    <p:notesMasterId r:id="rId8"/>
  </p:notesMasterIdLst>
  <p:handoutMasterIdLst>
    <p:handoutMasterId r:id="rId9"/>
  </p:handoutMasterIdLst>
  <p:sldIdLst>
    <p:sldId id="894" r:id="rId5"/>
    <p:sldId id="902" r:id="rId6"/>
    <p:sldId id="90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A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508D17-31B4-EC48-B668-E2ECD43DF629}" v="1" dt="2024-10-02T14:08:35.6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86493"/>
  </p:normalViewPr>
  <p:slideViewPr>
    <p:cSldViewPr snapToGrid="0" snapToObjects="1">
      <p:cViewPr varScale="1">
        <p:scale>
          <a:sx n="121" d="100"/>
          <a:sy n="121" d="100"/>
        </p:scale>
        <p:origin x="896" y="184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-354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aghan, Padraic" userId="dc80ae16-2699-4a0b-b78d-b9031f41d4f1" providerId="ADAL" clId="{FAFE2EF6-7006-4540-9737-CBBEA2C95F41}"/>
    <pc:docChg chg="addSld delSld modSld">
      <pc:chgData name="Monaghan, Padraic" userId="dc80ae16-2699-4a0b-b78d-b9031f41d4f1" providerId="ADAL" clId="{FAFE2EF6-7006-4540-9737-CBBEA2C95F41}" dt="2022-10-20T13:48:53.219" v="1" actId="2696"/>
      <pc:docMkLst>
        <pc:docMk/>
      </pc:docMkLst>
      <pc:sldChg chg="del">
        <pc:chgData name="Monaghan, Padraic" userId="dc80ae16-2699-4a0b-b78d-b9031f41d4f1" providerId="ADAL" clId="{FAFE2EF6-7006-4540-9737-CBBEA2C95F41}" dt="2022-10-20T13:48:53.219" v="1" actId="2696"/>
        <pc:sldMkLst>
          <pc:docMk/>
          <pc:sldMk cId="2854461246" sldId="406"/>
        </pc:sldMkLst>
      </pc:sldChg>
      <pc:sldChg chg="add">
        <pc:chgData name="Monaghan, Padraic" userId="dc80ae16-2699-4a0b-b78d-b9031f41d4f1" providerId="ADAL" clId="{FAFE2EF6-7006-4540-9737-CBBEA2C95F41}" dt="2022-10-20T13:48:50.830" v="0"/>
        <pc:sldMkLst>
          <pc:docMk/>
          <pc:sldMk cId="2484702343" sldId="902"/>
        </pc:sldMkLst>
      </pc:sldChg>
    </pc:docChg>
  </pc:docChgLst>
  <pc:docChgLst>
    <pc:chgData name="Monaghan, Padraic" userId="dc80ae16-2699-4a0b-b78d-b9031f41d4f1" providerId="ADAL" clId="{E8508D17-31B4-EC48-B668-E2ECD43DF629}"/>
    <pc:docChg chg="addSld delSld modSld">
      <pc:chgData name="Monaghan, Padraic" userId="dc80ae16-2699-4a0b-b78d-b9031f41d4f1" providerId="ADAL" clId="{E8508D17-31B4-EC48-B668-E2ECD43DF629}" dt="2024-10-02T14:08:39.783" v="2" actId="2696"/>
      <pc:docMkLst>
        <pc:docMk/>
      </pc:docMkLst>
      <pc:sldChg chg="del">
        <pc:chgData name="Monaghan, Padraic" userId="dc80ae16-2699-4a0b-b78d-b9031f41d4f1" providerId="ADAL" clId="{E8508D17-31B4-EC48-B668-E2ECD43DF629}" dt="2024-10-02T14:08:39.783" v="2" actId="2696"/>
        <pc:sldMkLst>
          <pc:docMk/>
          <pc:sldMk cId="3529659204" sldId="406"/>
        </pc:sldMkLst>
      </pc:sldChg>
      <pc:sldChg chg="add">
        <pc:chgData name="Monaghan, Padraic" userId="dc80ae16-2699-4a0b-b78d-b9031f41d4f1" providerId="ADAL" clId="{E8508D17-31B4-EC48-B668-E2ECD43DF629}" dt="2024-10-02T14:08:35.669" v="0"/>
        <pc:sldMkLst>
          <pc:docMk/>
          <pc:sldMk cId="1293807663" sldId="894"/>
        </pc:sldMkLst>
      </pc:sldChg>
      <pc:sldChg chg="del">
        <pc:chgData name="Monaghan, Padraic" userId="dc80ae16-2699-4a0b-b78d-b9031f41d4f1" providerId="ADAL" clId="{E8508D17-31B4-EC48-B668-E2ECD43DF629}" dt="2024-10-02T14:08:38.911" v="1" actId="2696"/>
        <pc:sldMkLst>
          <pc:docMk/>
          <pc:sldMk cId="2079652424" sldId="899"/>
        </pc:sldMkLst>
      </pc:sldChg>
      <pc:sldChg chg="add">
        <pc:chgData name="Monaghan, Padraic" userId="dc80ae16-2699-4a0b-b78d-b9031f41d4f1" providerId="ADAL" clId="{E8508D17-31B4-EC48-B668-E2ECD43DF629}" dt="2024-10-02T14:08:35.669" v="0"/>
        <pc:sldMkLst>
          <pc:docMk/>
          <pc:sldMk cId="2854461246" sldId="902"/>
        </pc:sldMkLst>
      </pc:sldChg>
    </pc:docChg>
  </pc:docChgLst>
  <pc:docChgLst>
    <pc:chgData name="Monaghan, Padraic" userId="dc80ae16-2699-4a0b-b78d-b9031f41d4f1" providerId="ADAL" clId="{F7FD6822-4B49-9642-81F4-82FDE92A0543}"/>
    <pc:docChg chg="custSel modSld">
      <pc:chgData name="Monaghan, Padraic" userId="dc80ae16-2699-4a0b-b78d-b9031f41d4f1" providerId="ADAL" clId="{F7FD6822-4B49-9642-81F4-82FDE92A0543}" dt="2021-10-27T14:40:33.182" v="3" actId="20577"/>
      <pc:docMkLst>
        <pc:docMk/>
      </pc:docMkLst>
      <pc:sldChg chg="modSp mod">
        <pc:chgData name="Monaghan, Padraic" userId="dc80ae16-2699-4a0b-b78d-b9031f41d4f1" providerId="ADAL" clId="{F7FD6822-4B49-9642-81F4-82FDE92A0543}" dt="2021-10-27T14:40:33.182" v="3" actId="20577"/>
        <pc:sldMkLst>
          <pc:docMk/>
          <pc:sldMk cId="2854461246" sldId="406"/>
        </pc:sldMkLst>
        <pc:spChg chg="mod">
          <ac:chgData name="Monaghan, Padraic" userId="dc80ae16-2699-4a0b-b78d-b9031f41d4f1" providerId="ADAL" clId="{F7FD6822-4B49-9642-81F4-82FDE92A0543}" dt="2021-10-27T14:40:33.182" v="3" actId="20577"/>
          <ac:spMkLst>
            <pc:docMk/>
            <pc:sldMk cId="2854461246" sldId="406"/>
            <ac:spMk id="3" creationId="{05F47D82-9E70-9D4B-9EBD-DED3F25D9551}"/>
          </ac:spMkLst>
        </pc:spChg>
      </pc:sldChg>
    </pc:docChg>
  </pc:docChgLst>
  <pc:docChgLst>
    <pc:chgData name="Monaghan, Padraic" userId="dc80ae16-2699-4a0b-b78d-b9031f41d4f1" providerId="ADAL" clId="{2D4DE348-D35A-E942-868C-0780B951F173}"/>
    <pc:docChg chg="addSld delSld modSld">
      <pc:chgData name="Monaghan, Padraic" userId="dc80ae16-2699-4a0b-b78d-b9031f41d4f1" providerId="ADAL" clId="{2D4DE348-D35A-E942-868C-0780B951F173}" dt="2021-10-06T11:08:21.336" v="1" actId="2696"/>
      <pc:docMkLst>
        <pc:docMk/>
      </pc:docMkLst>
      <pc:sldChg chg="add">
        <pc:chgData name="Monaghan, Padraic" userId="dc80ae16-2699-4a0b-b78d-b9031f41d4f1" providerId="ADAL" clId="{2D4DE348-D35A-E942-868C-0780B951F173}" dt="2021-10-06T11:08:15.017" v="0"/>
        <pc:sldMkLst>
          <pc:docMk/>
          <pc:sldMk cId="2854461246" sldId="406"/>
        </pc:sldMkLst>
      </pc:sldChg>
      <pc:sldChg chg="del">
        <pc:chgData name="Monaghan, Padraic" userId="dc80ae16-2699-4a0b-b78d-b9031f41d4f1" providerId="ADAL" clId="{2D4DE348-D35A-E942-868C-0780B951F173}" dt="2021-10-06T11:08:21.336" v="1" actId="2696"/>
        <pc:sldMkLst>
          <pc:docMk/>
          <pc:sldMk cId="2060583863" sldId="90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63D20-B0B3-D445-877E-AF329FAFBC9C}" type="datetimeFigureOut">
              <a:rPr lang="en-US" smtClean="0"/>
              <a:t>10/2/24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E4DE4-F164-C143-B4F4-8BCEB2D016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036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CEEAF-8027-F64C-B8DD-D7E422C7FD2F}" type="datetimeFigureOut">
              <a:rPr lang="en-US" smtClean="0"/>
              <a:t>10/2/24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21883-ECEB-5D44-BB40-BC7E77D99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830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8014A0CB-84B6-8842-8670-F7D58B08EA78}" type="datetimeFigureOut">
              <a:rPr lang="en-US" smtClean="0"/>
              <a:t>10/2/24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5E97FB9A-8473-8B4D-B336-D320A6A1F7C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45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72816"/>
            <a:ext cx="5111750" cy="435334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2000">
                <a:solidFill>
                  <a:srgbClr val="666666"/>
                </a:solidFill>
              </a:defRPr>
            </a:lvl4pPr>
            <a:lvl5pPr>
              <a:defRPr sz="2000">
                <a:solidFill>
                  <a:srgbClr val="666666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1772816"/>
            <a:ext cx="3069977" cy="43533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9553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204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Caption &amp;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04864"/>
            <a:ext cx="5111750" cy="392129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2000">
                <a:solidFill>
                  <a:srgbClr val="666666"/>
                </a:solidFill>
              </a:defRPr>
            </a:lvl4pPr>
            <a:lvl5pPr>
              <a:defRPr sz="2000">
                <a:solidFill>
                  <a:srgbClr val="666666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7" y="2204864"/>
            <a:ext cx="3024336" cy="3921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9553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95536" y="1700807"/>
            <a:ext cx="3024336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3563888" y="1700808"/>
            <a:ext cx="5112568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682041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5338936" cy="428133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0152" y="1844825"/>
            <a:ext cx="2746648" cy="4248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02/10/2024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2090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Picture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2204864"/>
            <a:ext cx="5338936" cy="392129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0152" y="1700809"/>
            <a:ext cx="2746648" cy="4392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02/10/2024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395536" y="1700808"/>
            <a:ext cx="5328592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3412090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536" y="1772815"/>
            <a:ext cx="8064896" cy="38884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6666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5733256"/>
            <a:ext cx="8064896" cy="4389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6616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Caption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536" y="2132856"/>
            <a:ext cx="8352928" cy="35283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6666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5733256"/>
            <a:ext cx="8352928" cy="4389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395536" y="1700808"/>
            <a:ext cx="8352928" cy="4320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2196616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02/10/2024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571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8014A0CB-84B6-8842-8670-F7D58B08EA78}" type="datetimeFigureOut">
              <a:rPr lang="en-US" smtClean="0"/>
              <a:t>10/2/24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5E97FB9A-8473-8B4D-B336-D320A6A1F7C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450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1: 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9: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scu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: smaller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: text with bullet points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9" y="1844675"/>
            <a:ext cx="5400847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234022" y="36602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: text with bullet points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9" y="1844675"/>
            <a:ext cx="5400847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: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8014A0CB-84B6-8842-8670-F7D58B08EA78}" type="datetimeFigureOut">
              <a:rPr lang="en-US" smtClean="0"/>
              <a:t>10/2/24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5E97FB9A-8473-8B4D-B336-D320A6A1F7C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391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02/10/2024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6696744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929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02/10/2024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6696744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38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204864"/>
            <a:ext cx="8291264" cy="392129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5536" y="6356350"/>
            <a:ext cx="219526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02/10/2024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95536" y="1700807"/>
            <a:ext cx="8280920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421038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0808"/>
            <a:ext cx="4038600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02/10/2024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080120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395536" y="1700808"/>
            <a:ext cx="4038600" cy="438194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86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&amp;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700807"/>
            <a:ext cx="4040188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536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000">
                <a:solidFill>
                  <a:srgbClr val="666666"/>
                </a:solidFill>
              </a:defRPr>
            </a:lvl2pPr>
            <a:lvl3pPr>
              <a:defRPr sz="1800">
                <a:solidFill>
                  <a:srgbClr val="666666"/>
                </a:solidFill>
              </a:defRPr>
            </a:lvl3pPr>
            <a:lvl4pPr>
              <a:defRPr sz="16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0807"/>
            <a:ext cx="4041775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000">
                <a:solidFill>
                  <a:srgbClr val="666666"/>
                </a:solidFill>
              </a:defRPr>
            </a:lvl2pPr>
            <a:lvl3pPr>
              <a:defRPr sz="1800">
                <a:solidFill>
                  <a:srgbClr val="666666"/>
                </a:solidFill>
              </a:defRPr>
            </a:lvl3pPr>
            <a:lvl4pPr>
              <a:defRPr sz="16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02/10/2024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985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02/10/2024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53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02/10/2024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95536" y="1700807"/>
            <a:ext cx="8280920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270553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10" Type="http://schemas.openxmlformats.org/officeDocument/2006/relationships/image" Target="../media/image4.jpeg"/><Relationship Id="rId4" Type="http://schemas.openxmlformats.org/officeDocument/2006/relationships/slideLayout" Target="../slideLayouts/slideLayout23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56" y="0"/>
            <a:ext cx="913588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" y="9665"/>
            <a:ext cx="913588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101"/>
            <a:ext cx="9143998" cy="686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2" y="3879"/>
            <a:ext cx="9132955" cy="686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3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GB" dirty="0">
                <a:solidFill>
                  <a:srgbClr val="A70000"/>
                </a:solidFill>
              </a:rPr>
              <a:t>PSYC401: Analysing and Interpreting Psychological Data I</a:t>
            </a:r>
          </a:p>
        </p:txBody>
      </p:sp>
      <p:sp>
        <p:nvSpPr>
          <p:cNvPr id="23555" name="Subtitle 2"/>
          <p:cNvSpPr>
            <a:spLocks noGrp="1"/>
          </p:cNvSpPr>
          <p:nvPr>
            <p:ph type="subTitle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>
              <a:spcBef>
                <a:spcPct val="0"/>
              </a:spcBef>
            </a:pPr>
            <a:r>
              <a:rPr lang="en-GB" dirty="0"/>
              <a:t>Padraic Monaghan</a:t>
            </a:r>
          </a:p>
          <a:p>
            <a:pPr eaLnBrk="1" hangingPunct="1">
              <a:spcBef>
                <a:spcPct val="0"/>
              </a:spcBef>
            </a:pPr>
            <a:r>
              <a:rPr lang="en-GB" dirty="0"/>
              <a:t>Room C5, Fylde College</a:t>
            </a:r>
          </a:p>
          <a:p>
            <a:pPr eaLnBrk="1" hangingPunct="1">
              <a:spcBef>
                <a:spcPct val="0"/>
              </a:spcBef>
            </a:pPr>
            <a:r>
              <a:rPr lang="en-GB" dirty="0" err="1"/>
              <a:t>p.monaghan@lancaster.ac.uk</a:t>
            </a:r>
            <a:endParaRPr lang="en-GB" dirty="0"/>
          </a:p>
        </p:txBody>
      </p:sp>
      <p:sp>
        <p:nvSpPr>
          <p:cNvPr id="5" name="Rectangle 4" title="black rectangle background"/>
          <p:cNvSpPr/>
          <p:nvPr/>
        </p:nvSpPr>
        <p:spPr>
          <a:xfrm>
            <a:off x="0" y="-269"/>
            <a:ext cx="9144000" cy="685826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over of a video game&#10;&#10;Description automatically generated">
            <a:extLst>
              <a:ext uri="{FF2B5EF4-FFF2-40B4-BE49-F238E27FC236}">
                <a16:creationId xmlns:a16="http://schemas.microsoft.com/office/drawing/2014/main" id="{127B235A-B636-D291-18D2-14CE8A4D3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310" y="0"/>
            <a:ext cx="4449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0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Week 1: Introducing data, introducing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Week 2: Manipulating data, using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Week 3: Exploring data and creating figures and graphs, using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b="1" dirty="0"/>
              <a:t>Week 4: Categorical data and the chi-squared test – testing random versus structured?</a:t>
            </a:r>
          </a:p>
          <a:p>
            <a:r>
              <a:rPr lang="en-US" dirty="0"/>
              <a:t>Week 5: t-tests – testing whether two groups are different</a:t>
            </a:r>
          </a:p>
          <a:p>
            <a:r>
              <a:rPr lang="en-US" dirty="0"/>
              <a:t>Week 6: Research report/analysis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Week 7: Measurement, hypotheses, associations (correlations)</a:t>
            </a:r>
          </a:p>
          <a:p>
            <a:r>
              <a:rPr lang="en-US" dirty="0"/>
              <a:t>Week 8: Predicting </a:t>
            </a:r>
            <a:r>
              <a:rPr lang="en-US" dirty="0" err="1"/>
              <a:t>behaviour</a:t>
            </a:r>
            <a:r>
              <a:rPr lang="en-US" dirty="0"/>
              <a:t>: the linear model</a:t>
            </a:r>
          </a:p>
          <a:p>
            <a:r>
              <a:rPr lang="en-US" dirty="0"/>
              <a:t>Week 9: Data </a:t>
            </a:r>
            <a:r>
              <a:rPr lang="en-US" dirty="0" err="1"/>
              <a:t>visualisation</a:t>
            </a:r>
            <a:endParaRPr lang="en-US" dirty="0"/>
          </a:p>
          <a:p>
            <a:r>
              <a:rPr lang="en-US" dirty="0"/>
              <a:t>Week 10: Predicting </a:t>
            </a:r>
            <a:r>
              <a:rPr lang="en-US" dirty="0" err="1"/>
              <a:t>behaviour</a:t>
            </a:r>
            <a:r>
              <a:rPr lang="en-US" dirty="0"/>
              <a:t>: developing the linear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6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for Week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5288" y="1844675"/>
            <a:ext cx="8425184" cy="50133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By the end of this session, you should be able to:</a:t>
            </a:r>
          </a:p>
          <a:p>
            <a:endParaRPr lang="en-GB" dirty="0"/>
          </a:p>
          <a:p>
            <a:r>
              <a:rPr lang="en-GB" dirty="0"/>
              <a:t>Understand the value of conducting statistical tests and interpreting p-values</a:t>
            </a:r>
          </a:p>
          <a:p>
            <a:pPr lvl="1"/>
            <a:r>
              <a:rPr lang="en-GB" dirty="0"/>
              <a:t>Understand null effects and null hypotheses</a:t>
            </a:r>
          </a:p>
          <a:p>
            <a:r>
              <a:rPr lang="en-GB" dirty="0"/>
              <a:t>Understand the difference between parametric and non-parametric data</a:t>
            </a:r>
          </a:p>
          <a:p>
            <a:endParaRPr lang="en-GB" dirty="0"/>
          </a:p>
          <a:p>
            <a:r>
              <a:rPr lang="en-GB" dirty="0"/>
              <a:t>Understand when to apply the Chi-squared test</a:t>
            </a:r>
          </a:p>
          <a:p>
            <a:r>
              <a:rPr lang="en-GB" dirty="0"/>
              <a:t>Understand the relation between Cramer’s V test and the Chi-squared test</a:t>
            </a:r>
          </a:p>
          <a:p>
            <a:endParaRPr lang="en-GB" dirty="0"/>
          </a:p>
          <a:p>
            <a:r>
              <a:rPr lang="en-GB" b="1" dirty="0"/>
              <a:t>Be able to apply the Chi-squared test to data and interpret the result</a:t>
            </a:r>
          </a:p>
          <a:p>
            <a:r>
              <a:rPr lang="en-GB" b="1" dirty="0"/>
              <a:t>Be able to apply Cramer’s V test to data</a:t>
            </a:r>
          </a:p>
        </p:txBody>
      </p:sp>
    </p:spTree>
    <p:extLst>
      <p:ext uri="{BB962C8B-B14F-4D97-AF65-F5344CB8AC3E}">
        <p14:creationId xmlns:p14="http://schemas.microsoft.com/office/powerpoint/2010/main" val="1911693919"/>
      </p:ext>
    </p:extLst>
  </p:cSld>
  <p:clrMapOvr>
    <a:masterClrMapping/>
  </p:clrMapOvr>
</p:sld>
</file>

<file path=ppt/theme/theme1.xml><?xml version="1.0" encoding="utf-8"?>
<a:theme xmlns:a="http://schemas.openxmlformats.org/drawingml/2006/main" name="Lancaster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 Theme">
  <a:themeElements>
    <a:clrScheme name="Custom 1">
      <a:dk1>
        <a:srgbClr val="8C0E1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lide 2: Text Only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Lancaster.thmx</Template>
  <TotalTime>20099</TotalTime>
  <Words>204</Words>
  <Application>Microsoft Macintosh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Lancaster</vt:lpstr>
      <vt:lpstr>Slides</vt:lpstr>
      <vt:lpstr>Default Theme</vt:lpstr>
      <vt:lpstr>Slide 2: Text Only</vt:lpstr>
      <vt:lpstr>PSYC401: Analysing and Interpreting Psychological Data I</vt:lpstr>
      <vt:lpstr>Module outline</vt:lpstr>
      <vt:lpstr>Objectives for Week 4</vt:lpstr>
    </vt:vector>
  </TitlesOfParts>
  <Company>Lancaster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5: Within-Factor ANOVA PSYC214: Statistics</dc:title>
  <dc:creator>Michelle To</dc:creator>
  <cp:lastModifiedBy>Monaghan, Padraic</cp:lastModifiedBy>
  <cp:revision>363</cp:revision>
  <cp:lastPrinted>2014-10-08T11:51:34Z</cp:lastPrinted>
  <dcterms:created xsi:type="dcterms:W3CDTF">2013-11-10T10:08:55Z</dcterms:created>
  <dcterms:modified xsi:type="dcterms:W3CDTF">2024-10-02T14:08:43Z</dcterms:modified>
</cp:coreProperties>
</file>