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17"/>
  </p:notesMasterIdLst>
  <p:handoutMasterIdLst>
    <p:handoutMasterId r:id="rId18"/>
  </p:handoutMasterIdLst>
  <p:sldIdLst>
    <p:sldId id="449" r:id="rId5"/>
    <p:sldId id="450" r:id="rId6"/>
    <p:sldId id="420" r:id="rId7"/>
    <p:sldId id="378" r:id="rId8"/>
    <p:sldId id="372" r:id="rId9"/>
    <p:sldId id="443" r:id="rId10"/>
    <p:sldId id="439" r:id="rId11"/>
    <p:sldId id="440" r:id="rId12"/>
    <p:sldId id="441" r:id="rId13"/>
    <p:sldId id="438" r:id="rId14"/>
    <p:sldId id="442" r:id="rId15"/>
    <p:sldId id="43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AACE39-4ABE-8A45-8B36-BB77BB7716EC}" v="2" dt="2024-09-28T15:48:13.2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1" autoAdjust="0"/>
    <p:restoredTop sz="81469"/>
  </p:normalViewPr>
  <p:slideViewPr>
    <p:cSldViewPr snapToGrid="0" snapToObjects="1">
      <p:cViewPr varScale="1">
        <p:scale>
          <a:sx n="100" d="100"/>
          <a:sy n="100" d="100"/>
        </p:scale>
        <p:origin x="1688" y="168"/>
      </p:cViewPr>
      <p:guideLst>
        <p:guide orient="horz" pos="4319"/>
        <p:guide/>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5DB5224B-EEE7-1048-A2F6-961724A1247C}"/>
    <pc:docChg chg="custSel modSld">
      <pc:chgData name="Monaghan, Padraic" userId="dc80ae16-2699-4a0b-b78d-b9031f41d4f1" providerId="ADAL" clId="{5DB5224B-EEE7-1048-A2F6-961724A1247C}" dt="2021-09-24T09:49:57.051" v="2" actId="5793"/>
      <pc:docMkLst>
        <pc:docMk/>
      </pc:docMkLst>
      <pc:sldChg chg="modSp mod">
        <pc:chgData name="Monaghan, Padraic" userId="dc80ae16-2699-4a0b-b78d-b9031f41d4f1" providerId="ADAL" clId="{5DB5224B-EEE7-1048-A2F6-961724A1247C}" dt="2021-09-24T09:49:57.051" v="2" actId="5793"/>
        <pc:sldMkLst>
          <pc:docMk/>
          <pc:sldMk cId="2854461246" sldId="406"/>
        </pc:sldMkLst>
        <pc:spChg chg="mod">
          <ac:chgData name="Monaghan, Padraic" userId="dc80ae16-2699-4a0b-b78d-b9031f41d4f1" providerId="ADAL" clId="{5DB5224B-EEE7-1048-A2F6-961724A1247C}" dt="2021-09-24T09:49:57.051" v="2" actId="5793"/>
          <ac:spMkLst>
            <pc:docMk/>
            <pc:sldMk cId="2854461246" sldId="406"/>
            <ac:spMk id="3" creationId="{05F47D82-9E70-9D4B-9EBD-DED3F25D9551}"/>
          </ac:spMkLst>
        </pc:spChg>
      </pc:sldChg>
    </pc:docChg>
  </pc:docChgLst>
  <pc:docChgLst>
    <pc:chgData name="Monaghan, Padraic" userId="dc80ae16-2699-4a0b-b78d-b9031f41d4f1" providerId="ADAL" clId="{46AACE39-4ABE-8A45-8B36-BB77BB7716EC}"/>
    <pc:docChg chg="addSld delSld modSld">
      <pc:chgData name="Monaghan, Padraic" userId="dc80ae16-2699-4a0b-b78d-b9031f41d4f1" providerId="ADAL" clId="{46AACE39-4ABE-8A45-8B36-BB77BB7716EC}" dt="2024-09-28T15:48:14.744" v="3" actId="2696"/>
      <pc:docMkLst>
        <pc:docMk/>
      </pc:docMkLst>
      <pc:sldChg chg="del">
        <pc:chgData name="Monaghan, Padraic" userId="dc80ae16-2699-4a0b-b78d-b9031f41d4f1" providerId="ADAL" clId="{46AACE39-4ABE-8A45-8B36-BB77BB7716EC}" dt="2024-09-28T15:48:14.744" v="3" actId="2696"/>
        <pc:sldMkLst>
          <pc:docMk/>
          <pc:sldMk cId="2854461246" sldId="406"/>
        </pc:sldMkLst>
      </pc:sldChg>
      <pc:sldChg chg="del">
        <pc:chgData name="Monaghan, Padraic" userId="dc80ae16-2699-4a0b-b78d-b9031f41d4f1" providerId="ADAL" clId="{46AACE39-4ABE-8A45-8B36-BB77BB7716EC}" dt="2024-09-28T15:35:31.883" v="1" actId="2696"/>
        <pc:sldMkLst>
          <pc:docMk/>
          <pc:sldMk cId="1895254472" sldId="444"/>
        </pc:sldMkLst>
      </pc:sldChg>
      <pc:sldChg chg="add">
        <pc:chgData name="Monaghan, Padraic" userId="dc80ae16-2699-4a0b-b78d-b9031f41d4f1" providerId="ADAL" clId="{46AACE39-4ABE-8A45-8B36-BB77BB7716EC}" dt="2024-09-28T15:35:30.818" v="0"/>
        <pc:sldMkLst>
          <pc:docMk/>
          <pc:sldMk cId="3108243136" sldId="449"/>
        </pc:sldMkLst>
      </pc:sldChg>
      <pc:sldChg chg="add">
        <pc:chgData name="Monaghan, Padraic" userId="dc80ae16-2699-4a0b-b78d-b9031f41d4f1" providerId="ADAL" clId="{46AACE39-4ABE-8A45-8B36-BB77BB7716EC}" dt="2024-09-28T15:48:13.259" v="2"/>
        <pc:sldMkLst>
          <pc:docMk/>
          <pc:sldMk cId="3575067745" sldId="450"/>
        </pc:sldMkLst>
      </pc:sldChg>
    </pc:docChg>
  </pc:docChgLst>
  <pc:docChgLst>
    <pc:chgData name="Monaghan, Padraic" userId="dc80ae16-2699-4a0b-b78d-b9031f41d4f1" providerId="ADAL" clId="{9197951D-D0A4-9944-9457-841AB19A307A}"/>
    <pc:docChg chg="undo custSel modSld">
      <pc:chgData name="Monaghan, Padraic" userId="dc80ae16-2699-4a0b-b78d-b9031f41d4f1" providerId="ADAL" clId="{9197951D-D0A4-9944-9457-841AB19A307A}" dt="2022-10-11T09:24:53.686" v="5" actId="27636"/>
      <pc:docMkLst>
        <pc:docMk/>
      </pc:docMkLst>
      <pc:sldChg chg="addSp delSp modSp mod">
        <pc:chgData name="Monaghan, Padraic" userId="dc80ae16-2699-4a0b-b78d-b9031f41d4f1" providerId="ADAL" clId="{9197951D-D0A4-9944-9457-841AB19A307A}" dt="2022-10-11T09:24:53.686" v="5" actId="27636"/>
        <pc:sldMkLst>
          <pc:docMk/>
          <pc:sldMk cId="2854461246" sldId="406"/>
        </pc:sldMkLst>
        <pc:spChg chg="mod">
          <ac:chgData name="Monaghan, Padraic" userId="dc80ae16-2699-4a0b-b78d-b9031f41d4f1" providerId="ADAL" clId="{9197951D-D0A4-9944-9457-841AB19A307A}" dt="2022-10-11T09:24:53.686" v="5" actId="27636"/>
          <ac:spMkLst>
            <pc:docMk/>
            <pc:sldMk cId="2854461246" sldId="406"/>
            <ac:spMk id="3" creationId="{05F47D82-9E70-9D4B-9EBD-DED3F25D9551}"/>
          </ac:spMkLst>
        </pc:spChg>
        <pc:spChg chg="add del">
          <ac:chgData name="Monaghan, Padraic" userId="dc80ae16-2699-4a0b-b78d-b9031f41d4f1" providerId="ADAL" clId="{9197951D-D0A4-9944-9457-841AB19A307A}" dt="2022-10-11T09:24:45.257" v="1" actId="22"/>
          <ac:spMkLst>
            <pc:docMk/>
            <pc:sldMk cId="2854461246" sldId="406"/>
            <ac:spMk id="5" creationId="{88FFD4F8-ADD8-E4E3-34B7-36B7AC8C5357}"/>
          </ac:spMkLst>
        </pc:spChg>
      </pc:sldChg>
      <pc:sldChg chg="addSp delSp mod">
        <pc:chgData name="Monaghan, Padraic" userId="dc80ae16-2699-4a0b-b78d-b9031f41d4f1" providerId="ADAL" clId="{9197951D-D0A4-9944-9457-841AB19A307A}" dt="2022-10-11T09:24:49.755" v="3" actId="22"/>
        <pc:sldMkLst>
          <pc:docMk/>
          <pc:sldMk cId="1895254472" sldId="444"/>
        </pc:sldMkLst>
        <pc:spChg chg="add del">
          <ac:chgData name="Monaghan, Padraic" userId="dc80ae16-2699-4a0b-b78d-b9031f41d4f1" providerId="ADAL" clId="{9197951D-D0A4-9944-9457-841AB19A307A}" dt="2022-10-11T09:24:49.755" v="3" actId="22"/>
          <ac:spMkLst>
            <pc:docMk/>
            <pc:sldMk cId="1895254472" sldId="444"/>
            <ac:spMk id="4" creationId="{570FCD1F-A2C7-2604-AC3F-6121F41E164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Chart%20in%20Microsoft%20PowerPoint"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Lynott</a:t>
            </a:r>
            <a:r>
              <a:rPr lang="en-US" baseline="0"/>
              <a:t> et 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 in Microsoft PowerPoint]Sheet1'!$E$14</c:f>
              <c:strCache>
                <c:ptCount val="1"/>
                <c:pt idx="0">
                  <c:v>Reward for self</c:v>
                </c:pt>
              </c:strCache>
            </c:strRef>
          </c:tx>
          <c:spPr>
            <a:solidFill>
              <a:schemeClr val="accent1"/>
            </a:solidFill>
            <a:ln>
              <a:noFill/>
            </a:ln>
            <a:effectLst/>
          </c:spPr>
          <c:invertIfNegative val="0"/>
          <c:cat>
            <c:strRef>
              <c:f>'[Chart in Microsoft PowerPoint]Sheet1'!$D$15:$D$16</c:f>
              <c:strCache>
                <c:ptCount val="2"/>
                <c:pt idx="0">
                  <c:v>Held hot pad</c:v>
                </c:pt>
                <c:pt idx="1">
                  <c:v>Held cold pad</c:v>
                </c:pt>
              </c:strCache>
            </c:strRef>
          </c:cat>
          <c:val>
            <c:numRef>
              <c:f>'[Chart in Microsoft PowerPoint]Sheet1'!$E$15:$E$16</c:f>
              <c:numCache>
                <c:formatCode>General</c:formatCode>
                <c:ptCount val="2"/>
                <c:pt idx="0">
                  <c:v>248</c:v>
                </c:pt>
                <c:pt idx="1">
                  <c:v>219</c:v>
                </c:pt>
              </c:numCache>
            </c:numRef>
          </c:val>
          <c:extLst>
            <c:ext xmlns:c16="http://schemas.microsoft.com/office/drawing/2014/chart" uri="{C3380CC4-5D6E-409C-BE32-E72D297353CC}">
              <c16:uniqueId val="{00000000-9112-7640-AB5F-66FED7521B3A}"/>
            </c:ext>
          </c:extLst>
        </c:ser>
        <c:ser>
          <c:idx val="1"/>
          <c:order val="1"/>
          <c:tx>
            <c:strRef>
              <c:f>'[Chart in Microsoft PowerPoint]Sheet1'!$F$14</c:f>
              <c:strCache>
                <c:ptCount val="1"/>
                <c:pt idx="0">
                  <c:v>Reward for other</c:v>
                </c:pt>
              </c:strCache>
            </c:strRef>
          </c:tx>
          <c:spPr>
            <a:solidFill>
              <a:schemeClr val="accent2"/>
            </a:solidFill>
            <a:ln>
              <a:noFill/>
            </a:ln>
            <a:effectLst/>
          </c:spPr>
          <c:invertIfNegative val="0"/>
          <c:cat>
            <c:strRef>
              <c:f>'[Chart in Microsoft PowerPoint]Sheet1'!$D$15:$D$16</c:f>
              <c:strCache>
                <c:ptCount val="2"/>
                <c:pt idx="0">
                  <c:v>Held hot pad</c:v>
                </c:pt>
                <c:pt idx="1">
                  <c:v>Held cold pad</c:v>
                </c:pt>
              </c:strCache>
            </c:strRef>
          </c:cat>
          <c:val>
            <c:numRef>
              <c:f>'[Chart in Microsoft PowerPoint]Sheet1'!$F$15:$F$16</c:f>
              <c:numCache>
                <c:formatCode>General</c:formatCode>
                <c:ptCount val="2"/>
                <c:pt idx="0">
                  <c:v>182</c:v>
                </c:pt>
                <c:pt idx="1">
                  <c:v>212</c:v>
                </c:pt>
              </c:numCache>
            </c:numRef>
          </c:val>
          <c:extLst>
            <c:ext xmlns:c16="http://schemas.microsoft.com/office/drawing/2014/chart" uri="{C3380CC4-5D6E-409C-BE32-E72D297353CC}">
              <c16:uniqueId val="{00000001-9112-7640-AB5F-66FED7521B3A}"/>
            </c:ext>
          </c:extLst>
        </c:ser>
        <c:dLbls>
          <c:showLegendKey val="0"/>
          <c:showVal val="0"/>
          <c:showCatName val="0"/>
          <c:showSerName val="0"/>
          <c:showPercent val="0"/>
          <c:showBubbleSize val="0"/>
        </c:dLbls>
        <c:gapWidth val="219"/>
        <c:overlap val="-27"/>
        <c:axId val="-1101304608"/>
        <c:axId val="-1101636576"/>
      </c:barChart>
      <c:catAx>
        <c:axId val="-1101304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636576"/>
        <c:crosses val="autoZero"/>
        <c:auto val="1"/>
        <c:lblAlgn val="ctr"/>
        <c:lblOffset val="100"/>
        <c:noMultiLvlLbl val="0"/>
      </c:catAx>
      <c:valAx>
        <c:axId val="-11016365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Participants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1304608"/>
        <c:crosses val="autoZero"/>
        <c:crossBetween val="between"/>
      </c:valAx>
      <c:spPr>
        <a:noFill/>
        <a:ln>
          <a:noFill/>
        </a:ln>
        <a:effectLst/>
      </c:spPr>
    </c:plotArea>
    <c:legend>
      <c:legendPos val="b"/>
      <c:layout>
        <c:manualLayout>
          <c:xMode val="edge"/>
          <c:yMode val="edge"/>
          <c:x val="0.36673970162146602"/>
          <c:y val="0.167244823563721"/>
          <c:w val="0.299060643507437"/>
          <c:h val="0.2077551764362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Williams and Bargh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'[Chart in Microsoft PowerPoint]Sheet1'!$E$9</c:f>
              <c:strCache>
                <c:ptCount val="1"/>
                <c:pt idx="0">
                  <c:v>Reward for self</c:v>
                </c:pt>
              </c:strCache>
            </c:strRef>
          </c:tx>
          <c:spPr>
            <a:solidFill>
              <a:schemeClr val="accent1"/>
            </a:solidFill>
            <a:ln>
              <a:noFill/>
            </a:ln>
            <a:effectLst/>
          </c:spPr>
          <c:invertIfNegative val="0"/>
          <c:cat>
            <c:strRef>
              <c:f>'[Chart in Microsoft PowerPoint]Sheet1'!$D$10:$D$11</c:f>
              <c:strCache>
                <c:ptCount val="2"/>
                <c:pt idx="0">
                  <c:v>Held hot pad</c:v>
                </c:pt>
                <c:pt idx="1">
                  <c:v>Held cold pad</c:v>
                </c:pt>
              </c:strCache>
            </c:strRef>
          </c:cat>
          <c:val>
            <c:numRef>
              <c:f>'[Chart in Microsoft PowerPoint]Sheet1'!$E$10:$E$11</c:f>
              <c:numCache>
                <c:formatCode>General</c:formatCode>
                <c:ptCount val="2"/>
                <c:pt idx="0">
                  <c:v>12</c:v>
                </c:pt>
                <c:pt idx="1">
                  <c:v>20</c:v>
                </c:pt>
              </c:numCache>
            </c:numRef>
          </c:val>
          <c:extLst>
            <c:ext xmlns:c16="http://schemas.microsoft.com/office/drawing/2014/chart" uri="{C3380CC4-5D6E-409C-BE32-E72D297353CC}">
              <c16:uniqueId val="{00000000-00B9-2843-B50C-DD1952524A07}"/>
            </c:ext>
          </c:extLst>
        </c:ser>
        <c:ser>
          <c:idx val="1"/>
          <c:order val="1"/>
          <c:tx>
            <c:strRef>
              <c:f>'[Chart in Microsoft PowerPoint]Sheet1'!$F$9</c:f>
              <c:strCache>
                <c:ptCount val="1"/>
                <c:pt idx="0">
                  <c:v>Reward for other</c:v>
                </c:pt>
              </c:strCache>
            </c:strRef>
          </c:tx>
          <c:spPr>
            <a:solidFill>
              <a:schemeClr val="accent2"/>
            </a:solidFill>
            <a:ln>
              <a:noFill/>
            </a:ln>
            <a:effectLst/>
          </c:spPr>
          <c:invertIfNegative val="0"/>
          <c:cat>
            <c:strRef>
              <c:f>'[Chart in Microsoft PowerPoint]Sheet1'!$D$10:$D$11</c:f>
              <c:strCache>
                <c:ptCount val="2"/>
                <c:pt idx="0">
                  <c:v>Held hot pad</c:v>
                </c:pt>
                <c:pt idx="1">
                  <c:v>Held cold pad</c:v>
                </c:pt>
              </c:strCache>
            </c:strRef>
          </c:cat>
          <c:val>
            <c:numRef>
              <c:f>'[Chart in Microsoft PowerPoint]Sheet1'!$F$10:$F$11</c:f>
              <c:numCache>
                <c:formatCode>General</c:formatCode>
                <c:ptCount val="2"/>
                <c:pt idx="0">
                  <c:v>14</c:v>
                </c:pt>
                <c:pt idx="1">
                  <c:v>7</c:v>
                </c:pt>
              </c:numCache>
            </c:numRef>
          </c:val>
          <c:extLst>
            <c:ext xmlns:c16="http://schemas.microsoft.com/office/drawing/2014/chart" uri="{C3380CC4-5D6E-409C-BE32-E72D297353CC}">
              <c16:uniqueId val="{00000001-00B9-2843-B50C-DD1952524A07}"/>
            </c:ext>
          </c:extLst>
        </c:ser>
        <c:dLbls>
          <c:showLegendKey val="0"/>
          <c:showVal val="0"/>
          <c:showCatName val="0"/>
          <c:showSerName val="0"/>
          <c:showPercent val="0"/>
          <c:showBubbleSize val="0"/>
        </c:dLbls>
        <c:gapWidth val="219"/>
        <c:overlap val="-27"/>
        <c:axId val="-1096699040"/>
        <c:axId val="-1096697264"/>
      </c:barChart>
      <c:catAx>
        <c:axId val="-109669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697264"/>
        <c:crosses val="autoZero"/>
        <c:auto val="1"/>
        <c:lblAlgn val="ctr"/>
        <c:lblOffset val="100"/>
        <c:noMultiLvlLbl val="0"/>
      </c:catAx>
      <c:valAx>
        <c:axId val="-10966972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Participants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6699040"/>
        <c:crosses val="autoZero"/>
        <c:crossBetween val="between"/>
      </c:valAx>
      <c:spPr>
        <a:noFill/>
        <a:ln>
          <a:noFill/>
        </a:ln>
        <a:effectLst/>
      </c:spPr>
    </c:plotArea>
    <c:legend>
      <c:legendPos val="b"/>
      <c:layout>
        <c:manualLayout>
          <c:xMode val="edge"/>
          <c:yMode val="edge"/>
          <c:x val="0.18379943132108501"/>
          <c:y val="0.18576334208223999"/>
          <c:w val="0.28711153304876802"/>
          <c:h val="0.2077551764362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9/28/24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9/28/24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B21883-ECEB-5D44-BB40-BC7E77D99EF1}" type="slidenum">
              <a:rPr lang="en-GB" smtClean="0"/>
              <a:t>1</a:t>
            </a:fld>
            <a:endParaRPr lang="en-GB"/>
          </a:p>
        </p:txBody>
      </p:sp>
    </p:spTree>
    <p:extLst>
      <p:ext uri="{BB962C8B-B14F-4D97-AF65-F5344CB8AC3E}">
        <p14:creationId xmlns:p14="http://schemas.microsoft.com/office/powerpoint/2010/main" val="503412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9/28/24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9/28/24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9/28/24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28/09/2024</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28/09/2024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3.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image" Target="../media/image4.jpeg"/><Relationship Id="rId4" Type="http://schemas.openxmlformats.org/officeDocument/2006/relationships/slideLayout" Target="../slideLayouts/slideLayout24.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E2AA8-AE46-A641-AE46-8EADEDF9ECA2}"/>
              </a:ext>
            </a:extLst>
          </p:cNvPr>
          <p:cNvSpPr>
            <a:spLocks noGrp="1"/>
          </p:cNvSpPr>
          <p:nvPr>
            <p:ph type="ctrTitle"/>
          </p:nvPr>
        </p:nvSpPr>
        <p:spPr/>
        <p:txBody>
          <a:bodyPr/>
          <a:lstStyle/>
          <a:p>
            <a:r>
              <a:rPr lang="en-US" dirty="0"/>
              <a:t>Tales of madcap</a:t>
            </a:r>
            <a:r>
              <a:rPr lang="en-US" baseline="0" dirty="0"/>
              <a:t> science</a:t>
            </a:r>
            <a:endParaRPr lang="en-US" dirty="0"/>
          </a:p>
        </p:txBody>
      </p:sp>
      <p:sp>
        <p:nvSpPr>
          <p:cNvPr id="6" name="Rectangle 5" descr="black background"/>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oster of a person holding a phone&#10;&#10;Description automatically generated">
            <a:extLst>
              <a:ext uri="{FF2B5EF4-FFF2-40B4-BE49-F238E27FC236}">
                <a16:creationId xmlns:a16="http://schemas.microsoft.com/office/drawing/2014/main" id="{52941503-4937-3DB7-911B-30BC35DC9370}"/>
              </a:ext>
            </a:extLst>
          </p:cNvPr>
          <p:cNvPicPr>
            <a:picLocks noChangeAspect="1"/>
          </p:cNvPicPr>
          <p:nvPr/>
        </p:nvPicPr>
        <p:blipFill>
          <a:blip r:embed="rId3"/>
          <a:stretch>
            <a:fillRect/>
          </a:stretch>
        </p:blipFill>
        <p:spPr>
          <a:xfrm>
            <a:off x="2347310" y="0"/>
            <a:ext cx="4449379" cy="6858000"/>
          </a:xfrm>
          <a:prstGeom prst="rect">
            <a:avLst/>
          </a:prstGeom>
        </p:spPr>
      </p:pic>
    </p:spTree>
    <p:extLst>
      <p:ext uri="{BB962C8B-B14F-4D97-AF65-F5344CB8AC3E}">
        <p14:creationId xmlns:p14="http://schemas.microsoft.com/office/powerpoint/2010/main" val="3108243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How can you effectively represent the Williams and </a:t>
            </a:r>
            <a:r>
              <a:rPr lang="en-GB" dirty="0" err="1"/>
              <a:t>Bargh</a:t>
            </a:r>
            <a:r>
              <a:rPr lang="en-GB" dirty="0"/>
              <a:t> or Lynott et al. data?</a:t>
            </a:r>
          </a:p>
          <a:p>
            <a:pPr lvl="1"/>
            <a:r>
              <a:rPr lang="en-GB" dirty="0"/>
              <a:t>Scatterplot?</a:t>
            </a:r>
          </a:p>
          <a:p>
            <a:pPr lvl="1"/>
            <a:r>
              <a:rPr lang="en-GB" dirty="0"/>
              <a:t>Histogram?</a:t>
            </a:r>
          </a:p>
          <a:p>
            <a:pPr lvl="1"/>
            <a:r>
              <a:rPr lang="en-GB" dirty="0"/>
              <a:t>Something else?</a:t>
            </a:r>
          </a:p>
          <a:p>
            <a:pPr lvl="2"/>
            <a:r>
              <a:rPr lang="en-GB" dirty="0"/>
              <a:t>Why, why not?</a:t>
            </a:r>
          </a:p>
        </p:txBody>
      </p:sp>
      <p:sp>
        <p:nvSpPr>
          <p:cNvPr id="3" name="Title 2"/>
          <p:cNvSpPr>
            <a:spLocks noGrp="1"/>
          </p:cNvSpPr>
          <p:nvPr>
            <p:ph type="ctrTitle"/>
          </p:nvPr>
        </p:nvSpPr>
        <p:spPr/>
        <p:txBody>
          <a:bodyPr/>
          <a:lstStyle/>
          <a:p>
            <a:r>
              <a:rPr lang="en-GB" dirty="0"/>
              <a:t>Types of data and representation: How to represent nominal data?</a:t>
            </a:r>
          </a:p>
        </p:txBody>
      </p:sp>
    </p:spTree>
    <p:extLst>
      <p:ext uri="{BB962C8B-B14F-4D97-AF65-F5344CB8AC3E}">
        <p14:creationId xmlns:p14="http://schemas.microsoft.com/office/powerpoint/2010/main" val="378148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title="bar chart representation of Lynott et al. (2014) data">
            <a:extLst>
              <a:ext uri="{FF2B5EF4-FFF2-40B4-BE49-F238E27FC236}">
                <a16:creationId xmlns:a16="http://schemas.microsoft.com/office/drawing/2014/main" id="{B63B274D-7E54-AE47-AB46-963FAD5DF9D9}"/>
              </a:ext>
            </a:extLst>
          </p:cNvPr>
          <p:cNvGraphicFramePr>
            <a:graphicFrameLocks/>
          </p:cNvGraphicFramePr>
          <p:nvPr>
            <p:extLst>
              <p:ext uri="{D42A27DB-BD31-4B8C-83A1-F6EECF244321}">
                <p14:modId xmlns:p14="http://schemas.microsoft.com/office/powerpoint/2010/main" val="1474826001"/>
              </p:ext>
            </p:extLst>
          </p:nvPr>
        </p:nvGraphicFramePr>
        <p:xfrm>
          <a:off x="4783512" y="3454971"/>
          <a:ext cx="4000824"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title="bar chart representation of Williams and Bargh (2008) data">
            <a:extLst>
              <a:ext uri="{FF2B5EF4-FFF2-40B4-BE49-F238E27FC236}">
                <a16:creationId xmlns:a16="http://schemas.microsoft.com/office/drawing/2014/main" id="{065B2251-9730-6F42-B1D6-4AEB517BB35F}"/>
              </a:ext>
            </a:extLst>
          </p:cNvPr>
          <p:cNvGraphicFramePr>
            <a:graphicFrameLocks/>
          </p:cNvGraphicFramePr>
          <p:nvPr>
            <p:extLst>
              <p:ext uri="{D42A27DB-BD31-4B8C-83A1-F6EECF244321}">
                <p14:modId xmlns:p14="http://schemas.microsoft.com/office/powerpoint/2010/main" val="1995548809"/>
              </p:ext>
            </p:extLst>
          </p:nvPr>
        </p:nvGraphicFramePr>
        <p:xfrm>
          <a:off x="249936" y="3454971"/>
          <a:ext cx="4126992"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Content Placeholder 1"/>
          <p:cNvSpPr>
            <a:spLocks noGrp="1"/>
          </p:cNvSpPr>
          <p:nvPr>
            <p:ph idx="1"/>
          </p:nvPr>
        </p:nvSpPr>
        <p:spPr/>
        <p:txBody>
          <a:bodyPr/>
          <a:lstStyle/>
          <a:p>
            <a:r>
              <a:rPr lang="en-GB" dirty="0"/>
              <a:t>It is not interval/ratio, so can’t use a continuous graph</a:t>
            </a:r>
          </a:p>
          <a:p>
            <a:r>
              <a:rPr lang="en-GB" dirty="0"/>
              <a:t>It is nominal – the numbers refer to classifications of people into categories</a:t>
            </a:r>
          </a:p>
        </p:txBody>
      </p:sp>
      <p:sp>
        <p:nvSpPr>
          <p:cNvPr id="3" name="Title 2"/>
          <p:cNvSpPr>
            <a:spLocks noGrp="1"/>
          </p:cNvSpPr>
          <p:nvPr>
            <p:ph type="ctrTitle"/>
          </p:nvPr>
        </p:nvSpPr>
        <p:spPr/>
        <p:txBody>
          <a:bodyPr/>
          <a:lstStyle/>
          <a:p>
            <a:r>
              <a:rPr lang="en-GB" dirty="0"/>
              <a:t>Types of data and representation: Bar graphs for nominal data</a:t>
            </a:r>
          </a:p>
        </p:txBody>
      </p:sp>
    </p:spTree>
    <p:extLst>
      <p:ext uri="{BB962C8B-B14F-4D97-AF65-F5344CB8AC3E}">
        <p14:creationId xmlns:p14="http://schemas.microsoft.com/office/powerpoint/2010/main" val="324247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Investigated types of data, and how to represent them</a:t>
            </a:r>
            <a:endParaRPr lang="en-US" dirty="0"/>
          </a:p>
          <a:p>
            <a:r>
              <a:rPr lang="en-US" dirty="0"/>
              <a:t>Interpreting bar graphs, scatter plots, and interpretation of patterns in these graphs</a:t>
            </a:r>
          </a:p>
          <a:p>
            <a:endParaRPr lang="en-GB" dirty="0"/>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1631717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Module outline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normAutofit lnSpcReduction="10000"/>
          </a:bodyPr>
          <a:lstStyle/>
          <a:p>
            <a:r>
              <a:rPr lang="en-US" dirty="0"/>
              <a:t>Week 1: Introducing data, introducing </a:t>
            </a:r>
            <a:r>
              <a:rPr lang="en-US" dirty="0" err="1"/>
              <a:t>Rstudio</a:t>
            </a:r>
            <a:endParaRPr lang="en-US" dirty="0"/>
          </a:p>
          <a:p>
            <a:r>
              <a:rPr lang="en-US" b="1" dirty="0"/>
              <a:t>Week 2: Manipulating data, using </a:t>
            </a:r>
            <a:r>
              <a:rPr lang="en-US" b="1" dirty="0" err="1"/>
              <a:t>Rstudio</a:t>
            </a:r>
            <a:endParaRPr lang="en-US" b="1" dirty="0"/>
          </a:p>
          <a:p>
            <a:r>
              <a:rPr lang="en-US" dirty="0"/>
              <a:t>Week 3: Exploring data and creating figures and graphs, using </a:t>
            </a:r>
            <a:r>
              <a:rPr lang="en-US" dirty="0" err="1"/>
              <a:t>Rstudio</a:t>
            </a:r>
            <a:endParaRPr lang="en-US" dirty="0"/>
          </a:p>
          <a:p>
            <a:r>
              <a:rPr lang="en-US" dirty="0"/>
              <a:t>Week 4: Categorical data and the chi-squared test – testing random versus structured?</a:t>
            </a:r>
          </a:p>
          <a:p>
            <a:r>
              <a:rPr lang="en-US" dirty="0"/>
              <a:t>Week 5: t-tests – testing whether two groups are different</a:t>
            </a:r>
          </a:p>
          <a:p>
            <a:r>
              <a:rPr lang="en-US" dirty="0"/>
              <a:t>Week 6: Research report/analysis</a:t>
            </a:r>
            <a:endParaRPr lang="en-US" dirty="0">
              <a:ea typeface="+mn-lt"/>
              <a:cs typeface="+mn-lt"/>
            </a:endParaRPr>
          </a:p>
          <a:p>
            <a:r>
              <a:rPr lang="en-US" dirty="0"/>
              <a:t>Week 7: Measurement, hypotheses, associations (correlations)</a:t>
            </a:r>
          </a:p>
          <a:p>
            <a:r>
              <a:rPr lang="en-US" dirty="0"/>
              <a:t>Week 8: Predicting </a:t>
            </a:r>
            <a:r>
              <a:rPr lang="en-US" dirty="0" err="1"/>
              <a:t>behaviour</a:t>
            </a:r>
            <a:r>
              <a:rPr lang="en-US" dirty="0"/>
              <a:t>: the linear model</a:t>
            </a:r>
          </a:p>
          <a:p>
            <a:r>
              <a:rPr lang="en-US" dirty="0"/>
              <a:t>Week 9: Data </a:t>
            </a:r>
            <a:r>
              <a:rPr lang="en-US" dirty="0" err="1"/>
              <a:t>visualisation</a:t>
            </a:r>
            <a:endParaRPr lang="en-US" dirty="0"/>
          </a:p>
          <a:p>
            <a:r>
              <a:rPr lang="en-US" dirty="0"/>
              <a:t>Week 10: Predicting </a:t>
            </a:r>
            <a:r>
              <a:rPr lang="en-US" dirty="0" err="1"/>
              <a:t>behaviour</a:t>
            </a:r>
            <a:r>
              <a:rPr lang="en-US" dirty="0"/>
              <a:t>: developing the linear model</a:t>
            </a:r>
          </a:p>
          <a:p>
            <a:endParaRPr lang="en-US" dirty="0"/>
          </a:p>
        </p:txBody>
      </p:sp>
    </p:spTree>
    <p:extLst>
      <p:ext uri="{BB962C8B-B14F-4D97-AF65-F5344CB8AC3E}">
        <p14:creationId xmlns:p14="http://schemas.microsoft.com/office/powerpoint/2010/main" val="357506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2</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By the end of this session, you should be able to:</a:t>
            </a:r>
          </a:p>
          <a:p>
            <a:endParaRPr lang="en-US" dirty="0"/>
          </a:p>
          <a:p>
            <a:r>
              <a:rPr lang="en-US" dirty="0"/>
              <a:t>Understand the importance of open data in psychology</a:t>
            </a:r>
          </a:p>
          <a:p>
            <a:endParaRPr lang="en-US" dirty="0"/>
          </a:p>
          <a:p>
            <a:r>
              <a:rPr lang="en-US" b="1" dirty="0"/>
              <a:t>Understand different types of data and how best to represent them</a:t>
            </a:r>
          </a:p>
          <a:p>
            <a:r>
              <a:rPr lang="en-US" b="1" dirty="0"/>
              <a:t>Understand bar graphs, scatter plots, and interpret patterns in these graphs</a:t>
            </a:r>
          </a:p>
          <a:p>
            <a:endParaRPr lang="en-US" dirty="0"/>
          </a:p>
          <a:p>
            <a:r>
              <a:rPr lang="en-US" dirty="0"/>
              <a:t>Open data sets in R-studio and manipulate those data</a:t>
            </a:r>
          </a:p>
          <a:p>
            <a:r>
              <a:rPr lang="en-US" dirty="0"/>
              <a:t>Use R-studio to make simple graphs</a:t>
            </a:r>
          </a:p>
          <a:p>
            <a:endParaRPr lang="en-US" dirty="0"/>
          </a:p>
        </p:txBody>
      </p:sp>
    </p:spTree>
    <p:extLst>
      <p:ext uri="{BB962C8B-B14F-4D97-AF65-F5344CB8AC3E}">
        <p14:creationId xmlns:p14="http://schemas.microsoft.com/office/powerpoint/2010/main" val="148960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1657819"/>
            <a:ext cx="8219256" cy="4531598"/>
          </a:xfrm>
        </p:spPr>
        <p:txBody>
          <a:bodyPr/>
          <a:lstStyle/>
          <a:p>
            <a:pPr marL="0" indent="0">
              <a:buNone/>
            </a:pPr>
            <a:r>
              <a:rPr lang="en-GB" dirty="0"/>
              <a:t>Numbers have three important functions for researchers:</a:t>
            </a:r>
          </a:p>
          <a:p>
            <a:pPr marL="857250" lvl="1" indent="-457200">
              <a:buFont typeface="+mj-lt"/>
              <a:buAutoNum type="arabicPeriod"/>
            </a:pPr>
            <a:r>
              <a:rPr lang="en-GB" sz="2400" dirty="0"/>
              <a:t>Classify or categorise - </a:t>
            </a:r>
            <a:r>
              <a:rPr lang="en-GB" sz="2400" b="1" dirty="0">
                <a:solidFill>
                  <a:srgbClr val="D52B1E"/>
                </a:solidFill>
                <a:latin typeface="+mj-lt"/>
                <a:ea typeface="+mj-ea"/>
                <a:cs typeface="+mj-cs"/>
              </a:rPr>
              <a:t>Nominal data</a:t>
            </a:r>
            <a:endParaRPr lang="en-GB" dirty="0"/>
          </a:p>
          <a:p>
            <a:pPr marL="1257300" lvl="2" indent="-457200"/>
            <a:r>
              <a:rPr lang="en-GB" dirty="0"/>
              <a:t>E.g. male/female, young/old, red/green/blue</a:t>
            </a:r>
          </a:p>
          <a:p>
            <a:pPr marL="1257300" lvl="2" indent="-457200"/>
            <a:r>
              <a:rPr lang="en-GB" dirty="0"/>
              <a:t>Each case can only be in one category.</a:t>
            </a:r>
          </a:p>
          <a:p>
            <a:pPr marL="1257300" lvl="2" indent="-457200"/>
            <a:endParaRPr lang="en-GB" dirty="0"/>
          </a:p>
          <a:p>
            <a:pPr marL="857250" lvl="1" indent="-457200">
              <a:buFont typeface="+mj-lt"/>
              <a:buAutoNum type="arabicPeriod"/>
            </a:pPr>
            <a:r>
              <a:rPr lang="en-GB" sz="2400" dirty="0"/>
              <a:t>Rank or order - </a:t>
            </a:r>
            <a:r>
              <a:rPr lang="en-GB" sz="2400" b="1" dirty="0">
                <a:solidFill>
                  <a:srgbClr val="D52B1E"/>
                </a:solidFill>
                <a:latin typeface="+mj-lt"/>
                <a:ea typeface="+mj-ea"/>
                <a:cs typeface="+mj-cs"/>
              </a:rPr>
              <a:t>Ordinal data</a:t>
            </a:r>
          </a:p>
          <a:p>
            <a:pPr marL="1257300" lvl="2" indent="-457200"/>
            <a:r>
              <a:rPr lang="en-GB" dirty="0"/>
              <a:t>E.g. first, second, third…</a:t>
            </a:r>
          </a:p>
          <a:p>
            <a:pPr marL="1257300" lvl="2" indent="-457200"/>
            <a:r>
              <a:rPr lang="en-GB" dirty="0"/>
              <a:t>Does not indicate magnitude of differences between ranks.</a:t>
            </a:r>
          </a:p>
          <a:p>
            <a:pPr marL="1257300" lvl="2" indent="-457200"/>
            <a:endParaRPr lang="en-GB" dirty="0"/>
          </a:p>
          <a:p>
            <a:pPr marL="857250" lvl="1" indent="-457200">
              <a:buFont typeface="+mj-lt"/>
              <a:buAutoNum type="arabicPeriod"/>
            </a:pPr>
            <a:r>
              <a:rPr lang="en-GB" sz="2400" dirty="0"/>
              <a:t>Score – </a:t>
            </a:r>
            <a:r>
              <a:rPr lang="en-GB" sz="2400" b="1" dirty="0">
                <a:solidFill>
                  <a:srgbClr val="D52B1E"/>
                </a:solidFill>
                <a:latin typeface="+mj-lt"/>
                <a:ea typeface="+mj-ea"/>
                <a:cs typeface="+mj-cs"/>
              </a:rPr>
              <a:t>Interval/Ratio data</a:t>
            </a:r>
            <a:endParaRPr lang="en-GB" dirty="0"/>
          </a:p>
          <a:p>
            <a:pPr marL="1257300" lvl="2" indent="-457200"/>
            <a:r>
              <a:rPr lang="en-GB" dirty="0"/>
              <a:t>E.g. number of correct answers, reaction time</a:t>
            </a:r>
          </a:p>
          <a:p>
            <a:pPr marL="1257300" lvl="2" indent="-457200"/>
            <a:r>
              <a:rPr lang="en-GB" dirty="0"/>
              <a:t>Tells us about the order of data but also the distance between them.</a:t>
            </a:r>
          </a:p>
          <a:p>
            <a:pPr marL="0" indent="0">
              <a:buNone/>
            </a:pPr>
            <a:endParaRPr lang="en-GB" dirty="0"/>
          </a:p>
        </p:txBody>
      </p:sp>
      <p:sp>
        <p:nvSpPr>
          <p:cNvPr id="5" name="Title 4"/>
          <p:cNvSpPr>
            <a:spLocks noGrp="1"/>
          </p:cNvSpPr>
          <p:nvPr>
            <p:ph type="ctrTitle"/>
          </p:nvPr>
        </p:nvSpPr>
        <p:spPr/>
        <p:txBody>
          <a:bodyPr/>
          <a:lstStyle/>
          <a:p>
            <a:r>
              <a:rPr lang="en-GB" dirty="0"/>
              <a:t>Reminder: Types of Data</a:t>
            </a:r>
          </a:p>
        </p:txBody>
      </p:sp>
    </p:spTree>
    <p:extLst>
      <p:ext uri="{BB962C8B-B14F-4D97-AF65-F5344CB8AC3E}">
        <p14:creationId xmlns:p14="http://schemas.microsoft.com/office/powerpoint/2010/main" val="391755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Types of data and representation: What type of data?</a:t>
            </a:r>
          </a:p>
        </p:txBody>
      </p:sp>
      <p:pic>
        <p:nvPicPr>
          <p:cNvPr id="4" name="Picture 2" descr="graph plots mean in smile condition against mean in pout condition for each of the 17 labs. The points vary in terms of whether pout is greater or less than smile across the labs" title="graph showing 17 labs data">
            <a:extLst>
              <a:ext uri="{FF2B5EF4-FFF2-40B4-BE49-F238E27FC236}">
                <a16:creationId xmlns:a16="http://schemas.microsoft.com/office/drawing/2014/main" id="{E9137758-5FBB-1148-969B-D917AE8657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576788" y="1903049"/>
            <a:ext cx="3175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34E068-3B67-9046-9A3E-B40D3DE0EC84}"/>
              </a:ext>
            </a:extLst>
          </p:cNvPr>
          <p:cNvSpPr txBox="1"/>
          <p:nvPr/>
        </p:nvSpPr>
        <p:spPr>
          <a:xfrm>
            <a:off x="467544" y="1903049"/>
            <a:ext cx="4912021" cy="4893647"/>
          </a:xfrm>
          <a:prstGeom prst="rect">
            <a:avLst/>
          </a:prstGeom>
          <a:noFill/>
        </p:spPr>
        <p:txBody>
          <a:bodyPr wrap="square" rtlCol="0">
            <a:spAutoFit/>
          </a:bodyPr>
          <a:lstStyle/>
          <a:p>
            <a:r>
              <a:rPr lang="en-GB" sz="2400" dirty="0" err="1"/>
              <a:t>Wagenmakers</a:t>
            </a:r>
            <a:r>
              <a:rPr lang="en-GB" sz="2400" dirty="0"/>
              <a:t> et al. (2016): </a:t>
            </a:r>
          </a:p>
          <a:p>
            <a:endParaRPr lang="en-GB" sz="2400" dirty="0"/>
          </a:p>
          <a:p>
            <a:r>
              <a:rPr lang="en-GB" sz="2400" dirty="0"/>
              <a:t>Fig. 3. The rating for the pout condition is plotted against that of the smile condition across data collected in 17 labs; </a:t>
            </a:r>
          </a:p>
          <a:p>
            <a:endParaRPr lang="en-GB" sz="2400" dirty="0"/>
          </a:p>
          <a:p>
            <a:r>
              <a:rPr lang="en-GB" sz="2400" dirty="0"/>
              <a:t>the facial feedback hypothesis predicts the values to lie above the main diagonal. </a:t>
            </a:r>
          </a:p>
          <a:p>
            <a:endParaRPr lang="en-GB" sz="2400" dirty="0"/>
          </a:p>
          <a:p>
            <a:r>
              <a:rPr lang="en-GB" sz="2400" dirty="0"/>
              <a:t>In Study 1 by SMS, the mean difference was 0.82. </a:t>
            </a:r>
          </a:p>
        </p:txBody>
      </p:sp>
    </p:spTree>
    <p:extLst>
      <p:ext uri="{BB962C8B-B14F-4D97-AF65-F5344CB8AC3E}">
        <p14:creationId xmlns:p14="http://schemas.microsoft.com/office/powerpoint/2010/main" val="385929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graph plots mean in smile condition against mean in pout condition for each of the 17 labs. The points vary in terms of whether pout is greater or less than smile across the labs" title="graph showing 17 labs data">
            <a:extLst>
              <a:ext uri="{FF2B5EF4-FFF2-40B4-BE49-F238E27FC236}">
                <a16:creationId xmlns:a16="http://schemas.microsoft.com/office/drawing/2014/main" id="{E9137758-5FBB-1148-969B-D917AE8657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a:stretch/>
        </p:blipFill>
        <p:spPr bwMode="auto">
          <a:xfrm>
            <a:off x="5576788" y="1903049"/>
            <a:ext cx="3175000"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67544" y="1853206"/>
            <a:ext cx="5109244" cy="4425355"/>
          </a:xfrm>
        </p:spPr>
        <p:txBody>
          <a:bodyPr/>
          <a:lstStyle/>
          <a:p>
            <a:r>
              <a:rPr lang="en-GB" dirty="0"/>
              <a:t>Interval/ratio data</a:t>
            </a:r>
          </a:p>
          <a:p>
            <a:pPr lvl="1"/>
            <a:r>
              <a:rPr lang="en-GB" dirty="0"/>
              <a:t>Continuous figure</a:t>
            </a:r>
          </a:p>
          <a:p>
            <a:pPr lvl="1"/>
            <a:r>
              <a:rPr lang="en-GB" dirty="0"/>
              <a:t>(relation between two variables)</a:t>
            </a:r>
          </a:p>
          <a:p>
            <a:pPr lvl="2"/>
            <a:r>
              <a:rPr lang="en-GB" dirty="0"/>
              <a:t>E.g., lab-based results from </a:t>
            </a:r>
            <a:r>
              <a:rPr lang="en-GB" dirty="0" err="1"/>
              <a:t>Wagenmakers</a:t>
            </a:r>
            <a:r>
              <a:rPr lang="en-GB" dirty="0"/>
              <a:t> et al. (2017):</a:t>
            </a:r>
          </a:p>
          <a:p>
            <a:pPr lvl="2"/>
            <a:endParaRPr lang="en-GB" dirty="0"/>
          </a:p>
        </p:txBody>
      </p:sp>
      <p:sp>
        <p:nvSpPr>
          <p:cNvPr id="3" name="Title 2"/>
          <p:cNvSpPr>
            <a:spLocks noGrp="1"/>
          </p:cNvSpPr>
          <p:nvPr>
            <p:ph type="ctrTitle"/>
          </p:nvPr>
        </p:nvSpPr>
        <p:spPr/>
        <p:txBody>
          <a:bodyPr/>
          <a:lstStyle/>
          <a:p>
            <a:r>
              <a:rPr lang="en-GB" dirty="0"/>
              <a:t>Types of data and representation:</a:t>
            </a:r>
            <a:br>
              <a:rPr lang="en-GB" dirty="0"/>
            </a:br>
            <a:r>
              <a:rPr lang="en-GB" dirty="0"/>
              <a:t>What type of data? – interval/ratio</a:t>
            </a:r>
          </a:p>
        </p:txBody>
      </p:sp>
    </p:spTree>
    <p:extLst>
      <p:ext uri="{BB962C8B-B14F-4D97-AF65-F5344CB8AC3E}">
        <p14:creationId xmlns:p14="http://schemas.microsoft.com/office/powerpoint/2010/main" val="176743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7591368" cy="4425355"/>
          </a:xfrm>
        </p:spPr>
        <p:txBody>
          <a:bodyPr/>
          <a:lstStyle/>
          <a:p>
            <a:r>
              <a:rPr lang="en-GB" dirty="0"/>
              <a:t>Nominal data</a:t>
            </a:r>
          </a:p>
          <a:p>
            <a:pPr lvl="1"/>
            <a:r>
              <a:rPr lang="en-GB" dirty="0"/>
              <a:t>Can’t have a continuous figure (</a:t>
            </a:r>
            <a:r>
              <a:rPr lang="en-GB" i="1" dirty="0"/>
              <a:t>why not?</a:t>
            </a:r>
            <a:r>
              <a:rPr lang="en-GB" dirty="0"/>
              <a:t>)</a:t>
            </a:r>
          </a:p>
          <a:p>
            <a:pPr lvl="1"/>
            <a:endParaRPr lang="en-GB" dirty="0"/>
          </a:p>
          <a:p>
            <a:r>
              <a:rPr lang="en-GB" dirty="0"/>
              <a:t>Example: Williams, L. E., &amp; </a:t>
            </a:r>
            <a:r>
              <a:rPr lang="en-GB" dirty="0" err="1"/>
              <a:t>Bargh</a:t>
            </a:r>
            <a:r>
              <a:rPr lang="en-GB" dirty="0"/>
              <a:t>, J. A. (2008). Experiencing physical warmth promotes interpersonal warmth. </a:t>
            </a:r>
            <a:r>
              <a:rPr lang="en-GB" i="1" dirty="0"/>
              <a:t>Science, 322, </a:t>
            </a:r>
            <a:r>
              <a:rPr lang="en-GB" dirty="0"/>
              <a:t>306–307.</a:t>
            </a:r>
          </a:p>
          <a:p>
            <a:pPr lvl="1"/>
            <a:r>
              <a:rPr lang="en-GB" dirty="0"/>
              <a:t>53 participants held either a hot or cold heat pad and judged whether they would recommend it (cover story)</a:t>
            </a:r>
          </a:p>
          <a:p>
            <a:pPr lvl="1"/>
            <a:r>
              <a:rPr lang="en-GB" dirty="0"/>
              <a:t>Then chose reward of a drink for themselves or a voucher for a friend</a:t>
            </a:r>
          </a:p>
          <a:p>
            <a:pPr lvl="2"/>
            <a:r>
              <a:rPr lang="en-GB" i="1" dirty="0"/>
              <a:t>Who chose what?</a:t>
            </a:r>
          </a:p>
        </p:txBody>
      </p:sp>
      <p:sp>
        <p:nvSpPr>
          <p:cNvPr id="3" name="Title 2"/>
          <p:cNvSpPr>
            <a:spLocks noGrp="1"/>
          </p:cNvSpPr>
          <p:nvPr>
            <p:ph type="ctrTitle"/>
          </p:nvPr>
        </p:nvSpPr>
        <p:spPr/>
        <p:txBody>
          <a:bodyPr/>
          <a:lstStyle/>
          <a:p>
            <a:r>
              <a:rPr lang="en-GB" dirty="0"/>
              <a:t>Types of data and representation:</a:t>
            </a:r>
            <a:br>
              <a:rPr lang="en-GB" dirty="0"/>
            </a:br>
            <a:r>
              <a:rPr lang="en-GB" dirty="0"/>
              <a:t>Representing nominal data</a:t>
            </a:r>
          </a:p>
        </p:txBody>
      </p:sp>
    </p:spTree>
    <p:extLst>
      <p:ext uri="{BB962C8B-B14F-4D97-AF65-F5344CB8AC3E}">
        <p14:creationId xmlns:p14="http://schemas.microsoft.com/office/powerpoint/2010/main" val="400777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00808"/>
            <a:ext cx="7591368" cy="4425355"/>
          </a:xfrm>
        </p:spPr>
        <p:txBody>
          <a:bodyPr/>
          <a:lstStyle/>
          <a:p>
            <a:endParaRPr lang="en-GB" dirty="0"/>
          </a:p>
          <a:p>
            <a:endParaRPr lang="en-GB" dirty="0"/>
          </a:p>
          <a:p>
            <a:endParaRPr lang="en-GB" dirty="0"/>
          </a:p>
          <a:p>
            <a:endParaRPr lang="en-GB" dirty="0"/>
          </a:p>
          <a:p>
            <a:endParaRPr lang="en-GB" dirty="0"/>
          </a:p>
          <a:p>
            <a:r>
              <a:rPr lang="en-GB" dirty="0"/>
              <a:t>Wow! </a:t>
            </a:r>
            <a:r>
              <a:rPr lang="en-GB"/>
              <a:t>That’s </a:t>
            </a:r>
            <a:r>
              <a:rPr lang="en-GB" dirty="0"/>
              <a:t>unbelievable!!</a:t>
            </a:r>
            <a:endParaRPr lang="en-GB" i="1" dirty="0"/>
          </a:p>
          <a:p>
            <a:endParaRPr lang="en-GB" dirty="0"/>
          </a:p>
          <a:p>
            <a:r>
              <a:rPr lang="en-GB" dirty="0"/>
              <a:t>Nominal/categorical data</a:t>
            </a:r>
          </a:p>
          <a:p>
            <a:pPr lvl="1"/>
            <a:r>
              <a:rPr lang="en-GB" dirty="0"/>
              <a:t>Can’t have a continuous figure (</a:t>
            </a:r>
            <a:r>
              <a:rPr lang="en-GB" i="1" dirty="0"/>
              <a:t>why not?</a:t>
            </a:r>
            <a:r>
              <a:rPr lang="en-GB" dirty="0"/>
              <a:t>)</a:t>
            </a:r>
          </a:p>
        </p:txBody>
      </p:sp>
      <p:graphicFrame>
        <p:nvGraphicFramePr>
          <p:cNvPr id="5" name="Table 4" title="Table reporting data from Williams and Bargh (2008) study ">
            <a:extLst>
              <a:ext uri="{FF2B5EF4-FFF2-40B4-BE49-F238E27FC236}">
                <a16:creationId xmlns:a16="http://schemas.microsoft.com/office/drawing/2014/main" id="{BCCCBB87-C487-9242-940F-C46EE649BF93}"/>
              </a:ext>
            </a:extLst>
          </p:cNvPr>
          <p:cNvGraphicFramePr>
            <a:graphicFrameLocks noGrp="1"/>
          </p:cNvGraphicFramePr>
          <p:nvPr>
            <p:extLst>
              <p:ext uri="{D42A27DB-BD31-4B8C-83A1-F6EECF244321}">
                <p14:modId xmlns:p14="http://schemas.microsoft.com/office/powerpoint/2010/main" val="1847875986"/>
              </p:ext>
            </p:extLst>
          </p:nvPr>
        </p:nvGraphicFramePr>
        <p:xfrm>
          <a:off x="1215228" y="1852699"/>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23580098"/>
                    </a:ext>
                  </a:extLst>
                </a:gridCol>
                <a:gridCol w="2032000">
                  <a:extLst>
                    <a:ext uri="{9D8B030D-6E8A-4147-A177-3AD203B41FA5}">
                      <a16:colId xmlns:a16="http://schemas.microsoft.com/office/drawing/2014/main" val="376163516"/>
                    </a:ext>
                  </a:extLst>
                </a:gridCol>
                <a:gridCol w="2032000">
                  <a:extLst>
                    <a:ext uri="{9D8B030D-6E8A-4147-A177-3AD203B41FA5}">
                      <a16:colId xmlns:a16="http://schemas.microsoft.com/office/drawing/2014/main" val="2312736489"/>
                    </a:ext>
                  </a:extLst>
                </a:gridCol>
              </a:tblGrid>
              <a:tr h="370840">
                <a:tc>
                  <a:txBody>
                    <a:bodyPr/>
                    <a:lstStyle/>
                    <a:p>
                      <a:endParaRPr lang="en-US" dirty="0"/>
                    </a:p>
                  </a:txBody>
                  <a:tcPr/>
                </a:tc>
                <a:tc>
                  <a:txBody>
                    <a:bodyPr/>
                    <a:lstStyle/>
                    <a:p>
                      <a:r>
                        <a:rPr lang="en-US" dirty="0"/>
                        <a:t>Reward for self</a:t>
                      </a:r>
                    </a:p>
                  </a:txBody>
                  <a:tcPr/>
                </a:tc>
                <a:tc>
                  <a:txBody>
                    <a:bodyPr/>
                    <a:lstStyle/>
                    <a:p>
                      <a:r>
                        <a:rPr lang="en-US" dirty="0"/>
                        <a:t>Reward for other</a:t>
                      </a:r>
                    </a:p>
                  </a:txBody>
                  <a:tcPr/>
                </a:tc>
                <a:extLst>
                  <a:ext uri="{0D108BD9-81ED-4DB2-BD59-A6C34878D82A}">
                    <a16:rowId xmlns:a16="http://schemas.microsoft.com/office/drawing/2014/main" val="1568156800"/>
                  </a:ext>
                </a:extLst>
              </a:tr>
              <a:tr h="370840">
                <a:tc>
                  <a:txBody>
                    <a:bodyPr/>
                    <a:lstStyle/>
                    <a:p>
                      <a:r>
                        <a:rPr lang="en-US" dirty="0"/>
                        <a:t>Held hot pad</a:t>
                      </a:r>
                    </a:p>
                  </a:txBody>
                  <a:tcPr/>
                </a:tc>
                <a:tc>
                  <a:txBody>
                    <a:bodyPr/>
                    <a:lstStyle/>
                    <a:p>
                      <a:r>
                        <a:rPr lang="en-US" dirty="0"/>
                        <a:t>12</a:t>
                      </a:r>
                    </a:p>
                  </a:txBody>
                  <a:tcPr/>
                </a:tc>
                <a:tc>
                  <a:txBody>
                    <a:bodyPr/>
                    <a:lstStyle/>
                    <a:p>
                      <a:r>
                        <a:rPr lang="en-US" dirty="0"/>
                        <a:t>14</a:t>
                      </a:r>
                    </a:p>
                  </a:txBody>
                  <a:tcPr/>
                </a:tc>
                <a:extLst>
                  <a:ext uri="{0D108BD9-81ED-4DB2-BD59-A6C34878D82A}">
                    <a16:rowId xmlns:a16="http://schemas.microsoft.com/office/drawing/2014/main" val="2347838583"/>
                  </a:ext>
                </a:extLst>
              </a:tr>
              <a:tr h="370840">
                <a:tc>
                  <a:txBody>
                    <a:bodyPr/>
                    <a:lstStyle/>
                    <a:p>
                      <a:r>
                        <a:rPr lang="en-US" dirty="0"/>
                        <a:t>Held cold pad</a:t>
                      </a:r>
                    </a:p>
                  </a:txBody>
                  <a:tcPr/>
                </a:tc>
                <a:tc>
                  <a:txBody>
                    <a:bodyPr/>
                    <a:lstStyle/>
                    <a:p>
                      <a:r>
                        <a:rPr lang="en-US" dirty="0"/>
                        <a:t>20</a:t>
                      </a:r>
                    </a:p>
                  </a:txBody>
                  <a:tcPr/>
                </a:tc>
                <a:tc>
                  <a:txBody>
                    <a:bodyPr/>
                    <a:lstStyle/>
                    <a:p>
                      <a:r>
                        <a:rPr lang="en-US" dirty="0"/>
                        <a:t>7</a:t>
                      </a:r>
                    </a:p>
                  </a:txBody>
                  <a:tcPr/>
                </a:tc>
                <a:extLst>
                  <a:ext uri="{0D108BD9-81ED-4DB2-BD59-A6C34878D82A}">
                    <a16:rowId xmlns:a16="http://schemas.microsoft.com/office/drawing/2014/main" val="2166709576"/>
                  </a:ext>
                </a:extLst>
              </a:tr>
            </a:tbl>
          </a:graphicData>
        </a:graphic>
      </p:graphicFrame>
      <p:sp>
        <p:nvSpPr>
          <p:cNvPr id="3" name="Title 2"/>
          <p:cNvSpPr>
            <a:spLocks noGrp="1"/>
          </p:cNvSpPr>
          <p:nvPr>
            <p:ph type="ctrTitle"/>
          </p:nvPr>
        </p:nvSpPr>
        <p:spPr>
          <a:xfrm>
            <a:off x="467543" y="476672"/>
            <a:ext cx="7016989" cy="1152128"/>
          </a:xfrm>
        </p:spPr>
        <p:txBody>
          <a:bodyPr/>
          <a:lstStyle/>
          <a:p>
            <a:r>
              <a:rPr lang="en-GB" dirty="0"/>
              <a:t>Types of data and representation: The original nominal data</a:t>
            </a:r>
          </a:p>
        </p:txBody>
      </p:sp>
    </p:spTree>
    <p:extLst>
      <p:ext uri="{BB962C8B-B14F-4D97-AF65-F5344CB8AC3E}">
        <p14:creationId xmlns:p14="http://schemas.microsoft.com/office/powerpoint/2010/main" val="3734718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title="Table of data from Lynott et al. (2014.">
            <a:extLst>
              <a:ext uri="{FF2B5EF4-FFF2-40B4-BE49-F238E27FC236}">
                <a16:creationId xmlns:a16="http://schemas.microsoft.com/office/drawing/2014/main" id="{A6F14AC9-E778-3540-9722-A065606AA77F}"/>
              </a:ext>
            </a:extLst>
          </p:cNvPr>
          <p:cNvGraphicFramePr>
            <a:graphicFrameLocks noGrp="1"/>
          </p:cNvGraphicFramePr>
          <p:nvPr>
            <p:extLst>
              <p:ext uri="{D42A27DB-BD31-4B8C-83A1-F6EECF244321}">
                <p14:modId xmlns:p14="http://schemas.microsoft.com/office/powerpoint/2010/main" val="993565910"/>
              </p:ext>
            </p:extLst>
          </p:nvPr>
        </p:nvGraphicFramePr>
        <p:xfrm>
          <a:off x="882937" y="4560329"/>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23580098"/>
                    </a:ext>
                  </a:extLst>
                </a:gridCol>
                <a:gridCol w="2032000">
                  <a:extLst>
                    <a:ext uri="{9D8B030D-6E8A-4147-A177-3AD203B41FA5}">
                      <a16:colId xmlns:a16="http://schemas.microsoft.com/office/drawing/2014/main" val="376163516"/>
                    </a:ext>
                  </a:extLst>
                </a:gridCol>
                <a:gridCol w="2032000">
                  <a:extLst>
                    <a:ext uri="{9D8B030D-6E8A-4147-A177-3AD203B41FA5}">
                      <a16:colId xmlns:a16="http://schemas.microsoft.com/office/drawing/2014/main" val="2312736489"/>
                    </a:ext>
                  </a:extLst>
                </a:gridCol>
              </a:tblGrid>
              <a:tr h="370840">
                <a:tc>
                  <a:txBody>
                    <a:bodyPr/>
                    <a:lstStyle/>
                    <a:p>
                      <a:endParaRPr lang="en-US" dirty="0"/>
                    </a:p>
                  </a:txBody>
                  <a:tcPr/>
                </a:tc>
                <a:tc>
                  <a:txBody>
                    <a:bodyPr/>
                    <a:lstStyle/>
                    <a:p>
                      <a:r>
                        <a:rPr lang="en-US" dirty="0"/>
                        <a:t>Reward for self</a:t>
                      </a:r>
                    </a:p>
                  </a:txBody>
                  <a:tcPr/>
                </a:tc>
                <a:tc>
                  <a:txBody>
                    <a:bodyPr/>
                    <a:lstStyle/>
                    <a:p>
                      <a:r>
                        <a:rPr lang="en-US" dirty="0"/>
                        <a:t>Reward for other</a:t>
                      </a:r>
                    </a:p>
                  </a:txBody>
                  <a:tcPr/>
                </a:tc>
                <a:extLst>
                  <a:ext uri="{0D108BD9-81ED-4DB2-BD59-A6C34878D82A}">
                    <a16:rowId xmlns:a16="http://schemas.microsoft.com/office/drawing/2014/main" val="1568156800"/>
                  </a:ext>
                </a:extLst>
              </a:tr>
              <a:tr h="370840">
                <a:tc>
                  <a:txBody>
                    <a:bodyPr/>
                    <a:lstStyle/>
                    <a:p>
                      <a:r>
                        <a:rPr lang="en-US" dirty="0"/>
                        <a:t>Held hot pad</a:t>
                      </a:r>
                    </a:p>
                  </a:txBody>
                  <a:tcPr/>
                </a:tc>
                <a:tc>
                  <a:txBody>
                    <a:bodyPr/>
                    <a:lstStyle/>
                    <a:p>
                      <a:r>
                        <a:rPr lang="en-US" dirty="0"/>
                        <a:t>248</a:t>
                      </a:r>
                    </a:p>
                  </a:txBody>
                  <a:tcPr/>
                </a:tc>
                <a:tc>
                  <a:txBody>
                    <a:bodyPr/>
                    <a:lstStyle/>
                    <a:p>
                      <a:r>
                        <a:rPr lang="en-US" dirty="0"/>
                        <a:t>182</a:t>
                      </a:r>
                    </a:p>
                  </a:txBody>
                  <a:tcPr/>
                </a:tc>
                <a:extLst>
                  <a:ext uri="{0D108BD9-81ED-4DB2-BD59-A6C34878D82A}">
                    <a16:rowId xmlns:a16="http://schemas.microsoft.com/office/drawing/2014/main" val="2347838583"/>
                  </a:ext>
                </a:extLst>
              </a:tr>
              <a:tr h="370840">
                <a:tc>
                  <a:txBody>
                    <a:bodyPr/>
                    <a:lstStyle/>
                    <a:p>
                      <a:r>
                        <a:rPr lang="en-US" dirty="0"/>
                        <a:t>Held cold pad</a:t>
                      </a:r>
                    </a:p>
                  </a:txBody>
                  <a:tcPr/>
                </a:tc>
                <a:tc>
                  <a:txBody>
                    <a:bodyPr/>
                    <a:lstStyle/>
                    <a:p>
                      <a:r>
                        <a:rPr lang="en-US" dirty="0"/>
                        <a:t>219</a:t>
                      </a:r>
                    </a:p>
                  </a:txBody>
                  <a:tcPr/>
                </a:tc>
                <a:tc>
                  <a:txBody>
                    <a:bodyPr/>
                    <a:lstStyle/>
                    <a:p>
                      <a:r>
                        <a:rPr lang="en-US" dirty="0"/>
                        <a:t>212</a:t>
                      </a:r>
                    </a:p>
                  </a:txBody>
                  <a:tcPr/>
                </a:tc>
                <a:extLst>
                  <a:ext uri="{0D108BD9-81ED-4DB2-BD59-A6C34878D82A}">
                    <a16:rowId xmlns:a16="http://schemas.microsoft.com/office/drawing/2014/main" val="2166709576"/>
                  </a:ext>
                </a:extLst>
              </a:tr>
            </a:tbl>
          </a:graphicData>
        </a:graphic>
      </p:graphicFrame>
      <p:sp>
        <p:nvSpPr>
          <p:cNvPr id="2" name="Content Placeholder 1"/>
          <p:cNvSpPr>
            <a:spLocks noGrp="1"/>
          </p:cNvSpPr>
          <p:nvPr>
            <p:ph idx="1"/>
          </p:nvPr>
        </p:nvSpPr>
        <p:spPr>
          <a:xfrm>
            <a:off x="467544" y="1700808"/>
            <a:ext cx="7591368" cy="4425355"/>
          </a:xfrm>
        </p:spPr>
        <p:txBody>
          <a:bodyPr/>
          <a:lstStyle/>
          <a:p>
            <a:r>
              <a:rPr lang="en-GB" dirty="0"/>
              <a:t>Is it unbelievable?</a:t>
            </a:r>
          </a:p>
          <a:p>
            <a:r>
              <a:rPr lang="en-GB" dirty="0"/>
              <a:t>Lynott, D., Corker, K. S., Wortman, J., Connell, L., Donnellan, M. B., Lucas, R. E., &amp; O’Brien, K. (2014). Replication of “Experiencing physical warmth promotes interpersonal warmth” by Williams and </a:t>
            </a:r>
            <a:r>
              <a:rPr lang="en-GB" dirty="0" err="1"/>
              <a:t>Bargh</a:t>
            </a:r>
            <a:r>
              <a:rPr lang="en-GB" dirty="0"/>
              <a:t> (2008). </a:t>
            </a:r>
            <a:r>
              <a:rPr lang="en-GB" i="1" dirty="0"/>
              <a:t>Social Psychology, 45, </a:t>
            </a:r>
            <a:r>
              <a:rPr lang="en-GB" dirty="0"/>
              <a:t>216-222</a:t>
            </a:r>
            <a:r>
              <a:rPr lang="en-GB" i="1" dirty="0"/>
              <a:t>.</a:t>
            </a:r>
            <a:endParaRPr lang="en-GB" dirty="0"/>
          </a:p>
          <a:p>
            <a:endParaRPr lang="en-GB" i="1" dirty="0"/>
          </a:p>
        </p:txBody>
      </p:sp>
      <p:sp>
        <p:nvSpPr>
          <p:cNvPr id="3" name="Title 2"/>
          <p:cNvSpPr>
            <a:spLocks noGrp="1"/>
          </p:cNvSpPr>
          <p:nvPr>
            <p:ph type="ctrTitle"/>
          </p:nvPr>
        </p:nvSpPr>
        <p:spPr>
          <a:xfrm>
            <a:off x="467543" y="476672"/>
            <a:ext cx="7287923" cy="1152128"/>
          </a:xfrm>
        </p:spPr>
        <p:txBody>
          <a:bodyPr/>
          <a:lstStyle/>
          <a:p>
            <a:r>
              <a:rPr lang="en-GB" dirty="0"/>
              <a:t>Types of data and representation:</a:t>
            </a:r>
            <a:br>
              <a:rPr lang="en-GB" dirty="0"/>
            </a:br>
            <a:r>
              <a:rPr lang="en-GB" dirty="0"/>
              <a:t>The replication nominal data</a:t>
            </a:r>
          </a:p>
        </p:txBody>
      </p:sp>
    </p:spTree>
    <p:extLst>
      <p:ext uri="{BB962C8B-B14F-4D97-AF65-F5344CB8AC3E}">
        <p14:creationId xmlns:p14="http://schemas.microsoft.com/office/powerpoint/2010/main" val="32752223"/>
      </p:ext>
    </p:extLst>
  </p:cSld>
  <p:clrMapOvr>
    <a:masterClrMapping/>
  </p:clrMapOvr>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19224</TotalTime>
  <Words>723</Words>
  <Application>Microsoft Macintosh PowerPoint</Application>
  <PresentationFormat>On-screen Show (4:3)</PresentationFormat>
  <Paragraphs>102</Paragraphs>
  <Slides>12</Slides>
  <Notes>1</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12</vt:i4>
      </vt:variant>
    </vt:vector>
  </HeadingPairs>
  <TitlesOfParts>
    <vt:vector size="18" baseType="lpstr">
      <vt:lpstr>Arial</vt:lpstr>
      <vt:lpstr>Calibri</vt:lpstr>
      <vt:lpstr>Lancaster</vt:lpstr>
      <vt:lpstr>Slides</vt:lpstr>
      <vt:lpstr>Default Theme</vt:lpstr>
      <vt:lpstr>Slide 2: Text Only</vt:lpstr>
      <vt:lpstr>Tales of madcap science</vt:lpstr>
      <vt:lpstr>Module outline</vt:lpstr>
      <vt:lpstr>Objectives for Week 2</vt:lpstr>
      <vt:lpstr>Reminder: Types of Data</vt:lpstr>
      <vt:lpstr>Types of data and representation: What type of data?</vt:lpstr>
      <vt:lpstr>Types of data and representation: What type of data? – interval/ratio</vt:lpstr>
      <vt:lpstr>Types of data and representation: Representing nominal data</vt:lpstr>
      <vt:lpstr>Types of data and representation: The original nominal data</vt:lpstr>
      <vt:lpstr>Types of data and representation: The replication nominal data</vt:lpstr>
      <vt:lpstr>Types of data and representation: How to represent nominal data?</vt:lpstr>
      <vt:lpstr>Types of data and representation: Bar graphs for nominal data</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269</cp:revision>
  <cp:lastPrinted>2014-10-08T11:51:34Z</cp:lastPrinted>
  <dcterms:created xsi:type="dcterms:W3CDTF">2013-11-10T10:08:55Z</dcterms:created>
  <dcterms:modified xsi:type="dcterms:W3CDTF">2024-09-28T15:48:16Z</dcterms:modified>
</cp:coreProperties>
</file>