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24"/>
  </p:notesMasterIdLst>
  <p:handoutMasterIdLst>
    <p:handoutMasterId r:id="rId25"/>
  </p:handoutMasterIdLst>
  <p:sldIdLst>
    <p:sldId id="898" r:id="rId5"/>
    <p:sldId id="899" r:id="rId6"/>
    <p:sldId id="897" r:id="rId7"/>
    <p:sldId id="427" r:id="rId8"/>
    <p:sldId id="428" r:id="rId9"/>
    <p:sldId id="481" r:id="rId10"/>
    <p:sldId id="886" r:id="rId11"/>
    <p:sldId id="482" r:id="rId12"/>
    <p:sldId id="488" r:id="rId13"/>
    <p:sldId id="887" r:id="rId14"/>
    <p:sldId id="888" r:id="rId15"/>
    <p:sldId id="800" r:id="rId16"/>
    <p:sldId id="507" r:id="rId17"/>
    <p:sldId id="882" r:id="rId18"/>
    <p:sldId id="496" r:id="rId19"/>
    <p:sldId id="889" r:id="rId20"/>
    <p:sldId id="890" r:id="rId21"/>
    <p:sldId id="891" r:id="rId22"/>
    <p:sldId id="45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3A436-01DD-BD44-8874-CC4817B19B54}" v="1" dt="2022-10-20T13:47:05.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531"/>
  </p:normalViewPr>
  <p:slideViewPr>
    <p:cSldViewPr snapToGrid="0" snapToObjects="1">
      <p:cViewPr varScale="1">
        <p:scale>
          <a:sx n="110" d="100"/>
          <a:sy n="110" d="100"/>
        </p:scale>
        <p:origin x="1216" y="176"/>
      </p:cViewPr>
      <p:guideLst>
        <p:guide orient="horz" pos="4319"/>
        <p:guide/>
      </p:guideLst>
    </p:cSldViewPr>
  </p:slideViewPr>
  <p:outlineViewPr>
    <p:cViewPr>
      <p:scale>
        <a:sx n="33" d="100"/>
        <a:sy n="33" d="100"/>
      </p:scale>
      <p:origin x="0" y="-3540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E426A797-F468-2949-BD2A-BEB8C29FB621}"/>
    <pc:docChg chg="addSld delSld modSld">
      <pc:chgData name="Monaghan, Padraic" userId="dc80ae16-2699-4a0b-b78d-b9031f41d4f1" providerId="ADAL" clId="{E426A797-F468-2949-BD2A-BEB8C29FB621}" dt="2021-10-06T11:07:35.139" v="1" actId="2696"/>
      <pc:docMkLst>
        <pc:docMk/>
      </pc:docMkLst>
      <pc:sldChg chg="add">
        <pc:chgData name="Monaghan, Padraic" userId="dc80ae16-2699-4a0b-b78d-b9031f41d4f1" providerId="ADAL" clId="{E426A797-F468-2949-BD2A-BEB8C29FB621}" dt="2021-10-06T11:07:33.091" v="0"/>
        <pc:sldMkLst>
          <pc:docMk/>
          <pc:sldMk cId="2854461246" sldId="406"/>
        </pc:sldMkLst>
      </pc:sldChg>
      <pc:sldChg chg="del">
        <pc:chgData name="Monaghan, Padraic" userId="dc80ae16-2699-4a0b-b78d-b9031f41d4f1" providerId="ADAL" clId="{E426A797-F468-2949-BD2A-BEB8C29FB621}" dt="2021-10-06T11:07:35.139" v="1" actId="2696"/>
        <pc:sldMkLst>
          <pc:docMk/>
          <pc:sldMk cId="1052830256" sldId="896"/>
        </pc:sldMkLst>
      </pc:sldChg>
    </pc:docChg>
  </pc:docChgLst>
  <pc:docChgLst>
    <pc:chgData name="Monaghan, Padraic" userId="dc80ae16-2699-4a0b-b78d-b9031f41d4f1" providerId="ADAL" clId="{DBEC709C-D098-EF4A-8B37-D29CF7902950}"/>
    <pc:docChg chg="custSel modSld">
      <pc:chgData name="Monaghan, Padraic" userId="dc80ae16-2699-4a0b-b78d-b9031f41d4f1" providerId="ADAL" clId="{DBEC709C-D098-EF4A-8B37-D29CF7902950}" dt="2021-10-27T11:35:47.260" v="9" actId="20577"/>
      <pc:docMkLst>
        <pc:docMk/>
      </pc:docMkLst>
      <pc:sldChg chg="modSp mod">
        <pc:chgData name="Monaghan, Padraic" userId="dc80ae16-2699-4a0b-b78d-b9031f41d4f1" providerId="ADAL" clId="{DBEC709C-D098-EF4A-8B37-D29CF7902950}" dt="2021-10-27T11:35:47.260" v="9" actId="20577"/>
        <pc:sldMkLst>
          <pc:docMk/>
          <pc:sldMk cId="2854461246" sldId="406"/>
        </pc:sldMkLst>
        <pc:spChg chg="mod">
          <ac:chgData name="Monaghan, Padraic" userId="dc80ae16-2699-4a0b-b78d-b9031f41d4f1" providerId="ADAL" clId="{DBEC709C-D098-EF4A-8B37-D29CF7902950}" dt="2021-10-27T11:35:47.260" v="9" actId="20577"/>
          <ac:spMkLst>
            <pc:docMk/>
            <pc:sldMk cId="2854461246" sldId="406"/>
            <ac:spMk id="3" creationId="{05F47D82-9E70-9D4B-9EBD-DED3F25D9551}"/>
          </ac:spMkLst>
        </pc:spChg>
      </pc:sldChg>
    </pc:docChg>
  </pc:docChgLst>
  <pc:docChgLst>
    <pc:chgData name="Monaghan, Padraic" userId="dc80ae16-2699-4a0b-b78d-b9031f41d4f1" providerId="ADAL" clId="{7923A436-01DD-BD44-8874-CC4817B19B54}"/>
    <pc:docChg chg="addSld delSld modSld">
      <pc:chgData name="Monaghan, Padraic" userId="dc80ae16-2699-4a0b-b78d-b9031f41d4f1" providerId="ADAL" clId="{7923A436-01DD-BD44-8874-CC4817B19B54}" dt="2022-10-20T13:48:24.492" v="34" actId="1035"/>
      <pc:docMkLst>
        <pc:docMk/>
      </pc:docMkLst>
      <pc:sldChg chg="del">
        <pc:chgData name="Monaghan, Padraic" userId="dc80ae16-2699-4a0b-b78d-b9031f41d4f1" providerId="ADAL" clId="{7923A436-01DD-BD44-8874-CC4817B19B54}" dt="2022-10-20T13:47:07.759" v="1" actId="2696"/>
        <pc:sldMkLst>
          <pc:docMk/>
          <pc:sldMk cId="2854461246" sldId="406"/>
        </pc:sldMkLst>
      </pc:sldChg>
      <pc:sldChg chg="modSp">
        <pc:chgData name="Monaghan, Padraic" userId="dc80ae16-2699-4a0b-b78d-b9031f41d4f1" providerId="ADAL" clId="{7923A436-01DD-BD44-8874-CC4817B19B54}" dt="2022-10-20T13:47:05.240" v="0"/>
        <pc:sldMkLst>
          <pc:docMk/>
          <pc:sldMk cId="2920768341" sldId="887"/>
        </pc:sldMkLst>
        <pc:spChg chg="mod">
          <ac:chgData name="Monaghan, Padraic" userId="dc80ae16-2699-4a0b-b78d-b9031f41d4f1" providerId="ADAL" clId="{7923A436-01DD-BD44-8874-CC4817B19B54}" dt="2022-10-20T13:47:05.240" v="0"/>
          <ac:spMkLst>
            <pc:docMk/>
            <pc:sldMk cId="2920768341" sldId="887"/>
            <ac:spMk id="2" creationId="{00000000-0000-0000-0000-000000000000}"/>
          </ac:spMkLst>
        </pc:spChg>
        <pc:spChg chg="mod">
          <ac:chgData name="Monaghan, Padraic" userId="dc80ae16-2699-4a0b-b78d-b9031f41d4f1" providerId="ADAL" clId="{7923A436-01DD-BD44-8874-CC4817B19B54}" dt="2022-10-20T13:47:05.240" v="0"/>
          <ac:spMkLst>
            <pc:docMk/>
            <pc:sldMk cId="2920768341" sldId="887"/>
            <ac:spMk id="3" creationId="{00000000-0000-0000-0000-000000000000}"/>
          </ac:spMkLst>
        </pc:spChg>
        <pc:spChg chg="mod">
          <ac:chgData name="Monaghan, Padraic" userId="dc80ae16-2699-4a0b-b78d-b9031f41d4f1" providerId="ADAL" clId="{7923A436-01DD-BD44-8874-CC4817B19B54}" dt="2022-10-20T13:47:05.240" v="0"/>
          <ac:spMkLst>
            <pc:docMk/>
            <pc:sldMk cId="2920768341" sldId="887"/>
            <ac:spMk id="7" creationId="{00000000-0000-0000-0000-000000000000}"/>
          </ac:spMkLst>
        </pc:spChg>
        <pc:grpChg chg="mod">
          <ac:chgData name="Monaghan, Padraic" userId="dc80ae16-2699-4a0b-b78d-b9031f41d4f1" providerId="ADAL" clId="{7923A436-01DD-BD44-8874-CC4817B19B54}" dt="2022-10-20T13:47:05.240" v="0"/>
          <ac:grpSpMkLst>
            <pc:docMk/>
            <pc:sldMk cId="2920768341" sldId="887"/>
            <ac:grpSpMk id="1" creationId="{00000000-0000-0000-0000-000000000000}"/>
          </ac:grpSpMkLst>
        </pc:grpChg>
        <pc:graphicFrameChg chg="mod">
          <ac:chgData name="Monaghan, Padraic" userId="dc80ae16-2699-4a0b-b78d-b9031f41d4f1" providerId="ADAL" clId="{7923A436-01DD-BD44-8874-CC4817B19B54}" dt="2022-10-20T13:47:05.240" v="0"/>
          <ac:graphicFrameMkLst>
            <pc:docMk/>
            <pc:sldMk cId="2920768341" sldId="887"/>
            <ac:graphicFrameMk id="8" creationId="{E0733ADE-AF2C-2448-91E4-0647C8E1E009}"/>
          </ac:graphicFrameMkLst>
        </pc:graphicFrameChg>
        <pc:graphicFrameChg chg="mod">
          <ac:chgData name="Monaghan, Padraic" userId="dc80ae16-2699-4a0b-b78d-b9031f41d4f1" providerId="ADAL" clId="{7923A436-01DD-BD44-8874-CC4817B19B54}" dt="2022-10-20T13:47:05.240" v="0"/>
          <ac:graphicFrameMkLst>
            <pc:docMk/>
            <pc:sldMk cId="2920768341" sldId="887"/>
            <ac:graphicFrameMk id="9" creationId="{73F1B4B9-1A8C-8646-9662-98FFDB50CEEA}"/>
          </ac:graphicFrameMkLst>
        </pc:graphicFrameChg>
        <pc:graphicFrameChg chg="mod">
          <ac:chgData name="Monaghan, Padraic" userId="dc80ae16-2699-4a0b-b78d-b9031f41d4f1" providerId="ADAL" clId="{7923A436-01DD-BD44-8874-CC4817B19B54}" dt="2022-10-20T13:47:05.240" v="0"/>
          <ac:graphicFrameMkLst>
            <pc:docMk/>
            <pc:sldMk cId="2920768341" sldId="887"/>
            <ac:graphicFrameMk id="10" creationId="{B954D8F1-AE80-9642-9804-E1011F0E213D}"/>
          </ac:graphicFrameMkLst>
        </pc:graphicFrameChg>
        <pc:graphicFrameChg chg="mod">
          <ac:chgData name="Monaghan, Padraic" userId="dc80ae16-2699-4a0b-b78d-b9031f41d4f1" providerId="ADAL" clId="{7923A436-01DD-BD44-8874-CC4817B19B54}" dt="2022-10-20T13:47:05.240" v="0"/>
          <ac:graphicFrameMkLst>
            <pc:docMk/>
            <pc:sldMk cId="2920768341" sldId="887"/>
            <ac:graphicFrameMk id="11" creationId="{00000000-0000-0000-0000-000000000000}"/>
          </ac:graphicFrameMkLst>
        </pc:graphicFrameChg>
      </pc:sldChg>
      <pc:sldChg chg="modSp">
        <pc:chgData name="Monaghan, Padraic" userId="dc80ae16-2699-4a0b-b78d-b9031f41d4f1" providerId="ADAL" clId="{7923A436-01DD-BD44-8874-CC4817B19B54}" dt="2022-10-20T13:47:05.240" v="0"/>
        <pc:sldMkLst>
          <pc:docMk/>
          <pc:sldMk cId="3997514934" sldId="888"/>
        </pc:sldMkLst>
        <pc:spChg chg="mod">
          <ac:chgData name="Monaghan, Padraic" userId="dc80ae16-2699-4a0b-b78d-b9031f41d4f1" providerId="ADAL" clId="{7923A436-01DD-BD44-8874-CC4817B19B54}" dt="2022-10-20T13:47:05.240" v="0"/>
          <ac:spMkLst>
            <pc:docMk/>
            <pc:sldMk cId="3997514934" sldId="888"/>
            <ac:spMk id="2" creationId="{00000000-0000-0000-0000-000000000000}"/>
          </ac:spMkLst>
        </pc:spChg>
        <pc:spChg chg="mod">
          <ac:chgData name="Monaghan, Padraic" userId="dc80ae16-2699-4a0b-b78d-b9031f41d4f1" providerId="ADAL" clId="{7923A436-01DD-BD44-8874-CC4817B19B54}" dt="2022-10-20T13:47:05.240" v="0"/>
          <ac:spMkLst>
            <pc:docMk/>
            <pc:sldMk cId="3997514934" sldId="888"/>
            <ac:spMk id="3" creationId="{00000000-0000-0000-0000-000000000000}"/>
          </ac:spMkLst>
        </pc:spChg>
        <pc:spChg chg="mod">
          <ac:chgData name="Monaghan, Padraic" userId="dc80ae16-2699-4a0b-b78d-b9031f41d4f1" providerId="ADAL" clId="{7923A436-01DD-BD44-8874-CC4817B19B54}" dt="2022-10-20T13:47:05.240" v="0"/>
          <ac:spMkLst>
            <pc:docMk/>
            <pc:sldMk cId="3997514934" sldId="888"/>
            <ac:spMk id="7" creationId="{00000000-0000-0000-0000-000000000000}"/>
          </ac:spMkLst>
        </pc:spChg>
        <pc:grpChg chg="mod">
          <ac:chgData name="Monaghan, Padraic" userId="dc80ae16-2699-4a0b-b78d-b9031f41d4f1" providerId="ADAL" clId="{7923A436-01DD-BD44-8874-CC4817B19B54}" dt="2022-10-20T13:47:05.240" v="0"/>
          <ac:grpSpMkLst>
            <pc:docMk/>
            <pc:sldMk cId="3997514934" sldId="888"/>
            <ac:grpSpMk id="1" creationId="{00000000-0000-0000-0000-000000000000}"/>
          </ac:grpSpMkLst>
        </pc:grpChg>
        <pc:graphicFrameChg chg="mod">
          <ac:chgData name="Monaghan, Padraic" userId="dc80ae16-2699-4a0b-b78d-b9031f41d4f1" providerId="ADAL" clId="{7923A436-01DD-BD44-8874-CC4817B19B54}" dt="2022-10-20T13:47:05.240" v="0"/>
          <ac:graphicFrameMkLst>
            <pc:docMk/>
            <pc:sldMk cId="3997514934" sldId="888"/>
            <ac:graphicFrameMk id="8" creationId="{E0733ADE-AF2C-2448-91E4-0647C8E1E009}"/>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9" creationId="{73F1B4B9-1A8C-8646-9662-98FFDB50CEEA}"/>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11" creationId="{D967A510-E374-214C-8C64-73F6E5AF5A88}"/>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12" creationId="{5B142824-DED1-A44B-A5FD-F45C6E8B8612}"/>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13" creationId="{00000000-0000-0000-0000-000000000000}"/>
          </ac:graphicFrameMkLst>
        </pc:graphicFrameChg>
      </pc:sldChg>
      <pc:sldChg chg="modSp mod">
        <pc:chgData name="Monaghan, Padraic" userId="dc80ae16-2699-4a0b-b78d-b9031f41d4f1" providerId="ADAL" clId="{7923A436-01DD-BD44-8874-CC4817B19B54}" dt="2022-10-20T13:48:24.492" v="34" actId="1035"/>
        <pc:sldMkLst>
          <pc:docMk/>
          <pc:sldMk cId="2979895046" sldId="889"/>
        </pc:sldMkLst>
        <pc:spChg chg="mod">
          <ac:chgData name="Monaghan, Padraic" userId="dc80ae16-2699-4a0b-b78d-b9031f41d4f1" providerId="ADAL" clId="{7923A436-01DD-BD44-8874-CC4817B19B54}" dt="2022-10-20T13:48:24.492" v="34" actId="1035"/>
          <ac:spMkLst>
            <pc:docMk/>
            <pc:sldMk cId="2979895046" sldId="889"/>
            <ac:spMk id="40962" creationId="{00000000-0000-0000-0000-000000000000}"/>
          </ac:spMkLst>
        </pc:spChg>
      </pc:sldChg>
      <pc:sldChg chg="modSp mod">
        <pc:chgData name="Monaghan, Padraic" userId="dc80ae16-2699-4a0b-b78d-b9031f41d4f1" providerId="ADAL" clId="{7923A436-01DD-BD44-8874-CC4817B19B54}" dt="2022-10-20T13:47:43.434" v="5" actId="20577"/>
        <pc:sldMkLst>
          <pc:docMk/>
          <pc:sldMk cId="4087188238" sldId="890"/>
        </pc:sldMkLst>
        <pc:spChg chg="mod">
          <ac:chgData name="Monaghan, Padraic" userId="dc80ae16-2699-4a0b-b78d-b9031f41d4f1" providerId="ADAL" clId="{7923A436-01DD-BD44-8874-CC4817B19B54}" dt="2022-10-20T13:47:43.434" v="5" actId="20577"/>
          <ac:spMkLst>
            <pc:docMk/>
            <pc:sldMk cId="4087188238" sldId="890"/>
            <ac:spMk id="40962" creationId="{00000000-0000-0000-0000-000000000000}"/>
          </ac:spMkLst>
        </pc:spChg>
      </pc:sldChg>
      <pc:sldChg chg="add">
        <pc:chgData name="Monaghan, Padraic" userId="dc80ae16-2699-4a0b-b78d-b9031f41d4f1" providerId="ADAL" clId="{7923A436-01DD-BD44-8874-CC4817B19B54}" dt="2022-10-20T13:47:05.240" v="0"/>
        <pc:sldMkLst>
          <pc:docMk/>
          <pc:sldMk cId="1663923035" sldId="8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10/20/22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 audience what the null and hypothesis might</a:t>
            </a:r>
            <a:r>
              <a:rPr lang="en-GB" baseline="0" dirty="0"/>
              <a:t> be, what type of data we would have and what test we should consider using.</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a:t>
            </a:fld>
            <a:endParaRPr lang="en-GB"/>
          </a:p>
        </p:txBody>
      </p:sp>
    </p:spTree>
    <p:extLst>
      <p:ext uri="{BB962C8B-B14F-4D97-AF65-F5344CB8AC3E}">
        <p14:creationId xmlns:p14="http://schemas.microsoft.com/office/powerpoint/2010/main" val="3779724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This is to discuss what the</a:t>
            </a:r>
            <a:r>
              <a:rPr lang="en-GB" baseline="0" dirty="0"/>
              <a:t> p-value actually is.</a:t>
            </a:r>
            <a:endParaRPr lang="en-GB" dirty="0"/>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13</a:t>
            </a:fld>
            <a:endParaRPr lang="en-GB" sz="1200"/>
          </a:p>
        </p:txBody>
      </p:sp>
    </p:spTree>
    <p:extLst>
      <p:ext uri="{BB962C8B-B14F-4D97-AF65-F5344CB8AC3E}">
        <p14:creationId xmlns:p14="http://schemas.microsoft.com/office/powerpoint/2010/main" val="338954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For contingency table data, a multiple or stacked bar chart can be used based on frequencies or percentage within. Adding labels with the % to charts can be helpful.</a:t>
            </a:r>
          </a:p>
          <a:p>
            <a:endParaRPr lang="en-GB" dirty="0"/>
          </a:p>
          <a:p>
            <a:r>
              <a:rPr lang="en-GB" baseline="0" dirty="0"/>
              <a:t>When summarising data, encourage students not to include every table and graph and do not comment on every frequency or percentage.  Think back to their original question of interest and answer that question and talk about every table/ graph you include in your report.</a:t>
            </a:r>
          </a:p>
        </p:txBody>
      </p:sp>
      <p:sp>
        <p:nvSpPr>
          <p:cNvPr id="4" name="Slide Number Placeholder 3"/>
          <p:cNvSpPr>
            <a:spLocks noGrp="1"/>
          </p:cNvSpPr>
          <p:nvPr>
            <p:ph type="sldNum" sz="quarter" idx="10"/>
          </p:nvPr>
        </p:nvSpPr>
        <p:spPr/>
        <p:txBody>
          <a:bodyPr/>
          <a:lstStyle/>
          <a:p>
            <a:fld id="{43690404-CD23-4A74-9A66-F62F3ABD71A1}" type="slidenum">
              <a:rPr lang="en-GB" smtClean="0"/>
              <a:pPr/>
              <a:t>14</a:t>
            </a:fld>
            <a:endParaRPr lang="en-GB" dirty="0"/>
          </a:p>
        </p:txBody>
      </p:sp>
    </p:spTree>
    <p:extLst>
      <p:ext uri="{BB962C8B-B14F-4D97-AF65-F5344CB8AC3E}">
        <p14:creationId xmlns:p14="http://schemas.microsoft.com/office/powerpoint/2010/main" val="2438994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what to do if there are low expected cell counts.</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15</a:t>
            </a:fld>
            <a:endParaRPr lang="en-GB"/>
          </a:p>
        </p:txBody>
      </p:sp>
    </p:spTree>
    <p:extLst>
      <p:ext uri="{BB962C8B-B14F-4D97-AF65-F5344CB8AC3E}">
        <p14:creationId xmlns:p14="http://schemas.microsoft.com/office/powerpoint/2010/main" val="52147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16</a:t>
            </a:fld>
            <a:endParaRPr lang="en-GB"/>
          </a:p>
        </p:txBody>
      </p:sp>
    </p:spTree>
    <p:extLst>
      <p:ext uri="{BB962C8B-B14F-4D97-AF65-F5344CB8AC3E}">
        <p14:creationId xmlns:p14="http://schemas.microsoft.com/office/powerpoint/2010/main" val="420028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17</a:t>
            </a:fld>
            <a:endParaRPr lang="en-GB"/>
          </a:p>
        </p:txBody>
      </p:sp>
    </p:spTree>
    <p:extLst>
      <p:ext uri="{BB962C8B-B14F-4D97-AF65-F5344CB8AC3E}">
        <p14:creationId xmlns:p14="http://schemas.microsoft.com/office/powerpoint/2010/main" val="1934205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18</a:t>
            </a:fld>
            <a:endParaRPr lang="en-GB"/>
          </a:p>
        </p:txBody>
      </p:sp>
    </p:spTree>
    <p:extLst>
      <p:ext uri="{BB962C8B-B14F-4D97-AF65-F5344CB8AC3E}">
        <p14:creationId xmlns:p14="http://schemas.microsoft.com/office/powerpoint/2010/main" val="262649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we have two categorical</a:t>
            </a:r>
            <a:r>
              <a:rPr lang="en-GB" baseline="0" dirty="0"/>
              <a:t> variables and want to know if they are associated we can use a chi-squared test. Class could be considered as an ordinal variable but there are only 3 levels here and so a chi-squared test therefore be quite appropriate. Point out there are 3 rows and 2 columns in our table and hence this is called a 3x2 contingency table. Discuss whether the table suggests class and survival are connected and try to tease out that we might be better looking at the % of 1</a:t>
            </a:r>
            <a:r>
              <a:rPr lang="en-GB" baseline="30000" dirty="0"/>
              <a:t>st</a:t>
            </a:r>
            <a:r>
              <a:rPr lang="en-GB" baseline="0" dirty="0"/>
              <a:t> class passengers that died/survived and compare this with the % for 2</a:t>
            </a:r>
            <a:r>
              <a:rPr lang="en-GB" baseline="30000" dirty="0"/>
              <a:t>nd</a:t>
            </a:r>
            <a:r>
              <a:rPr lang="en-GB" baseline="0" dirty="0"/>
              <a:t> class and 3</a:t>
            </a:r>
            <a:r>
              <a:rPr lang="en-GB" baseline="30000" dirty="0"/>
              <a:t>rd</a:t>
            </a:r>
            <a:r>
              <a:rPr lang="en-GB" baseline="0" dirty="0"/>
              <a:t> class.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a:t>
            </a:fld>
            <a:endParaRPr lang="en-GB"/>
          </a:p>
        </p:txBody>
      </p:sp>
    </p:spTree>
    <p:extLst>
      <p:ext uri="{BB962C8B-B14F-4D97-AF65-F5344CB8AC3E}">
        <p14:creationId xmlns:p14="http://schemas.microsoft.com/office/powerpoint/2010/main" val="48076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a:t>
            </a:fld>
            <a:endParaRPr lang="en-GB"/>
          </a:p>
        </p:txBody>
      </p:sp>
    </p:spTree>
    <p:extLst>
      <p:ext uri="{BB962C8B-B14F-4D97-AF65-F5344CB8AC3E}">
        <p14:creationId xmlns:p14="http://schemas.microsoft.com/office/powerpoint/2010/main" val="62556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a:t>
            </a:fld>
            <a:endParaRPr lang="en-GB"/>
          </a:p>
        </p:txBody>
      </p:sp>
    </p:spTree>
    <p:extLst>
      <p:ext uri="{BB962C8B-B14F-4D97-AF65-F5344CB8AC3E}">
        <p14:creationId xmlns:p14="http://schemas.microsoft.com/office/powerpoint/2010/main" val="15057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shown since the chi-squared test formally compares the observed</a:t>
            </a:r>
            <a:r>
              <a:rPr lang="en-GB" baseline="0" dirty="0"/>
              <a:t> FREQUENCIES with the expected frequencies.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a:t>
            </a:fld>
            <a:endParaRPr lang="en-GB"/>
          </a:p>
        </p:txBody>
      </p:sp>
    </p:spTree>
    <p:extLst>
      <p:ext uri="{BB962C8B-B14F-4D97-AF65-F5344CB8AC3E}">
        <p14:creationId xmlns:p14="http://schemas.microsoft.com/office/powerpoint/2010/main" val="290074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a:t>
            </a:fld>
            <a:endParaRPr lang="en-GB"/>
          </a:p>
        </p:txBody>
      </p:sp>
    </p:spTree>
    <p:extLst>
      <p:ext uri="{BB962C8B-B14F-4D97-AF65-F5344CB8AC3E}">
        <p14:creationId xmlns:p14="http://schemas.microsoft.com/office/powerpoint/2010/main" val="94038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a:t>
            </a:fld>
            <a:endParaRPr lang="en-GB"/>
          </a:p>
        </p:txBody>
      </p:sp>
    </p:spTree>
    <p:extLst>
      <p:ext uri="{BB962C8B-B14F-4D97-AF65-F5344CB8AC3E}">
        <p14:creationId xmlns:p14="http://schemas.microsoft.com/office/powerpoint/2010/main" val="52099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a:t>
            </a:fld>
            <a:endParaRPr lang="en-GB"/>
          </a:p>
        </p:txBody>
      </p:sp>
    </p:spTree>
    <p:extLst>
      <p:ext uri="{BB962C8B-B14F-4D97-AF65-F5344CB8AC3E}">
        <p14:creationId xmlns:p14="http://schemas.microsoft.com/office/powerpoint/2010/main" val="135367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there to illustrate what the Chi-squared distribution looks like and</a:t>
            </a:r>
            <a:r>
              <a:rPr lang="en-GB" baseline="0" dirty="0"/>
              <a:t> that as the degrees of freedom increases (i.e. the amount of independent pieces of information we have from a study) then the more the wider the distribution is spread and becomes flatter.</a:t>
            </a:r>
          </a:p>
          <a:p>
            <a:r>
              <a:rPr lang="en-GB" baseline="0" dirty="0"/>
              <a:t>Degrees of freedom = 2 for titanic</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12</a:t>
            </a:fld>
            <a:endParaRPr lang="en-GB"/>
          </a:p>
        </p:txBody>
      </p:sp>
    </p:spTree>
    <p:extLst>
      <p:ext uri="{BB962C8B-B14F-4D97-AF65-F5344CB8AC3E}">
        <p14:creationId xmlns:p14="http://schemas.microsoft.com/office/powerpoint/2010/main" val="332771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10/20/22</a:t>
            </a:fld>
            <a:endParaRPr lang="en-US"/>
          </a:p>
        </p:txBody>
      </p:sp>
      <p:sp>
        <p:nvSpPr>
          <p:cNvPr id="5" name="Footer Placeholder 4"/>
          <p:cNvSpPr>
            <a:spLocks noGrp="1"/>
          </p:cNvSpPr>
          <p:nvPr>
            <p:ph type="ftr" sz="quarter" idx="11"/>
          </p:nvPr>
        </p:nvSpPr>
        <p:spPr>
          <a:xfrm>
            <a:off x="-252045" y="6400800"/>
            <a:ext cx="1699845" cy="381000"/>
          </a:xfrm>
        </p:spPr>
        <p:txBody>
          <a:bodyPr/>
          <a:lstStyle/>
          <a:p>
            <a:r>
              <a:rPr lang="en-GB" dirty="0"/>
              <a:t>www.statstutor.ac.uk</a:t>
            </a:r>
            <a:endParaRPr lang="en-US" dirty="0"/>
          </a:p>
        </p:txBody>
      </p:sp>
      <p:sp>
        <p:nvSpPr>
          <p:cNvPr id="6" name="Slide Number Placeholder 5"/>
          <p:cNvSpPr>
            <a:spLocks noGrp="1"/>
          </p:cNvSpPr>
          <p:nvPr>
            <p:ph type="sldNum" sz="quarter" idx="12"/>
          </p:nvPr>
        </p:nvSpPr>
        <p:spPr/>
        <p:txBody>
          <a:bodyPr/>
          <a:lstStyle/>
          <a:p>
            <a:r>
              <a:rPr lang="en-GB"/>
              <a:t>Reviewer: Jean Russell</a:t>
            </a:r>
          </a:p>
          <a:p>
            <a:r>
              <a:rPr lang="en-GB"/>
              <a:t>University of Sheffield</a:t>
            </a:r>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865566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2391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20/10/2022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20/10/2022</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20/10/2022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jpe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4.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ubtitle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eaLnBrk="1" hangingPunct="1">
              <a:spcBef>
                <a:spcPct val="0"/>
              </a:spcBef>
            </a:pPr>
            <a:r>
              <a:rPr lang="en-GB" dirty="0"/>
              <a:t>Padraic Monaghan</a:t>
            </a:r>
          </a:p>
          <a:p>
            <a:pPr eaLnBrk="1" hangingPunct="1">
              <a:spcBef>
                <a:spcPct val="0"/>
              </a:spcBef>
            </a:pPr>
            <a:r>
              <a:rPr lang="en-GB" dirty="0"/>
              <a:t>Room C5, Fylde College</a:t>
            </a:r>
          </a:p>
          <a:p>
            <a:pPr eaLnBrk="1" hangingPunct="1">
              <a:spcBef>
                <a:spcPct val="0"/>
              </a:spcBef>
            </a:pPr>
            <a:r>
              <a:rPr lang="en-GB" dirty="0" err="1"/>
              <a:t>p.monaghan@lancaster.ac.uk</a:t>
            </a:r>
            <a:endParaRPr lang="en-GB" dirty="0"/>
          </a:p>
        </p:txBody>
      </p:sp>
      <p:sp>
        <p:nvSpPr>
          <p:cNvPr id="23554"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GB" dirty="0">
                <a:solidFill>
                  <a:srgbClr val="A70000"/>
                </a:solidFill>
              </a:rPr>
              <a:t>PSYC401: Analysing and Interpreting Psychological Data I</a:t>
            </a:r>
          </a:p>
        </p:txBody>
      </p:sp>
      <p:sp>
        <p:nvSpPr>
          <p:cNvPr id="5" name="Rectangle 4" title="black rectangle background"/>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 says: Astounding stories of interplanetary adventure; Analysing and interpreting psychological data psyc401; it was a crisis, a replicability crisis, all of their own making..." title="pulp science fiction cov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867" y="-17035"/>
            <a:ext cx="4493133" cy="6875035"/>
          </a:xfrm>
          <a:prstGeom prst="rect">
            <a:avLst/>
          </a:prstGeom>
        </p:spPr>
      </p:pic>
    </p:spTree>
    <p:extLst>
      <p:ext uri="{BB962C8B-B14F-4D97-AF65-F5344CB8AC3E}">
        <p14:creationId xmlns:p14="http://schemas.microsoft.com/office/powerpoint/2010/main" val="26218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11" name="Object 10" descr="chi-squared equals sum of i=1 to n of square of difference between observed and expected frequencies for category i divided by expected fequency for category i" title="equation for chi-squared"/>
          <p:cNvGraphicFramePr>
            <a:graphicFrameLocks noChangeAspect="1"/>
          </p:cNvGraphicFramePr>
          <p:nvPr>
            <p:extLst>
              <p:ext uri="{D42A27DB-BD31-4B8C-83A1-F6EECF244321}">
                <p14:modId xmlns:p14="http://schemas.microsoft.com/office/powerpoint/2010/main" val="382262204"/>
              </p:ext>
            </p:extLst>
          </p:nvPr>
        </p:nvGraphicFramePr>
        <p:xfrm>
          <a:off x="3259667" y="5532506"/>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1" name="Object 10"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67" y="5532506"/>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descr="Table of expected frequencies of death, survivors, and total numbers in columns and travel class 1st/2nd/3rd/total in rows." title="titanic data table expected frequencies">
            <a:extLst>
              <a:ext uri="{FF2B5EF4-FFF2-40B4-BE49-F238E27FC236}">
                <a16:creationId xmlns:a16="http://schemas.microsoft.com/office/drawing/2014/main" id="{73F1B4B9-1A8C-8646-9662-98FFDB50CEEA}"/>
              </a:ext>
            </a:extLst>
          </p:cNvPr>
          <p:cNvGraphicFramePr>
            <a:graphicFrameLocks noGrp="1"/>
          </p:cNvGraphicFramePr>
          <p:nvPr>
            <p:extLst>
              <p:ext uri="{D42A27DB-BD31-4B8C-83A1-F6EECF244321}">
                <p14:modId xmlns:p14="http://schemas.microsoft.com/office/powerpoint/2010/main" val="1599969272"/>
              </p:ext>
            </p:extLst>
          </p:nvPr>
        </p:nvGraphicFramePr>
        <p:xfrm>
          <a:off x="2590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=323*.618</a:t>
                      </a:r>
                    </a:p>
                  </a:txBody>
                  <a:tcPr/>
                </a:tc>
                <a:tc>
                  <a:txBody>
                    <a:bodyPr/>
                    <a:lstStyle/>
                    <a:p>
                      <a:pPr algn="ctr"/>
                      <a:r>
                        <a:rPr lang="en-US" dirty="0"/>
                        <a:t>=323*.382</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=277*.618</a:t>
                      </a:r>
                    </a:p>
                  </a:txBody>
                  <a:tcPr/>
                </a:tc>
                <a:tc>
                  <a:txBody>
                    <a:bodyPr/>
                    <a:lstStyle/>
                    <a:p>
                      <a:pPr algn="ctr"/>
                      <a:r>
                        <a:rPr lang="en-US" dirty="0"/>
                        <a:t>=277*.382</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=709*.618</a:t>
                      </a:r>
                    </a:p>
                  </a:txBody>
                  <a:tcPr/>
                </a:tc>
                <a:tc>
                  <a:txBody>
                    <a:bodyPr/>
                    <a:lstStyle/>
                    <a:p>
                      <a:pPr algn="ctr"/>
                      <a:r>
                        <a:rPr lang="en-US" dirty="0"/>
                        <a:t>=709*.382</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10" name="Table 9" descr="Table of expected frequences of death, survivors, and total numbers in columns and travel class 1st/2nd/3rd/total in rows." title="titanic expected frequency data table">
            <a:extLst>
              <a:ext uri="{FF2B5EF4-FFF2-40B4-BE49-F238E27FC236}">
                <a16:creationId xmlns:a16="http://schemas.microsoft.com/office/drawing/2014/main" id="{B954D8F1-AE80-9642-9804-E1011F0E213D}"/>
              </a:ext>
            </a:extLst>
          </p:cNvPr>
          <p:cNvGraphicFramePr>
            <a:graphicFrameLocks noGrp="1"/>
          </p:cNvGraphicFramePr>
          <p:nvPr>
            <p:extLst>
              <p:ext uri="{D42A27DB-BD31-4B8C-83A1-F6EECF244321}">
                <p14:modId xmlns:p14="http://schemas.microsoft.com/office/powerpoint/2010/main" val="1951424297"/>
              </p:ext>
            </p:extLst>
          </p:nvPr>
        </p:nvGraphicFramePr>
        <p:xfrm>
          <a:off x="2590800" y="3767019"/>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solidFill>
                            <a:srgbClr val="A70000"/>
                          </a:solidFill>
                        </a:rPr>
                        <a:t>200</a:t>
                      </a:r>
                    </a:p>
                  </a:txBody>
                  <a:tcPr/>
                </a:tc>
                <a:tc>
                  <a:txBody>
                    <a:bodyPr/>
                    <a:lstStyle/>
                    <a:p>
                      <a:pPr algn="ctr"/>
                      <a:r>
                        <a:rPr lang="en-US" dirty="0">
                          <a:solidFill>
                            <a:srgbClr val="A70000"/>
                          </a:solidFill>
                        </a:rPr>
                        <a:t>123</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solidFill>
                            <a:srgbClr val="A70000"/>
                          </a:solidFill>
                        </a:rPr>
                        <a:t>171</a:t>
                      </a:r>
                    </a:p>
                  </a:txBody>
                  <a:tcPr/>
                </a:tc>
                <a:tc>
                  <a:txBody>
                    <a:bodyPr/>
                    <a:lstStyle/>
                    <a:p>
                      <a:pPr algn="ctr"/>
                      <a:r>
                        <a:rPr lang="en-US" dirty="0">
                          <a:solidFill>
                            <a:srgbClr val="A70000"/>
                          </a:solidFill>
                        </a:rPr>
                        <a:t>106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solidFill>
                            <a:srgbClr val="A70000"/>
                          </a:solidFill>
                        </a:rPr>
                        <a:t>438</a:t>
                      </a:r>
                    </a:p>
                  </a:txBody>
                  <a:tcPr/>
                </a:tc>
                <a:tc>
                  <a:txBody>
                    <a:bodyPr/>
                    <a:lstStyle/>
                    <a:p>
                      <a:pPr algn="ctr"/>
                      <a:r>
                        <a:rPr lang="en-US" dirty="0">
                          <a:solidFill>
                            <a:srgbClr val="A70000"/>
                          </a:solidFill>
                        </a:rPr>
                        <a:t>271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of death, survivors, and total numbers in columns and travel class 1st/2nd/3rd/total in rows." title="titanic data table">
            <a:extLst>
              <a:ext uri="{FF2B5EF4-FFF2-40B4-BE49-F238E27FC236}">
                <a16:creationId xmlns:a16="http://schemas.microsoft.com/office/drawing/2014/main" id="{E0733ADE-AF2C-2448-91E4-0647C8E1E009}"/>
              </a:ext>
            </a:extLst>
          </p:cNvPr>
          <p:cNvGraphicFramePr>
            <a:graphicFrameLocks noGrp="1"/>
          </p:cNvGraphicFramePr>
          <p:nvPr>
            <p:extLst>
              <p:ext uri="{D42A27DB-BD31-4B8C-83A1-F6EECF244321}">
                <p14:modId xmlns:p14="http://schemas.microsoft.com/office/powerpoint/2010/main" val="156607619"/>
              </p:ext>
            </p:extLst>
          </p:nvPr>
        </p:nvGraphicFramePr>
        <p:xfrm>
          <a:off x="2590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1"/>
          </p:nvPr>
        </p:nvSpPr>
        <p:spPr>
          <a:xfrm>
            <a:off x="457200" y="1790700"/>
            <a:ext cx="8229600" cy="4525963"/>
          </a:xfrm>
        </p:spPr>
        <p:txBody>
          <a:bodyPr/>
          <a:lstStyle/>
          <a:p>
            <a:r>
              <a:rPr lang="en-GB" dirty="0">
                <a:solidFill>
                  <a:schemeClr val="dk1"/>
                </a:solidFill>
              </a:rPr>
              <a:t>Observed</a:t>
            </a:r>
          </a:p>
          <a:p>
            <a:endParaRPr lang="en-GB" dirty="0">
              <a:solidFill>
                <a:schemeClr val="dk1"/>
              </a:solidFill>
            </a:endParaRPr>
          </a:p>
          <a:p>
            <a:endParaRPr lang="en-GB" dirty="0">
              <a:solidFill>
                <a:schemeClr val="dk1"/>
              </a:solidFill>
            </a:endParaRPr>
          </a:p>
          <a:p>
            <a:r>
              <a:rPr lang="en-GB" dirty="0">
                <a:solidFill>
                  <a:schemeClr val="dk1"/>
                </a:solidFill>
              </a:rPr>
              <a:t>Expected</a:t>
            </a:r>
          </a:p>
        </p:txBody>
      </p:sp>
      <p:sp>
        <p:nvSpPr>
          <p:cNvPr id="3" name="Title 2"/>
          <p:cNvSpPr>
            <a:spLocks noGrp="1"/>
          </p:cNvSpPr>
          <p:nvPr>
            <p:ph type="title"/>
          </p:nvPr>
        </p:nvSpPr>
        <p:spPr>
          <a:xfrm>
            <a:off x="457200" y="228600"/>
            <a:ext cx="8229600" cy="1143000"/>
          </a:xfrm>
        </p:spPr>
        <p:txBody>
          <a:bodyPr/>
          <a:lstStyle/>
          <a:p>
            <a:pPr algn="l"/>
            <a:r>
              <a:rPr lang="en-GB" dirty="0">
                <a:solidFill>
                  <a:srgbClr val="A70000"/>
                </a:solidFill>
              </a:rPr>
              <a:t>Chi-squared test statistic: Computation</a:t>
            </a:r>
          </a:p>
        </p:txBody>
      </p:sp>
    </p:spTree>
    <p:extLst>
      <p:ext uri="{BB962C8B-B14F-4D97-AF65-F5344CB8AC3E}">
        <p14:creationId xmlns:p14="http://schemas.microsoft.com/office/powerpoint/2010/main" val="29207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9" name="Table 8" descr="Table showing Observed minus Expected squared values" title="Table showing Observed minus Expected squared values">
            <a:extLst>
              <a:ext uri="{FF2B5EF4-FFF2-40B4-BE49-F238E27FC236}">
                <a16:creationId xmlns:a16="http://schemas.microsoft.com/office/drawing/2014/main" id="{73F1B4B9-1A8C-8646-9662-98FFDB50CEEA}"/>
              </a:ext>
            </a:extLst>
          </p:cNvPr>
          <p:cNvGraphicFramePr>
            <a:graphicFrameLocks noGrp="1"/>
          </p:cNvGraphicFramePr>
          <p:nvPr>
            <p:extLst>
              <p:ext uri="{D42A27DB-BD31-4B8C-83A1-F6EECF244321}">
                <p14:modId xmlns:p14="http://schemas.microsoft.com/office/powerpoint/2010/main" val="1853261494"/>
              </p:ext>
            </p:extLst>
          </p:nvPr>
        </p:nvGraphicFramePr>
        <p:xfrm>
          <a:off x="2590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fontAlgn="b"/>
                      <a:r>
                        <a:rPr lang="en-GB" sz="1800" b="0" i="0" u="none" strike="noStrike" dirty="0">
                          <a:solidFill>
                            <a:srgbClr val="000000"/>
                          </a:solidFill>
                          <a:effectLst/>
                          <a:latin typeface="Calibri" panose="020F0502020204030204" pitchFamily="34" charset="0"/>
                        </a:rPr>
                        <a:t>5869.7</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5869.7</a:t>
                      </a:r>
                    </a:p>
                  </a:txBody>
                  <a:tcPr marL="9525" marR="9525" marT="9525" marB="0" anchor="b"/>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fontAlgn="b"/>
                      <a:r>
                        <a:rPr lang="en-GB" sz="1800" b="0" i="0" u="none" strike="noStrike">
                          <a:solidFill>
                            <a:srgbClr val="000000"/>
                          </a:solidFill>
                          <a:effectLst/>
                          <a:latin typeface="Calibri" panose="020F0502020204030204" pitchFamily="34" charset="0"/>
                        </a:rPr>
                        <a:t>173.9</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173.9</a:t>
                      </a:r>
                    </a:p>
                  </a:txBody>
                  <a:tcPr marL="9525" marR="9525" marT="9525" marB="0" anchor="b"/>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fontAlgn="b"/>
                      <a:r>
                        <a:rPr lang="en-GB" sz="1800" b="0" i="0" u="none" strike="noStrike">
                          <a:solidFill>
                            <a:srgbClr val="000000"/>
                          </a:solidFill>
                          <a:effectLst/>
                          <a:latin typeface="Calibri" panose="020F0502020204030204" pitchFamily="34" charset="0"/>
                        </a:rPr>
                        <a:t>8070.9</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8070.9</a:t>
                      </a:r>
                    </a:p>
                  </a:txBody>
                  <a:tcPr marL="9525" marR="9525" marT="9525" marB="0" anchor="b"/>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showing observed minus expected values from titanic data" title="Table showing observed minus expected values from titanic data">
            <a:extLst>
              <a:ext uri="{FF2B5EF4-FFF2-40B4-BE49-F238E27FC236}">
                <a16:creationId xmlns:a16="http://schemas.microsoft.com/office/drawing/2014/main" id="{E0733ADE-AF2C-2448-91E4-0647C8E1E009}"/>
              </a:ext>
            </a:extLst>
          </p:cNvPr>
          <p:cNvGraphicFramePr>
            <a:graphicFrameLocks noGrp="1"/>
          </p:cNvGraphicFramePr>
          <p:nvPr>
            <p:extLst>
              <p:ext uri="{D42A27DB-BD31-4B8C-83A1-F6EECF244321}">
                <p14:modId xmlns:p14="http://schemas.microsoft.com/office/powerpoint/2010/main" val="661586603"/>
              </p:ext>
            </p:extLst>
          </p:nvPr>
        </p:nvGraphicFramePr>
        <p:xfrm>
          <a:off x="2590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123-200</a:t>
                      </a:r>
                    </a:p>
                  </a:txBody>
                  <a:tcPr/>
                </a:tc>
                <a:tc>
                  <a:txBody>
                    <a:bodyPr/>
                    <a:lstStyle/>
                    <a:p>
                      <a:pPr algn="ctr"/>
                      <a:r>
                        <a:rPr lang="en-US" dirty="0"/>
                        <a:t>200-123</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158-171</a:t>
                      </a:r>
                    </a:p>
                  </a:txBody>
                  <a:tcPr/>
                </a:tc>
                <a:tc>
                  <a:txBody>
                    <a:bodyPr/>
                    <a:lstStyle/>
                    <a:p>
                      <a:pPr algn="ctr"/>
                      <a:r>
                        <a:rPr lang="en-US" dirty="0"/>
                        <a:t>119-106</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528-438</a:t>
                      </a:r>
                    </a:p>
                  </a:txBody>
                  <a:tcPr/>
                </a:tc>
                <a:tc>
                  <a:txBody>
                    <a:bodyPr/>
                    <a:lstStyle/>
                    <a:p>
                      <a:pPr algn="ctr"/>
                      <a:r>
                        <a:rPr lang="en-US" dirty="0"/>
                        <a:t>181-271</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12" name="Table 11" descr="Table of squared difference between observed and expected death, survivors, and total numbers in columns and travel class 1st/2nd/3rd/total in rows." title="titanic data table squared observed minus estimated differences">
            <a:extLst>
              <a:ext uri="{FF2B5EF4-FFF2-40B4-BE49-F238E27FC236}">
                <a16:creationId xmlns:a16="http://schemas.microsoft.com/office/drawing/2014/main" id="{5B142824-DED1-A44B-A5FD-F45C6E8B8612}"/>
              </a:ext>
            </a:extLst>
          </p:cNvPr>
          <p:cNvGraphicFramePr>
            <a:graphicFrameLocks noGrp="1"/>
          </p:cNvGraphicFramePr>
          <p:nvPr>
            <p:extLst>
              <p:ext uri="{D42A27DB-BD31-4B8C-83A1-F6EECF244321}">
                <p14:modId xmlns:p14="http://schemas.microsoft.com/office/powerpoint/2010/main" val="570452734"/>
              </p:ext>
            </p:extLst>
          </p:nvPr>
        </p:nvGraphicFramePr>
        <p:xfrm>
          <a:off x="2590800" y="3818248"/>
          <a:ext cx="6096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29.4</a:t>
                      </a:r>
                    </a:p>
                  </a:txBody>
                  <a:tcPr/>
                </a:tc>
                <a:tc>
                  <a:txBody>
                    <a:bodyPr/>
                    <a:lstStyle/>
                    <a:p>
                      <a:pPr algn="ctr"/>
                      <a:r>
                        <a:rPr lang="en-US" dirty="0"/>
                        <a:t>47.6</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1.0</a:t>
                      </a:r>
                    </a:p>
                  </a:txBody>
                  <a:tcPr/>
                </a:tc>
                <a:tc>
                  <a:txBody>
                    <a:bodyPr/>
                    <a:lstStyle/>
                    <a:p>
                      <a:pPr algn="ctr"/>
                      <a:r>
                        <a:rPr lang="en-US" dirty="0"/>
                        <a:t>1.6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18.4</a:t>
                      </a:r>
                    </a:p>
                  </a:txBody>
                  <a:tcPr/>
                </a:tc>
                <a:tc>
                  <a:txBody>
                    <a:bodyPr/>
                    <a:lstStyle/>
                    <a:p>
                      <a:pPr algn="ctr"/>
                      <a:r>
                        <a:rPr lang="en-US" dirty="0"/>
                        <a:t>29.8</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13" name="Object 12" descr="chi-squared equals sum of i=1 to n of square of difference between observed and expected frequencies for category i divided by expected fequency for category i" title="equation for chi-squared"/>
          <p:cNvGraphicFramePr>
            <a:graphicFrameLocks noChangeAspect="1"/>
          </p:cNvGraphicFramePr>
          <p:nvPr>
            <p:extLst>
              <p:ext uri="{D42A27DB-BD31-4B8C-83A1-F6EECF244321}">
                <p14:modId xmlns:p14="http://schemas.microsoft.com/office/powerpoint/2010/main" val="1972723431"/>
              </p:ext>
            </p:extLst>
          </p:nvPr>
        </p:nvGraphicFramePr>
        <p:xfrm>
          <a:off x="3259667" y="5532506"/>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3" name="Object 12"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67" y="5532506"/>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Table 10" descr="Table of difference between observed and expected death, survivors, and total numbers in columns and travel class 1st/2nd/3rd/total in rows." title="titanic data table observed minus expected values">
            <a:extLst>
              <a:ext uri="{FF2B5EF4-FFF2-40B4-BE49-F238E27FC236}">
                <a16:creationId xmlns:a16="http://schemas.microsoft.com/office/drawing/2014/main" id="{D967A510-E374-214C-8C64-73F6E5AF5A88}"/>
              </a:ext>
            </a:extLst>
          </p:cNvPr>
          <p:cNvGraphicFramePr>
            <a:graphicFrameLocks noGrp="1"/>
          </p:cNvGraphicFramePr>
          <p:nvPr>
            <p:extLst>
              <p:ext uri="{D42A27DB-BD31-4B8C-83A1-F6EECF244321}">
                <p14:modId xmlns:p14="http://schemas.microsoft.com/office/powerpoint/2010/main" val="647517133"/>
              </p:ext>
            </p:extLst>
          </p:nvPr>
        </p:nvGraphicFramePr>
        <p:xfrm>
          <a:off x="2590800" y="17666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-77</a:t>
                      </a:r>
                    </a:p>
                  </a:txBody>
                  <a:tcPr/>
                </a:tc>
                <a:tc>
                  <a:txBody>
                    <a:bodyPr/>
                    <a:lstStyle/>
                    <a:p>
                      <a:pPr algn="ctr"/>
                      <a:r>
                        <a:rPr lang="en-US" dirty="0"/>
                        <a:t>77</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-13</a:t>
                      </a:r>
                    </a:p>
                  </a:txBody>
                  <a:tcPr/>
                </a:tc>
                <a:tc>
                  <a:txBody>
                    <a:bodyPr/>
                    <a:lstStyle/>
                    <a:p>
                      <a:pPr algn="ctr"/>
                      <a:r>
                        <a:rPr lang="en-US" dirty="0"/>
                        <a:t>13</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90</a:t>
                      </a:r>
                    </a:p>
                  </a:txBody>
                  <a:tcPr/>
                </a:tc>
                <a:tc>
                  <a:txBody>
                    <a:bodyPr/>
                    <a:lstStyle/>
                    <a:p>
                      <a:pPr algn="ctr"/>
                      <a:r>
                        <a:rPr lang="en-US" dirty="0"/>
                        <a:t>-90</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1"/>
          </p:nvPr>
        </p:nvSpPr>
        <p:spPr>
          <a:xfrm>
            <a:off x="498475" y="1790700"/>
            <a:ext cx="2857030" cy="4525963"/>
          </a:xfrm>
        </p:spPr>
        <p:txBody>
          <a:bodyPr/>
          <a:lstStyle/>
          <a:p>
            <a:r>
              <a:rPr lang="en-GB" dirty="0">
                <a:solidFill>
                  <a:schemeClr val="dk1"/>
                </a:solidFill>
              </a:rPr>
              <a:t>O - E</a:t>
            </a:r>
          </a:p>
          <a:p>
            <a:endParaRPr lang="en-GB" dirty="0">
              <a:solidFill>
                <a:schemeClr val="dk1"/>
              </a:solidFill>
            </a:endParaRPr>
          </a:p>
          <a:p>
            <a:endParaRPr lang="en-GB" dirty="0">
              <a:solidFill>
                <a:schemeClr val="dk1"/>
              </a:solidFill>
            </a:endParaRPr>
          </a:p>
          <a:p>
            <a:endParaRPr lang="en-GB" dirty="0">
              <a:solidFill>
                <a:schemeClr val="dk1"/>
              </a:solidFill>
            </a:endParaRPr>
          </a:p>
          <a:p>
            <a:r>
              <a:rPr lang="en-GB" dirty="0">
                <a:solidFill>
                  <a:schemeClr val="dk1"/>
                </a:solidFill>
              </a:rPr>
              <a:t>(O - E)</a:t>
            </a:r>
            <a:r>
              <a:rPr lang="en-GB" baseline="30000" dirty="0">
                <a:solidFill>
                  <a:schemeClr val="dk1"/>
                </a:solidFill>
              </a:rPr>
              <a:t>2</a:t>
            </a:r>
          </a:p>
          <a:p>
            <a:endParaRPr lang="en-GB" baseline="30000" dirty="0">
              <a:solidFill>
                <a:schemeClr val="dk1"/>
              </a:solidFill>
            </a:endParaRPr>
          </a:p>
          <a:p>
            <a:r>
              <a:rPr lang="en-GB" dirty="0">
                <a:solidFill>
                  <a:schemeClr val="dk1"/>
                </a:solidFill>
              </a:rPr>
              <a:t>(O-E)</a:t>
            </a:r>
            <a:r>
              <a:rPr lang="en-GB" baseline="30000" dirty="0">
                <a:solidFill>
                  <a:schemeClr val="dk1"/>
                </a:solidFill>
              </a:rPr>
              <a:t>2</a:t>
            </a:r>
            <a:r>
              <a:rPr lang="en-GB" dirty="0">
                <a:solidFill>
                  <a:schemeClr val="dk1"/>
                </a:solidFill>
              </a:rPr>
              <a:t>/E</a:t>
            </a:r>
          </a:p>
          <a:p>
            <a:r>
              <a:rPr lang="en-GB" dirty="0">
                <a:solidFill>
                  <a:schemeClr val="dk1"/>
                </a:solidFill>
              </a:rPr>
              <a:t>Chi</a:t>
            </a:r>
            <a:r>
              <a:rPr lang="en-GB" baseline="30000" dirty="0">
                <a:solidFill>
                  <a:schemeClr val="dk1"/>
                </a:solidFill>
              </a:rPr>
              <a:t>2</a:t>
            </a:r>
            <a:r>
              <a:rPr lang="en-GB" dirty="0">
                <a:solidFill>
                  <a:schemeClr val="dk1"/>
                </a:solidFill>
              </a:rPr>
              <a:t> = 127.86</a:t>
            </a:r>
          </a:p>
        </p:txBody>
      </p:sp>
      <p:sp>
        <p:nvSpPr>
          <p:cNvPr id="3" name="Title 2"/>
          <p:cNvSpPr>
            <a:spLocks noGrp="1"/>
          </p:cNvSpPr>
          <p:nvPr>
            <p:ph type="title"/>
          </p:nvPr>
        </p:nvSpPr>
        <p:spPr>
          <a:xfrm>
            <a:off x="457200" y="228600"/>
            <a:ext cx="8229600" cy="1143000"/>
          </a:xfrm>
        </p:spPr>
        <p:txBody>
          <a:bodyPr/>
          <a:lstStyle/>
          <a:p>
            <a:pPr algn="l"/>
            <a:r>
              <a:rPr lang="en-GB" dirty="0">
                <a:solidFill>
                  <a:srgbClr val="A70000"/>
                </a:solidFill>
              </a:rPr>
              <a:t>Chi-squared test statistic: Computation stage 2</a:t>
            </a:r>
          </a:p>
        </p:txBody>
      </p:sp>
    </p:spTree>
    <p:extLst>
      <p:ext uri="{BB962C8B-B14F-4D97-AF65-F5344CB8AC3E}">
        <p14:creationId xmlns:p14="http://schemas.microsoft.com/office/powerpoint/2010/main" val="399751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505386"/>
            <a:ext cx="3239085" cy="381000"/>
          </a:xfrm>
        </p:spPr>
        <p:txBody>
          <a:bodyPr/>
          <a:lstStyle/>
          <a:p>
            <a:r>
              <a:rPr lang="en-GB" dirty="0" err="1"/>
              <a:t>www.statstutor.ac.uk</a:t>
            </a:r>
            <a:endParaRPr lang="en-US" dirty="0"/>
          </a:p>
        </p:txBody>
      </p:sp>
      <p:sp>
        <p:nvSpPr>
          <p:cNvPr id="4" name="TextBox 3"/>
          <p:cNvSpPr txBox="1"/>
          <p:nvPr/>
        </p:nvSpPr>
        <p:spPr>
          <a:xfrm>
            <a:off x="4001421" y="3510163"/>
            <a:ext cx="5483906" cy="2800767"/>
          </a:xfrm>
          <a:prstGeom prst="rect">
            <a:avLst/>
          </a:prstGeom>
          <a:noFill/>
        </p:spPr>
        <p:txBody>
          <a:bodyPr wrap="square" rtlCol="0">
            <a:spAutoFit/>
          </a:bodyPr>
          <a:lstStyle/>
          <a:p>
            <a:r>
              <a:rPr lang="en-GB" sz="2200" dirty="0">
                <a:solidFill>
                  <a:schemeClr val="tx1">
                    <a:lumMod val="65000"/>
                    <a:lumOff val="35000"/>
                  </a:schemeClr>
                </a:solidFill>
              </a:rPr>
              <a:t>degrees of freedom = (no. of rows – 1) x (no. of columns – 1)</a:t>
            </a:r>
          </a:p>
          <a:p>
            <a:endParaRPr lang="en-GB" sz="2200" dirty="0">
              <a:solidFill>
                <a:schemeClr val="tx1">
                  <a:lumMod val="65000"/>
                  <a:lumOff val="35000"/>
                </a:schemeClr>
              </a:solidFill>
            </a:endParaRPr>
          </a:p>
          <a:p>
            <a:r>
              <a:rPr lang="en-GB" sz="2200" dirty="0">
                <a:solidFill>
                  <a:schemeClr val="tx1">
                    <a:lumMod val="65000"/>
                    <a:lumOff val="35000"/>
                  </a:schemeClr>
                </a:solidFill>
              </a:rPr>
              <a:t>For Titanic example, number of rows = 3 (class), number of columns = 2 (survived or not)</a:t>
            </a:r>
          </a:p>
          <a:p>
            <a:endParaRPr lang="en-GB" sz="2200" dirty="0">
              <a:solidFill>
                <a:schemeClr val="tx1">
                  <a:lumMod val="65000"/>
                  <a:lumOff val="35000"/>
                </a:schemeClr>
              </a:solidFill>
            </a:endParaRPr>
          </a:p>
          <a:p>
            <a:r>
              <a:rPr lang="en-GB" sz="2200" dirty="0">
                <a:solidFill>
                  <a:schemeClr val="tx1">
                    <a:lumMod val="65000"/>
                    <a:lumOff val="35000"/>
                  </a:schemeClr>
                </a:solidFill>
              </a:rPr>
              <a:t>So for Titanic, degrees of freedom = …</a:t>
            </a:r>
          </a:p>
        </p:txBody>
      </p:sp>
      <p:pic>
        <p:nvPicPr>
          <p:cNvPr id="15364" name="Picture 4" descr="figure from http://www.vassarstats.net/textbook/f0803.gif shows probabiliity function of chi-squared distribution when degrees of freedom = 2, 3, and 4." title="Graph of distribution of p values for chi-squared t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208" y="3519061"/>
            <a:ext cx="3925172" cy="308739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1033272" y="1794665"/>
            <a:ext cx="8229600" cy="4525963"/>
          </a:xfrm>
        </p:spPr>
        <p:txBody>
          <a:bodyPr>
            <a:normAutofit/>
          </a:bodyPr>
          <a:lstStyle/>
          <a:p>
            <a:r>
              <a:rPr lang="en-GB" sz="2400" dirty="0">
                <a:solidFill>
                  <a:schemeClr val="tx1">
                    <a:lumMod val="65000"/>
                    <a:lumOff val="35000"/>
                  </a:schemeClr>
                </a:solidFill>
              </a:rPr>
              <a:t>The p-value is calculated using the Chi-squared distribution for this test</a:t>
            </a:r>
          </a:p>
          <a:p>
            <a:r>
              <a:rPr lang="en-GB" sz="2400" dirty="0">
                <a:solidFill>
                  <a:schemeClr val="tx1">
                    <a:lumMod val="65000"/>
                    <a:lumOff val="35000"/>
                  </a:schemeClr>
                </a:solidFill>
              </a:rPr>
              <a:t>Chi-squared is a skewed distribution which varies depending on the degrees of freedom</a:t>
            </a:r>
          </a:p>
        </p:txBody>
      </p:sp>
      <p:sp>
        <p:nvSpPr>
          <p:cNvPr id="3" name="Title 2"/>
          <p:cNvSpPr>
            <a:spLocks noGrp="1"/>
          </p:cNvSpPr>
          <p:nvPr>
            <p:ph type="title"/>
          </p:nvPr>
        </p:nvSpPr>
        <p:spPr>
          <a:xfrm>
            <a:off x="402010" y="559286"/>
            <a:ext cx="8229600" cy="1143000"/>
          </a:xfrm>
        </p:spPr>
        <p:txBody>
          <a:bodyPr/>
          <a:lstStyle/>
          <a:p>
            <a:pPr algn="l"/>
            <a:r>
              <a:rPr lang="en-GB" dirty="0">
                <a:solidFill>
                  <a:srgbClr val="A70000"/>
                </a:solidFill>
              </a:rPr>
              <a:t>Chi squared distribution</a:t>
            </a:r>
          </a:p>
        </p:txBody>
      </p:sp>
    </p:spTree>
    <p:extLst>
      <p:ext uri="{BB962C8B-B14F-4D97-AF65-F5344CB8AC3E}">
        <p14:creationId xmlns:p14="http://schemas.microsoft.com/office/powerpoint/2010/main" val="351804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descr="arrow showing chi-squared value of 127.86 on chi-squared distribution graph." title="arrow showing chi-squared value on graph"/>
          <p:cNvSpPr>
            <a:spLocks noGrp="1" noChangeArrowheads="1"/>
          </p:cNvSpPr>
          <p:nvPr>
            <p:ph idx="1"/>
          </p:nvPr>
        </p:nvSpPr>
        <p:spPr>
          <a:solidFill>
            <a:schemeClr val="tx1"/>
          </a:solidFill>
        </p:spPr>
        <p:txBody>
          <a:bodyPr>
            <a:normAutofit fontScale="25000" lnSpcReduction="20000"/>
          </a:bodyPr>
          <a:lstStyle/>
          <a:p>
            <a:pPr marL="365760" indent="-256032" fontAlgn="auto">
              <a:lnSpc>
                <a:spcPct val="80000"/>
              </a:lnSpc>
              <a:spcAft>
                <a:spcPts val="0"/>
              </a:spcAft>
              <a:buFont typeface="Wingdings 3"/>
              <a:buNone/>
              <a:defRPr/>
            </a:pPr>
            <a:endParaRPr lang="en-GB" sz="2400" dirty="0">
              <a:latin typeface="+mj-lt"/>
            </a:endParaRPr>
          </a:p>
          <a:p>
            <a:pPr marL="365760" indent="-256032" fontAlgn="auto">
              <a:lnSpc>
                <a:spcPct val="80000"/>
              </a:lnSpc>
              <a:spcAft>
                <a:spcPts val="0"/>
              </a:spcAft>
              <a:buFont typeface="Wingdings 3"/>
              <a:buNone/>
              <a:defRPr/>
            </a:pPr>
            <a:endParaRPr lang="en-GB" sz="2400" dirty="0">
              <a:latin typeface="+mj-lt"/>
            </a:endParaRPr>
          </a:p>
        </p:txBody>
      </p:sp>
      <p:sp>
        <p:nvSpPr>
          <p:cNvPr id="4" name="Footer Placeholder 3"/>
          <p:cNvSpPr>
            <a:spLocks noGrp="1"/>
          </p:cNvSpPr>
          <p:nvPr>
            <p:ph type="ftr" sz="quarter" idx="11"/>
          </p:nvPr>
        </p:nvSpPr>
        <p:spPr>
          <a:xfrm>
            <a:off x="61899" y="6281235"/>
            <a:ext cx="2605101" cy="381000"/>
          </a:xfrm>
        </p:spPr>
        <p:txBody>
          <a:bodyPr/>
          <a:lstStyle/>
          <a:p>
            <a:r>
              <a:rPr lang="en-GB" dirty="0" err="1"/>
              <a:t>www.statstutor.ac.uk</a:t>
            </a:r>
            <a:endParaRPr lang="en-US" dirty="0"/>
          </a:p>
        </p:txBody>
      </p:sp>
      <p:sp>
        <p:nvSpPr>
          <p:cNvPr id="9" name="Up Arrow Callout 8" descr="arrow showing chi-squared value of 127.86 on chi-squared distribution graph." title="arrow showing chi-squared value on graph"/>
          <p:cNvSpPr/>
          <p:nvPr/>
        </p:nvSpPr>
        <p:spPr>
          <a:xfrm>
            <a:off x="3514760" y="5391616"/>
            <a:ext cx="2751928"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test Statistic = 127.86</a:t>
            </a:r>
          </a:p>
        </p:txBody>
      </p:sp>
      <p:sp>
        <p:nvSpPr>
          <p:cNvPr id="2" name="TextBox 1"/>
          <p:cNvSpPr txBox="1"/>
          <p:nvPr/>
        </p:nvSpPr>
        <p:spPr>
          <a:xfrm>
            <a:off x="609600" y="4138467"/>
            <a:ext cx="2057400" cy="1200329"/>
          </a:xfrm>
          <a:prstGeom prst="rect">
            <a:avLst/>
          </a:prstGeom>
          <a:noFill/>
        </p:spPr>
        <p:txBody>
          <a:bodyPr wrap="square" rtlCol="0">
            <a:spAutoFit/>
          </a:bodyPr>
          <a:lstStyle/>
          <a:p>
            <a:r>
              <a:rPr lang="en-GB" sz="2400" dirty="0">
                <a:solidFill>
                  <a:srgbClr val="00B0F0"/>
                </a:solidFill>
              </a:rPr>
              <a:t>Distribution of test statistics</a:t>
            </a:r>
          </a:p>
        </p:txBody>
      </p:sp>
      <p:pic>
        <p:nvPicPr>
          <p:cNvPr id="22530" name="Picture 2" descr="Figure showing tail and head of distribution for chi-squared value 127.86, with p &lt; .001." title="p-value tail/head 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2624" y="3581400"/>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title="text stating p-value p &lt; .001"/>
          <p:cNvSpPr txBox="1"/>
          <p:nvPr/>
        </p:nvSpPr>
        <p:spPr>
          <a:xfrm>
            <a:off x="4996542" y="3962400"/>
            <a:ext cx="2743200" cy="369332"/>
          </a:xfrm>
          <a:prstGeom prst="rect">
            <a:avLst/>
          </a:prstGeom>
          <a:solidFill>
            <a:schemeClr val="bg1"/>
          </a:solidFill>
        </p:spPr>
        <p:txBody>
          <a:bodyPr wrap="square" rtlCol="0">
            <a:spAutoFit/>
          </a:bodyPr>
          <a:lstStyle/>
          <a:p>
            <a:r>
              <a:rPr lang="en-GB" dirty="0"/>
              <a:t>P-value    p &lt; 0.001</a:t>
            </a:r>
          </a:p>
        </p:txBody>
      </p:sp>
      <p:sp>
        <p:nvSpPr>
          <p:cNvPr id="3" name="TextBox 2"/>
          <p:cNvSpPr txBox="1"/>
          <p:nvPr/>
        </p:nvSpPr>
        <p:spPr>
          <a:xfrm>
            <a:off x="359532" y="1623298"/>
            <a:ext cx="8424936" cy="1723549"/>
          </a:xfrm>
          <a:prstGeom prst="rect">
            <a:avLst/>
          </a:prstGeom>
          <a:noFill/>
        </p:spPr>
        <p:txBody>
          <a:bodyPr wrap="square" rtlCol="0">
            <a:spAutoFit/>
          </a:bodyPr>
          <a:lstStyle/>
          <a:p>
            <a:endParaRPr lang="en-GB" sz="2600" dirty="0"/>
          </a:p>
          <a:p>
            <a:r>
              <a:rPr lang="en-GB" sz="2600" dirty="0"/>
              <a:t>In the Titanic example, the probability of getting a test statistic of 127.86 or above (</a:t>
            </a:r>
            <a:r>
              <a:rPr lang="en-GB" sz="2600" b="1" dirty="0"/>
              <a:t>just by chance</a:t>
            </a:r>
            <a:r>
              <a:rPr lang="en-GB" sz="2600" dirty="0"/>
              <a:t>) is &lt; 0.001</a:t>
            </a:r>
          </a:p>
          <a:p>
            <a:endParaRPr lang="en-GB" sz="2800" dirty="0"/>
          </a:p>
        </p:txBody>
      </p:sp>
      <p:sp>
        <p:nvSpPr>
          <p:cNvPr id="10" name="Rectangle 2"/>
          <p:cNvSpPr>
            <a:spLocks noGrp="1" noChangeArrowheads="1"/>
          </p:cNvSpPr>
          <p:nvPr>
            <p:ph type="title"/>
          </p:nvPr>
        </p:nvSpPr>
        <p:spPr>
          <a:xfrm>
            <a:off x="457200" y="274638"/>
            <a:ext cx="8229600" cy="922114"/>
          </a:xfrm>
        </p:spPr>
        <p:txBody>
          <a:bodyPr>
            <a:noAutofit/>
          </a:bodyPr>
          <a:lstStyle/>
          <a:p>
            <a:pPr algn="l" fontAlgn="auto">
              <a:spcAft>
                <a:spcPts val="0"/>
              </a:spcAft>
              <a:defRPr/>
            </a:pPr>
            <a:r>
              <a:rPr lang="en-GB" dirty="0">
                <a:solidFill>
                  <a:srgbClr val="A70000"/>
                </a:solidFill>
                <a:cs typeface="Times New Roman" pitchFamily="18" charset="0"/>
              </a:rPr>
              <a:t>What’s a p-value?</a:t>
            </a:r>
          </a:p>
        </p:txBody>
      </p:sp>
    </p:spTree>
    <p:extLst>
      <p:ext uri="{BB962C8B-B14F-4D97-AF65-F5344CB8AC3E}">
        <p14:creationId xmlns:p14="http://schemas.microsoft.com/office/powerpoint/2010/main" val="3072612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30"/>
                                        </p:tgtEl>
                                        <p:attrNameLst>
                                          <p:attrName>style.visibility</p:attrName>
                                        </p:attrNameLst>
                                      </p:cBhvr>
                                      <p:to>
                                        <p:strVal val="visible"/>
                                      </p:to>
                                    </p:set>
                                    <p:animEffect transition="in" filter="wipe(left)">
                                      <p:cBhvr>
                                        <p:cTn id="11" dur="500"/>
                                        <p:tgtEl>
                                          <p:spTgt spid="2253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a:xfrm>
            <a:off x="131876" y="6299240"/>
            <a:ext cx="2812365" cy="381000"/>
          </a:xfrm>
        </p:spPr>
        <p:txBody>
          <a:bodyPr/>
          <a:lstStyle/>
          <a:p>
            <a:r>
              <a:rPr lang="en-GB" dirty="0"/>
              <a:t>www.statstutor.ac.uk</a:t>
            </a:r>
            <a:endParaRPr lang="en-US" dirty="0"/>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3" name="TextBox 2" title="Caption: Bar chart showing % of passengers  surviving within each class&#10;"/>
          <p:cNvSpPr txBox="1"/>
          <p:nvPr/>
        </p:nvSpPr>
        <p:spPr>
          <a:xfrm>
            <a:off x="560196" y="5689599"/>
            <a:ext cx="4164204" cy="584775"/>
          </a:xfrm>
          <a:prstGeom prst="rect">
            <a:avLst/>
          </a:prstGeom>
          <a:solidFill>
            <a:schemeClr val="bg1"/>
          </a:solidFill>
        </p:spPr>
        <p:txBody>
          <a:bodyPr wrap="square" rtlCol="0">
            <a:spAutoFit/>
          </a:bodyPr>
          <a:lstStyle/>
          <a:p>
            <a:r>
              <a:rPr lang="en-GB" sz="1600" i="1" dirty="0"/>
              <a:t>Figure 1. Bar chart showing % of passengers  surviving within each class</a:t>
            </a:r>
          </a:p>
        </p:txBody>
      </p:sp>
      <p:sp>
        <p:nvSpPr>
          <p:cNvPr id="2" name="TextBox 1"/>
          <p:cNvSpPr txBox="1"/>
          <p:nvPr/>
        </p:nvSpPr>
        <p:spPr>
          <a:xfrm>
            <a:off x="4825000" y="1646562"/>
            <a:ext cx="4301424" cy="4093428"/>
          </a:xfrm>
          <a:prstGeom prst="rect">
            <a:avLst/>
          </a:prstGeom>
          <a:noFill/>
        </p:spPr>
        <p:txBody>
          <a:bodyPr wrap="square" rtlCol="0">
            <a:spAutoFit/>
          </a:bodyPr>
          <a:lstStyle/>
          <a:p>
            <a:r>
              <a:rPr lang="en-GB" sz="2000" dirty="0">
                <a:solidFill>
                  <a:schemeClr val="tx1">
                    <a:lumMod val="65000"/>
                    <a:lumOff val="35000"/>
                  </a:schemeClr>
                </a:solidFill>
              </a:rPr>
              <a:t>Data collected on 1309 passengers aboard the Titanic was used to investigate whether class had an effect on chances of survival. There was evidence (</a:t>
            </a:r>
            <a:r>
              <a:rPr lang="en-GB" sz="2000" dirty="0">
                <a:solidFill>
                  <a:schemeClr val="tx1">
                    <a:lumMod val="65000"/>
                    <a:lumOff val="35000"/>
                  </a:schemeClr>
                </a:solidFill>
                <a:latin typeface="Symbol" panose="05050102010706020507" pitchFamily="18" charset="2"/>
              </a:rPr>
              <a:t>c</a:t>
            </a:r>
            <a:r>
              <a:rPr lang="en-GB" sz="2000" baseline="30000" dirty="0">
                <a:solidFill>
                  <a:schemeClr val="tx1">
                    <a:lumMod val="65000"/>
                    <a:lumOff val="35000"/>
                  </a:schemeClr>
                </a:solidFill>
              </a:rPr>
              <a:t>2</a:t>
            </a:r>
            <a:r>
              <a:rPr lang="en-GB" sz="2000" dirty="0">
                <a:solidFill>
                  <a:schemeClr val="tx1">
                    <a:lumMod val="65000"/>
                    <a:lumOff val="35000"/>
                  </a:schemeClr>
                </a:solidFill>
              </a:rPr>
              <a:t>(2, N = 1309) = 127.86, </a:t>
            </a:r>
            <a:r>
              <a:rPr lang="en-GB" sz="2000" i="1" dirty="0">
                <a:solidFill>
                  <a:schemeClr val="tx1">
                    <a:lumMod val="65000"/>
                    <a:lumOff val="35000"/>
                  </a:schemeClr>
                </a:solidFill>
              </a:rPr>
              <a:t>p</a:t>
            </a:r>
            <a:r>
              <a:rPr lang="en-GB" sz="2000" dirty="0">
                <a:solidFill>
                  <a:schemeClr val="tx1">
                    <a:lumMod val="65000"/>
                    <a:lumOff val="35000"/>
                  </a:schemeClr>
                </a:solidFill>
              </a:rPr>
              <a:t> &lt; 0.001) to suggest that there is an association between class and survival.</a:t>
            </a:r>
          </a:p>
          <a:p>
            <a:endParaRPr lang="en-GB" sz="2000" dirty="0">
              <a:solidFill>
                <a:schemeClr val="tx1">
                  <a:lumMod val="65000"/>
                  <a:lumOff val="35000"/>
                </a:schemeClr>
              </a:solidFill>
            </a:endParaRPr>
          </a:p>
          <a:p>
            <a:r>
              <a:rPr lang="en-GB" sz="2000" i="1" dirty="0">
                <a:solidFill>
                  <a:schemeClr val="tx1">
                    <a:lumMod val="65000"/>
                    <a:lumOff val="35000"/>
                  </a:schemeClr>
                </a:solidFill>
              </a:rPr>
              <a:t>Figure 1 </a:t>
            </a:r>
            <a:r>
              <a:rPr lang="en-GB" sz="2000" dirty="0">
                <a:solidFill>
                  <a:schemeClr val="tx1">
                    <a:lumMod val="65000"/>
                    <a:lumOff val="35000"/>
                  </a:schemeClr>
                </a:solidFill>
              </a:rPr>
              <a:t>shows that class and chances of survival were related.  As class decreases, the percentage of those surviving also decreases from 62% in 1</a:t>
            </a:r>
            <a:r>
              <a:rPr lang="en-GB" sz="2000" baseline="30000" dirty="0">
                <a:solidFill>
                  <a:schemeClr val="tx1">
                    <a:lumMod val="65000"/>
                    <a:lumOff val="35000"/>
                  </a:schemeClr>
                </a:solidFill>
              </a:rPr>
              <a:t>st</a:t>
            </a:r>
            <a:r>
              <a:rPr lang="en-GB" sz="2000" dirty="0">
                <a:solidFill>
                  <a:schemeClr val="tx1">
                    <a:lumMod val="65000"/>
                    <a:lumOff val="35000"/>
                  </a:schemeClr>
                </a:solidFill>
              </a:rPr>
              <a:t> Class to 26% in 3</a:t>
            </a:r>
            <a:r>
              <a:rPr lang="en-GB" sz="2000" baseline="30000" dirty="0">
                <a:solidFill>
                  <a:schemeClr val="tx1">
                    <a:lumMod val="65000"/>
                    <a:lumOff val="35000"/>
                  </a:schemeClr>
                </a:solidFill>
              </a:rPr>
              <a:t>rd</a:t>
            </a:r>
            <a:r>
              <a:rPr lang="en-GB" sz="2000" dirty="0">
                <a:solidFill>
                  <a:schemeClr val="tx1">
                    <a:lumMod val="65000"/>
                    <a:lumOff val="35000"/>
                  </a:schemeClr>
                </a:solidFill>
              </a:rPr>
              <a:t> Class.</a:t>
            </a:r>
          </a:p>
        </p:txBody>
      </p:sp>
      <p:pic>
        <p:nvPicPr>
          <p:cNvPr id="1027" name="Picture 3" descr="Bar chart showing % of passengers  surviving within each class&#10;" title="Graph: % passengers surviving within each clas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833"/>
          <a:stretch/>
        </p:blipFill>
        <p:spPr bwMode="auto">
          <a:xfrm>
            <a:off x="131876" y="1430866"/>
            <a:ext cx="4715896" cy="433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Grp="1" noChangeArrowheads="1"/>
          </p:cNvSpPr>
          <p:nvPr>
            <p:ph type="title"/>
          </p:nvPr>
        </p:nvSpPr>
        <p:spPr>
          <a:xfrm>
            <a:off x="457200" y="274638"/>
            <a:ext cx="8229600" cy="922114"/>
          </a:xfrm>
        </p:spPr>
        <p:txBody>
          <a:bodyPr>
            <a:noAutofit/>
          </a:bodyPr>
          <a:lstStyle/>
          <a:p>
            <a:pPr algn="l" fontAlgn="auto">
              <a:spcAft>
                <a:spcPts val="0"/>
              </a:spcAft>
              <a:defRPr/>
            </a:pPr>
            <a:r>
              <a:rPr lang="en-GB" dirty="0">
                <a:solidFill>
                  <a:srgbClr val="A70000"/>
                </a:solidFill>
                <a:cs typeface="Times New Roman" pitchFamily="18" charset="0"/>
              </a:rPr>
              <a:t>Interpretation of the                     Chi-squared test</a:t>
            </a:r>
          </a:p>
        </p:txBody>
      </p:sp>
    </p:spTree>
    <p:extLst>
      <p:ext uri="{BB962C8B-B14F-4D97-AF65-F5344CB8AC3E}">
        <p14:creationId xmlns:p14="http://schemas.microsoft.com/office/powerpoint/2010/main" val="33317911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304800" y="1831848"/>
            <a:ext cx="8610599" cy="4495800"/>
          </a:xfrm>
        </p:spPr>
        <p:txBody>
          <a:bodyPr>
            <a:normAutofit/>
          </a:bodyPr>
          <a:lstStyle/>
          <a:p>
            <a:pPr>
              <a:lnSpc>
                <a:spcPct val="90000"/>
              </a:lnSpc>
              <a:buClr>
                <a:srgbClr val="2A196F"/>
              </a:buClr>
            </a:pPr>
            <a:r>
              <a:rPr lang="en-GB" sz="2400" dirty="0">
                <a:solidFill>
                  <a:schemeClr val="tx1">
                    <a:lumMod val="65000"/>
                    <a:lumOff val="35000"/>
                  </a:schemeClr>
                </a:solidFill>
              </a:rPr>
              <a:t>Cells should have expected values &gt;= 5</a:t>
            </a:r>
          </a:p>
          <a:p>
            <a:pPr>
              <a:lnSpc>
                <a:spcPct val="90000"/>
              </a:lnSpc>
              <a:buClr>
                <a:srgbClr val="2A196F"/>
              </a:buClr>
            </a:pPr>
            <a:r>
              <a:rPr lang="en-GB" sz="2400" dirty="0">
                <a:solidFill>
                  <a:schemeClr val="tx1">
                    <a:lumMod val="65000"/>
                    <a:lumOff val="35000"/>
                  </a:schemeClr>
                </a:solidFill>
              </a:rPr>
              <a:t>If any expected cell counts are &lt;1 then cannot use the chi-squared distribution</a:t>
            </a:r>
          </a:p>
          <a:p>
            <a:pPr>
              <a:lnSpc>
                <a:spcPct val="90000"/>
              </a:lnSpc>
              <a:buClr>
                <a:srgbClr val="2A196F"/>
              </a:buClr>
            </a:pPr>
            <a:r>
              <a:rPr lang="en-GB" sz="2400" dirty="0">
                <a:solidFill>
                  <a:schemeClr val="tx1">
                    <a:lumMod val="65000"/>
                    <a:lumOff val="35000"/>
                  </a:schemeClr>
                </a:solidFill>
              </a:rPr>
              <a:t>In these cases, use </a:t>
            </a:r>
            <a:r>
              <a:rPr lang="en-GB" sz="2400" b="1" dirty="0">
                <a:solidFill>
                  <a:schemeClr val="tx1">
                    <a:lumMod val="65000"/>
                    <a:lumOff val="35000"/>
                  </a:schemeClr>
                </a:solidFill>
              </a:rPr>
              <a:t>Fishers’ Exact test</a:t>
            </a:r>
            <a:endParaRPr lang="en-GB" sz="2400" dirty="0">
              <a:solidFill>
                <a:schemeClr val="tx1">
                  <a:lumMod val="65000"/>
                  <a:lumOff val="35000"/>
                </a:schemeClr>
              </a:solidFill>
            </a:endParaRPr>
          </a:p>
        </p:txBody>
      </p:sp>
      <p:sp>
        <p:nvSpPr>
          <p:cNvPr id="3" name="Footer Placeholder 2"/>
          <p:cNvSpPr>
            <a:spLocks noGrp="1"/>
          </p:cNvSpPr>
          <p:nvPr>
            <p:ph type="ftr" sz="quarter" idx="11"/>
          </p:nvPr>
        </p:nvSpPr>
        <p:spPr>
          <a:xfrm>
            <a:off x="211251" y="6324600"/>
            <a:ext cx="2970861" cy="381000"/>
          </a:xfrm>
        </p:spPr>
        <p:txBody>
          <a:bodyPr/>
          <a:lstStyle/>
          <a:p>
            <a:r>
              <a:rPr lang="en-GB" dirty="0" err="1"/>
              <a:t>www.statstutor.ac.uk</a:t>
            </a:r>
            <a:endParaRPr lang="en-US" dirty="0"/>
          </a:p>
        </p:txBody>
      </p:sp>
      <p:sp>
        <p:nvSpPr>
          <p:cNvPr id="40962" name="Rectangle 2"/>
          <p:cNvSpPr>
            <a:spLocks noGrp="1" noChangeArrowheads="1"/>
          </p:cNvSpPr>
          <p:nvPr>
            <p:ph type="title"/>
          </p:nvPr>
        </p:nvSpPr>
        <p:spPr>
          <a:xfrm>
            <a:off x="199059" y="685800"/>
            <a:ext cx="8077199" cy="914400"/>
          </a:xfrm>
        </p:spPr>
        <p:txBody>
          <a:bodyPr>
            <a:normAutofit/>
          </a:bodyPr>
          <a:lstStyle/>
          <a:p>
            <a:pPr fontAlgn="auto">
              <a:spcAft>
                <a:spcPts val="0"/>
              </a:spcAft>
              <a:defRPr/>
            </a:pPr>
            <a:r>
              <a:rPr lang="en-GB" sz="4000" dirty="0">
                <a:solidFill>
                  <a:srgbClr val="A70000"/>
                </a:solidFill>
              </a:rPr>
              <a:t>Assumptions of the Chi-squared test</a:t>
            </a:r>
          </a:p>
        </p:txBody>
      </p:sp>
    </p:spTree>
    <p:extLst>
      <p:ext uri="{BB962C8B-B14F-4D97-AF65-F5344CB8AC3E}">
        <p14:creationId xmlns:p14="http://schemas.microsoft.com/office/powerpoint/2010/main" val="210193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able of death, survivors, and total numbers in columns and travel class 1st/2nd/3rd/total in rows for teenitinic data set." title="teenitinic data table">
            <a:extLst>
              <a:ext uri="{FF2B5EF4-FFF2-40B4-BE49-F238E27FC236}">
                <a16:creationId xmlns:a16="http://schemas.microsoft.com/office/drawing/2014/main" id="{ABDF0F22-A59D-4349-83C7-B393AB509943}"/>
              </a:ext>
            </a:extLst>
          </p:cNvPr>
          <p:cNvGraphicFramePr>
            <a:graphicFrameLocks noGrp="1"/>
          </p:cNvGraphicFramePr>
          <p:nvPr>
            <p:extLst>
              <p:ext uri="{D42A27DB-BD31-4B8C-83A1-F6EECF244321}">
                <p14:modId xmlns:p14="http://schemas.microsoft.com/office/powerpoint/2010/main" val="1031039400"/>
              </p:ext>
            </p:extLst>
          </p:nvPr>
        </p:nvGraphicFramePr>
        <p:xfrm>
          <a:off x="4735066" y="4121243"/>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61</a:t>
                      </a:r>
                    </a:p>
                  </a:txBody>
                  <a:tcPr/>
                </a:tc>
                <a:tc>
                  <a:txBody>
                    <a:bodyPr/>
                    <a:lstStyle/>
                    <a:p>
                      <a:pPr algn="ctr"/>
                      <a:r>
                        <a:rPr lang="en-US" dirty="0"/>
                        <a:t>100</a:t>
                      </a:r>
                    </a:p>
                  </a:txBody>
                  <a:tcPr/>
                </a:tc>
                <a:tc>
                  <a:txBody>
                    <a:bodyPr/>
                    <a:lstStyle/>
                    <a:p>
                      <a:pPr algn="ctr"/>
                      <a:r>
                        <a:rPr lang="en-US" dirty="0">
                          <a:solidFill>
                            <a:schemeClr val="bg1">
                              <a:lumMod val="65000"/>
                            </a:schemeClr>
                          </a:solidFill>
                        </a:rPr>
                        <a:t>161</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79</a:t>
                      </a:r>
                    </a:p>
                  </a:txBody>
                  <a:tcPr/>
                </a:tc>
                <a:tc>
                  <a:txBody>
                    <a:bodyPr/>
                    <a:lstStyle/>
                    <a:p>
                      <a:pPr algn="ctr"/>
                      <a:r>
                        <a:rPr lang="en-US" dirty="0"/>
                        <a:t>60</a:t>
                      </a:r>
                    </a:p>
                  </a:txBody>
                  <a:tcPr/>
                </a:tc>
                <a:tc>
                  <a:txBody>
                    <a:bodyPr/>
                    <a:lstStyle/>
                    <a:p>
                      <a:pPr algn="ctr"/>
                      <a:r>
                        <a:rPr lang="en-US" dirty="0">
                          <a:solidFill>
                            <a:schemeClr val="bg1">
                              <a:lumMod val="65000"/>
                            </a:schemeClr>
                          </a:solidFill>
                        </a:rPr>
                        <a:t>139</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264</a:t>
                      </a:r>
                    </a:p>
                  </a:txBody>
                  <a:tcPr/>
                </a:tc>
                <a:tc>
                  <a:txBody>
                    <a:bodyPr/>
                    <a:lstStyle/>
                    <a:p>
                      <a:pPr algn="ctr"/>
                      <a:r>
                        <a:rPr lang="en-US" dirty="0"/>
                        <a:t>90</a:t>
                      </a:r>
                    </a:p>
                  </a:txBody>
                  <a:tcPr/>
                </a:tc>
                <a:tc>
                  <a:txBody>
                    <a:bodyPr/>
                    <a:lstStyle/>
                    <a:p>
                      <a:pPr algn="ctr"/>
                      <a:r>
                        <a:rPr lang="en-US" dirty="0">
                          <a:solidFill>
                            <a:schemeClr val="bg1">
                              <a:lumMod val="65000"/>
                            </a:schemeClr>
                          </a:solidFill>
                        </a:rPr>
                        <a:t>354</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404</a:t>
                      </a:r>
                    </a:p>
                  </a:txBody>
                  <a:tcPr/>
                </a:tc>
                <a:tc>
                  <a:txBody>
                    <a:bodyPr/>
                    <a:lstStyle/>
                    <a:p>
                      <a:pPr algn="ctr"/>
                      <a:r>
                        <a:rPr lang="en-US" dirty="0">
                          <a:solidFill>
                            <a:schemeClr val="bg1">
                              <a:lumMod val="65000"/>
                            </a:schemeClr>
                          </a:solidFill>
                        </a:rPr>
                        <a:t>250</a:t>
                      </a:r>
                    </a:p>
                  </a:txBody>
                  <a:tcPr/>
                </a:tc>
                <a:tc>
                  <a:txBody>
                    <a:bodyPr/>
                    <a:lstStyle/>
                    <a:p>
                      <a:pPr algn="ctr"/>
                      <a:r>
                        <a:rPr lang="en-US" dirty="0">
                          <a:solidFill>
                            <a:schemeClr val="bg1">
                              <a:lumMod val="65000"/>
                            </a:schemeClr>
                          </a:solidFill>
                        </a:rPr>
                        <a:t>654</a:t>
                      </a:r>
                    </a:p>
                  </a:txBody>
                  <a:tcPr/>
                </a:tc>
                <a:extLst>
                  <a:ext uri="{0D108BD9-81ED-4DB2-BD59-A6C34878D82A}">
                    <a16:rowId xmlns:a16="http://schemas.microsoft.com/office/drawing/2014/main" val="3561304518"/>
                  </a:ext>
                </a:extLst>
              </a:tr>
            </a:tbl>
          </a:graphicData>
        </a:graphic>
      </p:graphicFrame>
      <p:graphicFrame>
        <p:nvGraphicFramePr>
          <p:cNvPr id="5" name="Table 4" descr="Table of death, survivors, and total numbers in columns and travel class 1st/2nd/3rd/total in rows." title="titanic data table">
            <a:extLst>
              <a:ext uri="{FF2B5EF4-FFF2-40B4-BE49-F238E27FC236}">
                <a16:creationId xmlns:a16="http://schemas.microsoft.com/office/drawing/2014/main" id="{37ACFDEC-7834-D744-88B9-15BC77EBB24A}"/>
              </a:ext>
            </a:extLst>
          </p:cNvPr>
          <p:cNvGraphicFramePr>
            <a:graphicFrameLocks noGrp="1"/>
          </p:cNvGraphicFramePr>
          <p:nvPr>
            <p:extLst>
              <p:ext uri="{D42A27DB-BD31-4B8C-83A1-F6EECF244321}">
                <p14:modId xmlns:p14="http://schemas.microsoft.com/office/powerpoint/2010/main" val="1545680019"/>
              </p:ext>
            </p:extLst>
          </p:nvPr>
        </p:nvGraphicFramePr>
        <p:xfrm>
          <a:off x="304800" y="4121244"/>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361475" name="Rectangle 3"/>
          <p:cNvSpPr>
            <a:spLocks noGrp="1" noChangeArrowheads="1"/>
          </p:cNvSpPr>
          <p:nvPr>
            <p:ph idx="1"/>
          </p:nvPr>
        </p:nvSpPr>
        <p:spPr>
          <a:xfrm>
            <a:off x="304800" y="1780032"/>
            <a:ext cx="8610599" cy="4495800"/>
          </a:xfrm>
        </p:spPr>
        <p:txBody>
          <a:bodyPr>
            <a:normAutofit/>
          </a:bodyPr>
          <a:lstStyle/>
          <a:p>
            <a:pPr>
              <a:lnSpc>
                <a:spcPct val="90000"/>
              </a:lnSpc>
              <a:buClr>
                <a:srgbClr val="2A196F"/>
              </a:buClr>
            </a:pPr>
            <a:r>
              <a:rPr lang="en-GB" sz="2400" dirty="0">
                <a:solidFill>
                  <a:schemeClr val="tx1">
                    <a:lumMod val="65000"/>
                    <a:lumOff val="35000"/>
                  </a:schemeClr>
                </a:solidFill>
              </a:rPr>
              <a:t>How big is the relation between class and survival on the Titanic?</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Chi-squared doesn’t tell us about the size of the association between categories because Chi-squared gets bigger the larger the numbers get:</a:t>
            </a:r>
          </a:p>
          <a:p>
            <a:pPr>
              <a:lnSpc>
                <a:spcPct val="90000"/>
              </a:lnSpc>
              <a:buClr>
                <a:srgbClr val="2A196F"/>
              </a:buClr>
            </a:pPr>
            <a:r>
              <a:rPr lang="en-GB" sz="2200" dirty="0">
                <a:solidFill>
                  <a:schemeClr val="tx1">
                    <a:lumMod val="65000"/>
                    <a:lumOff val="35000"/>
                  </a:schemeClr>
                </a:solidFill>
              </a:rPr>
              <a:t>Titanic: Chi</a:t>
            </a:r>
            <a:r>
              <a:rPr lang="en-GB" sz="2200" baseline="30000" dirty="0">
                <a:solidFill>
                  <a:schemeClr val="tx1">
                    <a:lumMod val="65000"/>
                    <a:lumOff val="35000"/>
                  </a:schemeClr>
                </a:solidFill>
              </a:rPr>
              <a:t>2</a:t>
            </a:r>
            <a:r>
              <a:rPr lang="en-GB" sz="2200" dirty="0">
                <a:solidFill>
                  <a:schemeClr val="tx1">
                    <a:lumMod val="65000"/>
                    <a:lumOff val="35000"/>
                  </a:schemeClr>
                </a:solidFill>
              </a:rPr>
              <a:t>(2, N = 1309) = 127.86    </a:t>
            </a:r>
            <a:r>
              <a:rPr lang="en-GB" sz="2200" dirty="0" err="1">
                <a:solidFill>
                  <a:schemeClr val="tx1">
                    <a:lumMod val="65000"/>
                    <a:lumOff val="35000"/>
                  </a:schemeClr>
                </a:solidFill>
              </a:rPr>
              <a:t>Teenitinic</a:t>
            </a:r>
            <a:r>
              <a:rPr lang="en-GB" sz="2200" dirty="0">
                <a:solidFill>
                  <a:schemeClr val="tx1">
                    <a:lumMod val="65000"/>
                    <a:lumOff val="35000"/>
                  </a:schemeClr>
                </a:solidFill>
              </a:rPr>
              <a:t>: Chi</a:t>
            </a:r>
            <a:r>
              <a:rPr lang="en-GB" sz="2200" baseline="30000" dirty="0">
                <a:solidFill>
                  <a:schemeClr val="tx1">
                    <a:lumMod val="65000"/>
                    <a:lumOff val="35000"/>
                  </a:schemeClr>
                </a:solidFill>
              </a:rPr>
              <a:t>2</a:t>
            </a:r>
            <a:r>
              <a:rPr lang="en-GB" sz="2200" dirty="0">
                <a:solidFill>
                  <a:schemeClr val="tx1">
                    <a:lumMod val="65000"/>
                    <a:lumOff val="35000"/>
                  </a:schemeClr>
                </a:solidFill>
              </a:rPr>
              <a:t> (2, N = 654) = 64.92</a:t>
            </a:r>
          </a:p>
        </p:txBody>
      </p:sp>
      <p:sp>
        <p:nvSpPr>
          <p:cNvPr id="40962" name="Rectangle 2"/>
          <p:cNvSpPr>
            <a:spLocks noGrp="1" noChangeArrowheads="1"/>
          </p:cNvSpPr>
          <p:nvPr>
            <p:ph type="title"/>
          </p:nvPr>
        </p:nvSpPr>
        <p:spPr>
          <a:xfrm>
            <a:off x="188976" y="361700"/>
            <a:ext cx="8077199" cy="914400"/>
          </a:xfrm>
        </p:spPr>
        <p:txBody>
          <a:bodyPr>
            <a:normAutofit fontScale="90000"/>
          </a:bodyPr>
          <a:lstStyle/>
          <a:p>
            <a:pPr algn="l" fontAlgn="auto">
              <a:spcAft>
                <a:spcPts val="0"/>
              </a:spcAft>
              <a:defRPr/>
            </a:pPr>
            <a:r>
              <a:rPr lang="en-GB" sz="4000" dirty="0">
                <a:solidFill>
                  <a:srgbClr val="A70000"/>
                </a:solidFill>
              </a:rPr>
              <a:t>That’s the p-value. What about the  effect?</a:t>
            </a:r>
          </a:p>
        </p:txBody>
      </p:sp>
    </p:spTree>
    <p:extLst>
      <p:ext uri="{BB962C8B-B14F-4D97-AF65-F5344CB8AC3E}">
        <p14:creationId xmlns:p14="http://schemas.microsoft.com/office/powerpoint/2010/main" val="297989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able of death, survivors, and total numbers in columns and travel class 1st/2nd/3rd/total in rows for teenitinic data set." title="teenitinic data table">
            <a:extLst>
              <a:ext uri="{FF2B5EF4-FFF2-40B4-BE49-F238E27FC236}">
                <a16:creationId xmlns:a16="http://schemas.microsoft.com/office/drawing/2014/main" id="{ABDF0F22-A59D-4349-83C7-B393AB509943}"/>
              </a:ext>
            </a:extLst>
          </p:cNvPr>
          <p:cNvGraphicFramePr>
            <a:graphicFrameLocks noGrp="1"/>
          </p:cNvGraphicFramePr>
          <p:nvPr>
            <p:extLst>
              <p:ext uri="{D42A27DB-BD31-4B8C-83A1-F6EECF244321}">
                <p14:modId xmlns:p14="http://schemas.microsoft.com/office/powerpoint/2010/main" val="770071223"/>
              </p:ext>
            </p:extLst>
          </p:nvPr>
        </p:nvGraphicFramePr>
        <p:xfrm>
          <a:off x="4735066" y="3799510"/>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61</a:t>
                      </a:r>
                    </a:p>
                  </a:txBody>
                  <a:tcPr/>
                </a:tc>
                <a:tc>
                  <a:txBody>
                    <a:bodyPr/>
                    <a:lstStyle/>
                    <a:p>
                      <a:pPr algn="ctr"/>
                      <a:r>
                        <a:rPr lang="en-US" dirty="0"/>
                        <a:t>100</a:t>
                      </a:r>
                    </a:p>
                  </a:txBody>
                  <a:tcPr/>
                </a:tc>
                <a:tc>
                  <a:txBody>
                    <a:bodyPr/>
                    <a:lstStyle/>
                    <a:p>
                      <a:pPr algn="ctr"/>
                      <a:r>
                        <a:rPr lang="en-US" dirty="0">
                          <a:solidFill>
                            <a:schemeClr val="bg1">
                              <a:lumMod val="65000"/>
                            </a:schemeClr>
                          </a:solidFill>
                        </a:rPr>
                        <a:t>161</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79</a:t>
                      </a:r>
                    </a:p>
                  </a:txBody>
                  <a:tcPr/>
                </a:tc>
                <a:tc>
                  <a:txBody>
                    <a:bodyPr/>
                    <a:lstStyle/>
                    <a:p>
                      <a:pPr algn="ctr"/>
                      <a:r>
                        <a:rPr lang="en-US" dirty="0"/>
                        <a:t>60</a:t>
                      </a:r>
                    </a:p>
                  </a:txBody>
                  <a:tcPr/>
                </a:tc>
                <a:tc>
                  <a:txBody>
                    <a:bodyPr/>
                    <a:lstStyle/>
                    <a:p>
                      <a:pPr algn="ctr"/>
                      <a:r>
                        <a:rPr lang="en-US" dirty="0">
                          <a:solidFill>
                            <a:schemeClr val="bg1">
                              <a:lumMod val="65000"/>
                            </a:schemeClr>
                          </a:solidFill>
                        </a:rPr>
                        <a:t>139</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264</a:t>
                      </a:r>
                    </a:p>
                  </a:txBody>
                  <a:tcPr/>
                </a:tc>
                <a:tc>
                  <a:txBody>
                    <a:bodyPr/>
                    <a:lstStyle/>
                    <a:p>
                      <a:pPr algn="ctr"/>
                      <a:r>
                        <a:rPr lang="en-US" dirty="0"/>
                        <a:t>90</a:t>
                      </a:r>
                    </a:p>
                  </a:txBody>
                  <a:tcPr/>
                </a:tc>
                <a:tc>
                  <a:txBody>
                    <a:bodyPr/>
                    <a:lstStyle/>
                    <a:p>
                      <a:pPr algn="ctr"/>
                      <a:r>
                        <a:rPr lang="en-US" dirty="0">
                          <a:solidFill>
                            <a:schemeClr val="bg1">
                              <a:lumMod val="65000"/>
                            </a:schemeClr>
                          </a:solidFill>
                        </a:rPr>
                        <a:t>354</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404</a:t>
                      </a:r>
                    </a:p>
                  </a:txBody>
                  <a:tcPr/>
                </a:tc>
                <a:tc>
                  <a:txBody>
                    <a:bodyPr/>
                    <a:lstStyle/>
                    <a:p>
                      <a:pPr algn="ctr"/>
                      <a:r>
                        <a:rPr lang="en-US" dirty="0">
                          <a:solidFill>
                            <a:schemeClr val="bg1">
                              <a:lumMod val="65000"/>
                            </a:schemeClr>
                          </a:solidFill>
                        </a:rPr>
                        <a:t>250</a:t>
                      </a:r>
                    </a:p>
                  </a:txBody>
                  <a:tcPr/>
                </a:tc>
                <a:tc>
                  <a:txBody>
                    <a:bodyPr/>
                    <a:lstStyle/>
                    <a:p>
                      <a:pPr algn="ctr"/>
                      <a:r>
                        <a:rPr lang="en-US" dirty="0">
                          <a:solidFill>
                            <a:schemeClr val="bg1">
                              <a:lumMod val="65000"/>
                            </a:schemeClr>
                          </a:solidFill>
                        </a:rPr>
                        <a:t>654</a:t>
                      </a:r>
                    </a:p>
                  </a:txBody>
                  <a:tcPr/>
                </a:tc>
                <a:extLst>
                  <a:ext uri="{0D108BD9-81ED-4DB2-BD59-A6C34878D82A}">
                    <a16:rowId xmlns:a16="http://schemas.microsoft.com/office/drawing/2014/main" val="3561304518"/>
                  </a:ext>
                </a:extLst>
              </a:tr>
            </a:tbl>
          </a:graphicData>
        </a:graphic>
      </p:graphicFrame>
      <p:graphicFrame>
        <p:nvGraphicFramePr>
          <p:cNvPr id="7" name="Table 6" descr="Table of death, survivors, and total numbers in columns and travel class 1st/2nd/3rd/total in rows." title="titanic data table">
            <a:extLst>
              <a:ext uri="{FF2B5EF4-FFF2-40B4-BE49-F238E27FC236}">
                <a16:creationId xmlns:a16="http://schemas.microsoft.com/office/drawing/2014/main" id="{37ACFDEC-7834-D744-88B9-15BC77EBB24A}"/>
              </a:ext>
            </a:extLst>
          </p:cNvPr>
          <p:cNvGraphicFramePr>
            <a:graphicFrameLocks noGrp="1"/>
          </p:cNvGraphicFramePr>
          <p:nvPr>
            <p:extLst>
              <p:ext uri="{D42A27DB-BD31-4B8C-83A1-F6EECF244321}">
                <p14:modId xmlns:p14="http://schemas.microsoft.com/office/powerpoint/2010/main" val="1265000189"/>
              </p:ext>
            </p:extLst>
          </p:nvPr>
        </p:nvGraphicFramePr>
        <p:xfrm>
          <a:off x="304800" y="3799511"/>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361475" name="Rectangle 3"/>
          <p:cNvSpPr>
            <a:spLocks noGrp="1" noChangeArrowheads="1"/>
          </p:cNvSpPr>
          <p:nvPr>
            <p:ph idx="1"/>
          </p:nvPr>
        </p:nvSpPr>
        <p:spPr>
          <a:xfrm>
            <a:off x="304800" y="1812689"/>
            <a:ext cx="8610599" cy="5401056"/>
          </a:xfrm>
        </p:spPr>
        <p:txBody>
          <a:bodyPr>
            <a:normAutofit lnSpcReduction="10000"/>
          </a:bodyPr>
          <a:lstStyle/>
          <a:p>
            <a:pPr>
              <a:lnSpc>
                <a:spcPct val="90000"/>
              </a:lnSpc>
              <a:buClr>
                <a:srgbClr val="2A196F"/>
              </a:buClr>
            </a:pPr>
            <a:r>
              <a:rPr lang="en-GB" sz="2400" dirty="0">
                <a:solidFill>
                  <a:schemeClr val="tx1">
                    <a:lumMod val="65000"/>
                    <a:lumOff val="35000"/>
                  </a:schemeClr>
                </a:solidFill>
              </a:rPr>
              <a:t>Cramer’s V adjusts for the number of observations</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V = √ ( Chi-squared / (N * w) )</a:t>
            </a:r>
          </a:p>
          <a:p>
            <a:pPr lvl="1">
              <a:lnSpc>
                <a:spcPct val="90000"/>
              </a:lnSpc>
              <a:buClr>
                <a:srgbClr val="2A196F"/>
              </a:buClr>
            </a:pPr>
            <a:r>
              <a:rPr lang="en-GB" sz="2000" dirty="0">
                <a:solidFill>
                  <a:schemeClr val="tx1">
                    <a:lumMod val="65000"/>
                    <a:lumOff val="35000"/>
                  </a:schemeClr>
                </a:solidFill>
              </a:rPr>
              <a:t>Where N is the total</a:t>
            </a:r>
          </a:p>
          <a:p>
            <a:pPr lvl="1">
              <a:lnSpc>
                <a:spcPct val="90000"/>
              </a:lnSpc>
              <a:buClr>
                <a:srgbClr val="2A196F"/>
              </a:buClr>
            </a:pPr>
            <a:r>
              <a:rPr lang="en-GB" sz="2000" dirty="0">
                <a:solidFill>
                  <a:schemeClr val="tx1">
                    <a:lumMod val="65000"/>
                    <a:lumOff val="35000"/>
                  </a:schemeClr>
                </a:solidFill>
              </a:rPr>
              <a:t>w is the smaller of the (rows – 1) or (columns -1)</a:t>
            </a: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Titanic: Chi</a:t>
            </a:r>
            <a:r>
              <a:rPr lang="en-GB" sz="2400" baseline="30000" dirty="0">
                <a:solidFill>
                  <a:schemeClr val="tx1">
                    <a:lumMod val="65000"/>
                    <a:lumOff val="35000"/>
                  </a:schemeClr>
                </a:solidFill>
              </a:rPr>
              <a:t>2</a:t>
            </a:r>
            <a:r>
              <a:rPr lang="en-GB" sz="2400" dirty="0">
                <a:solidFill>
                  <a:schemeClr val="tx1">
                    <a:lumMod val="65000"/>
                    <a:lumOff val="35000"/>
                  </a:schemeClr>
                </a:solidFill>
              </a:rPr>
              <a:t> = 127.86		</a:t>
            </a:r>
            <a:r>
              <a:rPr lang="en-GB" sz="2400" dirty="0" err="1">
                <a:solidFill>
                  <a:schemeClr val="tx1">
                    <a:lumMod val="65000"/>
                    <a:lumOff val="35000"/>
                  </a:schemeClr>
                </a:solidFill>
              </a:rPr>
              <a:t>Teenitinic</a:t>
            </a:r>
            <a:r>
              <a:rPr lang="en-GB" sz="2400" dirty="0">
                <a:solidFill>
                  <a:schemeClr val="tx1">
                    <a:lumMod val="65000"/>
                    <a:lumOff val="35000"/>
                  </a:schemeClr>
                </a:solidFill>
              </a:rPr>
              <a:t>: Chi</a:t>
            </a:r>
            <a:r>
              <a:rPr lang="en-GB" sz="2400" baseline="30000" dirty="0">
                <a:solidFill>
                  <a:schemeClr val="tx1">
                    <a:lumMod val="65000"/>
                    <a:lumOff val="35000"/>
                  </a:schemeClr>
                </a:solidFill>
              </a:rPr>
              <a:t>2</a:t>
            </a:r>
            <a:r>
              <a:rPr lang="en-GB" sz="2400" dirty="0">
                <a:solidFill>
                  <a:schemeClr val="tx1">
                    <a:lumMod val="65000"/>
                    <a:lumOff val="35000"/>
                  </a:schemeClr>
                </a:solidFill>
              </a:rPr>
              <a:t> = 64.92</a:t>
            </a:r>
          </a:p>
          <a:p>
            <a:pPr>
              <a:lnSpc>
                <a:spcPct val="90000"/>
              </a:lnSpc>
              <a:buClr>
                <a:srgbClr val="2A196F"/>
              </a:buClr>
            </a:pPr>
            <a:r>
              <a:rPr lang="en-GB" sz="2400" dirty="0">
                <a:solidFill>
                  <a:schemeClr val="tx1">
                    <a:lumMod val="65000"/>
                    <a:lumOff val="35000"/>
                  </a:schemeClr>
                </a:solidFill>
              </a:rPr>
              <a:t>V = √ (127.68/(1309*1)) = .31	V = √ (64.92/(654*1)) = .32</a:t>
            </a:r>
          </a:p>
        </p:txBody>
      </p:sp>
      <p:sp>
        <p:nvSpPr>
          <p:cNvPr id="40962" name="Rectangle 2"/>
          <p:cNvSpPr>
            <a:spLocks noGrp="1" noChangeArrowheads="1"/>
          </p:cNvSpPr>
          <p:nvPr>
            <p:ph type="title"/>
          </p:nvPr>
        </p:nvSpPr>
        <p:spPr>
          <a:xfrm>
            <a:off x="188976" y="347241"/>
            <a:ext cx="8077199" cy="1252959"/>
          </a:xfrm>
        </p:spPr>
        <p:txBody>
          <a:bodyPr>
            <a:normAutofit fontScale="90000"/>
          </a:bodyPr>
          <a:lstStyle/>
          <a:p>
            <a:pPr algn="l" fontAlgn="auto">
              <a:spcAft>
                <a:spcPts val="0"/>
              </a:spcAft>
              <a:defRPr/>
            </a:pPr>
            <a:r>
              <a:rPr lang="en-GB" sz="4000" dirty="0">
                <a:solidFill>
                  <a:srgbClr val="A70000"/>
                </a:solidFill>
              </a:rPr>
              <a:t>That’s the p-value. What about the  effect? Cramer’s V</a:t>
            </a:r>
          </a:p>
        </p:txBody>
      </p:sp>
    </p:spTree>
    <p:extLst>
      <p:ext uri="{BB962C8B-B14F-4D97-AF65-F5344CB8AC3E}">
        <p14:creationId xmlns:p14="http://schemas.microsoft.com/office/powerpoint/2010/main" val="408718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304800" y="1780032"/>
            <a:ext cx="8610599" cy="5401056"/>
          </a:xfrm>
        </p:spPr>
        <p:txBody>
          <a:bodyPr>
            <a:normAutofit/>
          </a:bodyPr>
          <a:lstStyle/>
          <a:p>
            <a:pPr>
              <a:lnSpc>
                <a:spcPct val="90000"/>
              </a:lnSpc>
              <a:buClr>
                <a:srgbClr val="2A196F"/>
              </a:buClr>
            </a:pPr>
            <a:r>
              <a:rPr lang="en-GB" sz="2400" dirty="0">
                <a:solidFill>
                  <a:schemeClr val="tx1">
                    <a:lumMod val="65000"/>
                    <a:lumOff val="35000"/>
                  </a:schemeClr>
                </a:solidFill>
              </a:rPr>
              <a:t>Cramer’s V adjusts for the number of observations</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Cramer’s V is between 0 and 1</a:t>
            </a:r>
          </a:p>
          <a:p>
            <a:pPr>
              <a:lnSpc>
                <a:spcPct val="90000"/>
              </a:lnSpc>
              <a:buClr>
                <a:srgbClr val="2A196F"/>
              </a:buClr>
            </a:pPr>
            <a:r>
              <a:rPr lang="en-GB" sz="2400" dirty="0">
                <a:solidFill>
                  <a:schemeClr val="tx1">
                    <a:lumMod val="65000"/>
                    <a:lumOff val="35000"/>
                  </a:schemeClr>
                </a:solidFill>
              </a:rPr>
              <a:t>A measure of the association between the row and column categories</a:t>
            </a:r>
          </a:p>
          <a:p>
            <a:pPr lvl="1">
              <a:lnSpc>
                <a:spcPct val="90000"/>
              </a:lnSpc>
              <a:buClr>
                <a:srgbClr val="2A196F"/>
              </a:buClr>
            </a:pPr>
            <a:r>
              <a:rPr lang="en-GB" sz="2400" dirty="0">
                <a:solidFill>
                  <a:schemeClr val="tx1">
                    <a:lumMod val="65000"/>
                    <a:lumOff val="35000"/>
                  </a:schemeClr>
                </a:solidFill>
              </a:rPr>
              <a:t>0 = no association</a:t>
            </a:r>
          </a:p>
          <a:p>
            <a:pPr lvl="1">
              <a:lnSpc>
                <a:spcPct val="90000"/>
              </a:lnSpc>
              <a:buClr>
                <a:srgbClr val="2A196F"/>
              </a:buClr>
            </a:pPr>
            <a:r>
              <a:rPr lang="en-GB" sz="2400" dirty="0">
                <a:solidFill>
                  <a:schemeClr val="tx1">
                    <a:lumMod val="65000"/>
                    <a:lumOff val="35000"/>
                  </a:schemeClr>
                </a:solidFill>
              </a:rPr>
              <a:t>1 = perfect association</a:t>
            </a:r>
          </a:p>
          <a:p>
            <a:pPr lvl="1">
              <a:lnSpc>
                <a:spcPct val="90000"/>
              </a:lnSpc>
              <a:buClr>
                <a:srgbClr val="2A196F"/>
              </a:buClr>
            </a:pPr>
            <a:r>
              <a:rPr lang="en-GB" sz="2400" dirty="0">
                <a:solidFill>
                  <a:schemeClr val="tx1">
                    <a:lumMod val="65000"/>
                    <a:lumOff val="35000"/>
                  </a:schemeClr>
                </a:solidFill>
              </a:rPr>
              <a:t>In between … relative strength (but not absolute)</a:t>
            </a:r>
          </a:p>
        </p:txBody>
      </p:sp>
      <p:sp>
        <p:nvSpPr>
          <p:cNvPr id="40962" name="Rectangle 2"/>
          <p:cNvSpPr>
            <a:spLocks noGrp="1" noChangeArrowheads="1"/>
          </p:cNvSpPr>
          <p:nvPr>
            <p:ph type="title"/>
          </p:nvPr>
        </p:nvSpPr>
        <p:spPr>
          <a:xfrm>
            <a:off x="188976" y="685800"/>
            <a:ext cx="8077199" cy="914400"/>
          </a:xfrm>
        </p:spPr>
        <p:txBody>
          <a:bodyPr>
            <a:normAutofit/>
          </a:bodyPr>
          <a:lstStyle/>
          <a:p>
            <a:pPr algn="l" fontAlgn="auto">
              <a:spcAft>
                <a:spcPts val="0"/>
              </a:spcAft>
              <a:defRPr/>
            </a:pPr>
            <a:r>
              <a:rPr lang="en-GB" sz="4000" dirty="0">
                <a:solidFill>
                  <a:srgbClr val="A70000"/>
                </a:solidFill>
              </a:rPr>
              <a:t>Interpreting the effect: Cramer’s V</a:t>
            </a:r>
          </a:p>
        </p:txBody>
      </p:sp>
    </p:spTree>
    <p:extLst>
      <p:ext uri="{BB962C8B-B14F-4D97-AF65-F5344CB8AC3E}">
        <p14:creationId xmlns:p14="http://schemas.microsoft.com/office/powerpoint/2010/main" val="1542585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Chi-squared test is a measure of association between categories/nominal groups</a:t>
            </a:r>
          </a:p>
          <a:p>
            <a:r>
              <a:rPr lang="en-GB" dirty="0"/>
              <a:t>Interpretation of Chi-squared and p-values</a:t>
            </a:r>
          </a:p>
          <a:p>
            <a:pPr lvl="1"/>
            <a:r>
              <a:rPr lang="en-GB" dirty="0"/>
              <a:t>Expected and observed frequencies</a:t>
            </a:r>
          </a:p>
          <a:p>
            <a:r>
              <a:rPr lang="en-GB" dirty="0"/>
              <a:t>Cramer’s V effect size measure of association </a:t>
            </a:r>
            <a:endParaRPr lang="en-US" dirty="0"/>
          </a:p>
          <a:p>
            <a:r>
              <a:rPr lang="en-GB" dirty="0"/>
              <a:t>How to report Chi-squared test results and Cramer’s V effect size</a:t>
            </a:r>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72914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Module outline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normAutofit lnSpcReduction="10000"/>
          </a:bodyPr>
          <a:lstStyle/>
          <a:p>
            <a:r>
              <a:rPr lang="en-US" dirty="0"/>
              <a:t>Week 1: Introducing data, introducing </a:t>
            </a:r>
            <a:r>
              <a:rPr lang="en-US" dirty="0" err="1"/>
              <a:t>Rstudio</a:t>
            </a:r>
            <a:endParaRPr lang="en-US" dirty="0"/>
          </a:p>
          <a:p>
            <a:r>
              <a:rPr lang="en-US" dirty="0"/>
              <a:t>Week 2: Manipulating data, using </a:t>
            </a:r>
            <a:r>
              <a:rPr lang="en-US" dirty="0" err="1"/>
              <a:t>Rstudio</a:t>
            </a:r>
            <a:endParaRPr lang="en-US" dirty="0"/>
          </a:p>
          <a:p>
            <a:r>
              <a:rPr lang="en-US" dirty="0"/>
              <a:t>Week 3: Exploring data and creating figures and graphs, using </a:t>
            </a:r>
            <a:r>
              <a:rPr lang="en-US" dirty="0" err="1"/>
              <a:t>Rstudio</a:t>
            </a:r>
            <a:endParaRPr lang="en-US" dirty="0"/>
          </a:p>
          <a:p>
            <a:r>
              <a:rPr lang="en-US" b="1" dirty="0"/>
              <a:t>Week 4: Categorical data and the chi-squared test – testing random versus structured?</a:t>
            </a:r>
          </a:p>
          <a:p>
            <a:r>
              <a:rPr lang="en-US" dirty="0"/>
              <a:t>Week 5: t-tests – testing whether two groups are different</a:t>
            </a:r>
          </a:p>
          <a:p>
            <a:r>
              <a:rPr lang="en-US" dirty="0"/>
              <a:t>Week 6: Open data and your research report</a:t>
            </a:r>
            <a:endParaRPr lang="en-US" dirty="0">
              <a:ea typeface="+mn-lt"/>
              <a:cs typeface="+mn-lt"/>
            </a:endParaRPr>
          </a:p>
          <a:p>
            <a:r>
              <a:rPr lang="en-US" dirty="0"/>
              <a:t>Week 7: Questions, measurements and people</a:t>
            </a:r>
            <a:endParaRPr lang="en-US" dirty="0">
              <a:ea typeface="+mn-lt"/>
              <a:cs typeface="+mn-lt"/>
            </a:endParaRPr>
          </a:p>
          <a:p>
            <a:r>
              <a:rPr lang="en-US" dirty="0"/>
              <a:t>Weeks 8: Estimating and testing associations: correlations</a:t>
            </a:r>
            <a:endParaRPr lang="en-US" dirty="0">
              <a:ea typeface="+mn-lt"/>
              <a:cs typeface="+mn-lt"/>
            </a:endParaRPr>
          </a:p>
          <a:p>
            <a:r>
              <a:rPr lang="en-US" dirty="0"/>
              <a:t>Weeks 9: Predicting </a:t>
            </a:r>
            <a:r>
              <a:rPr lang="en-US" dirty="0" err="1"/>
              <a:t>behaviour</a:t>
            </a:r>
            <a:r>
              <a:rPr lang="en-US" dirty="0"/>
              <a:t>: the linear model</a:t>
            </a:r>
            <a:endParaRPr lang="en-US" dirty="0">
              <a:ea typeface="+mn-lt"/>
              <a:cs typeface="+mn-lt"/>
            </a:endParaRPr>
          </a:p>
          <a:p>
            <a:r>
              <a:rPr lang="en-US" dirty="0"/>
              <a:t>Weeks 10: Predicting </a:t>
            </a:r>
            <a:r>
              <a:rPr lang="en-US" dirty="0" err="1"/>
              <a:t>behaviour</a:t>
            </a:r>
            <a:r>
              <a:rPr lang="en-US" dirty="0"/>
              <a:t>: the linear model part 2</a:t>
            </a:r>
          </a:p>
        </p:txBody>
      </p:sp>
    </p:spTree>
    <p:extLst>
      <p:ext uri="{BB962C8B-B14F-4D97-AF65-F5344CB8AC3E}">
        <p14:creationId xmlns:p14="http://schemas.microsoft.com/office/powerpoint/2010/main" val="166392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4</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425184" cy="5013325"/>
          </a:xfrm>
        </p:spPr>
        <p:txBody>
          <a:bodyPr>
            <a:normAutofit fontScale="92500" lnSpcReduction="10000"/>
          </a:bodyPr>
          <a:lstStyle/>
          <a:p>
            <a:r>
              <a:rPr lang="en-US" dirty="0"/>
              <a:t>By the end of this session, you should be able to:</a:t>
            </a:r>
          </a:p>
          <a:p>
            <a:endParaRPr lang="en-GB" dirty="0"/>
          </a:p>
          <a:p>
            <a:r>
              <a:rPr lang="en-GB" dirty="0"/>
              <a:t>Understand the value of conducting statistical tests and interpreting p-values</a:t>
            </a:r>
          </a:p>
          <a:p>
            <a:pPr lvl="1"/>
            <a:r>
              <a:rPr lang="en-GB" dirty="0"/>
              <a:t>Understand null effects and null hypotheses</a:t>
            </a:r>
          </a:p>
          <a:p>
            <a:r>
              <a:rPr lang="en-GB" dirty="0"/>
              <a:t>Understand the difference between parametric and non-parametric data</a:t>
            </a:r>
          </a:p>
          <a:p>
            <a:endParaRPr lang="en-GB" dirty="0"/>
          </a:p>
          <a:p>
            <a:r>
              <a:rPr lang="en-GB" b="1" dirty="0"/>
              <a:t>Understand when to apply the Chi-squared test</a:t>
            </a:r>
          </a:p>
          <a:p>
            <a:r>
              <a:rPr lang="en-GB" b="1" dirty="0"/>
              <a:t>Understand the relation between Cramer’s V test and the Chi-squared test</a:t>
            </a:r>
          </a:p>
          <a:p>
            <a:endParaRPr lang="en-GB" dirty="0"/>
          </a:p>
          <a:p>
            <a:r>
              <a:rPr lang="en-GB" dirty="0"/>
              <a:t>Be able to apply the Chi-squared test to data and interpret the result</a:t>
            </a:r>
          </a:p>
          <a:p>
            <a:r>
              <a:rPr lang="en-GB" dirty="0"/>
              <a:t>Be able to apply Cramer’s V test to data</a:t>
            </a:r>
          </a:p>
        </p:txBody>
      </p:sp>
    </p:spTree>
    <p:extLst>
      <p:ext uri="{BB962C8B-B14F-4D97-AF65-F5344CB8AC3E}">
        <p14:creationId xmlns:p14="http://schemas.microsoft.com/office/powerpoint/2010/main" val="180034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8099" y="6336250"/>
            <a:ext cx="3287853" cy="381000"/>
          </a:xfrm>
        </p:spPr>
        <p:txBody>
          <a:bodyPr/>
          <a:lstStyle/>
          <a:p>
            <a:r>
              <a:rPr lang="en-GB" dirty="0" err="1"/>
              <a:t>www.statstutor.ac.uk</a:t>
            </a:r>
            <a:endParaRPr lang="en-US" dirty="0"/>
          </a:p>
        </p:txBody>
      </p:sp>
      <p:sp>
        <p:nvSpPr>
          <p:cNvPr id="150530" name="Content Placeholder 1"/>
          <p:cNvSpPr>
            <a:spLocks noGrp="1"/>
          </p:cNvSpPr>
          <p:nvPr>
            <p:ph idx="1"/>
          </p:nvPr>
        </p:nvSpPr>
        <p:spPr>
          <a:xfrm>
            <a:off x="457200" y="2209800"/>
            <a:ext cx="8229600" cy="3916363"/>
          </a:xfrm>
        </p:spPr>
        <p:txBody>
          <a:bodyPr/>
          <a:lstStyle/>
          <a:p>
            <a:pPr marL="107950" indent="0" eaLnBrk="1" hangingPunct="1">
              <a:buFont typeface="Wingdings 3" pitchFamily="18" charset="2"/>
              <a:buNone/>
            </a:pPr>
            <a:endParaRPr lang="en-GB" altLang="en-US" dirty="0"/>
          </a:p>
          <a:p>
            <a:pPr marL="565150" indent="-457200"/>
            <a:r>
              <a:rPr lang="en-GB" altLang="en-US" dirty="0">
                <a:solidFill>
                  <a:schemeClr val="tx1">
                    <a:lumMod val="65000"/>
                    <a:lumOff val="35000"/>
                  </a:schemeClr>
                </a:solidFill>
              </a:rPr>
              <a:t>The ship Titanic sank in 1912 with the loss of most of its passengers</a:t>
            </a:r>
          </a:p>
          <a:p>
            <a:pPr marL="565150" indent="-457200"/>
            <a:r>
              <a:rPr lang="en-GB" altLang="en-US" dirty="0">
                <a:solidFill>
                  <a:schemeClr val="tx1">
                    <a:lumMod val="65000"/>
                    <a:lumOff val="35000"/>
                  </a:schemeClr>
                </a:solidFill>
              </a:rPr>
              <a:t>809 of the 1,309 passengers and crew died</a:t>
            </a:r>
          </a:p>
          <a:p>
            <a:pPr marL="508000" lvl="1" indent="0">
              <a:buNone/>
            </a:pPr>
            <a:r>
              <a:rPr lang="en-GB" altLang="en-US" sz="3200" dirty="0">
                <a:solidFill>
                  <a:schemeClr val="tx1">
                    <a:lumMod val="65000"/>
                    <a:lumOff val="35000"/>
                  </a:schemeClr>
                </a:solidFill>
              </a:rPr>
              <a:t>= 61.8%</a:t>
            </a:r>
          </a:p>
          <a:p>
            <a:pPr marL="565150" indent="-457200"/>
            <a:r>
              <a:rPr lang="en-GB" b="1" dirty="0">
                <a:solidFill>
                  <a:schemeClr val="tx1">
                    <a:lumMod val="65000"/>
                    <a:lumOff val="35000"/>
                  </a:schemeClr>
                </a:solidFill>
              </a:rPr>
              <a:t>Research question: </a:t>
            </a:r>
            <a:r>
              <a:rPr lang="en-GB" dirty="0">
                <a:solidFill>
                  <a:schemeClr val="tx1">
                    <a:lumMod val="65000"/>
                    <a:lumOff val="35000"/>
                  </a:schemeClr>
                </a:solidFill>
              </a:rPr>
              <a:t>Did class (of travel) affect survival?</a:t>
            </a:r>
          </a:p>
          <a:p>
            <a:pPr marL="107950" indent="0">
              <a:buNone/>
            </a:pPr>
            <a:endParaRPr lang="en-GB" altLang="en-US" dirty="0"/>
          </a:p>
          <a:p>
            <a:pPr marL="107950" indent="0" eaLnBrk="1" hangingPunct="1">
              <a:buFont typeface="Wingdings 3" pitchFamily="18" charset="2"/>
              <a:buNone/>
            </a:pPr>
            <a:endParaRPr lang="en-GB" altLang="en-US" dirty="0"/>
          </a:p>
          <a:p>
            <a:pPr marL="107950" indent="0" eaLnBrk="1" hangingPunct="1">
              <a:buFont typeface="Wingdings 3" pitchFamily="18" charset="2"/>
              <a:buNone/>
            </a:pPr>
            <a:endParaRPr lang="en-GB" altLang="en-US" dirty="0"/>
          </a:p>
        </p:txBody>
      </p:sp>
      <p:pic>
        <p:nvPicPr>
          <p:cNvPr id="5" name="Picture 4" descr="https://encrypted-tbn1.gstatic.com/images?q=tbn:ANd9GcTb9--uTbEdMOczXiZaABXReQ6TOItAPC1C3SbFdBIC-aIcuckKs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88640"/>
            <a:ext cx="3309786" cy="247914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38099" y="627720"/>
            <a:ext cx="4889500" cy="1143000"/>
          </a:xfrm>
        </p:spPr>
        <p:txBody>
          <a:bodyPr/>
          <a:lstStyle/>
          <a:p>
            <a:pPr eaLnBrk="1" hangingPunct="1">
              <a:defRPr/>
            </a:pPr>
            <a:r>
              <a:rPr lang="en-GB" dirty="0">
                <a:solidFill>
                  <a:srgbClr val="A70000"/>
                </a:solidFill>
              </a:rPr>
              <a:t>Example: Titanic</a:t>
            </a:r>
          </a:p>
        </p:txBody>
      </p:sp>
    </p:spTree>
    <p:extLst>
      <p:ext uri="{BB962C8B-B14F-4D97-AF65-F5344CB8AC3E}">
        <p14:creationId xmlns:p14="http://schemas.microsoft.com/office/powerpoint/2010/main" val="189956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85564" y="6414289"/>
            <a:ext cx="2288109" cy="381000"/>
          </a:xfrm>
        </p:spPr>
        <p:txBody>
          <a:bodyPr/>
          <a:lstStyle/>
          <a:p>
            <a:r>
              <a:rPr lang="en-GB" dirty="0" err="1"/>
              <a:t>www.statstutor.ac.uk</a:t>
            </a:r>
            <a:endParaRPr lang="en-US" dirty="0"/>
          </a:p>
        </p:txBody>
      </p:sp>
      <p:graphicFrame>
        <p:nvGraphicFramePr>
          <p:cNvPr id="5" name="Table 4" descr="Table of death, survivors, and total numbers in columns and travel class 1st/2nd/3rd/total in rows." title="titanic data table">
            <a:extLst>
              <a:ext uri="{FF2B5EF4-FFF2-40B4-BE49-F238E27FC236}">
                <a16:creationId xmlns:a16="http://schemas.microsoft.com/office/drawing/2014/main" id="{1747B53B-D053-CE49-9C56-1FD347FF3D22}"/>
              </a:ext>
            </a:extLst>
          </p:cNvPr>
          <p:cNvGraphicFramePr>
            <a:graphicFrameLocks noGrp="1"/>
          </p:cNvGraphicFramePr>
          <p:nvPr>
            <p:extLst>
              <p:ext uri="{D42A27DB-BD31-4B8C-83A1-F6EECF244321}">
                <p14:modId xmlns:p14="http://schemas.microsoft.com/office/powerpoint/2010/main" val="863271116"/>
              </p:ext>
            </p:extLst>
          </p:nvPr>
        </p:nvGraphicFramePr>
        <p:xfrm>
          <a:off x="1328928" y="3534052"/>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1"/>
          </p:nvPr>
        </p:nvSpPr>
        <p:spPr>
          <a:xfrm>
            <a:off x="85564" y="1633728"/>
            <a:ext cx="8912132" cy="4157539"/>
          </a:xfrm>
        </p:spPr>
        <p:txBody>
          <a:bodyPr/>
          <a:lstStyle/>
          <a:p>
            <a:pPr marL="360363" indent="-70825">
              <a:spcBef>
                <a:spcPts val="0"/>
              </a:spcBef>
              <a:tabLst>
                <a:tab pos="2428875" algn="l"/>
              </a:tabLst>
            </a:pPr>
            <a:r>
              <a:rPr lang="en-GB" b="1" dirty="0">
                <a:solidFill>
                  <a:schemeClr val="accent1">
                    <a:lumMod val="75000"/>
                  </a:schemeClr>
                </a:solidFill>
              </a:rPr>
              <a:t> </a:t>
            </a:r>
            <a:r>
              <a:rPr lang="en-GB" sz="2400" b="1" dirty="0">
                <a:solidFill>
                  <a:schemeClr val="accent1">
                    <a:lumMod val="75000"/>
                  </a:schemeClr>
                </a:solidFill>
              </a:rPr>
              <a:t>Null: 	</a:t>
            </a:r>
            <a:r>
              <a:rPr lang="en-GB" sz="2400" dirty="0">
                <a:solidFill>
                  <a:schemeClr val="tx1">
                    <a:lumMod val="65000"/>
                    <a:lumOff val="35000"/>
                  </a:schemeClr>
                </a:solidFill>
              </a:rPr>
              <a:t>There is </a:t>
            </a:r>
            <a:r>
              <a:rPr lang="en-GB" sz="2400" b="1" dirty="0">
                <a:solidFill>
                  <a:schemeClr val="tx1">
                    <a:lumMod val="65000"/>
                    <a:lumOff val="35000"/>
                  </a:schemeClr>
                </a:solidFill>
              </a:rPr>
              <a:t>NO</a:t>
            </a:r>
            <a:r>
              <a:rPr lang="en-GB" sz="2400" dirty="0">
                <a:solidFill>
                  <a:schemeClr val="tx1">
                    <a:lumMod val="65000"/>
                    <a:lumOff val="35000"/>
                  </a:schemeClr>
                </a:solidFill>
              </a:rPr>
              <a:t> association between class and survival</a:t>
            </a:r>
          </a:p>
          <a:p>
            <a:pPr marL="360363" indent="-70825">
              <a:spcBef>
                <a:spcPts val="0"/>
              </a:spcBef>
              <a:tabLst>
                <a:tab pos="2428875" algn="l"/>
              </a:tabLst>
            </a:pPr>
            <a:r>
              <a:rPr lang="en-GB" sz="2400" b="1" dirty="0">
                <a:solidFill>
                  <a:schemeClr val="accent1">
                    <a:lumMod val="75000"/>
                  </a:schemeClr>
                </a:solidFill>
              </a:rPr>
              <a:t> Research:</a:t>
            </a:r>
            <a:r>
              <a:rPr lang="en-GB" sz="2400" b="1" dirty="0"/>
              <a:t> 	</a:t>
            </a:r>
            <a:r>
              <a:rPr lang="en-GB" sz="2400" dirty="0">
                <a:solidFill>
                  <a:schemeClr val="tx1">
                    <a:lumMod val="65000"/>
                    <a:lumOff val="35000"/>
                  </a:schemeClr>
                </a:solidFill>
              </a:rPr>
              <a:t>There </a:t>
            </a:r>
            <a:r>
              <a:rPr lang="en-GB" sz="2400" b="1" dirty="0">
                <a:solidFill>
                  <a:schemeClr val="tx1">
                    <a:lumMod val="65000"/>
                    <a:lumOff val="35000"/>
                  </a:schemeClr>
                </a:solidFill>
              </a:rPr>
              <a:t>IS</a:t>
            </a:r>
            <a:r>
              <a:rPr lang="en-GB" sz="2400" dirty="0">
                <a:solidFill>
                  <a:schemeClr val="tx1">
                    <a:lumMod val="65000"/>
                    <a:lumOff val="35000"/>
                  </a:schemeClr>
                </a:solidFill>
              </a:rPr>
              <a:t> an association between class and survival</a:t>
            </a:r>
          </a:p>
        </p:txBody>
      </p:sp>
      <p:sp>
        <p:nvSpPr>
          <p:cNvPr id="3" name="Title 2"/>
          <p:cNvSpPr>
            <a:spLocks noGrp="1"/>
          </p:cNvSpPr>
          <p:nvPr>
            <p:ph type="title"/>
          </p:nvPr>
        </p:nvSpPr>
        <p:spPr>
          <a:xfrm>
            <a:off x="426830" y="640888"/>
            <a:ext cx="8229600" cy="1143000"/>
          </a:xfrm>
        </p:spPr>
        <p:txBody>
          <a:bodyPr>
            <a:normAutofit/>
          </a:bodyPr>
          <a:lstStyle/>
          <a:p>
            <a:pPr algn="l"/>
            <a:r>
              <a:rPr lang="en-GB" dirty="0">
                <a:solidFill>
                  <a:srgbClr val="A70000"/>
                </a:solidFill>
              </a:rPr>
              <a:t>Chi squared Test</a:t>
            </a:r>
          </a:p>
        </p:txBody>
      </p:sp>
    </p:spTree>
    <p:extLst>
      <p:ext uri="{BB962C8B-B14F-4D97-AF65-F5344CB8AC3E}">
        <p14:creationId xmlns:p14="http://schemas.microsoft.com/office/powerpoint/2010/main" val="248168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01523" y="6412992"/>
            <a:ext cx="2495373" cy="381000"/>
          </a:xfrm>
        </p:spPr>
        <p:txBody>
          <a:bodyPr/>
          <a:lstStyle/>
          <a:p>
            <a:r>
              <a:rPr lang="en-GB" dirty="0" err="1"/>
              <a:t>www.statstutor.ac.uk</a:t>
            </a:r>
            <a:endParaRPr lang="en-US" dirty="0"/>
          </a:p>
        </p:txBody>
      </p:sp>
      <p:pic>
        <p:nvPicPr>
          <p:cNvPr id="38915" name="Picture 3" descr="Three column bar graph showing expected deaths on titanic by carriage class" title="expected proportion of deaths on titan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2016" y="2686402"/>
            <a:ext cx="6705600" cy="371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45008" y="1657702"/>
            <a:ext cx="8458200" cy="2057400"/>
          </a:xfrm>
        </p:spPr>
        <p:txBody>
          <a:bodyPr>
            <a:normAutofit/>
          </a:bodyPr>
          <a:lstStyle/>
          <a:p>
            <a:r>
              <a:rPr lang="en-GB" sz="2600" dirty="0">
                <a:solidFill>
                  <a:schemeClr val="tx1">
                    <a:lumMod val="65000"/>
                    <a:lumOff val="35000"/>
                  </a:schemeClr>
                </a:solidFill>
              </a:rPr>
              <a:t>Same proportion of people would have died in each class!</a:t>
            </a:r>
          </a:p>
          <a:p>
            <a:r>
              <a:rPr lang="en-GB" sz="2600" dirty="0">
                <a:solidFill>
                  <a:schemeClr val="tx1">
                    <a:lumMod val="65000"/>
                    <a:lumOff val="35000"/>
                  </a:schemeClr>
                </a:solidFill>
              </a:rPr>
              <a:t>Overall, 809 people died out of 1309 = 61.8%</a:t>
            </a:r>
          </a:p>
        </p:txBody>
      </p:sp>
      <p:sp>
        <p:nvSpPr>
          <p:cNvPr id="3" name="Title 2"/>
          <p:cNvSpPr>
            <a:spLocks noGrp="1"/>
          </p:cNvSpPr>
          <p:nvPr>
            <p:ph type="title"/>
          </p:nvPr>
        </p:nvSpPr>
        <p:spPr>
          <a:xfrm>
            <a:off x="0" y="560422"/>
            <a:ext cx="6885432" cy="1143000"/>
          </a:xfrm>
        </p:spPr>
        <p:txBody>
          <a:bodyPr>
            <a:normAutofit fontScale="90000"/>
          </a:bodyPr>
          <a:lstStyle/>
          <a:p>
            <a:pPr algn="l"/>
            <a:r>
              <a:rPr lang="en-GB" sz="3600" dirty="0">
                <a:solidFill>
                  <a:srgbClr val="A70000"/>
                </a:solidFill>
              </a:rPr>
              <a:t>What would be expected if there is no association? Expected values</a:t>
            </a:r>
          </a:p>
        </p:txBody>
      </p:sp>
    </p:spTree>
    <p:extLst>
      <p:ext uri="{BB962C8B-B14F-4D97-AF65-F5344CB8AC3E}">
        <p14:creationId xmlns:p14="http://schemas.microsoft.com/office/powerpoint/2010/main" val="137127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down)">
                                      <p:cBhvr>
                                        <p:cTn id="7" dur="1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01523" y="6412992"/>
            <a:ext cx="2495373" cy="381000"/>
          </a:xfrm>
        </p:spPr>
        <p:txBody>
          <a:bodyPr/>
          <a:lstStyle/>
          <a:p>
            <a:r>
              <a:rPr lang="en-GB" dirty="0" err="1"/>
              <a:t>www.statstutor.ac.uk</a:t>
            </a:r>
            <a:endParaRPr lang="en-US" dirty="0"/>
          </a:p>
        </p:txBody>
      </p:sp>
      <p:pic>
        <p:nvPicPr>
          <p:cNvPr id="7" name="Picture 2" descr="Three column bar graph showing expected and observed proportion of deaths on titanic by carriage class" title="proportion of deaths by class on titanic">
            <a:extLst>
              <a:ext uri="{FF2B5EF4-FFF2-40B4-BE49-F238E27FC236}">
                <a16:creationId xmlns:a16="http://schemas.microsoft.com/office/drawing/2014/main" id="{D9876794-7F5E-894E-A7A9-E4FD2FF1BF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9616" y="2610719"/>
            <a:ext cx="6858000" cy="379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45008" y="1657702"/>
            <a:ext cx="8458200" cy="2057400"/>
          </a:xfrm>
        </p:spPr>
        <p:txBody>
          <a:bodyPr>
            <a:normAutofit/>
          </a:bodyPr>
          <a:lstStyle/>
          <a:p>
            <a:r>
              <a:rPr lang="en-GB" sz="2600" dirty="0">
                <a:solidFill>
                  <a:schemeClr val="tx1">
                    <a:lumMod val="65000"/>
                    <a:lumOff val="35000"/>
                  </a:schemeClr>
                </a:solidFill>
              </a:rPr>
              <a:t>Same proportion of people would have died in each class!</a:t>
            </a:r>
          </a:p>
          <a:p>
            <a:r>
              <a:rPr lang="en-GB" sz="2600" dirty="0">
                <a:solidFill>
                  <a:schemeClr val="tx1">
                    <a:lumMod val="65000"/>
                    <a:lumOff val="35000"/>
                  </a:schemeClr>
                </a:solidFill>
              </a:rPr>
              <a:t>Overall, 809 people died out of 1309 = 61.8%</a:t>
            </a:r>
          </a:p>
        </p:txBody>
      </p:sp>
      <p:sp>
        <p:nvSpPr>
          <p:cNvPr id="3" name="Title 2"/>
          <p:cNvSpPr>
            <a:spLocks noGrp="1"/>
          </p:cNvSpPr>
          <p:nvPr>
            <p:ph type="title"/>
          </p:nvPr>
        </p:nvSpPr>
        <p:spPr>
          <a:xfrm>
            <a:off x="0" y="560422"/>
            <a:ext cx="6885432" cy="1143000"/>
          </a:xfrm>
        </p:spPr>
        <p:txBody>
          <a:bodyPr>
            <a:normAutofit fontScale="90000"/>
          </a:bodyPr>
          <a:lstStyle/>
          <a:p>
            <a:pPr algn="l"/>
            <a:r>
              <a:rPr lang="en-GB" sz="3600" dirty="0">
                <a:solidFill>
                  <a:srgbClr val="A70000"/>
                </a:solidFill>
              </a:rPr>
              <a:t>What would be expected if there is no association? Expected and actual values</a:t>
            </a:r>
          </a:p>
        </p:txBody>
      </p:sp>
    </p:spTree>
    <p:extLst>
      <p:ext uri="{BB962C8B-B14F-4D97-AF65-F5344CB8AC3E}">
        <p14:creationId xmlns:p14="http://schemas.microsoft.com/office/powerpoint/2010/main" val="103859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2400" y="6400799"/>
            <a:ext cx="2568525" cy="381000"/>
          </a:xfrm>
        </p:spPr>
        <p:txBody>
          <a:bodyPr/>
          <a:lstStyle/>
          <a:p>
            <a:r>
              <a:rPr lang="en-GB" dirty="0" err="1"/>
              <a:t>www.statstutor.ac.uk</a:t>
            </a:r>
            <a:endParaRPr lang="en-US" dirty="0"/>
          </a:p>
        </p:txBody>
      </p:sp>
      <p:sp>
        <p:nvSpPr>
          <p:cNvPr id="2" name="TextBox 1"/>
          <p:cNvSpPr txBox="1"/>
          <p:nvPr/>
        </p:nvSpPr>
        <p:spPr>
          <a:xfrm>
            <a:off x="152400" y="5848806"/>
            <a:ext cx="8382000" cy="430887"/>
          </a:xfrm>
          <a:prstGeom prst="rect">
            <a:avLst/>
          </a:prstGeom>
          <a:noFill/>
        </p:spPr>
        <p:txBody>
          <a:bodyPr wrap="square" rtlCol="0">
            <a:spAutoFit/>
          </a:bodyPr>
          <a:lstStyle/>
          <a:p>
            <a:r>
              <a:rPr lang="en-GB" sz="2200" dirty="0"/>
              <a:t>Expected number dying in each class = 0.62 x number in each class</a:t>
            </a:r>
          </a:p>
        </p:txBody>
      </p:sp>
      <p:pic>
        <p:nvPicPr>
          <p:cNvPr id="39938" name="Picture 2" descr="Three column bar graph showing expected and observed deaths by frequency on titanic by carriage class" title="frequencies of deaths on titan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24" y="1841500"/>
            <a:ext cx="701575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518160" y="476504"/>
            <a:ext cx="6711696" cy="1143000"/>
          </a:xfrm>
        </p:spPr>
        <p:txBody>
          <a:bodyPr>
            <a:normAutofit fontScale="90000"/>
          </a:bodyPr>
          <a:lstStyle/>
          <a:p>
            <a:pPr algn="l"/>
            <a:r>
              <a:rPr lang="en-GB" sz="3600" dirty="0">
                <a:solidFill>
                  <a:srgbClr val="A70000"/>
                </a:solidFill>
              </a:rPr>
              <a:t>Chi-Squared Test Compares Observed and Expected Frequencies</a:t>
            </a:r>
          </a:p>
        </p:txBody>
      </p:sp>
    </p:spTree>
    <p:extLst>
      <p:ext uri="{BB962C8B-B14F-4D97-AF65-F5344CB8AC3E}">
        <p14:creationId xmlns:p14="http://schemas.microsoft.com/office/powerpoint/2010/main" val="209220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5" name="Object 4" descr="chi-squared equals sum of i=1 to n of square of difference between observed and expected frequencies for category i divided by expected fequency for category i" title="equation for chi-squared"/>
          <p:cNvGraphicFramePr>
            <a:graphicFrameLocks noChangeAspect="1"/>
          </p:cNvGraphicFramePr>
          <p:nvPr>
            <p:extLst>
              <p:ext uri="{D42A27DB-BD31-4B8C-83A1-F6EECF244321}">
                <p14:modId xmlns:p14="http://schemas.microsoft.com/office/powerpoint/2010/main" val="564665176"/>
              </p:ext>
            </p:extLst>
          </p:nvPr>
        </p:nvGraphicFramePr>
        <p:xfrm>
          <a:off x="2667000" y="4876800"/>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5" name="Object 4"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76800"/>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Content Placeholder 1"/>
          <p:cNvSpPr>
            <a:spLocks noGrp="1"/>
          </p:cNvSpPr>
          <p:nvPr>
            <p:ph idx="1"/>
          </p:nvPr>
        </p:nvSpPr>
        <p:spPr>
          <a:xfrm>
            <a:off x="457200" y="1790700"/>
            <a:ext cx="8229600" cy="4525963"/>
          </a:xfrm>
        </p:spPr>
        <p:txBody>
          <a:bodyPr/>
          <a:lstStyle/>
          <a:p>
            <a:r>
              <a:rPr lang="en-GB" sz="2800" dirty="0">
                <a:solidFill>
                  <a:schemeClr val="tx1">
                    <a:lumMod val="65000"/>
                    <a:lumOff val="35000"/>
                  </a:schemeClr>
                </a:solidFill>
              </a:rPr>
              <a:t>The Chi-squared test is used when we want to see if two  categorical variables are related</a:t>
            </a:r>
          </a:p>
          <a:p>
            <a:r>
              <a:rPr lang="en-GB" sz="2800" dirty="0">
                <a:solidFill>
                  <a:schemeClr val="tx1">
                    <a:lumMod val="65000"/>
                    <a:lumOff val="35000"/>
                  </a:schemeClr>
                </a:solidFill>
              </a:rPr>
              <a:t>The test statistic for the Chi-squared test uses the sum of the squared differences between each pair of observed (O) and expected values (E)</a:t>
            </a:r>
          </a:p>
          <a:p>
            <a:endParaRPr lang="en-GB" dirty="0">
              <a:solidFill>
                <a:schemeClr val="tx1">
                  <a:lumMod val="65000"/>
                  <a:lumOff val="35000"/>
                </a:schemeClr>
              </a:solidFill>
            </a:endParaRPr>
          </a:p>
        </p:txBody>
      </p:sp>
      <p:sp>
        <p:nvSpPr>
          <p:cNvPr id="3" name="Title 2"/>
          <p:cNvSpPr>
            <a:spLocks noGrp="1"/>
          </p:cNvSpPr>
          <p:nvPr>
            <p:ph type="title"/>
          </p:nvPr>
        </p:nvSpPr>
        <p:spPr>
          <a:xfrm>
            <a:off x="457200" y="228600"/>
            <a:ext cx="8229600" cy="1143000"/>
          </a:xfrm>
        </p:spPr>
        <p:txBody>
          <a:bodyPr/>
          <a:lstStyle/>
          <a:p>
            <a:pPr algn="l"/>
            <a:r>
              <a:rPr lang="en-GB" dirty="0">
                <a:solidFill>
                  <a:srgbClr val="A70000"/>
                </a:solidFill>
              </a:rPr>
              <a:t>Chi-squared test statistic</a:t>
            </a:r>
          </a:p>
        </p:txBody>
      </p:sp>
    </p:spTree>
    <p:extLst>
      <p:ext uri="{BB962C8B-B14F-4D97-AF65-F5344CB8AC3E}">
        <p14:creationId xmlns:p14="http://schemas.microsoft.com/office/powerpoint/2010/main" val="1046375519"/>
      </p:ext>
    </p:extLst>
  </p:cSld>
  <p:clrMapOvr>
    <a:masterClrMapping/>
  </p:clrMapOvr>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20118</TotalTime>
  <Words>1816</Words>
  <Application>Microsoft Macintosh PowerPoint</Application>
  <PresentationFormat>On-screen Show (4:3)</PresentationFormat>
  <Paragraphs>405</Paragraphs>
  <Slides>19</Slides>
  <Notes>15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Symbol</vt:lpstr>
      <vt:lpstr>Wingdings 3</vt:lpstr>
      <vt:lpstr>Lancaster</vt:lpstr>
      <vt:lpstr>Slides</vt:lpstr>
      <vt:lpstr>Default Theme</vt:lpstr>
      <vt:lpstr>Slide 2: Text Only</vt:lpstr>
      <vt:lpstr>Equation</vt:lpstr>
      <vt:lpstr>PSYC401: Analysing and Interpreting Psychological Data I</vt:lpstr>
      <vt:lpstr>Module outline</vt:lpstr>
      <vt:lpstr>Objectives for Week 4</vt:lpstr>
      <vt:lpstr>Example: Titanic</vt:lpstr>
      <vt:lpstr>Chi squared Test</vt:lpstr>
      <vt:lpstr>What would be expected if there is no association? Expected values</vt:lpstr>
      <vt:lpstr>What would be expected if there is no association? Expected and actual values</vt:lpstr>
      <vt:lpstr>Chi-Squared Test Compares Observed and Expected Frequencies</vt:lpstr>
      <vt:lpstr>Chi-squared test statistic</vt:lpstr>
      <vt:lpstr>Chi-squared test statistic: Computation</vt:lpstr>
      <vt:lpstr>Chi-squared test statistic: Computation stage 2</vt:lpstr>
      <vt:lpstr>Chi squared distribution</vt:lpstr>
      <vt:lpstr>What’s a p-value?</vt:lpstr>
      <vt:lpstr>Interpretation of the                     Chi-squared test</vt:lpstr>
      <vt:lpstr>Assumptions of the Chi-squared test</vt:lpstr>
      <vt:lpstr>That’s the p-value. What about the  effect?</vt:lpstr>
      <vt:lpstr>That’s the p-value. What about the  effect? Cramer’s V</vt:lpstr>
      <vt:lpstr>Interpreting the effect: Cramer’s V</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362</cp:revision>
  <cp:lastPrinted>2014-10-08T11:51:34Z</cp:lastPrinted>
  <dcterms:created xsi:type="dcterms:W3CDTF">2013-11-10T10:08:55Z</dcterms:created>
  <dcterms:modified xsi:type="dcterms:W3CDTF">2022-10-20T13:48:28Z</dcterms:modified>
</cp:coreProperties>
</file>