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79" r:id="rId3"/>
    <p:sldMasterId id="2147483683" r:id="rId4"/>
  </p:sldMasterIdLst>
  <p:notesMasterIdLst>
    <p:notesMasterId r:id="rId38"/>
  </p:notesMasterIdLst>
  <p:handoutMasterIdLst>
    <p:handoutMasterId r:id="rId39"/>
  </p:handoutMasterIdLst>
  <p:sldIdLst>
    <p:sldId id="609" r:id="rId5"/>
    <p:sldId id="612" r:id="rId6"/>
    <p:sldId id="611" r:id="rId7"/>
    <p:sldId id="607" r:id="rId8"/>
    <p:sldId id="508" r:id="rId9"/>
    <p:sldId id="510" r:id="rId10"/>
    <p:sldId id="513" r:id="rId11"/>
    <p:sldId id="599" r:id="rId12"/>
    <p:sldId id="515" r:id="rId13"/>
    <p:sldId id="516" r:id="rId14"/>
    <p:sldId id="600" r:id="rId15"/>
    <p:sldId id="517" r:id="rId16"/>
    <p:sldId id="601" r:id="rId17"/>
    <p:sldId id="518" r:id="rId18"/>
    <p:sldId id="519" r:id="rId19"/>
    <p:sldId id="521" r:id="rId20"/>
    <p:sldId id="522" r:id="rId21"/>
    <p:sldId id="544" r:id="rId22"/>
    <p:sldId id="545" r:id="rId23"/>
    <p:sldId id="602" r:id="rId24"/>
    <p:sldId id="556" r:id="rId25"/>
    <p:sldId id="557" r:id="rId26"/>
    <p:sldId id="558" r:id="rId27"/>
    <p:sldId id="597" r:id="rId28"/>
    <p:sldId id="598" r:id="rId29"/>
    <p:sldId id="562" r:id="rId30"/>
    <p:sldId id="564" r:id="rId31"/>
    <p:sldId id="603" r:id="rId32"/>
    <p:sldId id="570" r:id="rId33"/>
    <p:sldId id="571" r:id="rId34"/>
    <p:sldId id="569" r:id="rId35"/>
    <p:sldId id="604" r:id="rId36"/>
    <p:sldId id="458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D1F946-F108-FD46-9E69-EF38293694B2}" v="1" dt="2021-11-01T11:44:32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 autoAdjust="0"/>
    <p:restoredTop sz="81509"/>
  </p:normalViewPr>
  <p:slideViewPr>
    <p:cSldViewPr snapToGrid="0" snapToObjects="1">
      <p:cViewPr varScale="1">
        <p:scale>
          <a:sx n="94" d="100"/>
          <a:sy n="94" d="100"/>
        </p:scale>
        <p:origin x="2464" y="192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Relationship Id="rId44" Type="http://schemas.microsoft.com/office/2016/11/relationships/changesInfo" Target="changesInfos/changesInfo1.xml"/><Relationship Id="rId4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aghan, Padraic" userId="dc80ae16-2699-4a0b-b78d-b9031f41d4f1" providerId="ADAL" clId="{B8D1F946-F108-FD46-9E69-EF38293694B2}"/>
    <pc:docChg chg="addSld delSld modSld">
      <pc:chgData name="Monaghan, Padraic" userId="dc80ae16-2699-4a0b-b78d-b9031f41d4f1" providerId="ADAL" clId="{B8D1F946-F108-FD46-9E69-EF38293694B2}" dt="2021-11-01T11:47:21.779" v="14" actId="1035"/>
      <pc:docMkLst>
        <pc:docMk/>
      </pc:docMkLst>
      <pc:sldChg chg="add">
        <pc:chgData name="Monaghan, Padraic" userId="dc80ae16-2699-4a0b-b78d-b9031f41d4f1" providerId="ADAL" clId="{B8D1F946-F108-FD46-9E69-EF38293694B2}" dt="2021-11-01T11:44:32.138" v="0"/>
        <pc:sldMkLst>
          <pc:docMk/>
          <pc:sldMk cId="2854461246" sldId="406"/>
        </pc:sldMkLst>
      </pc:sldChg>
      <pc:sldChg chg="modSp mod">
        <pc:chgData name="Monaghan, Padraic" userId="dc80ae16-2699-4a0b-b78d-b9031f41d4f1" providerId="ADAL" clId="{B8D1F946-F108-FD46-9E69-EF38293694B2}" dt="2021-11-01T11:47:21.779" v="14" actId="1035"/>
        <pc:sldMkLst>
          <pc:docMk/>
          <pc:sldMk cId="220511878" sldId="521"/>
        </pc:sldMkLst>
        <pc:spChg chg="mod">
          <ac:chgData name="Monaghan, Padraic" userId="dc80ae16-2699-4a0b-b78d-b9031f41d4f1" providerId="ADAL" clId="{B8D1F946-F108-FD46-9E69-EF38293694B2}" dt="2021-11-01T11:47:21.779" v="14" actId="1035"/>
          <ac:spMkLst>
            <pc:docMk/>
            <pc:sldMk cId="220511878" sldId="521"/>
            <ac:spMk id="5" creationId="{00000000-0000-0000-0000-000000000000}"/>
          </ac:spMkLst>
        </pc:spChg>
      </pc:sldChg>
      <pc:sldChg chg="del">
        <pc:chgData name="Monaghan, Padraic" userId="dc80ae16-2699-4a0b-b78d-b9031f41d4f1" providerId="ADAL" clId="{B8D1F946-F108-FD46-9E69-EF38293694B2}" dt="2021-11-01T11:44:33.777" v="1" actId="2696"/>
        <pc:sldMkLst>
          <pc:docMk/>
          <pc:sldMk cId="1699000525" sldId="610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63D20-B0B3-D445-877E-AF329FAFBC9C}" type="datetimeFigureOut">
              <a:rPr lang="en-US" smtClean="0"/>
              <a:t>10/31/22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E4DE4-F164-C143-B4F4-8BCEB2D01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036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CEEAF-8027-F64C-B8DD-D7E422C7FD2F}" type="datetimeFigureOut">
              <a:rPr lang="en-US" smtClean="0"/>
              <a:t>10/31/22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21883-ECEB-5D44-BB40-BC7E77D99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83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is this a paired or an independen</a:t>
            </a:r>
            <a:r>
              <a:rPr lang="en-US" baseline="0" dirty="0"/>
              <a:t>t t-test?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21883-ECEB-5D44-BB40-BC7E77D99EF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72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10/31/22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2816"/>
            <a:ext cx="5111750" cy="43533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2000">
                <a:solidFill>
                  <a:srgbClr val="666666"/>
                </a:solidFill>
              </a:defRPr>
            </a:lvl4pPr>
            <a:lvl5pPr>
              <a:defRPr sz="2000">
                <a:solidFill>
                  <a:srgbClr val="66666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1772816"/>
            <a:ext cx="3069977" cy="43533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0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Caption &amp;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04864"/>
            <a:ext cx="5111750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2000">
                <a:solidFill>
                  <a:srgbClr val="666666"/>
                </a:solidFill>
              </a:defRPr>
            </a:lvl4pPr>
            <a:lvl5pPr>
              <a:defRPr sz="2000">
                <a:solidFill>
                  <a:srgbClr val="66666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7" y="2204864"/>
            <a:ext cx="3024336" cy="3921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3024336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563888" y="1700808"/>
            <a:ext cx="5112568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68204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5338936" cy="42813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844825"/>
            <a:ext cx="2746648" cy="4248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090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Picture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2204864"/>
            <a:ext cx="5338936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700809"/>
            <a:ext cx="2746648" cy="4392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95536" y="1700808"/>
            <a:ext cx="5328592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341209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1772815"/>
            <a:ext cx="8064896" cy="3888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666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733256"/>
            <a:ext cx="8064896" cy="438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616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Caption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2132856"/>
            <a:ext cx="8352928" cy="3528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666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733256"/>
            <a:ext cx="8352928" cy="438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95536" y="1700808"/>
            <a:ext cx="8352928" cy="4320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219661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71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10/31/22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scu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9" y="1844675"/>
            <a:ext cx="5400847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234022" y="36602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9" y="1844675"/>
            <a:ext cx="5400847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31/10/2022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04864"/>
            <a:ext cx="8291264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952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31/10/2022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8547605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52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31/10/2022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2945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6284" y="314556"/>
            <a:ext cx="8051431" cy="1060450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b="0" i="0">
                <a:solidFill>
                  <a:srgbClr val="D52B1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027" y="1688298"/>
            <a:ext cx="8195944" cy="4297045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66666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58495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10/31/22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13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31/10/2022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04864"/>
            <a:ext cx="8291264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952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31/10/2022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080120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95536" y="1700808"/>
            <a:ext cx="4038600" cy="43819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86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700807"/>
            <a:ext cx="4040188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0807"/>
            <a:ext cx="4041775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985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53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270553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theme" Target="../theme/theme4.xml"/><Relationship Id="rId14" Type="http://schemas.openxmlformats.org/officeDocument/2006/relationships/image" Target="../media/image4.jpeg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6" y="0"/>
            <a:ext cx="9135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" y="9665"/>
            <a:ext cx="9135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101"/>
            <a:ext cx="9143998" cy="686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2" y="3879"/>
            <a:ext cx="9132955" cy="686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26.png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hyperlink" Target="https://rpsychologist.com/d3/cohen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title="black rectangle background"/>
          <p:cNvSpPr/>
          <p:nvPr/>
        </p:nvSpPr>
        <p:spPr>
          <a:xfrm>
            <a:off x="0" y="-269"/>
            <a:ext cx="9144000" cy="685826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 reads: science stories, analysing and interpreting psychological data, psyc401, there was only one way out ... through the open science portal." title="pulp science fiction cover for cour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8875"/>
            <a:ext cx="4476200" cy="684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1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5" descr="SD = sigma = square root of ( ( sum of meanx minus xi) squared, divided by N-1 ) = square root of ( ( sum of meanD minus Di) squared, divided by N-1 ) = square root of 32 divided by 8 minus 1 = square root of 4.57 = 2.14" title="standard deviation details worked out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919923"/>
              </p:ext>
            </p:extLst>
          </p:nvPr>
        </p:nvGraphicFramePr>
        <p:xfrm>
          <a:off x="1897063" y="5572125"/>
          <a:ext cx="52863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2933700" imgH="495300" progId="Equation.3">
                  <p:embed/>
                </p:oleObj>
              </mc:Choice>
              <mc:Fallback>
                <p:oleObj name="Equation" r:id="rId3" imgW="2933700" imgH="495300" progId="Equation.3">
                  <p:embed/>
                  <p:pic>
                    <p:nvPicPr>
                      <p:cNvPr id="12" name="Object 5" descr="SD = sigma = square root of ( ( sum of meanx minus xi) squared, divided by N-1 ) = square root of ( ( sum of meanD minus Di) squared, divided by N-1 ) = square root of 32 divided by 8 minus 1 = square root of 4.57 = 2.14" title="standard deviation details worked ou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5572125"/>
                        <a:ext cx="5286375" cy="942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 descr="SD = sigma = square root of ( ( sum of meanx minus xi) squared, divided by N-1 ) = square root of ( ( sum of meanD minus Di) squared, divided by N-1 )" title="equation for standard deviat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870439"/>
              </p:ext>
            </p:extLst>
          </p:nvPr>
        </p:nvGraphicFramePr>
        <p:xfrm>
          <a:off x="1908175" y="4318001"/>
          <a:ext cx="43227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5" imgW="2400300" imgH="495300" progId="Equation.3">
                  <p:embed/>
                </p:oleObj>
              </mc:Choice>
              <mc:Fallback>
                <p:oleObj name="Equation" r:id="rId5" imgW="2400300" imgH="495300" progId="Equation.3">
                  <p:embed/>
                  <p:pic>
                    <p:nvPicPr>
                      <p:cNvPr id="11" name="Object 5" descr="SD = sigma = square root of ( ( sum of meanx minus xi) squared, divided by N-1 ) = square root of ( ( sum of meanD minus Di) squared, divided by N-1 )" title="equation for standard deviati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318001"/>
                        <a:ext cx="4322763" cy="984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2173103"/>
            <a:ext cx="8291264" cy="3921299"/>
          </a:xfrm>
        </p:spPr>
        <p:txBody>
          <a:bodyPr/>
          <a:lstStyle/>
          <a:p>
            <a:r>
              <a:rPr lang="en-GB" dirty="0"/>
              <a:t>Calculate the standard deviation (SD or </a:t>
            </a:r>
            <a:r>
              <a:rPr lang="en-GB" dirty="0" err="1"/>
              <a:t>σ</a:t>
            </a:r>
            <a:r>
              <a:rPr lang="en-GB" dirty="0"/>
              <a:t>) for the difference distribution, this is also known as the Standard Deviation of the Means of Difference Scores.</a:t>
            </a:r>
          </a:p>
          <a:p>
            <a:endParaRPr lang="en-GB" baseline="30000" dirty="0"/>
          </a:p>
          <a:p>
            <a:endParaRPr lang="en-GB" baseline="30000" dirty="0"/>
          </a:p>
          <a:p>
            <a:r>
              <a:rPr lang="en-GB" dirty="0"/>
              <a:t>Remember that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395536" y="1669046"/>
            <a:ext cx="8280920" cy="474067"/>
          </a:xfrm>
        </p:spPr>
        <p:txBody>
          <a:bodyPr/>
          <a:lstStyle/>
          <a:p>
            <a:r>
              <a:rPr lang="en-GB" dirty="0"/>
              <a:t>Step 3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Calculating the </a:t>
            </a:r>
            <a:r>
              <a:rPr lang="en-GB" dirty="0">
                <a:solidFill>
                  <a:srgbClr val="CA0000"/>
                </a:solidFill>
              </a:rPr>
              <a:t>paired t-test: Step 3 </a:t>
            </a:r>
            <a:r>
              <a:rPr lang="en-GB" dirty="0" err="1">
                <a:solidFill>
                  <a:srgbClr val="CA0000"/>
                </a:solidFill>
              </a:rPr>
              <a:t>ctd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68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2173103"/>
            <a:ext cx="8291264" cy="3921299"/>
          </a:xfrm>
        </p:spPr>
        <p:txBody>
          <a:bodyPr/>
          <a:lstStyle/>
          <a:p>
            <a:r>
              <a:rPr lang="en-GB" dirty="0"/>
              <a:t>We now have mean and standard deviation of the differences</a:t>
            </a:r>
          </a:p>
          <a:p>
            <a:r>
              <a:rPr lang="en-GB" dirty="0"/>
              <a:t>We could now get the z-score by dividing the mean by the standard deviation</a:t>
            </a:r>
          </a:p>
          <a:p>
            <a:r>
              <a:rPr lang="en-GB" dirty="0"/>
              <a:t>The t-test value is similar but we divide the mean by the standard error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Calculating the </a:t>
            </a:r>
            <a:r>
              <a:rPr lang="en-GB" dirty="0">
                <a:solidFill>
                  <a:srgbClr val="CA0000"/>
                </a:solidFill>
              </a:rPr>
              <a:t>paired t-test: Step 3 </a:t>
            </a:r>
            <a:r>
              <a:rPr lang="en-GB" dirty="0" err="1">
                <a:solidFill>
                  <a:srgbClr val="CA0000"/>
                </a:solidFill>
              </a:rPr>
              <a:t>ctd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395536" y="1669046"/>
            <a:ext cx="8280920" cy="474067"/>
          </a:xfrm>
        </p:spPr>
        <p:txBody>
          <a:bodyPr/>
          <a:lstStyle/>
          <a:p>
            <a:r>
              <a:rPr lang="en-GB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45611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red rectangle around solution which is 0.76"/>
          <p:cNvSpPr/>
          <p:nvPr/>
        </p:nvSpPr>
        <p:spPr>
          <a:xfrm>
            <a:off x="4571355" y="4674662"/>
            <a:ext cx="743909" cy="557879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Object 40" descr="SE = 2.14 divided by square root of 8 = 2 divided by 2.83 = 0.76" title="SE equation worked out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356298"/>
              </p:ext>
            </p:extLst>
          </p:nvPr>
        </p:nvGraphicFramePr>
        <p:xfrm>
          <a:off x="1719263" y="4499506"/>
          <a:ext cx="3540313" cy="993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1498600" imgH="419100" progId="Equation.3">
                  <p:embed/>
                </p:oleObj>
              </mc:Choice>
              <mc:Fallback>
                <p:oleObj name="Equation" r:id="rId3" imgW="1498600" imgH="419100" progId="Equation.3">
                  <p:embed/>
                  <p:pic>
                    <p:nvPicPr>
                      <p:cNvPr id="8" name="Object 40" descr="SE = 2.14 divided by square root of 8 = 2 divided by 2.83 = 0.76" title="SE equation worked ou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4499506"/>
                        <a:ext cx="3540313" cy="993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0" descr="SE = SD divided by square root of N" title="equation for S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516614"/>
              </p:ext>
            </p:extLst>
          </p:nvPr>
        </p:nvGraphicFramePr>
        <p:xfrm>
          <a:off x="1719263" y="3055938"/>
          <a:ext cx="15176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5" imgW="635000" imgH="419100" progId="Equation.3">
                  <p:embed/>
                </p:oleObj>
              </mc:Choice>
              <mc:Fallback>
                <p:oleObj name="Equation" r:id="rId5" imgW="635000" imgH="419100" progId="Equation.3">
                  <p:embed/>
                  <p:pic>
                    <p:nvPicPr>
                      <p:cNvPr id="7" name="Object 40" descr="SE = SD divided by square root of N" title="equation for S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3055938"/>
                        <a:ext cx="1517650" cy="1006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98017" y="3439743"/>
            <a:ext cx="322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666666"/>
                </a:solidFill>
              </a:rPr>
              <a:t>(Where N is sample size)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2173103"/>
            <a:ext cx="8291264" cy="3921299"/>
          </a:xfrm>
        </p:spPr>
        <p:txBody>
          <a:bodyPr/>
          <a:lstStyle/>
          <a:p>
            <a:r>
              <a:rPr lang="en-GB" dirty="0"/>
              <a:t>Calculate the standard error (SE) of the Means of Difference Scores using the following formula:</a:t>
            </a:r>
          </a:p>
          <a:p>
            <a:pPr marL="0" indent="0">
              <a:buNone/>
            </a:pPr>
            <a:endParaRPr lang="en-GB" baseline="30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395536" y="1669046"/>
            <a:ext cx="8280920" cy="474067"/>
          </a:xfrm>
        </p:spPr>
        <p:txBody>
          <a:bodyPr/>
          <a:lstStyle/>
          <a:p>
            <a:r>
              <a:rPr lang="en-GB" dirty="0"/>
              <a:t>Step 4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Calculating the </a:t>
            </a:r>
            <a:r>
              <a:rPr lang="en-GB" dirty="0">
                <a:solidFill>
                  <a:srgbClr val="CA0000"/>
                </a:solidFill>
              </a:rPr>
              <a:t>paired t-test: Step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722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2173103"/>
            <a:ext cx="8291264" cy="3921299"/>
          </a:xfrm>
        </p:spPr>
        <p:txBody>
          <a:bodyPr/>
          <a:lstStyle/>
          <a:p>
            <a:r>
              <a:rPr lang="en-GB" dirty="0"/>
              <a:t>As the size of the sample increases, the standard error decreases, which means the t-test value gets bigger</a:t>
            </a:r>
          </a:p>
          <a:p>
            <a:pPr lvl="1"/>
            <a:r>
              <a:rPr lang="en-GB" dirty="0"/>
              <a:t>As sample increases, our confidence in the sample representing the whole population increases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baseline="30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Calculating the </a:t>
            </a:r>
            <a:r>
              <a:rPr lang="en-GB" dirty="0">
                <a:solidFill>
                  <a:srgbClr val="CA0000"/>
                </a:solidFill>
              </a:rPr>
              <a:t>paired t-test: Step 4 </a:t>
            </a:r>
            <a:r>
              <a:rPr lang="en-GB" dirty="0" err="1">
                <a:solidFill>
                  <a:srgbClr val="CA0000"/>
                </a:solidFill>
              </a:rPr>
              <a:t>ctd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395536" y="1669046"/>
            <a:ext cx="8280920" cy="474067"/>
          </a:xfrm>
        </p:spPr>
        <p:txBody>
          <a:bodyPr/>
          <a:lstStyle/>
          <a:p>
            <a:r>
              <a:rPr lang="en-GB" dirty="0"/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284824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red rectangle around solution -1.98"/>
          <p:cNvSpPr/>
          <p:nvPr/>
        </p:nvSpPr>
        <p:spPr>
          <a:xfrm>
            <a:off x="3043438" y="4368536"/>
            <a:ext cx="743909" cy="470795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Object 5" descr="t-score = -1.5 divided by 0.76 = -1.98" title="t-score worked out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78302"/>
              </p:ext>
            </p:extLst>
          </p:nvPr>
        </p:nvGraphicFramePr>
        <p:xfrm>
          <a:off x="874713" y="4225925"/>
          <a:ext cx="291306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1473200" imgH="393700" progId="Equation.3">
                  <p:embed/>
                </p:oleObj>
              </mc:Choice>
              <mc:Fallback>
                <p:oleObj name="Equation" r:id="rId3" imgW="1473200" imgH="393700" progId="Equation.3">
                  <p:embed/>
                  <p:pic>
                    <p:nvPicPr>
                      <p:cNvPr id="6" name="Object 5" descr="t-score = -1.5 divided by 0.76 = -1.98" title="t-score worked out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4713" y="4225925"/>
                        <a:ext cx="2913062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 descr="t-score = D with line above it (mean D) divided by SE" title="equation for t-scor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533746"/>
              </p:ext>
            </p:extLst>
          </p:nvPr>
        </p:nvGraphicFramePr>
        <p:xfrm>
          <a:off x="886744" y="2898968"/>
          <a:ext cx="1957516" cy="909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5" imgW="901700" imgH="419100" progId="Equation.3">
                  <p:embed/>
                </p:oleObj>
              </mc:Choice>
              <mc:Fallback>
                <p:oleObj name="Equation" r:id="rId5" imgW="901700" imgH="419100" progId="Equation.3">
                  <p:embed/>
                  <p:pic>
                    <p:nvPicPr>
                      <p:cNvPr id="2" name="Object 1" descr="t-score = D with line above it (mean D) divided by SE" title="equation for t-scor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6744" y="2898968"/>
                        <a:ext cx="1957516" cy="909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2173103"/>
            <a:ext cx="8291264" cy="3921299"/>
          </a:xfrm>
        </p:spPr>
        <p:txBody>
          <a:bodyPr/>
          <a:lstStyle/>
          <a:p>
            <a:r>
              <a:rPr lang="en-GB" dirty="0"/>
              <a:t>Calculate the t-test score using the following formula:</a:t>
            </a:r>
          </a:p>
          <a:p>
            <a:pPr marL="0" indent="0">
              <a:buNone/>
            </a:pPr>
            <a:endParaRPr lang="en-GB" baseline="30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395536" y="1669046"/>
            <a:ext cx="8280920" cy="474067"/>
          </a:xfrm>
        </p:spPr>
        <p:txBody>
          <a:bodyPr/>
          <a:lstStyle/>
          <a:p>
            <a:r>
              <a:rPr lang="en-GB" dirty="0"/>
              <a:t>Step 5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Calculating the </a:t>
            </a:r>
            <a:r>
              <a:rPr lang="en-GB" dirty="0">
                <a:solidFill>
                  <a:srgbClr val="CA0000"/>
                </a:solidFill>
              </a:rPr>
              <a:t>paired t-test: Step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72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2211917"/>
            <a:ext cx="8280920" cy="3921299"/>
          </a:xfrm>
        </p:spPr>
        <p:txBody>
          <a:bodyPr/>
          <a:lstStyle/>
          <a:p>
            <a:r>
              <a:rPr lang="en-GB" dirty="0"/>
              <a:t>Degrees of freedom (</a:t>
            </a:r>
            <a:r>
              <a:rPr lang="en-GB" dirty="0" err="1"/>
              <a:t>df</a:t>
            </a:r>
            <a:r>
              <a:rPr lang="en-GB" dirty="0"/>
              <a:t>) are a measure of the number of ways a set of data is free to vary. This is related to the number of scores in the data set. </a:t>
            </a:r>
          </a:p>
          <a:p>
            <a:pPr lvl="1"/>
            <a:r>
              <a:rPr lang="en-GB" sz="2400" dirty="0"/>
              <a:t>In the case of paired t-tests</a:t>
            </a:r>
          </a:p>
          <a:p>
            <a:pPr marL="914400" lvl="2" indent="0">
              <a:buNone/>
            </a:pPr>
            <a:r>
              <a:rPr lang="en-GB" sz="2400" dirty="0">
                <a:sym typeface="Wingdings"/>
              </a:rPr>
              <a:t> </a:t>
            </a:r>
            <a:r>
              <a:rPr lang="en-GB" sz="2400" b="1" u="sng" dirty="0" err="1">
                <a:solidFill>
                  <a:srgbClr val="CA0000"/>
                </a:solidFill>
              </a:rPr>
              <a:t>df</a:t>
            </a:r>
            <a:r>
              <a:rPr lang="en-GB" sz="2400" b="1" u="sng" dirty="0">
                <a:solidFill>
                  <a:srgbClr val="CA0000"/>
                </a:solidFill>
              </a:rPr>
              <a:t>= n-1</a:t>
            </a:r>
          </a:p>
          <a:p>
            <a:pPr lvl="1"/>
            <a:endParaRPr lang="en-GB" sz="2400" dirty="0"/>
          </a:p>
          <a:p>
            <a:r>
              <a:rPr lang="en-GB" dirty="0"/>
              <a:t>In our example, because we have 8 subjects, </a:t>
            </a:r>
            <a:r>
              <a:rPr lang="en-GB" dirty="0" err="1"/>
              <a:t>df</a:t>
            </a:r>
            <a:r>
              <a:rPr lang="en-GB" dirty="0"/>
              <a:t>=8-1=7.</a:t>
            </a:r>
          </a:p>
          <a:p>
            <a:r>
              <a:rPr lang="en-GB" dirty="0"/>
              <a:t>With the t-test score and the </a:t>
            </a:r>
            <a:r>
              <a:rPr lang="en-GB" dirty="0" err="1"/>
              <a:t>df</a:t>
            </a:r>
            <a:r>
              <a:rPr lang="en-GB" dirty="0"/>
              <a:t>, we can work out the </a:t>
            </a:r>
            <a:r>
              <a:rPr lang="en-GB" i="1" dirty="0"/>
              <a:t>p</a:t>
            </a:r>
            <a:r>
              <a:rPr lang="en-GB" dirty="0"/>
              <a:t>-value </a:t>
            </a:r>
          </a:p>
          <a:p>
            <a:pPr lvl="1"/>
            <a:r>
              <a:rPr lang="en-GB" dirty="0"/>
              <a:t>in the example, </a:t>
            </a:r>
            <a:r>
              <a:rPr lang="en-GB" i="1" dirty="0"/>
              <a:t>p</a:t>
            </a:r>
            <a:r>
              <a:rPr lang="en-GB" dirty="0"/>
              <a:t> = .088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400" dirty="0">
                <a:solidFill>
                  <a:srgbClr val="CA0000"/>
                </a:solidFill>
              </a:rPr>
              <a:t>Calculate </a:t>
            </a:r>
            <a:r>
              <a:rPr lang="en-GB" sz="3400" dirty="0" err="1">
                <a:solidFill>
                  <a:srgbClr val="CA0000"/>
                </a:solidFill>
              </a:rPr>
              <a:t>df</a:t>
            </a:r>
            <a:r>
              <a:rPr lang="en-GB" sz="3400" dirty="0">
                <a:solidFill>
                  <a:srgbClr val="CA0000"/>
                </a:solidFill>
              </a:rPr>
              <a:t> and p: Step 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395536" y="1669046"/>
            <a:ext cx="8280920" cy="474067"/>
          </a:xfrm>
        </p:spPr>
        <p:txBody>
          <a:bodyPr/>
          <a:lstStyle/>
          <a:p>
            <a:r>
              <a:rPr lang="en-GB" dirty="0"/>
              <a:t>Step 6</a:t>
            </a:r>
          </a:p>
        </p:txBody>
      </p:sp>
    </p:spTree>
    <p:extLst>
      <p:ext uri="{BB962C8B-B14F-4D97-AF65-F5344CB8AC3E}">
        <p14:creationId xmlns:p14="http://schemas.microsoft.com/office/powerpoint/2010/main" val="203175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 descr="Shows t-distribution curve with t on x axis and probability distribution value on y axis, tails of distribution are shaded black to indicate critical values of t-distribution of -2.36 and 2.36" title="t-distribution curve"/>
          <p:cNvGrpSpPr/>
          <p:nvPr/>
        </p:nvGrpSpPr>
        <p:grpSpPr>
          <a:xfrm>
            <a:off x="5630204" y="2365375"/>
            <a:ext cx="3023918" cy="2047875"/>
            <a:chOff x="976582" y="4270375"/>
            <a:chExt cx="3023918" cy="204787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2442" t="40906" r="49020" b="3685"/>
            <a:stretch/>
          </p:blipFill>
          <p:spPr>
            <a:xfrm>
              <a:off x="976582" y="4270375"/>
              <a:ext cx="3023918" cy="187325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976582" y="6000750"/>
              <a:ext cx="3023918" cy="317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 title="shows critical values of t-distribution of -2.36 and 2.36"/>
          <p:cNvGrpSpPr/>
          <p:nvPr/>
        </p:nvGrpSpPr>
        <p:grpSpPr>
          <a:xfrm>
            <a:off x="6145872" y="3810000"/>
            <a:ext cx="1914525" cy="746125"/>
            <a:chOff x="1492250" y="5715000"/>
            <a:chExt cx="1914525" cy="746125"/>
          </a:xfrm>
        </p:grpSpPr>
        <p:cxnSp>
          <p:nvCxnSpPr>
            <p:cNvPr id="15" name="Straight Arrow Connector 14"/>
            <p:cNvCxnSpPr>
              <a:stCxn id="18" idx="0"/>
            </p:cNvCxnSpPr>
            <p:nvPr/>
          </p:nvCxnSpPr>
          <p:spPr>
            <a:xfrm flipH="1" flipV="1">
              <a:off x="3048000" y="5715000"/>
              <a:ext cx="1588" cy="269875"/>
            </a:xfrm>
            <a:prstGeom prst="straightConnector1">
              <a:avLst/>
            </a:prstGeom>
            <a:ln w="19050" cmpd="sng">
              <a:solidFill>
                <a:srgbClr val="AE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1851025" y="5715000"/>
              <a:ext cx="1588" cy="269875"/>
            </a:xfrm>
            <a:prstGeom prst="straightConnector1">
              <a:avLst/>
            </a:prstGeom>
            <a:ln w="19050" cmpd="sng">
              <a:solidFill>
                <a:srgbClr val="AE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1492250" y="6000750"/>
              <a:ext cx="714375" cy="46037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-2.36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92400" y="5984875"/>
              <a:ext cx="714375" cy="46037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2.36</a:t>
              </a:r>
            </a:p>
          </p:txBody>
        </p:sp>
      </p:grpSp>
      <p:cxnSp>
        <p:nvCxnSpPr>
          <p:cNvPr id="20" name="Straight Arrow Connector 19" title="arrow pointing to value t = -1.98 on t-distribution curve"/>
          <p:cNvCxnSpPr>
            <a:stCxn id="19" idx="2"/>
          </p:cNvCxnSpPr>
          <p:nvPr/>
        </p:nvCxnSpPr>
        <p:spPr>
          <a:xfrm>
            <a:off x="6676346" y="2660513"/>
            <a:ext cx="0" cy="1144772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319158" y="2200138"/>
            <a:ext cx="714375" cy="460375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-1.98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5" y="1950853"/>
            <a:ext cx="5001965" cy="4425423"/>
          </a:xfrm>
        </p:spPr>
        <p:txBody>
          <a:bodyPr/>
          <a:lstStyle/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200" dirty="0"/>
              <a:t>So, here we </a:t>
            </a:r>
            <a:r>
              <a:rPr lang="en-GB" sz="2200" b="1" u="sng" dirty="0">
                <a:solidFill>
                  <a:srgbClr val="C00000"/>
                </a:solidFill>
              </a:rPr>
              <a:t>fail to reject the</a:t>
            </a:r>
            <a:r>
              <a:rPr lang="en-GB" sz="2200" b="1" u="sng" dirty="0">
                <a:solidFill>
                  <a:srgbClr val="CA0000"/>
                </a:solidFill>
              </a:rPr>
              <a:t> null hypothesis</a:t>
            </a:r>
          </a:p>
          <a:p>
            <a:pPr marL="400050" lvl="1" indent="0">
              <a:buNone/>
            </a:pPr>
            <a:r>
              <a:rPr lang="en-GB" dirty="0">
                <a:sym typeface="Wingdings"/>
              </a:rPr>
              <a:t> No evidence for a difference between babies’ scores at six and nine months</a:t>
            </a:r>
            <a:endParaRPr lang="en-GB" dirty="0"/>
          </a:p>
          <a:p>
            <a:pPr marL="0" indent="0">
              <a:buNone/>
            </a:pPr>
            <a:r>
              <a:rPr lang="en-GB" sz="2000" dirty="0"/>
              <a:t>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395536" y="1768073"/>
            <a:ext cx="8280920" cy="474067"/>
          </a:xfrm>
        </p:spPr>
        <p:txBody>
          <a:bodyPr/>
          <a:lstStyle/>
          <a:p>
            <a:r>
              <a:rPr lang="en-GB" dirty="0"/>
              <a:t>Step 6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dirty="0">
                <a:solidFill>
                  <a:srgbClr val="CA0000"/>
                </a:solidFill>
              </a:rPr>
              <a:t>t-test scores and </a:t>
            </a:r>
            <a:r>
              <a:rPr lang="en-GB" sz="3200" i="1" dirty="0">
                <a:solidFill>
                  <a:srgbClr val="CA0000"/>
                </a:solidFill>
              </a:rPr>
              <a:t>p</a:t>
            </a:r>
            <a:r>
              <a:rPr lang="en-GB" sz="3200" dirty="0">
                <a:solidFill>
                  <a:srgbClr val="CA0000"/>
                </a:solidFill>
              </a:rPr>
              <a:t>-values: Step 6 </a:t>
            </a:r>
            <a:r>
              <a:rPr lang="en-GB" sz="3200" dirty="0" err="1">
                <a:solidFill>
                  <a:srgbClr val="CA0000"/>
                </a:solidFill>
              </a:rPr>
              <a:t>ctd</a:t>
            </a:r>
            <a:endParaRPr lang="en-GB" sz="3200" dirty="0">
              <a:solidFill>
                <a:srgbClr val="C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11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Reporting the data from a paired t-test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Eye contact was numerically higher at nine months (</a:t>
            </a:r>
            <a:r>
              <a:rPr lang="en-US" i="1" dirty="0"/>
              <a:t>M</a:t>
            </a:r>
            <a:r>
              <a:rPr lang="en-US" dirty="0"/>
              <a:t> = 6.75, </a:t>
            </a:r>
            <a:r>
              <a:rPr lang="en-US" i="1" dirty="0"/>
              <a:t>SD</a:t>
            </a:r>
            <a:r>
              <a:rPr lang="en-US" dirty="0"/>
              <a:t> = 2.05</a:t>
            </a:r>
            <a:r>
              <a:rPr lang="en-GB" dirty="0"/>
              <a:t>) than at six months (</a:t>
            </a:r>
            <a:r>
              <a:rPr lang="en-US" i="1" dirty="0"/>
              <a:t>M</a:t>
            </a:r>
            <a:r>
              <a:rPr lang="en-US" dirty="0"/>
              <a:t> = 5.25, </a:t>
            </a:r>
            <a:r>
              <a:rPr lang="en-US" i="1" dirty="0"/>
              <a:t>SD</a:t>
            </a:r>
            <a:r>
              <a:rPr lang="en-US" dirty="0"/>
              <a:t> = 1.91</a:t>
            </a:r>
            <a:r>
              <a:rPr lang="en-GB" dirty="0"/>
              <a:t>). However, this difference was not significant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dirty="0"/>
              <a:t>(7) = −1.98, </a:t>
            </a:r>
            <a:r>
              <a:rPr lang="en-US" i="1" dirty="0"/>
              <a:t>p = </a:t>
            </a:r>
            <a:r>
              <a:rPr lang="en-US" dirty="0"/>
              <a:t>.088</a:t>
            </a:r>
            <a:r>
              <a:rPr lang="en-GB" dirty="0"/>
              <a:t>, and so we could not determine whether the amount of eye contact differs between six months and nine months of age.</a:t>
            </a:r>
            <a:endParaRPr lang="en-GB" sz="18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... But ideally we also include the effect size </a:t>
            </a:r>
            <a:r>
              <a:rPr lang="mr-IN" sz="2000" dirty="0"/>
              <a:t>…</a:t>
            </a:r>
            <a:r>
              <a:rPr lang="en-GB" sz="2000" dirty="0"/>
              <a:t> see later </a:t>
            </a:r>
            <a:r>
              <a:rPr lang="mr-IN" sz="2000" dirty="0"/>
              <a:t>…</a:t>
            </a: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28057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628800"/>
            <a:ext cx="8219256" cy="449736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The independent t-test compares the means of two sets of scores from </a:t>
            </a:r>
            <a:r>
              <a:rPr lang="en-GB" b="1" dirty="0">
                <a:solidFill>
                  <a:srgbClr val="FF0000"/>
                </a:solidFill>
              </a:rPr>
              <a:t>two separate groups of individuals </a:t>
            </a:r>
            <a:r>
              <a:rPr lang="en-GB" dirty="0"/>
              <a:t>to see whether the means differ significantly under the two conditions.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t-test for independent scores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06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3" y="1628800"/>
            <a:ext cx="8299835" cy="449736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Used when different subjects are being tested on different conditions </a:t>
            </a:r>
          </a:p>
          <a:p>
            <a:pPr lvl="2" indent="-342900"/>
            <a:r>
              <a:rPr lang="en-GB" dirty="0"/>
              <a:t>Boys and girls</a:t>
            </a:r>
          </a:p>
          <a:p>
            <a:pPr lvl="2" indent="-342900"/>
            <a:r>
              <a:rPr lang="en-GB" dirty="0"/>
              <a:t>Morning class and Afternoon class</a:t>
            </a:r>
          </a:p>
          <a:p>
            <a:pPr lvl="2" indent="-342900"/>
            <a:r>
              <a:rPr lang="en-GB" dirty="0"/>
              <a:t>Psychology majors and Chemistry majors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Independent T-Test</a:t>
            </a:r>
          </a:p>
        </p:txBody>
      </p:sp>
    </p:spTree>
    <p:extLst>
      <p:ext uri="{BB962C8B-B14F-4D97-AF65-F5344CB8AC3E}">
        <p14:creationId xmlns:p14="http://schemas.microsoft.com/office/powerpoint/2010/main" val="199749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1: Introducing data, introducing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Week 2: Manipulating data, using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Week 3: Exploring data and creating figures and graphs, using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Week 4: Categorical data and the chi-squared test – testing random versus structured?</a:t>
            </a:r>
          </a:p>
          <a:p>
            <a:r>
              <a:rPr lang="en-US" b="1" dirty="0"/>
              <a:t>Week 5: t-tests – testing whether two groups are different</a:t>
            </a:r>
          </a:p>
          <a:p>
            <a:r>
              <a:rPr lang="en-US" dirty="0"/>
              <a:t>Week 6: Open data and your research report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 7: Questions, measurements and people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Weeks 8: Estimating and testing associations: correlations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Weeks 9: Predicting </a:t>
            </a:r>
            <a:r>
              <a:rPr lang="en-US" dirty="0" err="1"/>
              <a:t>behaviour</a:t>
            </a:r>
            <a:r>
              <a:rPr lang="en-US" dirty="0"/>
              <a:t>: the linear model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Weeks 10: Predicting </a:t>
            </a:r>
            <a:r>
              <a:rPr lang="en-US" dirty="0" err="1"/>
              <a:t>behaviour</a:t>
            </a:r>
            <a:r>
              <a:rPr lang="en-US" dirty="0"/>
              <a:t>: the linear model part 2</a:t>
            </a:r>
          </a:p>
        </p:txBody>
      </p:sp>
    </p:spTree>
    <p:extLst>
      <p:ext uri="{BB962C8B-B14F-4D97-AF65-F5344CB8AC3E}">
        <p14:creationId xmlns:p14="http://schemas.microsoft.com/office/powerpoint/2010/main" val="569402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8-10-16 at 12.01.22.png">
            <a:extLst>
              <a:ext uri="{FF2B5EF4-FFF2-40B4-BE49-F238E27FC236}">
                <a16:creationId xmlns:a16="http://schemas.microsoft.com/office/drawing/2014/main" xmlns="" id="{61905551-9C8A-6143-B3FE-A3391B5874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3" t="21709" r="19842" b="53800"/>
          <a:stretch/>
        </p:blipFill>
        <p:spPr>
          <a:xfrm>
            <a:off x="1776724" y="3931516"/>
            <a:ext cx="5681473" cy="10241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7C0324FA-CC98-1942-8982-B196A4A107CE}"/>
                  </a:ext>
                </a:extLst>
              </p:cNvPr>
              <p:cNvSpPr txBox="1"/>
              <p:nvPr/>
            </p:nvSpPr>
            <p:spPr>
              <a:xfrm>
                <a:off x="2407920" y="2049012"/>
                <a:ext cx="2749296" cy="494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GB" sz="2400" b="0" i="1" baseline="-2500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𝑚𝑒𝑎𝑛𝑦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C0324FA-CC98-1942-8982-B196A4A10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920" y="2049012"/>
                <a:ext cx="2749296" cy="494623"/>
              </a:xfrm>
              <a:prstGeom prst="rect">
                <a:avLst/>
              </a:prstGeom>
              <a:blipFill rotWithShape="0">
                <a:blip r:embed="rId3"/>
                <a:stretch>
                  <a:fillRect l="-6652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2990264"/>
            <a:ext cx="8299835" cy="3102939"/>
          </a:xfrm>
        </p:spPr>
        <p:txBody>
          <a:bodyPr/>
          <a:lstStyle/>
          <a:p>
            <a:r>
              <a:rPr lang="en-GB" dirty="0"/>
              <a:t>SE calculated from combining the standard deviation of each group, instead of standard deviation of the differences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df</a:t>
            </a:r>
            <a:r>
              <a:rPr lang="en-GB" dirty="0"/>
              <a:t> is N-2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Independent T-Test</a:t>
            </a:r>
          </a:p>
        </p:txBody>
      </p:sp>
    </p:spTree>
    <p:extLst>
      <p:ext uri="{BB962C8B-B14F-4D97-AF65-F5344CB8AC3E}">
        <p14:creationId xmlns:p14="http://schemas.microsoft.com/office/powerpoint/2010/main" val="2570343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Example of an Independent T-Test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marL="296863" indent="-296863"/>
            <a:r>
              <a:rPr lang="en-GB" dirty="0"/>
              <a:t>A researcher collects the emotionality scores from two groups of children.	</a:t>
            </a:r>
          </a:p>
          <a:p>
            <a:pPr marL="696913" lvl="1" indent="-296863"/>
            <a:r>
              <a:rPr lang="en-GB" dirty="0"/>
              <a:t>Group 1 = children from two-parent families </a:t>
            </a:r>
          </a:p>
          <a:p>
            <a:pPr marL="696913" lvl="1" indent="-296863"/>
            <a:r>
              <a:rPr lang="en-GB" dirty="0"/>
              <a:t>Group 2 = children from lone-parent families</a:t>
            </a:r>
          </a:p>
          <a:p>
            <a:pPr marL="296863" indent="-296863"/>
            <a:endParaRPr lang="en-GB" dirty="0"/>
          </a:p>
          <a:p>
            <a:pPr marL="296863" indent="-296863"/>
            <a:r>
              <a:rPr lang="en-GB" dirty="0"/>
              <a:t>The researcher therefore uses an independent t-test to examine whether or not there is a statistically significant difference between the means of these two sets of scores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54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 descr="Columns indicate two columns of scores from two-parent families, and two columns of scores from lone-parent families, with mean for eadch set of scores at foot of table." title="data showing emotionality score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86629"/>
              </p:ext>
            </p:extLst>
          </p:nvPr>
        </p:nvGraphicFramePr>
        <p:xfrm>
          <a:off x="1524000" y="2048513"/>
          <a:ext cx="6096000" cy="29667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Two-Parent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Lone-Parent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MEAN = 13.42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MEAN</a:t>
                      </a:r>
                      <a:r>
                        <a:rPr lang="en-GB" baseline="0" dirty="0"/>
                        <a:t> = 9.50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Emotionality 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98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lumns indicate two columns of scores from two-parent families, and two columns of scores from lone-parent families, with mean for eadch set of scores at foot of table." title="emotionality scores for two- and lone-parent famili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15" y="2174874"/>
            <a:ext cx="2909123" cy="36902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2871" y="2204864"/>
            <a:ext cx="4973018" cy="3921299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>
                <a:solidFill>
                  <a:srgbClr val="9F0000"/>
                </a:solidFill>
              </a:rPr>
              <a:t>Extend the data table by adding columns of squared scores and columns of totals.</a:t>
            </a:r>
          </a:p>
          <a:p>
            <a:endParaRPr lang="en-GB" sz="2000" dirty="0"/>
          </a:p>
          <a:p>
            <a:r>
              <a:rPr lang="en-US" sz="18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ΣX</a:t>
            </a:r>
            <a:r>
              <a:rPr lang="en-US" sz="1800" baseline="-250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1</a:t>
            </a:r>
            <a:r>
              <a:rPr lang="en-GB" sz="1800" dirty="0"/>
              <a:t>= sum of scores for two-parent family sample</a:t>
            </a:r>
          </a:p>
          <a:p>
            <a:endParaRPr lang="en-GB" sz="1800" dirty="0"/>
          </a:p>
          <a:p>
            <a:r>
              <a:rPr lang="en-US" sz="18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ΣX</a:t>
            </a:r>
            <a:r>
              <a:rPr lang="en-US" sz="1800" baseline="-250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1</a:t>
            </a:r>
            <a:r>
              <a:rPr lang="en-US" sz="1800" baseline="300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2</a:t>
            </a:r>
            <a:r>
              <a:rPr lang="en-GB" sz="1800" dirty="0"/>
              <a:t>= sum of squared scores for two-parent family sample</a:t>
            </a:r>
          </a:p>
          <a:p>
            <a:endParaRPr lang="en-GB" sz="1800" dirty="0"/>
          </a:p>
          <a:p>
            <a:r>
              <a:rPr lang="en-US" sz="18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ΣX</a:t>
            </a:r>
            <a:r>
              <a:rPr lang="en-US" sz="1800" baseline="-250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2</a:t>
            </a:r>
            <a:r>
              <a:rPr lang="en-GB" sz="1800" dirty="0"/>
              <a:t>= sum of scores for single-parent family sample</a:t>
            </a:r>
          </a:p>
          <a:p>
            <a:endParaRPr lang="en-GB" sz="1800" dirty="0"/>
          </a:p>
          <a:p>
            <a:r>
              <a:rPr lang="en-US" sz="18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ΣX</a:t>
            </a:r>
            <a:r>
              <a:rPr lang="en-US" sz="1800" baseline="-250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sz="1800" baseline="300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2</a:t>
            </a:r>
            <a:r>
              <a:rPr lang="en-GB" sz="1800" dirty="0"/>
              <a:t>= sum of squared scores for single-parent family sample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/>
              <a:t>Step 1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Calculating independent t-score: Step 1</a:t>
            </a:r>
          </a:p>
        </p:txBody>
      </p:sp>
    </p:spTree>
    <p:extLst>
      <p:ext uri="{BB962C8B-B14F-4D97-AF65-F5344CB8AC3E}">
        <p14:creationId xmlns:p14="http://schemas.microsoft.com/office/powerpoint/2010/main" val="4266856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EE271DA6-91FB-8547-BFBE-29F9FB50380A}"/>
              </a:ext>
            </a:extLst>
          </p:cNvPr>
          <p:cNvGrpSpPr/>
          <p:nvPr/>
        </p:nvGrpSpPr>
        <p:grpSpPr>
          <a:xfrm>
            <a:off x="949764" y="3092001"/>
            <a:ext cx="2709190" cy="2114258"/>
            <a:chOff x="474276" y="4286817"/>
            <a:chExt cx="2709190" cy="2114258"/>
          </a:xfrm>
        </p:grpSpPr>
        <p:sp>
          <p:nvSpPr>
            <p:cNvPr id="5" name="object 5"/>
            <p:cNvSpPr txBox="1"/>
            <p:nvPr/>
          </p:nvSpPr>
          <p:spPr>
            <a:xfrm>
              <a:off x="474276" y="4286817"/>
              <a:ext cx="132461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solidFill>
                    <a:srgbClr val="666666"/>
                  </a:solidFill>
                  <a:latin typeface="Calibri"/>
                  <a:cs typeface="Calibri"/>
                </a:rPr>
                <a:t>In this</a:t>
              </a:r>
              <a:r>
                <a:rPr sz="1600" spc="-75" dirty="0">
                  <a:solidFill>
                    <a:srgbClr val="666666"/>
                  </a:solidFill>
                  <a:latin typeface="Calibri"/>
                  <a:cs typeface="Calibri"/>
                </a:rPr>
                <a:t> </a:t>
              </a:r>
              <a:r>
                <a:rPr sz="1600" spc="-10" dirty="0">
                  <a:solidFill>
                    <a:srgbClr val="666666"/>
                  </a:solidFill>
                  <a:latin typeface="Calibri"/>
                  <a:cs typeface="Calibri"/>
                </a:rPr>
                <a:t>example:</a:t>
              </a:r>
              <a:endParaRPr sz="1600" dirty="0">
                <a:latin typeface="Calibri"/>
                <a:cs typeface="Calibri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937054" y="5079476"/>
              <a:ext cx="94615" cy="19050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1050" spc="10" dirty="0">
                  <a:latin typeface="Times New Roman"/>
                  <a:cs typeface="Times New Roman"/>
                </a:rPr>
                <a:t>1</a:t>
              </a:r>
              <a:endParaRPr sz="1050">
                <a:latin typeface="Times New Roman"/>
                <a:cs typeface="Times New Roman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803586" y="4956479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218941" y="0"/>
                  </a:lnTo>
                </a:path>
              </a:pathLst>
            </a:custGeom>
            <a:ln w="117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797106" y="4919978"/>
              <a:ext cx="423545" cy="31051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1850" i="1" spc="10" dirty="0">
                  <a:latin typeface="Times New Roman"/>
                  <a:cs typeface="Times New Roman"/>
                </a:rPr>
                <a:t>X</a:t>
              </a:r>
              <a:r>
                <a:rPr sz="1850" i="1" spc="400" dirty="0">
                  <a:latin typeface="Times New Roman"/>
                  <a:cs typeface="Times New Roman"/>
                </a:rPr>
                <a:t> </a:t>
              </a:r>
              <a:r>
                <a:rPr sz="1850" spc="10" dirty="0">
                  <a:latin typeface="Symbol"/>
                  <a:cs typeface="Symbol"/>
                </a:rPr>
                <a:t>=</a:t>
              </a:r>
              <a:endParaRPr sz="1850">
                <a:latin typeface="Symbol"/>
                <a:cs typeface="Symbol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1535412" y="4725241"/>
              <a:ext cx="171450" cy="31051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1850" i="1" spc="10" dirty="0">
                  <a:latin typeface="Times New Roman"/>
                  <a:cs typeface="Times New Roman"/>
                </a:rPr>
                <a:t>X</a:t>
              </a:r>
              <a:endParaRPr sz="1850">
                <a:latin typeface="Times New Roman"/>
                <a:cs typeface="Times New Roman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1675360" y="4884740"/>
              <a:ext cx="94615" cy="19050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1050" spc="10" dirty="0">
                  <a:latin typeface="Times New Roman"/>
                  <a:cs typeface="Times New Roman"/>
                </a:rPr>
                <a:t>1</a:t>
              </a:r>
              <a:endParaRPr sz="1050">
                <a:latin typeface="Times New Roman"/>
                <a:cs typeface="Times New Roman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1254893" y="4646111"/>
              <a:ext cx="281305" cy="4527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5" dirty="0">
                  <a:latin typeface="Symbol"/>
                  <a:cs typeface="Symbol"/>
                </a:rPr>
                <a:t>∑</a:t>
              </a:r>
              <a:endParaRPr sz="2800">
                <a:latin typeface="Symbol"/>
                <a:cs typeface="Symbol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1394841" y="5109150"/>
              <a:ext cx="184785" cy="31051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1850" i="1" spc="15" dirty="0">
                  <a:latin typeface="Times New Roman"/>
                  <a:cs typeface="Times New Roman"/>
                </a:rPr>
                <a:t>N</a:t>
              </a:r>
              <a:endParaRPr sz="1850">
                <a:latin typeface="Times New Roman"/>
                <a:cs typeface="Times New Roman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1553450" y="5268648"/>
              <a:ext cx="94615" cy="19050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1050" spc="10" dirty="0">
                  <a:latin typeface="Times New Roman"/>
                  <a:cs typeface="Times New Roman"/>
                </a:rPr>
                <a:t>1</a:t>
              </a:r>
              <a:endParaRPr sz="1050">
                <a:latin typeface="Times New Roman"/>
                <a:cs typeface="Times New Roman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261373" y="5119068"/>
              <a:ext cx="518159" cy="0"/>
            </a:xfrm>
            <a:custGeom>
              <a:avLst/>
              <a:gdLst/>
              <a:ahLst/>
              <a:cxnLst/>
              <a:rect l="l" t="t" r="r" b="b"/>
              <a:pathLst>
                <a:path w="518160">
                  <a:moveTo>
                    <a:pt x="0" y="0"/>
                  </a:moveTo>
                  <a:lnTo>
                    <a:pt x="518120" y="0"/>
                  </a:lnTo>
                </a:path>
              </a:pathLst>
            </a:custGeom>
            <a:ln w="117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1820907" y="4919978"/>
              <a:ext cx="156845" cy="31051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1850" spc="10" dirty="0">
                  <a:latin typeface="Symbol"/>
                  <a:cs typeface="Symbol"/>
                </a:rPr>
                <a:t>=</a:t>
              </a:r>
              <a:endParaRPr sz="1850">
                <a:latin typeface="Symbol"/>
                <a:cs typeface="Symbol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1996309" y="4730064"/>
              <a:ext cx="384175" cy="689610"/>
            </a:xfrm>
            <a:prstGeom prst="rect">
              <a:avLst/>
            </a:prstGeom>
          </p:spPr>
          <p:txBody>
            <a:bodyPr vert="horz" wrap="square" lIns="0" tIns="622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90"/>
                </a:spcBef>
              </a:pPr>
              <a:r>
                <a:rPr sz="1850" u="sng" spc="10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161</a:t>
              </a:r>
              <a:endParaRPr sz="1850">
                <a:latin typeface="Times New Roman"/>
                <a:cs typeface="Times New Roman"/>
              </a:endParaRPr>
            </a:p>
            <a:p>
              <a:pPr marL="62230">
                <a:lnSpc>
                  <a:spcPct val="100000"/>
                </a:lnSpc>
                <a:spcBef>
                  <a:spcPts val="395"/>
                </a:spcBef>
              </a:pPr>
              <a:r>
                <a:rPr sz="1850" spc="10" dirty="0">
                  <a:latin typeface="Times New Roman"/>
                  <a:cs typeface="Times New Roman"/>
                </a:rPr>
                <a:t>12</a:t>
              </a:r>
              <a:endParaRPr sz="1850">
                <a:latin typeface="Times New Roman"/>
                <a:cs typeface="Times New Roman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2402470" y="4919978"/>
              <a:ext cx="720090" cy="31051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1850" spc="10" dirty="0">
                  <a:latin typeface="Symbol"/>
                  <a:cs typeface="Symbol"/>
                </a:rPr>
                <a:t>=</a:t>
              </a:r>
              <a:r>
                <a:rPr sz="1850" spc="-320" dirty="0">
                  <a:latin typeface="Symbol"/>
                  <a:cs typeface="Symbol"/>
                </a:rPr>
                <a:t> </a:t>
              </a:r>
              <a:r>
                <a:rPr sz="1850" spc="5" dirty="0">
                  <a:latin typeface="Times New Roman"/>
                  <a:cs typeface="Times New Roman"/>
                </a:rPr>
                <a:t>13.41</a:t>
              </a:r>
              <a:endParaRPr sz="1850">
                <a:latin typeface="Times New Roman"/>
                <a:cs typeface="Times New Roman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950629" y="6021403"/>
              <a:ext cx="94615" cy="19050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1050" spc="10" dirty="0">
                  <a:latin typeface="Times New Roman"/>
                  <a:cs typeface="Times New Roman"/>
                </a:rPr>
                <a:t>2</a:t>
              </a:r>
              <a:endParaRPr sz="1050">
                <a:latin typeface="Times New Roman"/>
                <a:cs typeface="Times New Roman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803564" y="5898406"/>
              <a:ext cx="244475" cy="0"/>
            </a:xfrm>
            <a:custGeom>
              <a:avLst/>
              <a:gdLst/>
              <a:ahLst/>
              <a:cxnLst/>
              <a:rect l="l" t="t" r="r" b="b"/>
              <a:pathLst>
                <a:path w="244475">
                  <a:moveTo>
                    <a:pt x="0" y="0"/>
                  </a:moveTo>
                  <a:lnTo>
                    <a:pt x="244309" y="0"/>
                  </a:lnTo>
                </a:path>
              </a:pathLst>
            </a:custGeom>
            <a:ln w="117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1592798" y="6210575"/>
              <a:ext cx="94615" cy="19050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1050" spc="10" dirty="0">
                  <a:latin typeface="Times New Roman"/>
                  <a:cs typeface="Times New Roman"/>
                </a:rPr>
                <a:t>2</a:t>
              </a:r>
              <a:endParaRPr sz="1050">
                <a:latin typeface="Times New Roman"/>
                <a:cs typeface="Times New Roman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286589" y="6060995"/>
              <a:ext cx="543560" cy="0"/>
            </a:xfrm>
            <a:custGeom>
              <a:avLst/>
              <a:gdLst/>
              <a:ahLst/>
              <a:cxnLst/>
              <a:rect l="l" t="t" r="r" b="b"/>
              <a:pathLst>
                <a:path w="543560">
                  <a:moveTo>
                    <a:pt x="0" y="0"/>
                  </a:moveTo>
                  <a:lnTo>
                    <a:pt x="543325" y="0"/>
                  </a:lnTo>
                </a:path>
              </a:pathLst>
            </a:custGeom>
            <a:ln w="117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1420600" y="6051077"/>
              <a:ext cx="897255" cy="31051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  <a:tabLst>
                  <a:tab pos="645160" algn="l"/>
                </a:tabLst>
              </a:pPr>
              <a:r>
                <a:rPr sz="1850" i="1" spc="10" dirty="0">
                  <a:latin typeface="Times New Roman"/>
                  <a:cs typeface="Times New Roman"/>
                </a:rPr>
                <a:t>N	</a:t>
              </a:r>
              <a:r>
                <a:rPr sz="1850" spc="5" dirty="0">
                  <a:latin typeface="Times New Roman"/>
                  <a:cs typeface="Times New Roman"/>
                </a:rPr>
                <a:t>10</a:t>
              </a:r>
              <a:endParaRPr sz="1850">
                <a:latin typeface="Times New Roman"/>
                <a:cs typeface="Times New Roman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797081" y="5743209"/>
              <a:ext cx="1725930" cy="4527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304800" algn="l"/>
                </a:tabLst>
              </a:pPr>
              <a:r>
                <a:rPr sz="1850" i="1" spc="10" dirty="0">
                  <a:latin typeface="Times New Roman"/>
                  <a:cs typeface="Times New Roman"/>
                </a:rPr>
                <a:t>X	</a:t>
              </a:r>
              <a:r>
                <a:rPr sz="1850" spc="10" dirty="0">
                  <a:latin typeface="Symbol"/>
                  <a:cs typeface="Symbol"/>
                </a:rPr>
                <a:t>=</a:t>
              </a:r>
              <a:r>
                <a:rPr sz="1850" spc="-150" dirty="0">
                  <a:latin typeface="Symbol"/>
                  <a:cs typeface="Symbol"/>
                </a:rPr>
                <a:t> </a:t>
              </a:r>
              <a:r>
                <a:rPr sz="4200" spc="300" baseline="23809" dirty="0">
                  <a:latin typeface="Symbol"/>
                  <a:cs typeface="Symbol"/>
                </a:rPr>
                <a:t>∑</a:t>
              </a:r>
              <a:r>
                <a:rPr sz="2775" i="1" spc="104" baseline="46546" dirty="0">
                  <a:latin typeface="Times New Roman"/>
                  <a:cs typeface="Times New Roman"/>
                </a:rPr>
                <a:t>X</a:t>
              </a:r>
              <a:r>
                <a:rPr sz="1575" spc="15" baseline="55555" dirty="0">
                  <a:latin typeface="Times New Roman"/>
                  <a:cs typeface="Times New Roman"/>
                </a:rPr>
                <a:t>2</a:t>
              </a:r>
              <a:r>
                <a:rPr sz="1575" baseline="55555" dirty="0">
                  <a:latin typeface="Times New Roman"/>
                  <a:cs typeface="Times New Roman"/>
                </a:rPr>
                <a:t> </a:t>
              </a:r>
              <a:r>
                <a:rPr sz="1575" spc="-187" baseline="55555" dirty="0">
                  <a:latin typeface="Times New Roman"/>
                  <a:cs typeface="Times New Roman"/>
                </a:rPr>
                <a:t> </a:t>
              </a:r>
              <a:r>
                <a:rPr sz="1850" spc="10" dirty="0">
                  <a:latin typeface="Symbol"/>
                  <a:cs typeface="Symbol"/>
                </a:rPr>
                <a:t>=</a:t>
              </a:r>
              <a:r>
                <a:rPr sz="1850" spc="60" dirty="0">
                  <a:latin typeface="Symbol"/>
                  <a:cs typeface="Symbol"/>
                </a:rPr>
                <a:t> </a:t>
              </a:r>
              <a:r>
                <a:rPr sz="2775" u="sng" spc="7" baseline="33033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95</a:t>
              </a:r>
              <a:r>
                <a:rPr sz="2775" spc="-15" baseline="33033" dirty="0">
                  <a:latin typeface="Times New Roman"/>
                  <a:cs typeface="Times New Roman"/>
                </a:rPr>
                <a:t> </a:t>
              </a:r>
              <a:r>
                <a:rPr sz="1850" spc="10" dirty="0">
                  <a:latin typeface="Symbol"/>
                  <a:cs typeface="Symbol"/>
                </a:rPr>
                <a:t>=</a:t>
              </a:r>
              <a:endParaRPr sz="1850">
                <a:latin typeface="Symbol"/>
                <a:cs typeface="Symbol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2530289" y="5865076"/>
              <a:ext cx="481965" cy="371475"/>
            </a:xfrm>
            <a:prstGeom prst="rect">
              <a:avLst/>
            </a:prstGeom>
            <a:ln w="9525">
              <a:solidFill>
                <a:srgbClr val="FF0000"/>
              </a:solidFill>
            </a:ln>
          </p:spPr>
          <p:txBody>
            <a:bodyPr vert="horz" wrap="square" lIns="0" tIns="12065" rIns="0" bIns="0" rtlCol="0">
              <a:spAutoFit/>
            </a:bodyPr>
            <a:lstStyle/>
            <a:p>
              <a:pPr marL="27940">
                <a:lnSpc>
                  <a:spcPct val="100000"/>
                </a:lnSpc>
                <a:spcBef>
                  <a:spcPts val="95"/>
                </a:spcBef>
              </a:pPr>
              <a:r>
                <a:rPr sz="1850" spc="5" dirty="0">
                  <a:latin typeface="Times New Roman"/>
                  <a:cs typeface="Times New Roman"/>
                </a:rPr>
                <a:t>9.50</a:t>
              </a:r>
              <a:endParaRPr sz="1850">
                <a:latin typeface="Times New Roman"/>
                <a:cs typeface="Times New Roman"/>
              </a:endParaRPr>
            </a:p>
          </p:txBody>
        </p:sp>
        <p:sp>
          <p:nvSpPr>
            <p:cNvPr id="42" name="object 42" descr="X1 mean = sum of x1 values divided by N1 = 161 divided by 12 = 13.41. X2 mean = sum of x2 divided by n2 = 95/10 = 9.50" title="calculation of mean of each group"/>
            <p:cNvSpPr/>
            <p:nvPr/>
          </p:nvSpPr>
          <p:spPr>
            <a:xfrm>
              <a:off x="2489200" y="4868333"/>
              <a:ext cx="694266" cy="4741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40115" y="4898424"/>
              <a:ext cx="592455" cy="371475"/>
            </a:xfrm>
            <a:custGeom>
              <a:avLst/>
              <a:gdLst/>
              <a:ahLst/>
              <a:cxnLst/>
              <a:rect l="l" t="t" r="r" b="b"/>
              <a:pathLst>
                <a:path w="592455" h="371475">
                  <a:moveTo>
                    <a:pt x="0" y="0"/>
                  </a:moveTo>
                  <a:lnTo>
                    <a:pt x="592214" y="0"/>
                  </a:lnTo>
                  <a:lnTo>
                    <a:pt x="592214" y="371093"/>
                  </a:lnTo>
                  <a:lnTo>
                    <a:pt x="0" y="37109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 title="shows red rectangle around result 9.50"/>
            <p:cNvSpPr/>
            <p:nvPr/>
          </p:nvSpPr>
          <p:spPr>
            <a:xfrm>
              <a:off x="2480732" y="5837766"/>
              <a:ext cx="584200" cy="4741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4276" y="1670243"/>
            <a:ext cx="3340735" cy="80518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400" i="1" spc="-10" dirty="0">
                <a:solidFill>
                  <a:srgbClr val="666666"/>
                </a:solidFill>
                <a:latin typeface="Calibri"/>
                <a:cs typeface="Calibri"/>
              </a:rPr>
              <a:t>Step</a:t>
            </a:r>
            <a:r>
              <a:rPr sz="2400" i="1" spc="-5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666666"/>
                </a:solidFill>
                <a:latin typeface="Calibri"/>
                <a:cs typeface="Calibri"/>
              </a:rPr>
              <a:t>2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00" b="1" spc="-5" dirty="0">
                <a:solidFill>
                  <a:srgbClr val="9F0000"/>
                </a:solidFill>
                <a:latin typeface="Calibri"/>
                <a:cs typeface="Calibri"/>
              </a:rPr>
              <a:t>Find the mean </a:t>
            </a:r>
            <a:r>
              <a:rPr sz="2000" b="1" spc="-15" dirty="0">
                <a:solidFill>
                  <a:srgbClr val="9F0000"/>
                </a:solidFill>
                <a:latin typeface="Calibri"/>
                <a:cs typeface="Calibri"/>
              </a:rPr>
              <a:t>for </a:t>
            </a:r>
            <a:r>
              <a:rPr sz="2000" b="1" dirty="0">
                <a:solidFill>
                  <a:srgbClr val="9F0000"/>
                </a:solidFill>
                <a:latin typeface="Calibri"/>
                <a:cs typeface="Calibri"/>
              </a:rPr>
              <a:t>each</a:t>
            </a:r>
            <a:r>
              <a:rPr sz="2000" b="1" spc="-15" dirty="0">
                <a:solidFill>
                  <a:srgbClr val="9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9F0000"/>
                </a:solidFill>
                <a:latin typeface="Calibri"/>
                <a:cs typeface="Calibri"/>
              </a:rPr>
              <a:t>sample.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275" y="386946"/>
            <a:ext cx="629905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Calculating independent</a:t>
            </a:r>
            <a:r>
              <a:rPr spc="-25" dirty="0"/>
              <a:t> </a:t>
            </a:r>
            <a:r>
              <a:rPr spc="-30" dirty="0"/>
              <a:t>t-score</a:t>
            </a:r>
            <a:r>
              <a:rPr lang="en-GB" spc="-30" dirty="0"/>
              <a:t>: Step 2</a:t>
            </a:r>
            <a:endParaRPr spc="-30" dirty="0"/>
          </a:p>
        </p:txBody>
      </p:sp>
      <p:pic>
        <p:nvPicPr>
          <p:cNvPr id="46" name="Picture 45" descr="Columns indicate two columns of scores from two-parent families, and two columns of scores from lone-parent families, with mean for eadch set of scores at foot of table." title="emotionality scores for two- and lone-parent familie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15" y="2174874"/>
            <a:ext cx="2909123" cy="369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73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491472" y="2952391"/>
            <a:ext cx="6056630" cy="1467068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solidFill>
                  <a:srgbClr val="666666"/>
                </a:solidFill>
                <a:latin typeface="Calibri"/>
                <a:cs typeface="Calibri"/>
              </a:rPr>
              <a:t>In this </a:t>
            </a:r>
            <a:r>
              <a:rPr sz="2000" spc="-10" dirty="0">
                <a:solidFill>
                  <a:srgbClr val="666666"/>
                </a:solidFill>
                <a:latin typeface="Calibri"/>
                <a:cs typeface="Calibri"/>
              </a:rPr>
              <a:t>example:</a:t>
            </a:r>
            <a:endParaRPr sz="2000" dirty="0">
              <a:latin typeface="Calibri"/>
              <a:cs typeface="Calibri"/>
            </a:endParaRPr>
          </a:p>
          <a:p>
            <a:pPr marL="6096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latin typeface="Cambria Math"/>
                <a:cs typeface="Cambria Math"/>
              </a:rPr>
              <a:t>𝑆𝐷</a:t>
            </a:r>
            <a:r>
              <a:rPr lang="en-GB"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3.37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</a:pPr>
            <a:r>
              <a:rPr sz="1800" spc="-20" dirty="0">
                <a:latin typeface="Cambria Math"/>
                <a:cs typeface="Cambria Math"/>
              </a:rPr>
              <a:t>𝑆𝐷</a:t>
            </a:r>
            <a:r>
              <a:rPr lang="en-GB" sz="1950" spc="-30" baseline="-14957" dirty="0">
                <a:latin typeface="Cambria Math"/>
                <a:cs typeface="Cambria Math"/>
              </a:rPr>
              <a:t>2</a:t>
            </a:r>
            <a:r>
              <a:rPr sz="1800" spc="-20" dirty="0">
                <a:latin typeface="Calibri"/>
                <a:cs typeface="Calibri"/>
              </a:rPr>
              <a:t>=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3.10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275" y="1670243"/>
            <a:ext cx="3636010" cy="110863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400" i="1" spc="-10" dirty="0">
                <a:solidFill>
                  <a:srgbClr val="666666"/>
                </a:solidFill>
                <a:latin typeface="Calibri"/>
                <a:cs typeface="Calibri"/>
              </a:rPr>
              <a:t>Step</a:t>
            </a:r>
            <a:r>
              <a:rPr sz="2400" i="1" spc="-5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666666"/>
                </a:solidFill>
                <a:latin typeface="Calibri"/>
                <a:cs typeface="Calibri"/>
              </a:rPr>
              <a:t>3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00" b="1" spc="-5" dirty="0">
                <a:solidFill>
                  <a:srgbClr val="9F0000"/>
                </a:solidFill>
                <a:latin typeface="Calibri"/>
                <a:cs typeface="Calibri"/>
              </a:rPr>
              <a:t>Find the </a:t>
            </a:r>
            <a:r>
              <a:rPr lang="en-GB" sz="2000" b="1" spc="-5" dirty="0">
                <a:solidFill>
                  <a:srgbClr val="9F0000"/>
                </a:solidFill>
                <a:latin typeface="Calibri"/>
                <a:cs typeface="Calibri"/>
              </a:rPr>
              <a:t>standard deviation</a:t>
            </a:r>
            <a:r>
              <a:rPr sz="2000" b="1" spc="-5" dirty="0">
                <a:solidFill>
                  <a:srgbClr val="9F0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9F0000"/>
                </a:solidFill>
                <a:latin typeface="Calibri"/>
                <a:cs typeface="Calibri"/>
              </a:rPr>
              <a:t>for </a:t>
            </a:r>
            <a:r>
              <a:rPr sz="2000" b="1" dirty="0">
                <a:solidFill>
                  <a:srgbClr val="9F0000"/>
                </a:solidFill>
                <a:latin typeface="Calibri"/>
                <a:cs typeface="Calibri"/>
              </a:rPr>
              <a:t>each</a:t>
            </a:r>
            <a:r>
              <a:rPr sz="2000" b="1" spc="-20" dirty="0">
                <a:solidFill>
                  <a:srgbClr val="9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9F0000"/>
                </a:solidFill>
                <a:latin typeface="Calibri"/>
                <a:cs typeface="Calibri"/>
              </a:rPr>
              <a:t>sample.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275" y="386946"/>
            <a:ext cx="634985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Calculating independent</a:t>
            </a:r>
            <a:r>
              <a:rPr spc="-25" dirty="0"/>
              <a:t> </a:t>
            </a:r>
            <a:r>
              <a:rPr spc="-30" dirty="0"/>
              <a:t>t-score</a:t>
            </a:r>
            <a:r>
              <a:rPr lang="en-GB" spc="-30" dirty="0"/>
              <a:t>: Step 3</a:t>
            </a:r>
            <a:endParaRPr spc="-30" dirty="0"/>
          </a:p>
        </p:txBody>
      </p:sp>
      <p:pic>
        <p:nvPicPr>
          <p:cNvPr id="9" name="Picture 8" descr="Columns indicate two columns of scores from two-parent families, and two columns of scores from lone-parent families, with mean for eadch set of scores at foot of table." title="emotionality scores for two- and lone-parent famili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15" y="2174874"/>
            <a:ext cx="2909123" cy="369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82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lculate the standard error (SE) using the following formula: SE = square root of  ( ( N1 - 1) multipiled by SD1 squared + N2-1 multiplied by SD2 squared ) divided by N1 + N2 - 2 ) multiplied by ( 1 divided by N1 + 1 divided by N2 ) ); N1 = sample size for X1 and N2 = sample size for X2; SE value worked out = 1.39" title="calculating 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70" y="2088566"/>
            <a:ext cx="8632577" cy="41815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395536" y="1560452"/>
            <a:ext cx="8280920" cy="474067"/>
          </a:xfrm>
        </p:spPr>
        <p:txBody>
          <a:bodyPr/>
          <a:lstStyle/>
          <a:p>
            <a:r>
              <a:rPr lang="en-GB" dirty="0"/>
              <a:t>Step 4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Calculating independent t-score: Step 4</a:t>
            </a:r>
          </a:p>
        </p:txBody>
      </p:sp>
    </p:spTree>
    <p:extLst>
      <p:ext uri="{BB962C8B-B14F-4D97-AF65-F5344CB8AC3E}">
        <p14:creationId xmlns:p14="http://schemas.microsoft.com/office/powerpoint/2010/main" val="3266594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48196" y="4706233"/>
                <a:ext cx="4567287" cy="701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charset="0"/>
                            </a:rPr>
                            <m:t>13.41−9.50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charset="0"/>
                            </a:rPr>
                            <m:t>1.39</m:t>
                          </m:r>
                        </m:den>
                      </m:f>
                      <m:r>
                        <a:rPr lang="en-GB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charset="0"/>
                            </a:rPr>
                            <m:t>3.91</m:t>
                          </m:r>
                        </m:num>
                        <m:den>
                          <m:r>
                            <a:rPr lang="en-GB" sz="2400" i="1">
                              <a:latin typeface="Cambria Math" charset="0"/>
                            </a:rPr>
                            <m:t>1.</m:t>
                          </m:r>
                          <m:r>
                            <a:rPr lang="en-GB" sz="2400" b="0" i="1" smtClean="0">
                              <a:latin typeface="Cambria Math" charset="0"/>
                            </a:rPr>
                            <m:t>39</m:t>
                          </m:r>
                        </m:den>
                      </m:f>
                      <m:r>
                        <a:rPr lang="en-GB" sz="2400" i="1">
                          <a:latin typeface="Cambria Math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charset="0"/>
                        </a:rPr>
                        <m:t>2.8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09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96" y="4706233"/>
                <a:ext cx="4567287" cy="701346"/>
              </a:xfrm>
              <a:prstGeom prst="rect">
                <a:avLst/>
              </a:prstGeom>
              <a:blipFill>
                <a:blip r:embed="rId2"/>
                <a:stretch>
                  <a:fillRect t="-178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9FC47CDA-32C3-CF46-81E1-CB734341A24A}"/>
                  </a:ext>
                </a:extLst>
              </p:cNvPr>
              <p:cNvSpPr txBox="1"/>
              <p:nvPr/>
            </p:nvSpPr>
            <p:spPr>
              <a:xfrm>
                <a:off x="1398108" y="2833920"/>
                <a:ext cx="2749296" cy="494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GB" sz="2400" b="0" i="1" baseline="-2500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𝑚𝑒𝑎𝑛𝑦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FC47CDA-32C3-CF46-81E1-CB73434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108" y="2833920"/>
                <a:ext cx="2749296" cy="494623"/>
              </a:xfrm>
              <a:prstGeom prst="rect">
                <a:avLst/>
              </a:prstGeom>
              <a:blipFill rotWithShape="0">
                <a:blip r:embed="rId3"/>
                <a:stretch>
                  <a:fillRect l="-6652" t="-9877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950853"/>
            <a:ext cx="8291264" cy="3921299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FF0000"/>
                </a:solidFill>
              </a:rPr>
              <a:t>Compute the t-score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000" dirty="0"/>
              <a:t>In this example: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395536" y="1548394"/>
            <a:ext cx="8280920" cy="474067"/>
          </a:xfrm>
        </p:spPr>
        <p:txBody>
          <a:bodyPr/>
          <a:lstStyle/>
          <a:p>
            <a:r>
              <a:rPr lang="en-GB" dirty="0"/>
              <a:t>Step 5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Calculating independent t-score: Step 5</a:t>
            </a:r>
          </a:p>
        </p:txBody>
      </p:sp>
    </p:spTree>
    <p:extLst>
      <p:ext uri="{BB962C8B-B14F-4D97-AF65-F5344CB8AC3E}">
        <p14:creationId xmlns:p14="http://schemas.microsoft.com/office/powerpoint/2010/main" val="3670795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628800"/>
            <a:ext cx="8219256" cy="5053691"/>
          </a:xfrm>
        </p:spPr>
        <p:txBody>
          <a:bodyPr>
            <a:spAutoFit/>
          </a:bodyPr>
          <a:lstStyle/>
          <a:p>
            <a:r>
              <a:rPr lang="en-GB" dirty="0"/>
              <a:t>Statistical significance (i.e., </a:t>
            </a:r>
            <a:r>
              <a:rPr lang="en-GB" i="1" dirty="0"/>
              <a:t>p</a:t>
            </a:r>
            <a:r>
              <a:rPr lang="en-GB" dirty="0"/>
              <a:t> &lt; .05) does not mean our effect is important in practical terms. To discover whether the effect is substantive, we must measure the effect size.</a:t>
            </a:r>
          </a:p>
          <a:p>
            <a:r>
              <a:rPr lang="en-GB" dirty="0"/>
              <a:t>As t-test values vary according to the number of participants, we can’t know from the t-test alone what the relative size of the effect is</a:t>
            </a:r>
          </a:p>
          <a:p>
            <a:r>
              <a:rPr lang="en-GB" dirty="0"/>
              <a:t>So, we use Cohen’s d, which gives us a measure of the size of the effect in standard deviation units in terms of the differences between groups</a:t>
            </a:r>
          </a:p>
          <a:p>
            <a:pPr lvl="1"/>
            <a:r>
              <a:rPr lang="en-GB" dirty="0"/>
              <a:t>E.g., if Cohen’s d = 1, that means there is one standard deviation of difference between the groups</a:t>
            </a:r>
          </a:p>
          <a:p>
            <a:pPr lvl="1"/>
            <a:r>
              <a:rPr lang="en-GB" dirty="0"/>
              <a:t>If Cohen’s d = 0.5, that means there is 0.5 standard deviations of difference between the groups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Calculating effect size</a:t>
            </a:r>
          </a:p>
        </p:txBody>
      </p:sp>
    </p:spTree>
    <p:extLst>
      <p:ext uri="{BB962C8B-B14F-4D97-AF65-F5344CB8AC3E}">
        <p14:creationId xmlns:p14="http://schemas.microsoft.com/office/powerpoint/2010/main" val="118856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628800"/>
            <a:ext cx="8219256" cy="4497364"/>
          </a:xfrm>
        </p:spPr>
        <p:txBody>
          <a:bodyPr/>
          <a:lstStyle/>
          <a:p>
            <a:r>
              <a:rPr lang="en-GB" dirty="0"/>
              <a:t>See this </a:t>
            </a:r>
            <a:r>
              <a:rPr lang="en-GB" dirty="0">
                <a:hlinkClick r:id="rId2"/>
              </a:rPr>
              <a:t>excellent demo for interpreting different values for Cohen’s d </a:t>
            </a:r>
            <a:r>
              <a:rPr lang="en-GB" dirty="0"/>
              <a:t>in terms of differences between two distributions of data: </a:t>
            </a:r>
            <a:r>
              <a:rPr lang="en-GB" dirty="0">
                <a:hlinkClick r:id="rId2"/>
              </a:rPr>
              <a:t>https://rpsychologist.com/d3/cohend/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Calculating effect size: demo</a:t>
            </a:r>
          </a:p>
        </p:txBody>
      </p:sp>
    </p:spTree>
    <p:extLst>
      <p:ext uri="{BB962C8B-B14F-4D97-AF65-F5344CB8AC3E}">
        <p14:creationId xmlns:p14="http://schemas.microsoft.com/office/powerpoint/2010/main" val="283124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for Week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By the end of this session, you should be able to:</a:t>
            </a:r>
          </a:p>
          <a:p>
            <a:r>
              <a:rPr lang="en-GB" dirty="0"/>
              <a:t>Understand when t-tests are appropriately applied to data</a:t>
            </a:r>
          </a:p>
          <a:p>
            <a:r>
              <a:rPr lang="en-GB" dirty="0"/>
              <a:t>Understand the distinction between paired and independent t-tests</a:t>
            </a:r>
          </a:p>
          <a:p>
            <a:r>
              <a:rPr lang="en-GB" dirty="0"/>
              <a:t>Interpret p-values from t-tests</a:t>
            </a:r>
          </a:p>
          <a:p>
            <a:endParaRPr lang="en-GB" dirty="0"/>
          </a:p>
          <a:p>
            <a:r>
              <a:rPr lang="en-GB" b="1" dirty="0"/>
              <a:t>Determine how a paired t-test is calculated</a:t>
            </a:r>
          </a:p>
          <a:p>
            <a:r>
              <a:rPr lang="en-GB" b="1" dirty="0"/>
              <a:t>Determine how an independent t-test is calculated</a:t>
            </a:r>
          </a:p>
          <a:p>
            <a:r>
              <a:rPr lang="en-GB" b="1" dirty="0"/>
              <a:t>Understand effect sizes for t-tests</a:t>
            </a:r>
            <a:endParaRPr lang="en-US" b="1" dirty="0"/>
          </a:p>
          <a:p>
            <a:r>
              <a:rPr lang="en-GB" b="1" dirty="0"/>
              <a:t>Be able to effectively interpret t-test results</a:t>
            </a:r>
          </a:p>
          <a:p>
            <a:r>
              <a:rPr lang="en-GB" b="1" dirty="0"/>
              <a:t>Be able to accurately present t-test results in research reports</a:t>
            </a:r>
          </a:p>
        </p:txBody>
      </p:sp>
    </p:spTree>
    <p:extLst>
      <p:ext uri="{BB962C8B-B14F-4D97-AF65-F5344CB8AC3E}">
        <p14:creationId xmlns:p14="http://schemas.microsoft.com/office/powerpoint/2010/main" val="11769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2718758"/>
            <a:ext cx="8219256" cy="3834442"/>
          </a:xfrm>
        </p:spPr>
        <p:txBody>
          <a:bodyPr/>
          <a:lstStyle/>
          <a:p>
            <a:r>
              <a:rPr lang="en-GB" sz="2000" dirty="0"/>
              <a:t>… R can work it out for you</a:t>
            </a:r>
          </a:p>
          <a:p>
            <a:r>
              <a:rPr lang="en-GB" sz="2000" dirty="0"/>
              <a:t>In our example, d = 1.208</a:t>
            </a:r>
          </a:p>
          <a:p>
            <a:endParaRPr lang="en-GB" sz="2000" dirty="0"/>
          </a:p>
          <a:p>
            <a:r>
              <a:rPr lang="en-GB" sz="2000" dirty="0"/>
              <a:t>Cohen (1988, 1992) has made some widely used suggestions about what constitutes a large or small effect:</a:t>
            </a:r>
          </a:p>
          <a:p>
            <a:pPr lvl="1">
              <a:buFont typeface="Arial"/>
              <a:buChar char="•"/>
            </a:pPr>
            <a:r>
              <a:rPr lang="en-GB" sz="2000" dirty="0"/>
              <a:t>d = 0.1 (small effect)</a:t>
            </a:r>
          </a:p>
          <a:p>
            <a:pPr lvl="1">
              <a:buFont typeface="Arial"/>
              <a:buChar char="•"/>
            </a:pPr>
            <a:r>
              <a:rPr lang="en-GB" sz="2000" dirty="0"/>
              <a:t>d = 0.3 (medium effect)</a:t>
            </a:r>
          </a:p>
          <a:p>
            <a:pPr lvl="1">
              <a:buFont typeface="Arial"/>
              <a:buChar char="•"/>
            </a:pPr>
            <a:r>
              <a:rPr lang="en-GB" sz="2000" dirty="0"/>
              <a:t>d = 0.5 (large effect)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79F38D56-8A91-F749-BFD6-1C7C671BBBF5}"/>
                  </a:ext>
                </a:extLst>
              </p:cNvPr>
              <p:cNvSpPr txBox="1"/>
              <p:nvPr/>
            </p:nvSpPr>
            <p:spPr>
              <a:xfrm>
                <a:off x="3202524" y="1897835"/>
                <a:ext cx="2749296" cy="534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i="1" dirty="0"/>
                  <a:t>d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GB" sz="2400" b="0" i="1" baseline="-2500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𝑚𝑒𝑎𝑛𝑦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  <m:r>
                          <a:rPr lang="en-GB" sz="2400" b="0" i="1" baseline="-25000" smtClean="0">
                            <a:latin typeface="Cambria Math" panose="02040503050406030204" pitchFamily="18" charset="0"/>
                          </a:rPr>
                          <m:t>𝑝𝑜𝑜𝑙𝑒𝑑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F38D56-8A91-F749-BFD6-1C7C671BB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524" y="1897835"/>
                <a:ext cx="2749296" cy="534826"/>
              </a:xfrm>
              <a:prstGeom prst="rect">
                <a:avLst/>
              </a:prstGeom>
              <a:blipFill>
                <a:blip r:embed="rId4"/>
                <a:stretch>
                  <a:fillRect l="-6912" t="-13636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Calculating and interpreting effect sizes</a:t>
            </a:r>
          </a:p>
        </p:txBody>
      </p:sp>
    </p:spTree>
    <p:extLst>
      <p:ext uri="{BB962C8B-B14F-4D97-AF65-F5344CB8AC3E}">
        <p14:creationId xmlns:p14="http://schemas.microsoft.com/office/powerpoint/2010/main" val="40290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9552" y="1896696"/>
            <a:ext cx="8136904" cy="4442924"/>
          </a:xfrm>
        </p:spPr>
        <p:txBody>
          <a:bodyPr/>
          <a:lstStyle/>
          <a:p>
            <a:r>
              <a:rPr lang="en-GB" dirty="0"/>
              <a:t>We found that significantly greater emotionality scores were observed in children from two-parent (M = 13.41, SD = 3.37) than one-parent (M = 9.50, SD = 3.10) families, </a:t>
            </a:r>
            <a:r>
              <a:rPr lang="en-GB" i="1" dirty="0"/>
              <a:t>t</a:t>
            </a:r>
            <a:r>
              <a:rPr lang="en-GB" dirty="0"/>
              <a:t>(20) = 2.81, </a:t>
            </a:r>
            <a:r>
              <a:rPr lang="en-GB" i="1" dirty="0"/>
              <a:t>p</a:t>
            </a:r>
            <a:r>
              <a:rPr lang="en-GB" dirty="0"/>
              <a:t> = .011, d = 1.21, a large effect size.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18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Interpreting t-test results</a:t>
            </a:r>
          </a:p>
        </p:txBody>
      </p:sp>
    </p:spTree>
    <p:extLst>
      <p:ext uri="{BB962C8B-B14F-4D97-AF65-F5344CB8AC3E}">
        <p14:creationId xmlns:p14="http://schemas.microsoft.com/office/powerpoint/2010/main" val="866647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Reporting the data from a paired t-test (now including d value)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Eye contact was numerically higher at nine months (</a:t>
            </a:r>
            <a:r>
              <a:rPr lang="en-US" i="1" dirty="0"/>
              <a:t>M</a:t>
            </a:r>
            <a:r>
              <a:rPr lang="en-US" dirty="0"/>
              <a:t> = 6.75, </a:t>
            </a:r>
            <a:r>
              <a:rPr lang="en-US" i="1" dirty="0"/>
              <a:t>SD</a:t>
            </a:r>
            <a:r>
              <a:rPr lang="en-US" dirty="0"/>
              <a:t> = 2.05</a:t>
            </a:r>
            <a:r>
              <a:rPr lang="en-GB" dirty="0"/>
              <a:t>) than at six months (</a:t>
            </a:r>
            <a:r>
              <a:rPr lang="en-US" i="1" dirty="0"/>
              <a:t>M</a:t>
            </a:r>
            <a:r>
              <a:rPr lang="en-US" dirty="0"/>
              <a:t> = 5.25, </a:t>
            </a:r>
            <a:r>
              <a:rPr lang="en-US" i="1" dirty="0"/>
              <a:t>SD</a:t>
            </a:r>
            <a:r>
              <a:rPr lang="en-US" dirty="0"/>
              <a:t> = 1.91</a:t>
            </a:r>
            <a:r>
              <a:rPr lang="en-GB" dirty="0"/>
              <a:t>). However, this difference was not significant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dirty="0"/>
              <a:t>(7) = −1.98, </a:t>
            </a:r>
            <a:r>
              <a:rPr lang="en-US" i="1" dirty="0"/>
              <a:t>p = </a:t>
            </a:r>
            <a:r>
              <a:rPr lang="en-US" dirty="0"/>
              <a:t>.088</a:t>
            </a:r>
            <a:r>
              <a:rPr lang="en-GB" dirty="0"/>
              <a:t>, </a:t>
            </a:r>
            <a:r>
              <a:rPr lang="en-GB" i="1" dirty="0"/>
              <a:t>d</a:t>
            </a:r>
            <a:r>
              <a:rPr lang="en-GB" dirty="0"/>
              <a:t> = .70, and so we could not determine whether the amount of eye contact differs between six months and nine months of age.</a:t>
            </a:r>
            <a:endParaRPr lang="en-GB" sz="18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19879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t-test tells us about the differences between two groups</a:t>
            </a:r>
          </a:p>
          <a:p>
            <a:pPr lvl="1"/>
            <a:r>
              <a:rPr lang="en-GB" dirty="0"/>
              <a:t>And our confidence in the difference (p-value)</a:t>
            </a:r>
          </a:p>
          <a:p>
            <a:r>
              <a:rPr lang="en-GB" dirty="0"/>
              <a:t>Measures from the same participants, different conditions: </a:t>
            </a:r>
          </a:p>
          <a:p>
            <a:pPr lvl="1"/>
            <a:r>
              <a:rPr lang="en-GB" dirty="0"/>
              <a:t>paired t-test</a:t>
            </a:r>
          </a:p>
          <a:p>
            <a:r>
              <a:rPr lang="en-GB" dirty="0"/>
              <a:t>Measures from different participants, different conditions: </a:t>
            </a:r>
          </a:p>
          <a:p>
            <a:pPr lvl="1"/>
            <a:r>
              <a:rPr lang="en-GB" dirty="0"/>
              <a:t>independent t-test</a:t>
            </a:r>
            <a:endParaRPr lang="en-US" dirty="0"/>
          </a:p>
          <a:p>
            <a:r>
              <a:rPr lang="en-GB" dirty="0"/>
              <a:t>Effect sizes tell us about the size of the difference</a:t>
            </a:r>
          </a:p>
          <a:p>
            <a:r>
              <a:rPr lang="en-GB" dirty="0"/>
              <a:t>How to interpret and report t-test results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2914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s.demandstudios.com-getty-article-88-166-89678316_XS.jpg" title="picture of baby and parent looking at each oth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822" y="2920151"/>
            <a:ext cx="2446905" cy="1627192"/>
          </a:xfrm>
          <a:prstGeom prst="rect">
            <a:avLst/>
          </a:prstGeom>
        </p:spPr>
      </p:pic>
      <p:sp>
        <p:nvSpPr>
          <p:cNvPr id="8195" name="Rectangle 3"/>
          <p:cNvSpPr>
            <a:spLocks noGrp="1" noChangeArrowheads="1"/>
          </p:cNvSpPr>
          <p:nvPr>
            <p:ph type="body" sz="quarter" idx="14"/>
          </p:nvPr>
        </p:nvSpPr>
        <p:spPr>
          <a:xfrm>
            <a:off x="395289" y="1844675"/>
            <a:ext cx="5579564" cy="4752975"/>
          </a:xfrm>
          <a:prstGeom prst="rect">
            <a:avLst/>
          </a:prstGeom>
        </p:spPr>
        <p:txBody>
          <a:bodyPr/>
          <a:lstStyle/>
          <a:p>
            <a:pPr marL="296863" indent="-296863"/>
            <a:r>
              <a:rPr lang="en-GB" sz="2000" dirty="0"/>
              <a:t>A researcher is interested in investigating whether the eye contact between a baby and his/her mother changes over time.</a:t>
            </a:r>
          </a:p>
          <a:p>
            <a:pPr marL="296863" indent="-296863">
              <a:lnSpc>
                <a:spcPct val="50000"/>
              </a:lnSpc>
            </a:pPr>
            <a:endParaRPr lang="en-GB" sz="2000" dirty="0"/>
          </a:p>
          <a:p>
            <a:pPr marL="296863" indent="-296863"/>
            <a:r>
              <a:rPr lang="en-GB" sz="2000" dirty="0"/>
              <a:t>The researcher observes a group of eight babies interacting with their mothers.</a:t>
            </a:r>
          </a:p>
          <a:p>
            <a:pPr marL="296863" indent="-296863">
              <a:lnSpc>
                <a:spcPct val="50000"/>
              </a:lnSpc>
            </a:pPr>
            <a:endParaRPr lang="en-GB" sz="2000" dirty="0"/>
          </a:p>
          <a:p>
            <a:pPr marL="296863" indent="-296863"/>
            <a:r>
              <a:rPr lang="en-GB" sz="2000" dirty="0"/>
              <a:t>The frequency of eye contact is recorded when the babies are aged 6 and 9 months.</a:t>
            </a:r>
          </a:p>
          <a:p>
            <a:pPr marL="296863" indent="-296863">
              <a:lnSpc>
                <a:spcPct val="50000"/>
              </a:lnSpc>
            </a:pPr>
            <a:endParaRPr lang="en-GB" sz="2000" dirty="0"/>
          </a:p>
          <a:p>
            <a:pPr marL="296863" indent="-296863"/>
            <a:r>
              <a:rPr lang="en-GB" sz="2000" dirty="0"/>
              <a:t>The researcher now wishes to determine whether or not there is a statistically significant difference between the means of the two sets of scores . </a:t>
            </a:r>
            <a:endParaRPr lang="en-US" sz="2000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5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977EE37-209F-B446-B1C5-840BEF33616B}"/>
              </a:ext>
            </a:extLst>
          </p:cNvPr>
          <p:cNvSpPr txBox="1"/>
          <p:nvPr/>
        </p:nvSpPr>
        <p:spPr>
          <a:xfrm>
            <a:off x="395536" y="5778499"/>
            <a:ext cx="77365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are interested in the </a:t>
            </a:r>
            <a:r>
              <a:rPr lang="en-US" sz="2200" i="1" dirty="0"/>
              <a:t>differences</a:t>
            </a:r>
            <a:r>
              <a:rPr lang="en-US" sz="2200" dirty="0"/>
              <a:t> between these scores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t-test measures the </a:t>
            </a:r>
            <a:r>
              <a:rPr lang="en-US" sz="2200" i="1" dirty="0"/>
              <a:t>distribution of the differences </a:t>
            </a:r>
            <a:r>
              <a:rPr lang="en-US" sz="2200" dirty="0"/>
              <a:t>between these scores</a:t>
            </a:r>
          </a:p>
        </p:txBody>
      </p:sp>
      <p:graphicFrame>
        <p:nvGraphicFramePr>
          <p:cNvPr id="6" name="Table 5" title="Table reporting data from babies at 6 months and 9 month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18239"/>
              </p:ext>
            </p:extLst>
          </p:nvPr>
        </p:nvGraphicFramePr>
        <p:xfrm>
          <a:off x="2095501" y="2001316"/>
          <a:ext cx="4841874" cy="37771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39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39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139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9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Baby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 months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 months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6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6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96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96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96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96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96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Data (frequency of eye contact)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2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 title="Table from previous slide with additional column D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76884"/>
              </p:ext>
            </p:extLst>
          </p:nvPr>
        </p:nvGraphicFramePr>
        <p:xfrm>
          <a:off x="1412875" y="3239567"/>
          <a:ext cx="60960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Baby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 months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 months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Calculate the difference scores (D) between the two conditions/time points.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/>
              <a:t>Step 1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CA0000"/>
                </a:solidFill>
              </a:rPr>
              <a:t>Calculating the paired t-test: Step 1</a:t>
            </a:r>
            <a:endParaRPr lang="en-US" dirty="0">
              <a:solidFill>
                <a:srgbClr val="C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4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title="red rectangle around mean of differences"/>
          <p:cNvSpPr/>
          <p:nvPr/>
        </p:nvSpPr>
        <p:spPr>
          <a:xfrm>
            <a:off x="6093622" y="6232488"/>
            <a:ext cx="1526378" cy="387819"/>
          </a:xfrm>
          <a:prstGeom prst="rect">
            <a:avLst/>
          </a:prstGeom>
          <a:noFill/>
          <a:ln w="38100" cmpd="sng">
            <a:solidFill>
              <a:srgbClr val="CA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 title="D with line above it (mean D)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719219"/>
              </p:ext>
            </p:extLst>
          </p:nvPr>
        </p:nvGraphicFramePr>
        <p:xfrm>
          <a:off x="6485068" y="6247407"/>
          <a:ext cx="257708" cy="31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65100" imgH="203200" progId="Equation.3">
                  <p:embed/>
                </p:oleObj>
              </mc:Choice>
              <mc:Fallback>
                <p:oleObj name="Equation" r:id="rId3" imgW="165100" imgH="203200" progId="Equation.3">
                  <p:embed/>
                  <p:pic>
                    <p:nvPicPr>
                      <p:cNvPr id="2" name="Object 1" title="D with line above it (mean D)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5068" y="6247407"/>
                        <a:ext cx="257708" cy="317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 title="X1 with line above it (mean X1)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851372"/>
              </p:ext>
            </p:extLst>
          </p:nvPr>
        </p:nvGraphicFramePr>
        <p:xfrm>
          <a:off x="3366053" y="6233151"/>
          <a:ext cx="29845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190500" imgH="241300" progId="Equation.3">
                  <p:embed/>
                </p:oleObj>
              </mc:Choice>
              <mc:Fallback>
                <p:oleObj name="Equation" r:id="rId5" imgW="190500" imgH="241300" progId="Equation.3">
                  <p:embed/>
                  <p:pic>
                    <p:nvPicPr>
                      <p:cNvPr id="8" name="Object 7" title="X1 with line above it (mean X1)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66053" y="6233151"/>
                        <a:ext cx="298450" cy="37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 title="X2 with line above it (mean X2)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00513"/>
              </p:ext>
            </p:extLst>
          </p:nvPr>
        </p:nvGraphicFramePr>
        <p:xfrm>
          <a:off x="4883444" y="6232488"/>
          <a:ext cx="33813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7" imgW="215900" imgH="241300" progId="Equation.3">
                  <p:embed/>
                </p:oleObj>
              </mc:Choice>
              <mc:Fallback>
                <p:oleObj name="Equation" r:id="rId7" imgW="215900" imgH="241300" progId="Equation.3">
                  <p:embed/>
                  <p:pic>
                    <p:nvPicPr>
                      <p:cNvPr id="9" name="Object 8" title="X2 with line above it (mean X2)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83444" y="6232488"/>
                        <a:ext cx="338137" cy="37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 title="Table from previous slide with sums and means calculated at foot of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85126"/>
              </p:ext>
            </p:extLst>
          </p:nvPr>
        </p:nvGraphicFramePr>
        <p:xfrm>
          <a:off x="1524000" y="2541067"/>
          <a:ext cx="609600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Baby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 months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 months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Sums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ΣX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=42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ΣX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=54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ΣD=-12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Means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=5.25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=6.75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=-1.5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950853"/>
            <a:ext cx="8291264" cy="3921299"/>
          </a:xfrm>
        </p:spPr>
        <p:txBody>
          <a:bodyPr/>
          <a:lstStyle/>
          <a:p>
            <a:r>
              <a:rPr lang="en-GB" dirty="0"/>
              <a:t>Calculate the sums and means for each columns</a:t>
            </a:r>
            <a:endParaRPr lang="en-GB" baseline="30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395536" y="1546679"/>
            <a:ext cx="8280920" cy="474067"/>
          </a:xfrm>
        </p:spPr>
        <p:txBody>
          <a:bodyPr/>
          <a:lstStyle/>
          <a:p>
            <a:r>
              <a:rPr lang="en-GB" dirty="0"/>
              <a:t>Step 2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CA0000"/>
                </a:solidFill>
              </a:rPr>
              <a:t>Calculating the paired t-test: Step 2</a:t>
            </a:r>
          </a:p>
        </p:txBody>
      </p:sp>
    </p:spTree>
    <p:extLst>
      <p:ext uri="{BB962C8B-B14F-4D97-AF65-F5344CB8AC3E}">
        <p14:creationId xmlns:p14="http://schemas.microsoft.com/office/powerpoint/2010/main" val="179852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5" descr="SD = sigma = square root of ( ( sum of meanx minus xi) squared, divided by N-1 ) = square root of ( ( sum of meanD minus Di) squared, divided by N-1 )" title="equation for standard deviat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744296"/>
              </p:ext>
            </p:extLst>
          </p:nvPr>
        </p:nvGraphicFramePr>
        <p:xfrm>
          <a:off x="1908175" y="4318001"/>
          <a:ext cx="43227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2400300" imgH="495300" progId="Equation.3">
                  <p:embed/>
                </p:oleObj>
              </mc:Choice>
              <mc:Fallback>
                <p:oleObj name="Equation" r:id="rId3" imgW="2400300" imgH="495300" progId="Equation.3">
                  <p:embed/>
                  <p:pic>
                    <p:nvPicPr>
                      <p:cNvPr id="11" name="Object 5" descr="SD = sigma = square root of ( ( sum of meanx minus xi) squared, divided by N-1 ) = square root of ( ( sum of meanD minus Di) squared, divided by N-1 )" title="equation for standard deviati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318001"/>
                        <a:ext cx="4322763" cy="984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2173103"/>
            <a:ext cx="8291264" cy="3921299"/>
          </a:xfrm>
        </p:spPr>
        <p:txBody>
          <a:bodyPr/>
          <a:lstStyle/>
          <a:p>
            <a:r>
              <a:rPr lang="en-GB" dirty="0"/>
              <a:t>Calculate the standard deviation (SD or </a:t>
            </a:r>
            <a:r>
              <a:rPr lang="en-GB" dirty="0" err="1"/>
              <a:t>σ</a:t>
            </a:r>
            <a:r>
              <a:rPr lang="en-GB" dirty="0"/>
              <a:t>) for the differences</a:t>
            </a:r>
          </a:p>
          <a:p>
            <a:endParaRPr lang="en-GB" baseline="30000" dirty="0"/>
          </a:p>
          <a:p>
            <a:endParaRPr lang="en-GB" baseline="30000" dirty="0"/>
          </a:p>
          <a:p>
            <a:r>
              <a:rPr lang="en-GB" dirty="0"/>
              <a:t>Remember that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395536" y="1669046"/>
            <a:ext cx="8280920" cy="474067"/>
          </a:xfrm>
        </p:spPr>
        <p:txBody>
          <a:bodyPr/>
          <a:lstStyle/>
          <a:p>
            <a:r>
              <a:rPr lang="en-GB" dirty="0"/>
              <a:t>Step 3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Calculating the </a:t>
            </a:r>
            <a:r>
              <a:rPr lang="en-GB" dirty="0">
                <a:solidFill>
                  <a:srgbClr val="CA0000"/>
                </a:solidFill>
              </a:rPr>
              <a:t>paired t-test: Step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35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 title="line above D to indicate mean D"/>
          <p:cNvCxnSpPr/>
          <p:nvPr/>
        </p:nvCxnSpPr>
        <p:spPr>
          <a:xfrm>
            <a:off x="6549848" y="5987180"/>
            <a:ext cx="18000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 title="D with line above it (mean D)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166522"/>
              </p:ext>
            </p:extLst>
          </p:nvPr>
        </p:nvGraphicFramePr>
        <p:xfrm>
          <a:off x="3104407" y="6278157"/>
          <a:ext cx="257708" cy="31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165100" imgH="203200" progId="Equation.3">
                  <p:embed/>
                </p:oleObj>
              </mc:Choice>
              <mc:Fallback>
                <p:oleObj name="Equation" r:id="rId3" imgW="165100" imgH="203200" progId="Equation.3">
                  <p:embed/>
                  <p:pic>
                    <p:nvPicPr>
                      <p:cNvPr id="9" name="Object 8" title="D with line above it (mean D)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4407" y="6278157"/>
                        <a:ext cx="257708" cy="317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 title="line above D to indicate mean D"/>
          <p:cNvCxnSpPr/>
          <p:nvPr/>
        </p:nvCxnSpPr>
        <p:spPr>
          <a:xfrm>
            <a:off x="6673404" y="2643727"/>
            <a:ext cx="180000" cy="0"/>
          </a:xfrm>
          <a:prstGeom prst="line">
            <a:avLst/>
          </a:prstGeom>
          <a:ln w="285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title="line to sit above D in Table to indicate mean D"/>
          <p:cNvCxnSpPr/>
          <p:nvPr/>
        </p:nvCxnSpPr>
        <p:spPr>
          <a:xfrm>
            <a:off x="4997005" y="2643727"/>
            <a:ext cx="180000" cy="0"/>
          </a:xfrm>
          <a:prstGeom prst="line">
            <a:avLst/>
          </a:prstGeom>
          <a:ln w="285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 descr="Columns show Baby identity, D, meanD minus D, and square of meanD minus D, foot of table shows sums and means of the columns" title="Table of children's difference score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746068"/>
              </p:ext>
            </p:extLst>
          </p:nvPr>
        </p:nvGraphicFramePr>
        <p:xfrm>
          <a:off x="1509729" y="2572540"/>
          <a:ext cx="6296383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0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18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318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318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Baby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D-D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(D-D)</a:t>
                      </a:r>
                      <a:r>
                        <a:rPr kumimoji="0" lang="en-US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12.25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Sums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ΣD=-12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Σ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(D-D)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=32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Means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=-1.5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2132546"/>
            <a:ext cx="8291264" cy="3921299"/>
          </a:xfrm>
        </p:spPr>
        <p:txBody>
          <a:bodyPr/>
          <a:lstStyle/>
          <a:p>
            <a:r>
              <a:rPr lang="en-GB" dirty="0"/>
              <a:t>Calculate the standard deviation of these difference scores</a:t>
            </a:r>
            <a:endParaRPr lang="en-GB" baseline="30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395536" y="1628489"/>
            <a:ext cx="8280920" cy="474067"/>
          </a:xfrm>
        </p:spPr>
        <p:txBody>
          <a:bodyPr/>
          <a:lstStyle/>
          <a:p>
            <a:r>
              <a:rPr lang="en-GB" dirty="0"/>
              <a:t>Step 3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CA0000"/>
                </a:solidFill>
              </a:rPr>
              <a:t>Calculating the paired t-test: Step 3 </a:t>
            </a:r>
            <a:r>
              <a:rPr lang="en-GB" dirty="0" err="1">
                <a:solidFill>
                  <a:srgbClr val="CA0000"/>
                </a:solidFill>
              </a:rPr>
              <a:t>ctd</a:t>
            </a:r>
            <a:endParaRPr lang="en-GB" dirty="0">
              <a:solidFill>
                <a:srgbClr val="C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7593"/>
      </p:ext>
    </p:extLst>
  </p:cSld>
  <p:clrMapOvr>
    <a:masterClrMapping/>
  </p:clrMapOvr>
</p:sld>
</file>

<file path=ppt/theme/theme1.xml><?xml version="1.0" encoding="utf-8"?>
<a:theme xmlns:a="http://schemas.openxmlformats.org/drawingml/2006/main" name="Lancaster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Lancaster.thmx</Template>
  <TotalTime>19944</TotalTime>
  <Words>1713</Words>
  <Application>Microsoft Macintosh PowerPoint</Application>
  <PresentationFormat>On-screen Show (4:3)</PresentationFormat>
  <Paragraphs>379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Calibri</vt:lpstr>
      <vt:lpstr>Cambria Math</vt:lpstr>
      <vt:lpstr>Mangal</vt:lpstr>
      <vt:lpstr>ＭＳ Ｐゴシック</vt:lpstr>
      <vt:lpstr>Symbol</vt:lpstr>
      <vt:lpstr>Times New Roman</vt:lpstr>
      <vt:lpstr>Wingdings</vt:lpstr>
      <vt:lpstr>Arial</vt:lpstr>
      <vt:lpstr>Lancaster</vt:lpstr>
      <vt:lpstr>Slides</vt:lpstr>
      <vt:lpstr>Default Theme</vt:lpstr>
      <vt:lpstr>Slide 2: Text Only</vt:lpstr>
      <vt:lpstr>Equation</vt:lpstr>
      <vt:lpstr>PowerPoint Presentation</vt:lpstr>
      <vt:lpstr>Module outline</vt:lpstr>
      <vt:lpstr>Objectives for Week 5</vt:lpstr>
      <vt:lpstr>An example</vt:lpstr>
      <vt:lpstr>Data (frequency of eye contact)</vt:lpstr>
      <vt:lpstr>Calculating the paired t-test: Step 1</vt:lpstr>
      <vt:lpstr>Calculating the paired t-test: Step 2</vt:lpstr>
      <vt:lpstr>Calculating the paired t-test: Step 3</vt:lpstr>
      <vt:lpstr>Calculating the paired t-test: Step 3 ctd</vt:lpstr>
      <vt:lpstr>Calculating the paired t-test: Step 3 ctd</vt:lpstr>
      <vt:lpstr>Calculating the paired t-test: Step 3 ctd</vt:lpstr>
      <vt:lpstr>Calculating the paired t-test: Step 4</vt:lpstr>
      <vt:lpstr>Calculating the paired t-test: Step 4 ctd</vt:lpstr>
      <vt:lpstr>Calculating the paired t-test: Step 5</vt:lpstr>
      <vt:lpstr>Calculate df and p: Step 6</vt:lpstr>
      <vt:lpstr>t-test scores and p-values: Step 6 ctd</vt:lpstr>
      <vt:lpstr>Reporting the data from a paired t-test</vt:lpstr>
      <vt:lpstr>t-test for independent scores </vt:lpstr>
      <vt:lpstr>Independent T-Test</vt:lpstr>
      <vt:lpstr>Independent T-Test</vt:lpstr>
      <vt:lpstr>Example of an Independent T-Test</vt:lpstr>
      <vt:lpstr>Emotionality Scores</vt:lpstr>
      <vt:lpstr>Calculating independent t-score: Step 1</vt:lpstr>
      <vt:lpstr>Calculating independent t-score: Step 2</vt:lpstr>
      <vt:lpstr>Calculating independent t-score: Step 3</vt:lpstr>
      <vt:lpstr>Calculating independent t-score: Step 4</vt:lpstr>
      <vt:lpstr>Calculating independent t-score: Step 5</vt:lpstr>
      <vt:lpstr>Calculating effect size</vt:lpstr>
      <vt:lpstr>Calculating effect size: demo</vt:lpstr>
      <vt:lpstr>Calculating and interpreting effect sizes</vt:lpstr>
      <vt:lpstr>Interpreting t-test results</vt:lpstr>
      <vt:lpstr>Reporting the data from a paired t-test (now including d value)</vt:lpstr>
      <vt:lpstr>Summary</vt:lpstr>
    </vt:vector>
  </TitlesOfParts>
  <Company>Lancaster University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Within-Factor ANOVA PSYC214: Statistics</dc:title>
  <dc:creator>Michelle To</dc:creator>
  <cp:lastModifiedBy>Monaghan, Padraic</cp:lastModifiedBy>
  <cp:revision>371</cp:revision>
  <cp:lastPrinted>2014-10-08T11:51:34Z</cp:lastPrinted>
  <dcterms:created xsi:type="dcterms:W3CDTF">2013-11-10T10:08:55Z</dcterms:created>
  <dcterms:modified xsi:type="dcterms:W3CDTF">2022-10-31T18:23:04Z</dcterms:modified>
</cp:coreProperties>
</file>