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3" r:id="rId2"/>
    <p:sldMasterId id="2147483679" r:id="rId3"/>
    <p:sldMasterId id="2147483683" r:id="rId4"/>
  </p:sldMasterIdLst>
  <p:notesMasterIdLst>
    <p:notesMasterId r:id="rId31"/>
  </p:notesMasterIdLst>
  <p:handoutMasterIdLst>
    <p:handoutMasterId r:id="rId32"/>
  </p:handoutMasterIdLst>
  <p:sldIdLst>
    <p:sldId id="463" r:id="rId5"/>
    <p:sldId id="462" r:id="rId6"/>
    <p:sldId id="444" r:id="rId7"/>
    <p:sldId id="371" r:id="rId8"/>
    <p:sldId id="378" r:id="rId9"/>
    <p:sldId id="421" r:id="rId10"/>
    <p:sldId id="317" r:id="rId11"/>
    <p:sldId id="315" r:id="rId12"/>
    <p:sldId id="339" r:id="rId13"/>
    <p:sldId id="316" r:id="rId14"/>
    <p:sldId id="373" r:id="rId15"/>
    <p:sldId id="381" r:id="rId16"/>
    <p:sldId id="321" r:id="rId17"/>
    <p:sldId id="322" r:id="rId18"/>
    <p:sldId id="323" r:id="rId19"/>
    <p:sldId id="324" r:id="rId20"/>
    <p:sldId id="318" r:id="rId21"/>
    <p:sldId id="388" r:id="rId22"/>
    <p:sldId id="384" r:id="rId23"/>
    <p:sldId id="359" r:id="rId24"/>
    <p:sldId id="340" r:id="rId25"/>
    <p:sldId id="341" r:id="rId26"/>
    <p:sldId id="342" r:id="rId27"/>
    <p:sldId id="343" r:id="rId28"/>
    <p:sldId id="344" r:id="rId29"/>
    <p:sldId id="37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19">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D99694"/>
    <a:srgbClr val="A7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BD819-89DF-BA4C-8AB7-737E2593289C}" v="1" dt="2024-09-24T10:36:26.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9" autoAdjust="0"/>
    <p:restoredTop sz="81497"/>
  </p:normalViewPr>
  <p:slideViewPr>
    <p:cSldViewPr snapToGrid="0" snapToObjects="1">
      <p:cViewPr varScale="1">
        <p:scale>
          <a:sx n="103" d="100"/>
          <a:sy n="103" d="100"/>
        </p:scale>
        <p:origin x="2680" y="176"/>
      </p:cViewPr>
      <p:guideLst>
        <p:guide orient="horz" pos="4319"/>
        <p:guide/>
      </p:guideLst>
    </p:cSldViewPr>
  </p:slideViewPr>
  <p:notesTextViewPr>
    <p:cViewPr>
      <p:scale>
        <a:sx n="100" d="100"/>
        <a:sy n="100" d="100"/>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ghan, Padraic" userId="dc80ae16-2699-4a0b-b78d-b9031f41d4f1" providerId="ADAL" clId="{5475848F-52C9-2643-A2A2-815C07D268F9}"/>
    <pc:docChg chg="modSld">
      <pc:chgData name="Monaghan, Padraic" userId="dc80ae16-2699-4a0b-b78d-b9031f41d4f1" providerId="ADAL" clId="{5475848F-52C9-2643-A2A2-815C07D268F9}" dt="2021-09-23T12:09:42.147" v="1" actId="20577"/>
      <pc:docMkLst>
        <pc:docMk/>
      </pc:docMkLst>
      <pc:sldChg chg="modSp mod">
        <pc:chgData name="Monaghan, Padraic" userId="dc80ae16-2699-4a0b-b78d-b9031f41d4f1" providerId="ADAL" clId="{5475848F-52C9-2643-A2A2-815C07D268F9}" dt="2021-09-23T12:09:42.147" v="1" actId="20577"/>
        <pc:sldMkLst>
          <pc:docMk/>
          <pc:sldMk cId="694207530" sldId="462"/>
        </pc:sldMkLst>
        <pc:spChg chg="mod">
          <ac:chgData name="Monaghan, Padraic" userId="dc80ae16-2699-4a0b-b78d-b9031f41d4f1" providerId="ADAL" clId="{5475848F-52C9-2643-A2A2-815C07D268F9}" dt="2021-09-23T12:09:42.147" v="1" actId="20577"/>
          <ac:spMkLst>
            <pc:docMk/>
            <pc:sldMk cId="694207530" sldId="462"/>
            <ac:spMk id="3" creationId="{05F47D82-9E70-9D4B-9EBD-DED3F25D9551}"/>
          </ac:spMkLst>
        </pc:spChg>
      </pc:sldChg>
    </pc:docChg>
  </pc:docChgLst>
  <pc:docChgLst>
    <pc:chgData name="Monaghan, Padraic" userId="dc80ae16-2699-4a0b-b78d-b9031f41d4f1" providerId="ADAL" clId="{7CB06B2A-33F6-1F4C-A948-D1BCF1331D85}"/>
    <pc:docChg chg="modSld">
      <pc:chgData name="Monaghan, Padraic" userId="dc80ae16-2699-4a0b-b78d-b9031f41d4f1" providerId="ADAL" clId="{7CB06B2A-33F6-1F4C-A948-D1BCF1331D85}" dt="2022-10-03T11:18:25.014" v="1" actId="20577"/>
      <pc:docMkLst>
        <pc:docMk/>
      </pc:docMkLst>
      <pc:sldChg chg="modSp mod">
        <pc:chgData name="Monaghan, Padraic" userId="dc80ae16-2699-4a0b-b78d-b9031f41d4f1" providerId="ADAL" clId="{7CB06B2A-33F6-1F4C-A948-D1BCF1331D85}" dt="2022-10-03T11:18:25.014" v="1" actId="20577"/>
        <pc:sldMkLst>
          <pc:docMk/>
          <pc:sldMk cId="694207530" sldId="462"/>
        </pc:sldMkLst>
        <pc:spChg chg="mod">
          <ac:chgData name="Monaghan, Padraic" userId="dc80ae16-2699-4a0b-b78d-b9031f41d4f1" providerId="ADAL" clId="{7CB06B2A-33F6-1F4C-A948-D1BCF1331D85}" dt="2022-10-03T11:18:25.014" v="1" actId="20577"/>
          <ac:spMkLst>
            <pc:docMk/>
            <pc:sldMk cId="694207530" sldId="462"/>
            <ac:spMk id="3" creationId="{05F47D82-9E70-9D4B-9EBD-DED3F25D9551}"/>
          </ac:spMkLst>
        </pc:spChg>
      </pc:sldChg>
    </pc:docChg>
  </pc:docChgLst>
  <pc:docChgLst>
    <pc:chgData name="Monaghan, Padraic" userId="dc80ae16-2699-4a0b-b78d-b9031f41d4f1" providerId="ADAL" clId="{D4ABD819-89DF-BA4C-8AB7-737E2593289C}"/>
    <pc:docChg chg="custSel modSld">
      <pc:chgData name="Monaghan, Padraic" userId="dc80ae16-2699-4a0b-b78d-b9031f41d4f1" providerId="ADAL" clId="{D4ABD819-89DF-BA4C-8AB7-737E2593289C}" dt="2024-09-24T10:36:27.844" v="3" actId="962"/>
      <pc:docMkLst>
        <pc:docMk/>
      </pc:docMkLst>
      <pc:sldChg chg="addSp delSp modSp mod">
        <pc:chgData name="Monaghan, Padraic" userId="dc80ae16-2699-4a0b-b78d-b9031f41d4f1" providerId="ADAL" clId="{D4ABD819-89DF-BA4C-8AB7-737E2593289C}" dt="2024-09-24T10:36:27.844" v="3" actId="962"/>
        <pc:sldMkLst>
          <pc:docMk/>
          <pc:sldMk cId="171940806" sldId="463"/>
        </pc:sldMkLst>
        <pc:picChg chg="del">
          <ac:chgData name="Monaghan, Padraic" userId="dc80ae16-2699-4a0b-b78d-b9031f41d4f1" providerId="ADAL" clId="{D4ABD819-89DF-BA4C-8AB7-737E2593289C}" dt="2024-09-24T10:36:22.599" v="0" actId="478"/>
          <ac:picMkLst>
            <pc:docMk/>
            <pc:sldMk cId="171940806" sldId="463"/>
            <ac:picMk id="2" creationId="{00000000-0000-0000-0000-000000000000}"/>
          </ac:picMkLst>
        </pc:picChg>
        <pc:picChg chg="add mod">
          <ac:chgData name="Monaghan, Padraic" userId="dc80ae16-2699-4a0b-b78d-b9031f41d4f1" providerId="ADAL" clId="{D4ABD819-89DF-BA4C-8AB7-737E2593289C}" dt="2024-09-24T10:36:27.844" v="3" actId="962"/>
          <ac:picMkLst>
            <pc:docMk/>
            <pc:sldMk cId="171940806" sldId="463"/>
            <ac:picMk id="4" creationId="{14E17F65-CC33-3A77-F2A0-DA425AD9A50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D63D20-B0B3-D445-877E-AF329FAFBC9C}" type="datetimeFigureOut">
              <a:rPr lang="en-US" smtClean="0"/>
              <a:t>9/24/24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1FE4DE4-F164-C143-B4F4-8BCEB2D0165D}" type="slidenum">
              <a:rPr lang="en-GB" smtClean="0"/>
              <a:t>‹#›</a:t>
            </a:fld>
            <a:endParaRPr lang="en-GB"/>
          </a:p>
        </p:txBody>
      </p:sp>
    </p:spTree>
    <p:extLst>
      <p:ext uri="{BB962C8B-B14F-4D97-AF65-F5344CB8AC3E}">
        <p14:creationId xmlns:p14="http://schemas.microsoft.com/office/powerpoint/2010/main" val="739036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4CEEAF-8027-F64C-B8DD-D7E422C7FD2F}" type="datetimeFigureOut">
              <a:rPr lang="en-US" smtClean="0"/>
              <a:t>9/24/24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B21883-ECEB-5D44-BB40-BC7E77D99EF1}" type="slidenum">
              <a:rPr lang="en-GB" smtClean="0"/>
              <a:t>‹#›</a:t>
            </a:fld>
            <a:endParaRPr lang="en-GB"/>
          </a:p>
        </p:txBody>
      </p:sp>
    </p:spTree>
    <p:extLst>
      <p:ext uri="{BB962C8B-B14F-4D97-AF65-F5344CB8AC3E}">
        <p14:creationId xmlns:p14="http://schemas.microsoft.com/office/powerpoint/2010/main" val="386483003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a:t>“Qualitative research is </a:t>
            </a:r>
            <a:r>
              <a:rPr lang="en-GB" dirty="0" err="1"/>
              <a:t>multimethod</a:t>
            </a:r>
            <a:r>
              <a:rPr lang="en-GB" dirty="0"/>
              <a:t> in focus, involving an interpretive and naturalistic approach to its subject matter. This means that qualitative researchers study things in their natural things, attempting to make sense of, or interpret, phenomena in terms of the meanings people bring to them”(</a:t>
            </a:r>
            <a:r>
              <a:rPr lang="en-GB" dirty="0" err="1"/>
              <a:t>Denz</a:t>
            </a:r>
            <a:r>
              <a:rPr lang="en-GB" dirty="0"/>
              <a:t> &amp; Lincoln,1994, p.2)</a:t>
            </a:r>
          </a:p>
        </p:txBody>
      </p:sp>
      <p:sp>
        <p:nvSpPr>
          <p:cNvPr id="4" name="Slide Number Placeholder 3"/>
          <p:cNvSpPr>
            <a:spLocks noGrp="1"/>
          </p:cNvSpPr>
          <p:nvPr>
            <p:ph type="sldNum" sz="quarter" idx="10"/>
          </p:nvPr>
        </p:nvSpPr>
        <p:spPr/>
        <p:txBody>
          <a:bodyPr/>
          <a:lstStyle/>
          <a:p>
            <a:fld id="{227CC0B7-C0FC-49F2-A366-2E0540E37D94}" type="slidenum">
              <a:rPr lang="en-GB" smtClean="0"/>
              <a:pPr/>
              <a:t>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can tell me what these data look like?</a:t>
            </a:r>
          </a:p>
        </p:txBody>
      </p:sp>
      <p:sp>
        <p:nvSpPr>
          <p:cNvPr id="4" name="Slide Number Placeholder 3"/>
          <p:cNvSpPr>
            <a:spLocks noGrp="1"/>
          </p:cNvSpPr>
          <p:nvPr>
            <p:ph type="sldNum" sz="quarter" idx="5"/>
          </p:nvPr>
        </p:nvSpPr>
        <p:spPr/>
        <p:txBody>
          <a:bodyPr/>
          <a:lstStyle/>
          <a:p>
            <a:fld id="{D8B21883-ECEB-5D44-BB40-BC7E77D99EF1}" type="slidenum">
              <a:rPr lang="en-GB" smtClean="0"/>
              <a:t>7</a:t>
            </a:fld>
            <a:endParaRPr lang="en-GB"/>
          </a:p>
        </p:txBody>
      </p:sp>
    </p:spTree>
    <p:extLst>
      <p:ext uri="{BB962C8B-B14F-4D97-AF65-F5344CB8AC3E}">
        <p14:creationId xmlns:p14="http://schemas.microsoft.com/office/powerpoint/2010/main" val="56476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What is the likelihood it’s just a fluke or the real deal?</a:t>
            </a:r>
          </a:p>
        </p:txBody>
      </p:sp>
      <p:sp>
        <p:nvSpPr>
          <p:cNvPr id="4" name="Slide Number Placeholder 3"/>
          <p:cNvSpPr>
            <a:spLocks noGrp="1"/>
          </p:cNvSpPr>
          <p:nvPr>
            <p:ph type="sldNum" sz="quarter" idx="10"/>
          </p:nvPr>
        </p:nvSpPr>
        <p:spPr/>
        <p:txBody>
          <a:bodyPr/>
          <a:lstStyle/>
          <a:p>
            <a:fld id="{227CC0B7-C0FC-49F2-A366-2E0540E37D94}" type="slidenum">
              <a:rPr lang="en-GB" smtClean="0"/>
              <a:pPr/>
              <a:t>11</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B21883-ECEB-5D44-BB40-BC7E77D99EF1}" type="slidenum">
              <a:rPr lang="en-GB" smtClean="0"/>
              <a:t>13</a:t>
            </a:fld>
            <a:endParaRPr lang="en-GB"/>
          </a:p>
        </p:txBody>
      </p:sp>
    </p:spTree>
    <p:extLst>
      <p:ext uri="{BB962C8B-B14F-4D97-AF65-F5344CB8AC3E}">
        <p14:creationId xmlns:p14="http://schemas.microsoft.com/office/powerpoint/2010/main" val="191022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27CC0B7-C0FC-49F2-A366-2E0540E37D94}" type="slidenum">
              <a:rPr lang="en-GB" smtClean="0"/>
              <a:pPr/>
              <a:t>16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9/24/24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772816"/>
            <a:ext cx="5111750" cy="43533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6" y="1772816"/>
            <a:ext cx="3069977" cy="4353347"/>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68204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Caption &amp; Subheadings">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2204864"/>
            <a:ext cx="5111750"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2000">
                <a:solidFill>
                  <a:srgbClr val="666666"/>
                </a:solidFill>
              </a:defRPr>
            </a:lvl4pPr>
            <a:lvl5pPr>
              <a:defRPr sz="2000">
                <a:solidFill>
                  <a:srgbClr val="666666"/>
                </a:solidFill>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395537" y="2204864"/>
            <a:ext cx="3024336" cy="3921299"/>
          </a:xfrm>
          <a:prstGeom prst="rect">
            <a:avLst/>
          </a:prstGeom>
        </p:spPr>
        <p:txBody>
          <a:bodyPr/>
          <a:lstStyle>
            <a:lvl1pPr marL="0" indent="0">
              <a:buNone/>
              <a:defRPr sz="20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95536"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9"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3024336"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
        <p:nvSpPr>
          <p:cNvPr id="10" name="Text Placeholder 2"/>
          <p:cNvSpPr>
            <a:spLocks noGrp="1"/>
          </p:cNvSpPr>
          <p:nvPr>
            <p:ph type="body" idx="14" hasCustomPrompt="1"/>
          </p:nvPr>
        </p:nvSpPr>
        <p:spPr>
          <a:xfrm>
            <a:off x="3563888" y="1700808"/>
            <a:ext cx="511256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68204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mp; Pictur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844824"/>
            <a:ext cx="5338936" cy="428133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844825"/>
            <a:ext cx="2746648" cy="4248471"/>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4120900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icture &amp; Subheadin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2204864"/>
            <a:ext cx="5338936"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5940152" y="1700809"/>
            <a:ext cx="2746648" cy="4392488"/>
          </a:xfrm>
          <a:prstGeom prst="rect">
            <a:avLst/>
          </a:prstGeom>
        </p:spPr>
        <p:txBody>
          <a:bodyPr/>
          <a:lstStyle>
            <a:lvl1pPr marL="0" indent="0">
              <a:buNone/>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5328592"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3412090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1772815"/>
            <a:ext cx="8064896" cy="388843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064896"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6616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Caption &amp; Subheadin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95536" y="2132856"/>
            <a:ext cx="8352928" cy="3528393"/>
          </a:xfrm>
          <a:prstGeom prst="rect">
            <a:avLst/>
          </a:prstGeom>
        </p:spPr>
        <p:txBody>
          <a:bodyPr/>
          <a:lstStyle>
            <a:lvl1pPr marL="0" indent="0">
              <a:buNone/>
              <a:defRPr sz="3200">
                <a:solidFill>
                  <a:srgbClr val="66666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a:t>
            </a:r>
          </a:p>
        </p:txBody>
      </p:sp>
      <p:sp>
        <p:nvSpPr>
          <p:cNvPr id="4" name="Text Placeholder 3"/>
          <p:cNvSpPr>
            <a:spLocks noGrp="1"/>
          </p:cNvSpPr>
          <p:nvPr>
            <p:ph type="body" sz="half" idx="2"/>
          </p:nvPr>
        </p:nvSpPr>
        <p:spPr>
          <a:xfrm>
            <a:off x="395536" y="5733256"/>
            <a:ext cx="8352928" cy="438944"/>
          </a:xfrm>
          <a:prstGeom prst="rect">
            <a:avLst/>
          </a:prstGeom>
        </p:spPr>
        <p:txBody>
          <a:bodyPr/>
          <a:lstStyle>
            <a:lvl1pPr marL="0" indent="0">
              <a:buNone/>
              <a:defRPr sz="1400">
                <a:solidFill>
                  <a:srgbClr val="66666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8"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9" name="Text Placeholder 2"/>
          <p:cNvSpPr>
            <a:spLocks noGrp="1"/>
          </p:cNvSpPr>
          <p:nvPr>
            <p:ph type="body" idx="14" hasCustomPrompt="1"/>
          </p:nvPr>
        </p:nvSpPr>
        <p:spPr>
          <a:xfrm>
            <a:off x="395536" y="1700808"/>
            <a:ext cx="8352928" cy="43204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19661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Tree>
    <p:extLst>
      <p:ext uri="{BB962C8B-B14F-4D97-AF65-F5344CB8AC3E}">
        <p14:creationId xmlns:p14="http://schemas.microsoft.com/office/powerpoint/2010/main" val="32245713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9/24/24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431450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Slide 1: presentation titl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Slide 9: discussion">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Discussion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3"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2: text only">
    <p:spTree>
      <p:nvGrpSpPr>
        <p:cNvPr id="1" name=""/>
        <p:cNvGrpSpPr/>
        <p:nvPr/>
      </p:nvGrpSpPr>
      <p:grpSpPr>
        <a:xfrm>
          <a:off x="0" y="0"/>
          <a:ext cx="0" cy="0"/>
          <a:chOff x="0" y="0"/>
          <a:chExt cx="0" cy="0"/>
        </a:xfrm>
      </p:grpSpPr>
      <p:sp>
        <p:nvSpPr>
          <p:cNvPr id="2"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4"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3: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4: smaller text using bullet point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8" y="1844675"/>
            <a:ext cx="8425184"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5: text with bullet points &amp; 1 image">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5"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p:txBody>
      </p:sp>
      <p:sp>
        <p:nvSpPr>
          <p:cNvPr id="2" name="TextBox 1"/>
          <p:cNvSpPr txBox="1"/>
          <p:nvPr userDrawn="1"/>
        </p:nvSpPr>
        <p:spPr>
          <a:xfrm>
            <a:off x="3234022" y="3660229"/>
            <a:ext cx="184666" cy="369332"/>
          </a:xfrm>
          <a:prstGeom prst="rect">
            <a:avLst/>
          </a:prstGeom>
          <a:noFill/>
        </p:spPr>
        <p:txBody>
          <a:bodyPr wrap="none" rtlCol="0">
            <a:spAutoFit/>
          </a:bodyPr>
          <a:lstStyle/>
          <a:p>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6: text with bullet points &amp; 2 images">
    <p:spTree>
      <p:nvGrpSpPr>
        <p:cNvPr id="1" name=""/>
        <p:cNvGrpSpPr/>
        <p:nvPr/>
      </p:nvGrpSpPr>
      <p:grpSpPr>
        <a:xfrm>
          <a:off x="0" y="0"/>
          <a:ext cx="0" cy="0"/>
          <a:chOff x="0" y="0"/>
          <a:chExt cx="0" cy="0"/>
        </a:xfrm>
      </p:grpSpPr>
      <p:sp>
        <p:nvSpPr>
          <p:cNvPr id="4"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
        <p:nvSpPr>
          <p:cNvPr id="8" name="Text Placeholder 7"/>
          <p:cNvSpPr>
            <a:spLocks noGrp="1"/>
          </p:cNvSpPr>
          <p:nvPr>
            <p:ph type="body" sz="quarter" idx="14"/>
          </p:nvPr>
        </p:nvSpPr>
        <p:spPr>
          <a:xfrm>
            <a:off x="395289" y="1844675"/>
            <a:ext cx="5400847" cy="4752975"/>
          </a:xfrm>
          <a:prstGeom prst="rect">
            <a:avLst/>
          </a:prstGeom>
        </p:spPr>
        <p:txBody>
          <a:bodyPr vert="horz"/>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600">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7: image only">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8: blank slide">
    <p:spTree>
      <p:nvGrpSpPr>
        <p:cNvPr id="1" name=""/>
        <p:cNvGrpSpPr/>
        <p:nvPr/>
      </p:nvGrpSpPr>
      <p:grpSpPr>
        <a:xfrm>
          <a:off x="0" y="0"/>
          <a:ext cx="0" cy="0"/>
          <a:chOff x="0" y="0"/>
          <a:chExt cx="0" cy="0"/>
        </a:xfrm>
      </p:grpSpPr>
      <p:sp>
        <p:nvSpPr>
          <p:cNvPr id="3" name="Title 1"/>
          <p:cNvSpPr>
            <a:spLocks noGrp="1"/>
          </p:cNvSpPr>
          <p:nvPr>
            <p:ph type="ctrTitle"/>
          </p:nvPr>
        </p:nvSpPr>
        <p:spPr>
          <a:xfrm>
            <a:off x="395536" y="548680"/>
            <a:ext cx="6768752" cy="1152128"/>
          </a:xfrm>
          <a:prstGeom prst="rect">
            <a:avLst/>
          </a:prstGeom>
        </p:spPr>
        <p:txBody>
          <a:bodyPr/>
          <a:lstStyle>
            <a:lvl1pPr algn="l">
              <a:lnSpc>
                <a:spcPts val="3500"/>
              </a:lnSpc>
              <a:defRPr sz="3600">
                <a:solidFill>
                  <a:srgbClr val="B5121B"/>
                </a:solidFill>
              </a:defRPr>
            </a:lvl1pPr>
          </a:lstStyle>
          <a:p>
            <a:r>
              <a:rPr lang="en-GB"/>
              <a:t>Click to edit Master title style</a:t>
            </a:r>
            <a:endParaRPr lang="en-GB"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8014A0CB-84B6-8842-8670-F7D58B08EA78}" type="datetimeFigureOut">
              <a:rPr lang="en-US" smtClean="0"/>
              <a:t>9/24/24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5E97FB9A-8473-8B4D-B336-D320A6A1F7C6}" type="slidenum">
              <a:rPr lang="en-GB" smtClean="0"/>
              <a:t>‹#›</a:t>
            </a:fld>
            <a:endParaRPr lang="en-GB"/>
          </a:p>
        </p:txBody>
      </p:sp>
      <p:sp>
        <p:nvSpPr>
          <p:cNvPr id="9" name="Title 1"/>
          <p:cNvSpPr>
            <a:spLocks noGrp="1"/>
          </p:cNvSpPr>
          <p:nvPr>
            <p:ph type="ctrTitle"/>
          </p:nvPr>
        </p:nvSpPr>
        <p:spPr>
          <a:xfrm>
            <a:off x="467544" y="1556792"/>
            <a:ext cx="8208912" cy="1010543"/>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Subtitle 2"/>
          <p:cNvSpPr>
            <a:spLocks noGrp="1"/>
          </p:cNvSpPr>
          <p:nvPr>
            <p:ph type="subTitle" idx="1"/>
          </p:nvPr>
        </p:nvSpPr>
        <p:spPr>
          <a:xfrm>
            <a:off x="467544" y="2852936"/>
            <a:ext cx="8208912" cy="720080"/>
          </a:xfrm>
          <a:prstGeom prst="rect">
            <a:avLst/>
          </a:prstGeom>
        </p:spPr>
        <p:txBody>
          <a:bodyPr/>
          <a:lstStyle>
            <a:lvl1pPr marL="0" indent="0" algn="l">
              <a:spcBef>
                <a:spcPts val="0"/>
              </a:spcBef>
              <a:buNone/>
              <a:defRPr sz="1600">
                <a:solidFill>
                  <a:srgbClr val="66666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GB" dirty="0"/>
          </a:p>
        </p:txBody>
      </p:sp>
    </p:spTree>
    <p:extLst>
      <p:ext uri="{BB962C8B-B14F-4D97-AF65-F5344CB8AC3E}">
        <p14:creationId xmlns:p14="http://schemas.microsoft.com/office/powerpoint/2010/main" val="164356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321929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700808"/>
            <a:ext cx="8219256"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467544" y="476672"/>
            <a:ext cx="6696744"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4210385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mp; Sub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204864"/>
            <a:ext cx="8291264" cy="3921299"/>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a:solidFill>
                  <a:srgbClr val="666666"/>
                </a:solidFill>
              </a:defRPr>
            </a:lvl4pPr>
            <a:lvl5pPr>
              <a:defRPr>
                <a:solidFill>
                  <a:srgbClr val="666666"/>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a:xfrm>
            <a:off x="395536" y="6356350"/>
            <a:ext cx="2195264"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dirty="0"/>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dirty="0"/>
          </a:p>
        </p:txBody>
      </p:sp>
      <p:sp>
        <p:nvSpPr>
          <p:cNvPr id="7"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8"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4210385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700808"/>
            <a:ext cx="4038600" cy="4425355"/>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24/09/2024</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8" name="Title 1"/>
          <p:cNvSpPr>
            <a:spLocks noGrp="1"/>
          </p:cNvSpPr>
          <p:nvPr>
            <p:ph type="ctrTitle"/>
          </p:nvPr>
        </p:nvSpPr>
        <p:spPr>
          <a:xfrm>
            <a:off x="395536" y="476672"/>
            <a:ext cx="6768752" cy="1080120"/>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10" name="Content Placeholder 3"/>
          <p:cNvSpPr>
            <a:spLocks noGrp="1"/>
          </p:cNvSpPr>
          <p:nvPr>
            <p:ph sz="half" idx="13"/>
          </p:nvPr>
        </p:nvSpPr>
        <p:spPr>
          <a:xfrm>
            <a:off x="395536" y="1700808"/>
            <a:ext cx="4038600" cy="4381947"/>
          </a:xfrm>
          <a:prstGeom prst="rect">
            <a:avLst/>
          </a:prstGeom>
        </p:spPr>
        <p:txBody>
          <a:bodyPr/>
          <a:lstStyle>
            <a:lvl1pPr>
              <a:defRPr sz="2400">
                <a:solidFill>
                  <a:srgbClr val="666666"/>
                </a:solidFill>
              </a:defRPr>
            </a:lvl1pPr>
            <a:lvl2pPr>
              <a:defRPr sz="2200">
                <a:solidFill>
                  <a:srgbClr val="666666"/>
                </a:solidFill>
              </a:defRPr>
            </a:lvl2pPr>
            <a:lvl3pPr>
              <a:defRPr sz="2000">
                <a:solidFill>
                  <a:srgbClr val="666666"/>
                </a:solidFill>
              </a:defRPr>
            </a:lvl3pPr>
            <a:lvl4pPr>
              <a:defRPr sz="1800">
                <a:solidFill>
                  <a:srgbClr val="666666"/>
                </a:solidFill>
              </a:defRPr>
            </a:lvl4pPr>
            <a:lvl5pPr>
              <a:defRPr sz="1800">
                <a:solidFill>
                  <a:srgbClr val="666666"/>
                </a:solidFill>
              </a:defRPr>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17863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amp; Subheading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95536" y="1700807"/>
            <a:ext cx="4040188"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95536" y="2174875"/>
            <a:ext cx="4040188"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4645025" y="1700807"/>
            <a:ext cx="4041775"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solidFill>
                  <a:srgbClr val="666666"/>
                </a:solidFill>
              </a:defRPr>
            </a:lvl1pPr>
            <a:lvl2pPr>
              <a:defRPr sz="2000">
                <a:solidFill>
                  <a:srgbClr val="666666"/>
                </a:solidFill>
              </a:defRPr>
            </a:lvl2pPr>
            <a:lvl3pPr>
              <a:defRPr sz="1800">
                <a:solidFill>
                  <a:srgbClr val="666666"/>
                </a:solidFill>
              </a:defRPr>
            </a:lvl3pPr>
            <a:lvl4pPr>
              <a:defRPr sz="1600">
                <a:solidFill>
                  <a:srgbClr val="666666"/>
                </a:solidFill>
              </a:defRPr>
            </a:lvl4pPr>
            <a:lvl5pPr>
              <a:defRPr sz="1600">
                <a:solidFill>
                  <a:srgbClr val="666666"/>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97CA41E8-ABA4-4C5B-81A5-5CD889FC8C0C}" type="datetimeFigureOut">
              <a:rPr lang="en-GB" smtClean="0"/>
              <a:pPr/>
              <a:t>24/09/2024</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011F9B14-DC0F-440A-A27F-2E74A0D10DC8}" type="slidenum">
              <a:rPr lang="en-GB" smtClean="0"/>
              <a:pPr/>
              <a:t>‹#›</a:t>
            </a:fld>
            <a:endParaRPr lang="en-GB"/>
          </a:p>
        </p:txBody>
      </p:sp>
      <p:sp>
        <p:nvSpPr>
          <p:cNvPr id="10"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1998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Tree>
    <p:extLst>
      <p:ext uri="{BB962C8B-B14F-4D97-AF65-F5344CB8AC3E}">
        <p14:creationId xmlns:p14="http://schemas.microsoft.com/office/powerpoint/2010/main" val="2705533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amp; Subhead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457200" y="6356350"/>
            <a:ext cx="2133600" cy="365125"/>
          </a:xfrm>
          <a:prstGeom prst="rect">
            <a:avLst/>
          </a:prstGeom>
        </p:spPr>
        <p:txBody>
          <a:bodyPr/>
          <a:lstStyle>
            <a:lvl1pPr>
              <a:defRPr>
                <a:solidFill>
                  <a:srgbClr val="666666"/>
                </a:solidFill>
              </a:defRPr>
            </a:lvl1pPr>
          </a:lstStyle>
          <a:p>
            <a:fld id="{012ADEB9-B943-4968-ADF2-270CE1983704}" type="datetimeFigureOut">
              <a:rPr lang="en-GB" smtClean="0"/>
              <a:pPr/>
              <a:t>24/09/2024</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a:defRPr>
                <a:solidFill>
                  <a:srgbClr val="666666"/>
                </a:solidFill>
              </a:defRPr>
            </a:lvl1p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defRPr>
                <a:solidFill>
                  <a:srgbClr val="666666"/>
                </a:solidFill>
              </a:defRPr>
            </a:lvl1pPr>
          </a:lstStyle>
          <a:p>
            <a:fld id="{BFDA7189-44D3-4817-8EA2-FAB78B86418E}" type="slidenum">
              <a:rPr lang="en-GB" smtClean="0"/>
              <a:pPr/>
              <a:t>‹#›</a:t>
            </a:fld>
            <a:endParaRPr lang="en-GB"/>
          </a:p>
        </p:txBody>
      </p:sp>
      <p:sp>
        <p:nvSpPr>
          <p:cNvPr id="6" name="Title 1"/>
          <p:cNvSpPr>
            <a:spLocks noGrp="1"/>
          </p:cNvSpPr>
          <p:nvPr>
            <p:ph type="ctrTitle"/>
          </p:nvPr>
        </p:nvSpPr>
        <p:spPr>
          <a:xfrm>
            <a:off x="395536" y="476672"/>
            <a:ext cx="6768752" cy="1152128"/>
          </a:xfrm>
          <a:prstGeom prst="rect">
            <a:avLst/>
          </a:prstGeom>
        </p:spPr>
        <p:txBody>
          <a:bodyPr/>
          <a:lstStyle>
            <a:lvl1pPr algn="l">
              <a:lnSpc>
                <a:spcPts val="3500"/>
              </a:lnSpc>
              <a:defRPr sz="3600">
                <a:solidFill>
                  <a:srgbClr val="D52B1E"/>
                </a:solidFill>
              </a:defRPr>
            </a:lvl1pPr>
          </a:lstStyle>
          <a:p>
            <a:r>
              <a:rPr lang="en-GB"/>
              <a:t>Click to edit Master title style</a:t>
            </a:r>
            <a:endParaRPr lang="en-GB" dirty="0"/>
          </a:p>
        </p:txBody>
      </p:sp>
      <p:sp>
        <p:nvSpPr>
          <p:cNvPr id="7" name="Text Placeholder 2"/>
          <p:cNvSpPr>
            <a:spLocks noGrp="1"/>
          </p:cNvSpPr>
          <p:nvPr>
            <p:ph type="body" idx="13" hasCustomPrompt="1"/>
          </p:nvPr>
        </p:nvSpPr>
        <p:spPr>
          <a:xfrm>
            <a:off x="395536" y="1700807"/>
            <a:ext cx="8280920" cy="474067"/>
          </a:xfrm>
          <a:prstGeom prst="rect">
            <a:avLst/>
          </a:prstGeom>
        </p:spPr>
        <p:txBody>
          <a:bodyPr anchor="b"/>
          <a:lstStyle>
            <a:lvl1pPr marL="0" indent="0">
              <a:buNone/>
              <a:defRPr sz="2400" b="0" i="1">
                <a:solidFill>
                  <a:srgbClr val="66666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subheading styles</a:t>
            </a:r>
          </a:p>
        </p:txBody>
      </p:sp>
    </p:spTree>
    <p:extLst>
      <p:ext uri="{BB962C8B-B14F-4D97-AF65-F5344CB8AC3E}">
        <p14:creationId xmlns:p14="http://schemas.microsoft.com/office/powerpoint/2010/main" val="27055334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6" Type="http://schemas.openxmlformats.org/officeDocument/2006/relationships/image" Target="../media/image2.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theme" Target="../theme/theme2.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image" Target="../media/image3.jp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image" Target="../media/image4.jpe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heme" Target="../theme/theme4.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6" y="0"/>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076" y="9665"/>
            <a:ext cx="9135880" cy="685800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 y="1101"/>
            <a:ext cx="9143998" cy="686214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0" r:id="rId1"/>
    <p:sldLayoutId id="2147483681"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12" cstate="print">
            <a:extLst>
              <a:ext uri="{28A0092B-C50C-407E-A947-70E740481C1C}">
                <a14:useLocalDpi xmlns:a14="http://schemas.microsoft.com/office/drawing/2010/main" val="0"/>
              </a:ext>
            </a:extLst>
          </a:blip>
          <a:stretch>
            <a:fillRect/>
          </a:stretch>
        </p:blipFill>
        <p:spPr bwMode="auto">
          <a:xfrm>
            <a:off x="5522" y="3879"/>
            <a:ext cx="9132955" cy="686214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4" r:id="rId10"/>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7.xml"/><Relationship Id="rId5" Type="http://schemas.openxmlformats.org/officeDocument/2006/relationships/image" Target="../media/image16.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3.bin"/><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4.bin"/><Relationship Id="rId1" Type="http://schemas.openxmlformats.org/officeDocument/2006/relationships/slideLayout" Target="../slideLayouts/slideLayout27.xml"/><Relationship Id="rId5" Type="http://schemas.openxmlformats.org/officeDocument/2006/relationships/image" Target="../media/image18.emf"/><Relationship Id="rId4" Type="http://schemas.openxmlformats.org/officeDocument/2006/relationships/oleObject" Target="../embeddings/oleObject5.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image" Target="../media/image21.gif"/><Relationship Id="rId1" Type="http://schemas.openxmlformats.org/officeDocument/2006/relationships/slideLayout" Target="../slideLayouts/slideLayout28.xml"/><Relationship Id="rId4" Type="http://schemas.openxmlformats.org/officeDocument/2006/relationships/image" Target="../media/image20.wmf"/></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descr="black rectangle for background to slide" title="black rectangle for background to slide"/>
          <p:cNvSpPr/>
          <p:nvPr/>
        </p:nvSpPr>
        <p:spPr>
          <a:xfrm>
            <a:off x="0" y="-269"/>
            <a:ext cx="9144000" cy="6858269"/>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magazine cover with a person wearing a helmet&#10;&#10;Description automatically generated">
            <a:extLst>
              <a:ext uri="{FF2B5EF4-FFF2-40B4-BE49-F238E27FC236}">
                <a16:creationId xmlns:a16="http://schemas.microsoft.com/office/drawing/2014/main" id="{14E17F65-CC33-3A77-F2A0-DA425AD9A50B}"/>
              </a:ext>
            </a:extLst>
          </p:cNvPr>
          <p:cNvPicPr>
            <a:picLocks noChangeAspect="1"/>
          </p:cNvPicPr>
          <p:nvPr/>
        </p:nvPicPr>
        <p:blipFill>
          <a:blip r:embed="rId2"/>
          <a:stretch>
            <a:fillRect/>
          </a:stretch>
        </p:blipFill>
        <p:spPr>
          <a:xfrm>
            <a:off x="2463800" y="203200"/>
            <a:ext cx="4216400" cy="6451600"/>
          </a:xfrm>
          <a:prstGeom prst="rect">
            <a:avLst/>
          </a:prstGeom>
        </p:spPr>
      </p:pic>
    </p:spTree>
    <p:extLst>
      <p:ext uri="{BB962C8B-B14F-4D97-AF65-F5344CB8AC3E}">
        <p14:creationId xmlns:p14="http://schemas.microsoft.com/office/powerpoint/2010/main" val="171940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title="histogram of data repeated from earlier slide"/>
          <p:cNvPicPr>
            <a:picLocks noChangeAspect="1"/>
          </p:cNvPicPr>
          <p:nvPr/>
        </p:nvPicPr>
        <p:blipFill>
          <a:blip r:embed="rId2" cstate="print"/>
          <a:stretch>
            <a:fillRect/>
          </a:stretch>
        </p:blipFill>
        <p:spPr>
          <a:xfrm>
            <a:off x="3250752" y="3639421"/>
            <a:ext cx="3302726" cy="2594324"/>
          </a:xfrm>
          <a:prstGeom prst="rect">
            <a:avLst/>
          </a:prstGeom>
        </p:spPr>
      </p:pic>
      <p:sp>
        <p:nvSpPr>
          <p:cNvPr id="6" name="Content Placeholder 2"/>
          <p:cNvSpPr>
            <a:spLocks noGrp="1"/>
          </p:cNvSpPr>
          <p:nvPr>
            <p:ph type="body" sz="quarter" idx="14"/>
          </p:nvPr>
        </p:nvSpPr>
        <p:spPr/>
        <p:txBody>
          <a:bodyPr rtlCol="0">
            <a:normAutofit/>
          </a:bodyPr>
          <a:lstStyle/>
          <a:p>
            <a:pPr marL="457200" lvl="1" indent="0" fontAlgn="auto">
              <a:spcAft>
                <a:spcPts val="0"/>
              </a:spcAft>
              <a:buNone/>
              <a:defRPr/>
            </a:pPr>
            <a:endParaRPr lang="en-GB" dirty="0">
              <a:solidFill>
                <a:schemeClr val="tx2">
                  <a:lumMod val="75000"/>
                </a:schemeClr>
              </a:solidFill>
            </a:endParaRPr>
          </a:p>
          <a:p>
            <a:pPr fontAlgn="auto">
              <a:spcAft>
                <a:spcPts val="0"/>
              </a:spcAft>
              <a:defRPr/>
            </a:pPr>
            <a:r>
              <a:rPr lang="en-GB" dirty="0"/>
              <a:t>Histograms help us to identify:</a:t>
            </a:r>
          </a:p>
          <a:p>
            <a:pPr lvl="1" fontAlgn="auto">
              <a:spcAft>
                <a:spcPts val="0"/>
              </a:spcAft>
              <a:defRPr/>
            </a:pPr>
            <a:r>
              <a:rPr lang="en-GB" dirty="0">
                <a:solidFill>
                  <a:schemeClr val="tx2">
                    <a:lumMod val="75000"/>
                  </a:schemeClr>
                </a:solidFill>
              </a:rPr>
              <a:t>The shape of the distribution</a:t>
            </a:r>
          </a:p>
          <a:p>
            <a:pPr lvl="1" fontAlgn="auto">
              <a:spcAft>
                <a:spcPts val="0"/>
              </a:spcAft>
              <a:defRPr/>
            </a:pPr>
            <a:r>
              <a:rPr lang="en-GB" dirty="0">
                <a:solidFill>
                  <a:schemeClr val="tx2">
                    <a:lumMod val="75000"/>
                  </a:schemeClr>
                </a:solidFill>
              </a:rPr>
              <a:t>Unusual scores</a:t>
            </a:r>
          </a:p>
        </p:txBody>
      </p:sp>
      <p:sp>
        <p:nvSpPr>
          <p:cNvPr id="2" name="Title 1"/>
          <p:cNvSpPr>
            <a:spLocks noGrp="1"/>
          </p:cNvSpPr>
          <p:nvPr>
            <p:ph type="ctrTitle"/>
          </p:nvPr>
        </p:nvSpPr>
        <p:spPr/>
        <p:txBody>
          <a:bodyPr/>
          <a:lstStyle/>
          <a:p>
            <a:r>
              <a:rPr lang="en-GB" dirty="0"/>
              <a:t>Why plot/organise your data?</a:t>
            </a:r>
          </a:p>
        </p:txBody>
      </p:sp>
    </p:spTree>
    <p:extLst>
      <p:ext uri="{BB962C8B-B14F-4D97-AF65-F5344CB8AC3E}">
        <p14:creationId xmlns:p14="http://schemas.microsoft.com/office/powerpoint/2010/main" val="127727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title="showing group of people and subsample of those people"/>
          <p:cNvPicPr>
            <a:picLocks noChangeAspect="1"/>
          </p:cNvPicPr>
          <p:nvPr/>
        </p:nvPicPr>
        <p:blipFill rotWithShape="1">
          <a:blip r:embed="rId3">
            <a:extLst>
              <a:ext uri="{28A0092B-C50C-407E-A947-70E740481C1C}">
                <a14:useLocalDpi xmlns:a14="http://schemas.microsoft.com/office/drawing/2010/main" val="0"/>
              </a:ext>
            </a:extLst>
          </a:blip>
          <a:srcRect l="2885" t="8110" r="11439" b="32140"/>
          <a:stretch/>
        </p:blipFill>
        <p:spPr>
          <a:xfrm>
            <a:off x="6007158" y="2733546"/>
            <a:ext cx="2706932" cy="2059405"/>
          </a:xfrm>
          <a:prstGeom prst="rect">
            <a:avLst/>
          </a:prstGeom>
        </p:spPr>
      </p:pic>
      <p:cxnSp>
        <p:nvCxnSpPr>
          <p:cNvPr id="36" name="Straight Arrow Connector 35" title="arrow indicating sample is drawn from population"/>
          <p:cNvCxnSpPr/>
          <p:nvPr/>
        </p:nvCxnSpPr>
        <p:spPr>
          <a:xfrm flipH="1">
            <a:off x="7258642" y="3652656"/>
            <a:ext cx="574760" cy="0"/>
          </a:xfrm>
          <a:prstGeom prst="straightConnector1">
            <a:avLst/>
          </a:prstGeom>
          <a:ln w="7620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467544" y="1648611"/>
            <a:ext cx="5298588" cy="4689205"/>
          </a:xfrm>
          <a:noFill/>
        </p:spPr>
        <p:txBody>
          <a:bodyPr/>
          <a:lstStyle/>
          <a:p>
            <a:pPr marL="0" indent="0">
              <a:buNone/>
            </a:pPr>
            <a:r>
              <a:rPr lang="en-GB" dirty="0">
                <a:sym typeface="Wingdings"/>
              </a:rPr>
              <a:t> </a:t>
            </a:r>
            <a:r>
              <a:rPr lang="en-GB" dirty="0"/>
              <a:t>You can’t test everyone: Get a sample</a:t>
            </a:r>
          </a:p>
          <a:p>
            <a:endParaRPr lang="en-GB" dirty="0"/>
          </a:p>
          <a:p>
            <a:r>
              <a:rPr lang="en-GB" dirty="0"/>
              <a:t>We assume (or test whether) the actual data from the sample approximates patterns found from the whole population</a:t>
            </a:r>
          </a:p>
          <a:p>
            <a:pPr lvl="1"/>
            <a:r>
              <a:rPr lang="en-GB" dirty="0"/>
              <a:t>This is called </a:t>
            </a:r>
            <a:r>
              <a:rPr lang="en-GB" b="1" dirty="0"/>
              <a:t>inferential</a:t>
            </a:r>
            <a:r>
              <a:rPr lang="en-GB" dirty="0"/>
              <a:t> statistics</a:t>
            </a:r>
          </a:p>
          <a:p>
            <a:pPr marL="0" indent="0">
              <a:buNone/>
            </a:pPr>
            <a:endParaRPr lang="en-GB" dirty="0"/>
          </a:p>
        </p:txBody>
      </p:sp>
      <p:sp>
        <p:nvSpPr>
          <p:cNvPr id="2" name="Title 1"/>
          <p:cNvSpPr>
            <a:spLocks noGrp="1"/>
          </p:cNvSpPr>
          <p:nvPr>
            <p:ph type="ctrTitle"/>
          </p:nvPr>
        </p:nvSpPr>
        <p:spPr/>
        <p:txBody>
          <a:bodyPr/>
          <a:lstStyle/>
          <a:p>
            <a:r>
              <a:rPr lang="en-GB" dirty="0"/>
              <a:t>Samples and statistics</a:t>
            </a:r>
          </a:p>
        </p:txBody>
      </p:sp>
    </p:spTree>
    <p:extLst>
      <p:ext uri="{BB962C8B-B14F-4D97-AF65-F5344CB8AC3E}">
        <p14:creationId xmlns:p14="http://schemas.microsoft.com/office/powerpoint/2010/main" val="1227320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5504" y="4811408"/>
            <a:ext cx="8219256" cy="1701260"/>
          </a:xfrm>
        </p:spPr>
        <p:txBody>
          <a:bodyPr/>
          <a:lstStyle/>
          <a:p>
            <a:pPr marL="57150" indent="0">
              <a:buNone/>
            </a:pPr>
            <a:r>
              <a:rPr lang="en-US" b="1" dirty="0">
                <a:solidFill>
                  <a:srgbClr val="D52B1E"/>
                </a:solidFill>
                <a:latin typeface="+mj-lt"/>
                <a:ea typeface="+mj-ea"/>
                <a:cs typeface="+mj-cs"/>
              </a:rPr>
              <a:t>Mean (</a:t>
            </a:r>
            <a:r>
              <a:rPr lang="en-GB" b="1" dirty="0">
                <a:solidFill>
                  <a:srgbClr val="D52B1E"/>
                </a:solidFill>
                <a:latin typeface="+mj-lt"/>
                <a:ea typeface="+mj-ea"/>
                <a:cs typeface="+mj-cs"/>
              </a:rPr>
              <a:t>μ) </a:t>
            </a:r>
            <a:r>
              <a:rPr lang="en-GB" dirty="0"/>
              <a:t>– </a:t>
            </a:r>
            <a:r>
              <a:rPr lang="en-US" dirty="0"/>
              <a:t>Determines the location of the </a:t>
            </a:r>
            <a:r>
              <a:rPr lang="en-US" dirty="0" err="1"/>
              <a:t>centre</a:t>
            </a:r>
            <a:r>
              <a:rPr lang="en-US" dirty="0"/>
              <a:t> of the graph</a:t>
            </a:r>
          </a:p>
        </p:txBody>
      </p:sp>
      <p:pic>
        <p:nvPicPr>
          <p:cNvPr id="6" name="Picture 2" descr="showing curves of 4 normal distributions, with mean of 0 and standard deviation of 0.2, 1.0, and 5.0 for 3 curves, and mean of -2 and standard deviation of 0.5 for the other curve." title="graphs of 4 normal distribution curves"/>
          <p:cNvPicPr>
            <a:picLocks noChangeAspect="1" noChangeArrowheads="1"/>
          </p:cNvPicPr>
          <p:nvPr/>
        </p:nvPicPr>
        <p:blipFill>
          <a:blip r:embed="rId2" cstate="print"/>
          <a:srcRect/>
          <a:stretch>
            <a:fillRect/>
          </a:stretch>
        </p:blipFill>
        <p:spPr bwMode="auto">
          <a:xfrm>
            <a:off x="2160511" y="1919458"/>
            <a:ext cx="4234083" cy="2705579"/>
          </a:xfrm>
          <a:prstGeom prst="rect">
            <a:avLst/>
          </a:prstGeom>
          <a:noFill/>
        </p:spPr>
      </p:pic>
      <p:sp>
        <p:nvSpPr>
          <p:cNvPr id="3" name="Title 2"/>
          <p:cNvSpPr>
            <a:spLocks noGrp="1"/>
          </p:cNvSpPr>
          <p:nvPr>
            <p:ph type="ctrTitle"/>
          </p:nvPr>
        </p:nvSpPr>
        <p:spPr/>
        <p:txBody>
          <a:bodyPr/>
          <a:lstStyle/>
          <a:p>
            <a:r>
              <a:rPr lang="en-US" dirty="0"/>
              <a:t>Normal distribution	</a:t>
            </a:r>
          </a:p>
        </p:txBody>
      </p:sp>
    </p:spTree>
    <p:extLst>
      <p:ext uri="{BB962C8B-B14F-4D97-AF65-F5344CB8AC3E}">
        <p14:creationId xmlns:p14="http://schemas.microsoft.com/office/powerpoint/2010/main" val="485194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Measures of central tendency</a:t>
            </a:r>
          </a:p>
        </p:txBody>
      </p:sp>
      <p:sp>
        <p:nvSpPr>
          <p:cNvPr id="3" name="Content Placeholder 2"/>
          <p:cNvSpPr>
            <a:spLocks noGrp="1"/>
          </p:cNvSpPr>
          <p:nvPr>
            <p:ph type="body" sz="quarter" idx="14"/>
          </p:nvPr>
        </p:nvSpPr>
        <p:spPr/>
        <p:txBody>
          <a:bodyPr/>
          <a:lstStyle/>
          <a:p>
            <a:pPr marL="0" indent="0">
              <a:buNone/>
            </a:pPr>
            <a:r>
              <a:rPr lang="en-GB" dirty="0"/>
              <a:t>These provide you a single value that describes the way in which a group of data clusters around a central value, i.e. the centre of a data set.</a:t>
            </a:r>
          </a:p>
          <a:p>
            <a:pPr marL="0" indent="0">
              <a:buNone/>
            </a:pPr>
            <a:endParaRPr lang="en-GB" dirty="0"/>
          </a:p>
          <a:p>
            <a:pPr marL="0" indent="0">
              <a:buNone/>
            </a:pPr>
            <a:r>
              <a:rPr lang="en-GB" dirty="0"/>
              <a:t>There exists three measures of central tendency:</a:t>
            </a:r>
          </a:p>
          <a:p>
            <a:pPr lvl="1"/>
            <a:r>
              <a:rPr lang="en-GB" sz="2400" b="1" dirty="0">
                <a:solidFill>
                  <a:srgbClr val="D52B1E"/>
                </a:solidFill>
                <a:latin typeface="+mj-lt"/>
                <a:ea typeface="+mj-ea"/>
                <a:cs typeface="+mj-cs"/>
              </a:rPr>
              <a:t>Mode</a:t>
            </a:r>
          </a:p>
          <a:p>
            <a:pPr lvl="1"/>
            <a:r>
              <a:rPr lang="en-GB" sz="2400" b="1" dirty="0">
                <a:solidFill>
                  <a:srgbClr val="D52B1E"/>
                </a:solidFill>
                <a:latin typeface="+mj-lt"/>
                <a:ea typeface="+mj-ea"/>
                <a:cs typeface="+mj-cs"/>
              </a:rPr>
              <a:t>Median</a:t>
            </a:r>
          </a:p>
          <a:p>
            <a:pPr lvl="1"/>
            <a:r>
              <a:rPr lang="en-GB" sz="2400" b="1" dirty="0">
                <a:solidFill>
                  <a:srgbClr val="D52B1E"/>
                </a:solidFill>
                <a:latin typeface="+mj-lt"/>
                <a:ea typeface="+mj-ea"/>
                <a:cs typeface="+mj-cs"/>
              </a:rPr>
              <a:t>Mean</a:t>
            </a:r>
          </a:p>
          <a:p>
            <a:pPr lvl="1">
              <a:buFont typeface="Wingdings" charset="0"/>
              <a:buChar char="à"/>
            </a:pPr>
            <a:r>
              <a:rPr lang="en-GB" dirty="0">
                <a:sym typeface="Wingdings"/>
              </a:rPr>
              <a:t>Each better suited for specific levels of measurement </a:t>
            </a:r>
          </a:p>
          <a:p>
            <a:pPr marL="457200" lvl="1" indent="0">
              <a:buNone/>
            </a:pPr>
            <a:r>
              <a:rPr lang="en-GB" dirty="0">
                <a:sym typeface="Wingdings"/>
              </a:rPr>
              <a:t>(Nominal, Ordinal, Interval, Ratio)</a:t>
            </a:r>
            <a:endParaRPr lang="en-GB" dirty="0"/>
          </a:p>
        </p:txBody>
      </p:sp>
    </p:spTree>
    <p:extLst>
      <p:ext uri="{BB962C8B-B14F-4D97-AF65-F5344CB8AC3E}">
        <p14:creationId xmlns:p14="http://schemas.microsoft.com/office/powerpoint/2010/main" val="2479084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title="figure showing bimodal distribution"/>
          <p:cNvPicPr>
            <a:picLocks noChangeAspect="1" noChangeArrowheads="1"/>
          </p:cNvPicPr>
          <p:nvPr/>
        </p:nvPicPr>
        <p:blipFill>
          <a:blip r:embed="rId2" cstate="print"/>
          <a:srcRect/>
          <a:stretch>
            <a:fillRect/>
          </a:stretch>
        </p:blipFill>
        <p:spPr bwMode="auto">
          <a:xfrm>
            <a:off x="4881100" y="4301605"/>
            <a:ext cx="3953603" cy="2454418"/>
          </a:xfrm>
          <a:prstGeom prst="rect">
            <a:avLst/>
          </a:prstGeom>
          <a:noFill/>
        </p:spPr>
      </p:pic>
      <p:cxnSp>
        <p:nvCxnSpPr>
          <p:cNvPr id="7" name="Straight Arrow Connector 6" title="arrow pointing to first mode of bimodal distribution"/>
          <p:cNvCxnSpPr/>
          <p:nvPr/>
        </p:nvCxnSpPr>
        <p:spPr>
          <a:xfrm>
            <a:off x="8239432" y="3986153"/>
            <a:ext cx="8194" cy="630904"/>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 name="Straight Arrow Connector 4" title=" arrow pointing to second mode of bimodal distribution"/>
          <p:cNvCxnSpPr/>
          <p:nvPr/>
        </p:nvCxnSpPr>
        <p:spPr>
          <a:xfrm>
            <a:off x="6251677" y="4055806"/>
            <a:ext cx="8194" cy="630904"/>
          </a:xfrm>
          <a:prstGeom prst="straightConnector1">
            <a:avLst/>
          </a:prstGeom>
          <a:ln w="5715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type="body" sz="quarter" idx="14"/>
          </p:nvPr>
        </p:nvSpPr>
        <p:spPr/>
        <p:txBody>
          <a:bodyPr>
            <a:normAutofit/>
          </a:bodyPr>
          <a:lstStyle/>
          <a:p>
            <a:r>
              <a:rPr lang="en-GB" dirty="0"/>
              <a:t>The most frequent score/data</a:t>
            </a:r>
          </a:p>
          <a:p>
            <a:endParaRPr lang="en-GB" dirty="0"/>
          </a:p>
          <a:p>
            <a:r>
              <a:rPr lang="en-GB" dirty="0"/>
              <a:t>Level of measurement: Nominal, ordinal or interval/ratio</a:t>
            </a:r>
          </a:p>
          <a:p>
            <a:endParaRPr lang="en-GB" dirty="0"/>
          </a:p>
          <a:p>
            <a:r>
              <a:rPr lang="en-GB" dirty="0"/>
              <a:t>Shape of distribution: Bimodal or multimodal</a:t>
            </a:r>
          </a:p>
          <a:p>
            <a:pPr marL="514350" indent="-514350">
              <a:buNone/>
            </a:pPr>
            <a:endParaRPr lang="en-GB" dirty="0"/>
          </a:p>
          <a:p>
            <a:pPr marL="914400" lvl="1" indent="-514350">
              <a:buNone/>
            </a:pPr>
            <a:endParaRPr lang="en-GB" dirty="0"/>
          </a:p>
          <a:p>
            <a:pPr marL="514350" indent="-514350">
              <a:buAutoNum type="arabicParenR"/>
            </a:pPr>
            <a:endParaRPr lang="en-GB" dirty="0"/>
          </a:p>
        </p:txBody>
      </p:sp>
      <p:sp>
        <p:nvSpPr>
          <p:cNvPr id="2" name="Title 1"/>
          <p:cNvSpPr>
            <a:spLocks noGrp="1"/>
          </p:cNvSpPr>
          <p:nvPr>
            <p:ph type="ctrTitle"/>
          </p:nvPr>
        </p:nvSpPr>
        <p:spPr/>
        <p:txBody>
          <a:bodyPr>
            <a:normAutofit/>
          </a:bodyPr>
          <a:lstStyle/>
          <a:p>
            <a:r>
              <a:rPr lang="en-GB" dirty="0"/>
              <a:t>Mode</a:t>
            </a:r>
          </a:p>
        </p:txBody>
      </p:sp>
    </p:spTree>
    <p:extLst>
      <p:ext uri="{BB962C8B-B14F-4D97-AF65-F5344CB8AC3E}">
        <p14:creationId xmlns:p14="http://schemas.microsoft.com/office/powerpoint/2010/main" val="3843391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title="bar graph showing median value highlighted in centre"/>
          <p:cNvPicPr>
            <a:picLocks noChangeAspect="1"/>
          </p:cNvPicPr>
          <p:nvPr/>
        </p:nvPicPr>
        <p:blipFill rotWithShape="1">
          <a:blip r:embed="rId2"/>
          <a:srcRect t="27456"/>
          <a:stretch/>
        </p:blipFill>
        <p:spPr>
          <a:xfrm>
            <a:off x="2028840" y="4368993"/>
            <a:ext cx="4875578" cy="1924902"/>
          </a:xfrm>
          <a:prstGeom prst="rect">
            <a:avLst/>
          </a:prstGeom>
        </p:spPr>
      </p:pic>
      <p:sp>
        <p:nvSpPr>
          <p:cNvPr id="3" name="Content Placeholder 2"/>
          <p:cNvSpPr>
            <a:spLocks noGrp="1"/>
          </p:cNvSpPr>
          <p:nvPr>
            <p:ph type="body" sz="quarter" idx="14"/>
          </p:nvPr>
        </p:nvSpPr>
        <p:spPr/>
        <p:txBody>
          <a:bodyPr>
            <a:normAutofit/>
          </a:bodyPr>
          <a:lstStyle/>
          <a:p>
            <a:r>
              <a:rPr lang="en-GB" dirty="0"/>
              <a:t>The middle score when scores are ordered.</a:t>
            </a:r>
          </a:p>
          <a:p>
            <a:endParaRPr lang="en-GB" dirty="0"/>
          </a:p>
          <a:p>
            <a:r>
              <a:rPr lang="en-GB" dirty="0"/>
              <a:t>Level of measurement: Ordinal or interval/ratio</a:t>
            </a:r>
          </a:p>
          <a:p>
            <a:endParaRPr lang="en-GB" dirty="0"/>
          </a:p>
          <a:p>
            <a:pPr marL="914400" lvl="1" indent="-514350">
              <a:buNone/>
            </a:pPr>
            <a:endParaRPr lang="en-GB" dirty="0"/>
          </a:p>
          <a:p>
            <a:pPr marL="514350" indent="-514350">
              <a:buAutoNum type="arabicParenR"/>
            </a:pPr>
            <a:endParaRPr lang="en-GB" dirty="0"/>
          </a:p>
        </p:txBody>
      </p:sp>
      <p:sp>
        <p:nvSpPr>
          <p:cNvPr id="2" name="Title 1"/>
          <p:cNvSpPr>
            <a:spLocks noGrp="1"/>
          </p:cNvSpPr>
          <p:nvPr>
            <p:ph type="ctrTitle"/>
          </p:nvPr>
        </p:nvSpPr>
        <p:spPr/>
        <p:txBody>
          <a:bodyPr>
            <a:normAutofit/>
          </a:bodyPr>
          <a:lstStyle/>
          <a:p>
            <a:r>
              <a:rPr lang="en-GB" dirty="0"/>
              <a:t>Median</a:t>
            </a:r>
          </a:p>
        </p:txBody>
      </p:sp>
    </p:spTree>
    <p:extLst>
      <p:ext uri="{BB962C8B-B14F-4D97-AF65-F5344CB8AC3E}">
        <p14:creationId xmlns:p14="http://schemas.microsoft.com/office/powerpoint/2010/main" val="155326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title="histogram of distribution of data shown earlier in slides">
            <a:extLst>
              <a:ext uri="{FF2B5EF4-FFF2-40B4-BE49-F238E27FC236}">
                <a16:creationId xmlns:a16="http://schemas.microsoft.com/office/drawing/2014/main" id="{AC54A988-3B88-0D42-B950-F5620F4E9BA2}"/>
              </a:ext>
            </a:extLst>
          </p:cNvPr>
          <p:cNvPicPr>
            <a:picLocks noChangeAspect="1"/>
          </p:cNvPicPr>
          <p:nvPr/>
        </p:nvPicPr>
        <p:blipFill>
          <a:blip r:embed="rId3" cstate="print"/>
          <a:stretch>
            <a:fillRect/>
          </a:stretch>
        </p:blipFill>
        <p:spPr>
          <a:xfrm>
            <a:off x="2484398" y="4003326"/>
            <a:ext cx="3302726" cy="2594324"/>
          </a:xfrm>
          <a:prstGeom prst="rect">
            <a:avLst/>
          </a:prstGeom>
        </p:spPr>
      </p:pic>
      <p:sp>
        <p:nvSpPr>
          <p:cNvPr id="3" name="Content Placeholder 2"/>
          <p:cNvSpPr>
            <a:spLocks noGrp="1"/>
          </p:cNvSpPr>
          <p:nvPr>
            <p:ph type="body" sz="quarter" idx="14"/>
          </p:nvPr>
        </p:nvSpPr>
        <p:spPr/>
        <p:txBody>
          <a:bodyPr>
            <a:normAutofit/>
          </a:bodyPr>
          <a:lstStyle/>
          <a:p>
            <a:r>
              <a:rPr lang="en-GB" dirty="0"/>
              <a:t>It is the average, i.e. the sum of all scores (</a:t>
            </a:r>
            <a:r>
              <a:rPr lang="en-GB" i="1" dirty="0"/>
              <a:t>x</a:t>
            </a:r>
            <a:r>
              <a:rPr lang="en-GB" i="1" baseline="-25000" dirty="0"/>
              <a:t>i</a:t>
            </a:r>
            <a:r>
              <a:rPr lang="en-GB" dirty="0"/>
              <a:t>) divided by the number of scores (</a:t>
            </a:r>
            <a:r>
              <a:rPr lang="en-GB" i="1" dirty="0"/>
              <a:t>n</a:t>
            </a:r>
            <a:r>
              <a:rPr lang="en-GB" dirty="0"/>
              <a:t>).</a:t>
            </a:r>
          </a:p>
          <a:p>
            <a:endParaRPr lang="en-GB" dirty="0"/>
          </a:p>
          <a:p>
            <a:r>
              <a:rPr lang="en-GB" dirty="0"/>
              <a:t>Level of measurement: Interval or ratio</a:t>
            </a:r>
          </a:p>
          <a:p>
            <a:endParaRPr lang="en-GB" dirty="0"/>
          </a:p>
        </p:txBody>
      </p:sp>
      <p:sp>
        <p:nvSpPr>
          <p:cNvPr id="2" name="Title 1"/>
          <p:cNvSpPr>
            <a:spLocks noGrp="1"/>
          </p:cNvSpPr>
          <p:nvPr>
            <p:ph type="ctrTitle"/>
          </p:nvPr>
        </p:nvSpPr>
        <p:spPr/>
        <p:txBody>
          <a:bodyPr>
            <a:normAutofit/>
          </a:bodyPr>
          <a:lstStyle/>
          <a:p>
            <a:r>
              <a:rPr lang="en-GB" dirty="0"/>
              <a:t>Mean (μ)</a:t>
            </a:r>
          </a:p>
        </p:txBody>
      </p:sp>
    </p:spTree>
    <p:extLst>
      <p:ext uri="{BB962C8B-B14F-4D97-AF65-F5344CB8AC3E}">
        <p14:creationId xmlns:p14="http://schemas.microsoft.com/office/powerpoint/2010/main" val="196244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4" descr="unimodal distribution shown mode, median, mean at same value. positive skewness distribution shows mode &lt; median &lt; mean. Negative skewness shows mean &lt; median &lt; mode. Bimodal distribution shows two modes, and median and mean between the modes." title="curves showing different distributions"/>
          <p:cNvPicPr>
            <a:picLocks noChangeAspect="1"/>
          </p:cNvPicPr>
          <p:nvPr/>
        </p:nvPicPr>
        <p:blipFill>
          <a:blip r:embed="rId2">
            <a:extLst>
              <a:ext uri="{28A0092B-C50C-407E-A947-70E740481C1C}">
                <a14:useLocalDpi xmlns:a14="http://schemas.microsoft.com/office/drawing/2010/main" val="0"/>
              </a:ext>
            </a:extLst>
          </a:blip>
          <a:srcRect t="-10524" b="-10524"/>
          <a:stretch>
            <a:fillRect/>
          </a:stretch>
        </p:blipFill>
        <p:spPr>
          <a:xfrm>
            <a:off x="365944" y="1853208"/>
            <a:ext cx="8219256" cy="4425355"/>
          </a:xfrm>
          <a:prstGeom prst="rect">
            <a:avLst/>
          </a:prstGeom>
        </p:spPr>
      </p:pic>
      <p:sp>
        <p:nvSpPr>
          <p:cNvPr id="4" name="Rectangle 3" title="box around the unimodal distribution curve"/>
          <p:cNvSpPr/>
          <p:nvPr/>
        </p:nvSpPr>
        <p:spPr>
          <a:xfrm>
            <a:off x="247617" y="1853208"/>
            <a:ext cx="3003402" cy="2523767"/>
          </a:xfrm>
          <a:prstGeom prst="rect">
            <a:avLst/>
          </a:prstGeom>
          <a:noFill/>
          <a:ln w="5715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 name="TextBox 2"/>
          <p:cNvSpPr txBox="1"/>
          <p:nvPr/>
        </p:nvSpPr>
        <p:spPr>
          <a:xfrm>
            <a:off x="830730" y="1987849"/>
            <a:ext cx="2075734" cy="369332"/>
          </a:xfrm>
          <a:prstGeom prst="rect">
            <a:avLst/>
          </a:prstGeom>
          <a:noFill/>
        </p:spPr>
        <p:txBody>
          <a:bodyPr wrap="none" rtlCol="0">
            <a:spAutoFit/>
          </a:bodyPr>
          <a:lstStyle/>
          <a:p>
            <a:r>
              <a:rPr lang="en-GB" b="1" u="sng" dirty="0">
                <a:solidFill>
                  <a:srgbClr val="FF0000"/>
                </a:solidFill>
              </a:rPr>
              <a:t>Normal distribution</a:t>
            </a:r>
          </a:p>
        </p:txBody>
      </p:sp>
      <p:sp>
        <p:nvSpPr>
          <p:cNvPr id="2" name="Title 1"/>
          <p:cNvSpPr>
            <a:spLocks noGrp="1"/>
          </p:cNvSpPr>
          <p:nvPr>
            <p:ph type="ctrTitle"/>
          </p:nvPr>
        </p:nvSpPr>
        <p:spPr/>
        <p:txBody>
          <a:bodyPr/>
          <a:lstStyle/>
          <a:p>
            <a:r>
              <a:rPr lang="en-GB" dirty="0"/>
              <a:t>Which is your data?</a:t>
            </a:r>
          </a:p>
        </p:txBody>
      </p:sp>
    </p:spTree>
    <p:extLst>
      <p:ext uri="{BB962C8B-B14F-4D97-AF65-F5344CB8AC3E}">
        <p14:creationId xmlns:p14="http://schemas.microsoft.com/office/powerpoint/2010/main" val="155616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4404756"/>
            <a:ext cx="8219256" cy="2052697"/>
          </a:xfrm>
        </p:spPr>
        <p:txBody>
          <a:bodyPr/>
          <a:lstStyle/>
          <a:p>
            <a:r>
              <a:rPr lang="en-US" dirty="0"/>
              <a:t>We assume (or test) that the actual data comes from a “normal distribution” of data</a:t>
            </a:r>
          </a:p>
          <a:p>
            <a:r>
              <a:rPr lang="en-US" dirty="0"/>
              <a:t>The shape of the normal distribution depends on two factors:</a:t>
            </a:r>
          </a:p>
          <a:p>
            <a:pPr lvl="1"/>
            <a:r>
              <a:rPr lang="en-US" sz="2400" b="1" dirty="0">
                <a:solidFill>
                  <a:srgbClr val="D52B1E"/>
                </a:solidFill>
                <a:latin typeface="+mj-lt"/>
                <a:ea typeface="+mj-ea"/>
                <a:cs typeface="+mj-cs"/>
              </a:rPr>
              <a:t>Mean (</a:t>
            </a:r>
            <a:r>
              <a:rPr lang="en-GB" sz="2400" b="1" dirty="0">
                <a:solidFill>
                  <a:srgbClr val="D52B1E"/>
                </a:solidFill>
                <a:latin typeface="+mj-lt"/>
                <a:ea typeface="+mj-ea"/>
                <a:cs typeface="+mj-cs"/>
              </a:rPr>
              <a:t>μ) </a:t>
            </a:r>
            <a:r>
              <a:rPr lang="en-GB" sz="2400" dirty="0"/>
              <a:t>– Measure of central tendency</a:t>
            </a:r>
            <a:endParaRPr lang="en-US" sz="2400" dirty="0"/>
          </a:p>
          <a:p>
            <a:pPr lvl="1"/>
            <a:r>
              <a:rPr lang="en-US" sz="2400" b="1" dirty="0">
                <a:solidFill>
                  <a:srgbClr val="D52B1E"/>
                </a:solidFill>
                <a:latin typeface="+mj-lt"/>
                <a:ea typeface="+mj-ea"/>
                <a:cs typeface="+mj-cs"/>
              </a:rPr>
              <a:t>Standard Deviation (</a:t>
            </a:r>
            <a:r>
              <a:rPr lang="en-GB" sz="2400" b="1" dirty="0" err="1">
                <a:solidFill>
                  <a:srgbClr val="D52B1E"/>
                </a:solidFill>
                <a:latin typeface="+mj-lt"/>
                <a:ea typeface="+mj-ea"/>
                <a:cs typeface="+mj-cs"/>
              </a:rPr>
              <a:t>σ</a:t>
            </a:r>
            <a:r>
              <a:rPr lang="en-US" sz="2400" b="1" dirty="0">
                <a:solidFill>
                  <a:srgbClr val="D52B1E"/>
                </a:solidFill>
                <a:latin typeface="+mj-lt"/>
                <a:ea typeface="+mj-ea"/>
                <a:cs typeface="+mj-cs"/>
              </a:rPr>
              <a:t>) </a:t>
            </a:r>
            <a:r>
              <a:rPr lang="en-US" sz="2400" dirty="0"/>
              <a:t>– Measure of variability</a:t>
            </a:r>
          </a:p>
        </p:txBody>
      </p:sp>
      <p:sp>
        <p:nvSpPr>
          <p:cNvPr id="3" name="Title 2"/>
          <p:cNvSpPr>
            <a:spLocks noGrp="1"/>
          </p:cNvSpPr>
          <p:nvPr>
            <p:ph type="ctrTitle"/>
          </p:nvPr>
        </p:nvSpPr>
        <p:spPr/>
        <p:txBody>
          <a:bodyPr/>
          <a:lstStyle/>
          <a:p>
            <a:r>
              <a:rPr lang="en-US" dirty="0"/>
              <a:t>Normal distribution: Reminder	</a:t>
            </a:r>
          </a:p>
        </p:txBody>
      </p:sp>
      <p:pic>
        <p:nvPicPr>
          <p:cNvPr id="5" name="Picture 2" descr="showing curves of 4 normal distributions, with mean of 0 and standard deviation of 0.2, 1.0, and 5.0 for 3 curves, and mean of -2 and standard deviation of 0.5 for the other curve." title="graphs of 4 normal distribution curves"/>
          <p:cNvPicPr>
            <a:picLocks noChangeAspect="1" noChangeArrowheads="1"/>
          </p:cNvPicPr>
          <p:nvPr/>
        </p:nvPicPr>
        <p:blipFill>
          <a:blip r:embed="rId2" cstate="print"/>
          <a:srcRect/>
          <a:stretch>
            <a:fillRect/>
          </a:stretch>
        </p:blipFill>
        <p:spPr bwMode="auto">
          <a:xfrm>
            <a:off x="2160511" y="1919458"/>
            <a:ext cx="4234083" cy="2705579"/>
          </a:xfrm>
          <a:prstGeom prst="rect">
            <a:avLst/>
          </a:prstGeom>
          <a:noFill/>
        </p:spPr>
      </p:pic>
    </p:spTree>
    <p:extLst>
      <p:ext uri="{BB962C8B-B14F-4D97-AF65-F5344CB8AC3E}">
        <p14:creationId xmlns:p14="http://schemas.microsoft.com/office/powerpoint/2010/main" val="2761727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title="(mu symbol inserted in the other text)"/>
          <p:cNvGrpSpPr/>
          <p:nvPr/>
        </p:nvGrpSpPr>
        <p:grpSpPr>
          <a:xfrm>
            <a:off x="3635896" y="4165929"/>
            <a:ext cx="3961360" cy="923330"/>
            <a:chOff x="3347864" y="3356992"/>
            <a:chExt cx="3961360" cy="923330"/>
          </a:xfrm>
        </p:grpSpPr>
        <p:sp>
          <p:nvSpPr>
            <p:cNvPr id="9" name="TextBox 8" title="text stating: Where mu is the mean xi is each data point, n is the number of data points&#10;"/>
            <p:cNvSpPr txBox="1"/>
            <p:nvPr/>
          </p:nvSpPr>
          <p:spPr>
            <a:xfrm>
              <a:off x="3347864" y="3356992"/>
              <a:ext cx="3961360" cy="923330"/>
            </a:xfrm>
            <a:prstGeom prst="rect">
              <a:avLst/>
            </a:prstGeom>
            <a:solidFill>
              <a:srgbClr val="FFFFFF"/>
            </a:solidFill>
            <a:ln>
              <a:noFill/>
            </a:ln>
          </p:spPr>
          <p:txBody>
            <a:bodyPr wrap="none" rtlCol="0">
              <a:spAutoFit/>
            </a:bodyPr>
            <a:lstStyle/>
            <a:p>
              <a:r>
                <a:rPr lang="en-GB" dirty="0"/>
                <a:t>Where         is the mean</a:t>
              </a:r>
            </a:p>
            <a:p>
              <a:r>
                <a:rPr lang="en-GB" dirty="0"/>
                <a:t>	</a:t>
              </a:r>
              <a:r>
                <a:rPr lang="en-GB" i="1" dirty="0"/>
                <a:t>x</a:t>
              </a:r>
              <a:r>
                <a:rPr lang="en-GB" i="1" baseline="-25000" dirty="0"/>
                <a:t>i</a:t>
              </a:r>
              <a:r>
                <a:rPr lang="en-GB" dirty="0"/>
                <a:t> is each data point </a:t>
              </a:r>
            </a:p>
            <a:p>
              <a:r>
                <a:rPr lang="en-GB" dirty="0"/>
                <a:t>	</a:t>
              </a:r>
              <a:r>
                <a:rPr lang="en-GB" i="1" dirty="0"/>
                <a:t>n</a:t>
              </a:r>
              <a:r>
                <a:rPr lang="en-GB" dirty="0"/>
                <a:t> is the number of data points</a:t>
              </a:r>
              <a:endParaRPr lang="en-GB" baseline="-25000" dirty="0"/>
            </a:p>
          </p:txBody>
        </p:sp>
        <p:graphicFrame>
          <p:nvGraphicFramePr>
            <p:cNvPr id="10" name="Object 4"/>
            <p:cNvGraphicFramePr>
              <a:graphicFrameLocks noChangeAspect="1"/>
            </p:cNvGraphicFramePr>
            <p:nvPr>
              <p:extLst>
                <p:ext uri="{D42A27DB-BD31-4B8C-83A1-F6EECF244321}">
                  <p14:modId xmlns:p14="http://schemas.microsoft.com/office/powerpoint/2010/main" val="3199192279"/>
                </p:ext>
              </p:extLst>
            </p:nvPr>
          </p:nvGraphicFramePr>
          <p:xfrm>
            <a:off x="4295030" y="3473742"/>
            <a:ext cx="211138" cy="249238"/>
          </p:xfrm>
          <a:graphic>
            <a:graphicData uri="http://schemas.openxmlformats.org/presentationml/2006/ole">
              <mc:AlternateContent xmlns:mc="http://schemas.openxmlformats.org/markup-compatibility/2006">
                <mc:Choice xmlns:v="urn:schemas-microsoft-com:vml" Requires="v">
                  <p:oleObj name="Equation" r:id="rId2" imgW="139700" imgH="165100" progId="Equation.3">
                    <p:embed/>
                  </p:oleObj>
                </mc:Choice>
                <mc:Fallback>
                  <p:oleObj name="Equation" r:id="rId2" imgW="139700" imgH="165100" progId="Equation.3">
                    <p:embed/>
                    <p:pic>
                      <p:nvPicPr>
                        <p:cNvPr id="10" name="Object 4"/>
                        <p:cNvPicPr>
                          <a:picLocks noChangeAspect="1" noChangeArrowheads="1"/>
                        </p:cNvPicPr>
                        <p:nvPr/>
                      </p:nvPicPr>
                      <p:blipFill>
                        <a:blip r:embed="rId3"/>
                        <a:srcRect/>
                        <a:stretch>
                          <a:fillRect/>
                        </a:stretch>
                      </p:blipFill>
                      <p:spPr bwMode="auto">
                        <a:xfrm>
                          <a:off x="4295030" y="3473742"/>
                          <a:ext cx="211138" cy="2492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graphicFrame>
        <p:nvGraphicFramePr>
          <p:cNvPr id="5125" name="Object 5" descr="standard deviation equals square root of the: sum of the squares of the mean minus each observed value divided by the number of observations minus one." title="equation for standard deviation"/>
          <p:cNvGraphicFramePr>
            <a:graphicFrameLocks noChangeAspect="1"/>
          </p:cNvGraphicFramePr>
          <p:nvPr>
            <p:extLst>
              <p:ext uri="{D42A27DB-BD31-4B8C-83A1-F6EECF244321}">
                <p14:modId xmlns:p14="http://schemas.microsoft.com/office/powerpoint/2010/main" val="468880646"/>
              </p:ext>
            </p:extLst>
          </p:nvPr>
        </p:nvGraphicFramePr>
        <p:xfrm>
          <a:off x="2339975" y="3013075"/>
          <a:ext cx="4460875" cy="860425"/>
        </p:xfrm>
        <a:graphic>
          <a:graphicData uri="http://schemas.openxmlformats.org/presentationml/2006/ole">
            <mc:AlternateContent xmlns:mc="http://schemas.openxmlformats.org/markup-compatibility/2006">
              <mc:Choice xmlns:v="urn:schemas-microsoft-com:vml" Requires="v">
                <p:oleObj name="Equation" r:id="rId4" imgW="2476500" imgH="495300" progId="Equation.3">
                  <p:embed/>
                </p:oleObj>
              </mc:Choice>
              <mc:Fallback>
                <p:oleObj name="Equation" r:id="rId4" imgW="2476500" imgH="495300" progId="Equation.3">
                  <p:embed/>
                  <p:pic>
                    <p:nvPicPr>
                      <p:cNvPr id="5125" name="Object 5" descr="standard deviation equals square root of the: sum of the squares of the mean minus each observed value divided by the number of observations minus one." title="equation for standard deviation"/>
                      <p:cNvPicPr>
                        <a:picLocks noChangeAspect="1" noChangeArrowheads="1"/>
                      </p:cNvPicPr>
                      <p:nvPr/>
                    </p:nvPicPr>
                    <p:blipFill>
                      <a:blip r:embed="rId5"/>
                      <a:srcRect/>
                      <a:stretch>
                        <a:fillRect/>
                      </a:stretch>
                    </p:blipFill>
                    <p:spPr bwMode="auto">
                      <a:xfrm>
                        <a:off x="2339975" y="3013075"/>
                        <a:ext cx="4460875" cy="8604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nvPr>
        </p:nvSpPr>
        <p:spPr/>
        <p:txBody>
          <a:bodyPr>
            <a:normAutofit/>
          </a:bodyPr>
          <a:lstStyle/>
          <a:p>
            <a:r>
              <a:rPr lang="en-GB" u="sng" dirty="0"/>
              <a:t>Standard deviation (</a:t>
            </a:r>
            <a:r>
              <a:rPr lang="en-GB" u="sng" dirty="0" err="1">
                <a:latin typeface="Lucida Grande"/>
                <a:ea typeface="Lucida Grande"/>
                <a:cs typeface="Lucida Grande"/>
              </a:rPr>
              <a:t>σ</a:t>
            </a:r>
            <a:r>
              <a:rPr lang="en-GB" u="sng" dirty="0">
                <a:latin typeface="Lucida Grande"/>
                <a:ea typeface="Lucida Grande"/>
                <a:cs typeface="Lucida Grande"/>
              </a:rPr>
              <a:t>)</a:t>
            </a:r>
            <a:r>
              <a:rPr lang="en-GB" dirty="0"/>
              <a:t>: Measure of the typical deviation from the mean.</a:t>
            </a:r>
          </a:p>
        </p:txBody>
      </p:sp>
      <p:sp>
        <p:nvSpPr>
          <p:cNvPr id="2" name="Title 1"/>
          <p:cNvSpPr>
            <a:spLocks noGrp="1"/>
          </p:cNvSpPr>
          <p:nvPr>
            <p:ph type="ctrTitle"/>
          </p:nvPr>
        </p:nvSpPr>
        <p:spPr/>
        <p:txBody>
          <a:bodyPr>
            <a:normAutofit/>
          </a:bodyPr>
          <a:lstStyle/>
          <a:p>
            <a:r>
              <a:rPr lang="en-GB" dirty="0"/>
              <a:t>Measure of variability from a sample</a:t>
            </a:r>
          </a:p>
        </p:txBody>
      </p:sp>
    </p:spTree>
    <p:extLst>
      <p:ext uri="{BB962C8B-B14F-4D97-AF65-F5344CB8AC3E}">
        <p14:creationId xmlns:p14="http://schemas.microsoft.com/office/powerpoint/2010/main" val="205983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Objectives for Week 1</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dirty="0"/>
              <a:t>By the </a:t>
            </a:r>
            <a:r>
              <a:rPr lang="en-US"/>
              <a:t>end of Week 1, </a:t>
            </a:r>
            <a:r>
              <a:rPr lang="en-US" dirty="0"/>
              <a:t>you should be able to:</a:t>
            </a:r>
          </a:p>
          <a:p>
            <a:endParaRPr lang="en-US" b="1" dirty="0"/>
          </a:p>
          <a:p>
            <a:r>
              <a:rPr lang="en-US" dirty="0"/>
              <a:t>Understand the importance of data analysis and statistics</a:t>
            </a:r>
          </a:p>
          <a:p>
            <a:endParaRPr lang="en-US" b="1" dirty="0"/>
          </a:p>
          <a:p>
            <a:r>
              <a:rPr lang="en-US" b="1" dirty="0"/>
              <a:t>Identify types of data in psychology (nominal, ordinal, interval, ratio)</a:t>
            </a:r>
          </a:p>
          <a:p>
            <a:r>
              <a:rPr lang="en-US" b="1" dirty="0"/>
              <a:t>Understand means and standard deviations</a:t>
            </a:r>
          </a:p>
          <a:p>
            <a:r>
              <a:rPr lang="en-US" b="1" dirty="0"/>
              <a:t>Understand standardized scores (Z-scores)</a:t>
            </a:r>
          </a:p>
          <a:p>
            <a:endParaRPr lang="en-US" b="1" dirty="0"/>
          </a:p>
          <a:p>
            <a:r>
              <a:rPr lang="en-US" dirty="0"/>
              <a:t>Use R-studio to begin to manipulate data, investigate means and standard deviations, and convert scores into Z-scores</a:t>
            </a:r>
          </a:p>
        </p:txBody>
      </p:sp>
    </p:spTree>
    <p:extLst>
      <p:ext uri="{BB962C8B-B14F-4D97-AF65-F5344CB8AC3E}">
        <p14:creationId xmlns:p14="http://schemas.microsoft.com/office/powerpoint/2010/main" val="694207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A5270DD-26A0-2B43-9300-482D0C1E37E6}"/>
              </a:ext>
            </a:extLst>
          </p:cNvPr>
          <p:cNvSpPr txBox="1"/>
          <p:nvPr/>
        </p:nvSpPr>
        <p:spPr>
          <a:xfrm>
            <a:off x="4075389" y="6280632"/>
            <a:ext cx="950773" cy="369332"/>
          </a:xfrm>
          <a:prstGeom prst="rect">
            <a:avLst/>
          </a:prstGeom>
          <a:noFill/>
        </p:spPr>
        <p:txBody>
          <a:bodyPr wrap="none" rtlCol="0">
            <a:spAutoFit/>
          </a:bodyPr>
          <a:lstStyle/>
          <a:p>
            <a:r>
              <a:rPr lang="en-US" dirty="0"/>
              <a:t>IQ score</a:t>
            </a:r>
          </a:p>
        </p:txBody>
      </p:sp>
      <p:sp>
        <p:nvSpPr>
          <p:cNvPr id="12" name="TextBox 11">
            <a:extLst>
              <a:ext uri="{FF2B5EF4-FFF2-40B4-BE49-F238E27FC236}">
                <a16:creationId xmlns:a16="http://schemas.microsoft.com/office/drawing/2014/main" id="{B8389EC4-0B25-504B-B727-8BBDA84E566A}"/>
              </a:ext>
            </a:extLst>
          </p:cNvPr>
          <p:cNvSpPr txBox="1"/>
          <p:nvPr/>
        </p:nvSpPr>
        <p:spPr>
          <a:xfrm rot="16200000">
            <a:off x="712842" y="5168741"/>
            <a:ext cx="1165897" cy="369332"/>
          </a:xfrm>
          <a:prstGeom prst="rect">
            <a:avLst/>
          </a:prstGeom>
          <a:noFill/>
        </p:spPr>
        <p:txBody>
          <a:bodyPr wrap="none" rtlCol="0">
            <a:spAutoFit/>
          </a:bodyPr>
          <a:lstStyle/>
          <a:p>
            <a:r>
              <a:rPr lang="en-US" dirty="0"/>
              <a:t>Frequency</a:t>
            </a:r>
          </a:p>
        </p:txBody>
      </p:sp>
      <p:sp>
        <p:nvSpPr>
          <p:cNvPr id="13" name="TextBox 12">
            <a:extLst>
              <a:ext uri="{FF2B5EF4-FFF2-40B4-BE49-F238E27FC236}">
                <a16:creationId xmlns:a16="http://schemas.microsoft.com/office/drawing/2014/main" id="{B3325839-47A3-D545-A9B0-9B5CE425AF7A}"/>
              </a:ext>
            </a:extLst>
          </p:cNvPr>
          <p:cNvSpPr txBox="1"/>
          <p:nvPr/>
        </p:nvSpPr>
        <p:spPr>
          <a:xfrm>
            <a:off x="3217595" y="4522140"/>
            <a:ext cx="1201355" cy="369332"/>
          </a:xfrm>
          <a:prstGeom prst="rect">
            <a:avLst/>
          </a:prstGeom>
          <a:noFill/>
        </p:spPr>
        <p:txBody>
          <a:bodyPr wrap="none" rtlCol="0">
            <a:spAutoFit/>
          </a:bodyPr>
          <a:lstStyle/>
          <a:p>
            <a:r>
              <a:rPr lang="en-US" dirty="0"/>
              <a:t>8 year </a:t>
            </a:r>
            <a:r>
              <a:rPr lang="en-US" dirty="0" err="1"/>
              <a:t>olds</a:t>
            </a:r>
            <a:endParaRPr lang="en-US" dirty="0"/>
          </a:p>
        </p:txBody>
      </p:sp>
      <p:sp>
        <p:nvSpPr>
          <p:cNvPr id="14" name="TextBox 13">
            <a:extLst>
              <a:ext uri="{FF2B5EF4-FFF2-40B4-BE49-F238E27FC236}">
                <a16:creationId xmlns:a16="http://schemas.microsoft.com/office/drawing/2014/main" id="{C474D807-2E02-7C45-82CC-B3442854BC40}"/>
              </a:ext>
            </a:extLst>
          </p:cNvPr>
          <p:cNvSpPr txBox="1"/>
          <p:nvPr/>
        </p:nvSpPr>
        <p:spPr>
          <a:xfrm>
            <a:off x="6419742" y="4522140"/>
            <a:ext cx="1318374" cy="369332"/>
          </a:xfrm>
          <a:prstGeom prst="rect">
            <a:avLst/>
          </a:prstGeom>
          <a:noFill/>
        </p:spPr>
        <p:txBody>
          <a:bodyPr wrap="none" rtlCol="0">
            <a:spAutoFit/>
          </a:bodyPr>
          <a:lstStyle/>
          <a:p>
            <a:r>
              <a:rPr lang="en-US" dirty="0">
                <a:solidFill>
                  <a:srgbClr val="FF0000"/>
                </a:solidFill>
              </a:rPr>
              <a:t>26 year </a:t>
            </a:r>
            <a:r>
              <a:rPr lang="en-US" dirty="0" err="1">
                <a:solidFill>
                  <a:srgbClr val="FF0000"/>
                </a:solidFill>
              </a:rPr>
              <a:t>olds</a:t>
            </a:r>
            <a:endParaRPr lang="en-US" dirty="0">
              <a:solidFill>
                <a:srgbClr val="FF0000"/>
              </a:solidFill>
            </a:endParaRPr>
          </a:p>
        </p:txBody>
      </p:sp>
      <p:pic>
        <p:nvPicPr>
          <p:cNvPr id="10" name="Picture 9" descr="shows frqeuency histogram of distribution of 8 year olds (to left of graph) and 26 year olds (to right of graph) for their IQ scores." title="histogram of two populations">
            <a:extLst>
              <a:ext uri="{FF2B5EF4-FFF2-40B4-BE49-F238E27FC236}">
                <a16:creationId xmlns:a16="http://schemas.microsoft.com/office/drawing/2014/main" id="{0114E1B4-CEA6-CA4D-8335-2FAEA7F1BBFF}"/>
              </a:ext>
            </a:extLst>
          </p:cNvPr>
          <p:cNvPicPr>
            <a:picLocks noChangeAspect="1"/>
          </p:cNvPicPr>
          <p:nvPr/>
        </p:nvPicPr>
        <p:blipFill rotWithShape="1">
          <a:blip r:embed="rId2"/>
          <a:srcRect l="7603" t="32665" b="30372"/>
          <a:stretch/>
        </p:blipFill>
        <p:spPr>
          <a:xfrm>
            <a:off x="1480456" y="4641667"/>
            <a:ext cx="6140641" cy="1593669"/>
          </a:xfrm>
          <a:prstGeom prst="rect">
            <a:avLst/>
          </a:prstGeom>
        </p:spPr>
      </p:pic>
      <p:sp>
        <p:nvSpPr>
          <p:cNvPr id="3" name="Content Placeholder 2"/>
          <p:cNvSpPr>
            <a:spLocks noGrp="1"/>
          </p:cNvSpPr>
          <p:nvPr>
            <p:ph type="body" sz="quarter" idx="14"/>
          </p:nvPr>
        </p:nvSpPr>
        <p:spPr>
          <a:xfrm>
            <a:off x="395536" y="1635669"/>
            <a:ext cx="8425184" cy="4752975"/>
          </a:xfrm>
        </p:spPr>
        <p:txBody>
          <a:bodyPr/>
          <a:lstStyle/>
          <a:p>
            <a:r>
              <a:rPr lang="en-GB" dirty="0"/>
              <a:t>You give the same IQ test to 134 8 year olds, and 265 26 year olds</a:t>
            </a:r>
          </a:p>
          <a:p>
            <a:r>
              <a:rPr lang="en-GB" dirty="0"/>
              <a:t>It’s not really fair to compare the 8 and 26 year olds</a:t>
            </a:r>
          </a:p>
          <a:p>
            <a:r>
              <a:rPr lang="en-GB" dirty="0"/>
              <a:t>But you can investigate scores within the 8 year olds and within the 26 year old groups</a:t>
            </a:r>
          </a:p>
          <a:p>
            <a:pPr lvl="1"/>
            <a:r>
              <a:rPr lang="en-GB" dirty="0"/>
              <a:t>Now it’s helpful to </a:t>
            </a:r>
            <a:r>
              <a:rPr lang="en-GB" dirty="0" err="1"/>
              <a:t>standaridse</a:t>
            </a:r>
            <a:r>
              <a:rPr lang="en-GB" dirty="0"/>
              <a:t> the scores – how an individual stands in relation to the rest of their population</a:t>
            </a:r>
          </a:p>
          <a:p>
            <a:pPr marL="0" indent="0">
              <a:buNone/>
            </a:pPr>
            <a:endParaRPr lang="en-GB" dirty="0"/>
          </a:p>
          <a:p>
            <a:pPr marL="0" indent="0">
              <a:buNone/>
            </a:pPr>
            <a:endParaRPr lang="en-GB" dirty="0"/>
          </a:p>
        </p:txBody>
      </p:sp>
      <p:sp>
        <p:nvSpPr>
          <p:cNvPr id="2" name="Title 1"/>
          <p:cNvSpPr>
            <a:spLocks noGrp="1"/>
          </p:cNvSpPr>
          <p:nvPr>
            <p:ph type="ctrTitle"/>
          </p:nvPr>
        </p:nvSpPr>
        <p:spPr/>
        <p:txBody>
          <a:bodyPr/>
          <a:lstStyle/>
          <a:p>
            <a:r>
              <a:rPr lang="en-GB" dirty="0"/>
              <a:t>Standardising scores: Who’s the cleverest?</a:t>
            </a:r>
          </a:p>
        </p:txBody>
      </p:sp>
    </p:spTree>
    <p:extLst>
      <p:ext uri="{BB962C8B-B14F-4D97-AF65-F5344CB8AC3E}">
        <p14:creationId xmlns:p14="http://schemas.microsoft.com/office/powerpoint/2010/main" val="280029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descr="zi equals xi minus mu divided by sigma, where zi is the z-score for the data point xi, and sigma is the standard deviation" title="equation for z scores"/>
          <p:cNvGrpSpPr/>
          <p:nvPr/>
        </p:nvGrpSpPr>
        <p:grpSpPr>
          <a:xfrm>
            <a:off x="2287588" y="5297488"/>
            <a:ext cx="6244852" cy="931862"/>
            <a:chOff x="2143572" y="5026765"/>
            <a:chExt cx="6244852" cy="931862"/>
          </a:xfrm>
        </p:grpSpPr>
        <p:graphicFrame>
          <p:nvGraphicFramePr>
            <p:cNvPr id="36866" name="Object 1"/>
            <p:cNvGraphicFramePr>
              <a:graphicFrameLocks noChangeAspect="1"/>
            </p:cNvGraphicFramePr>
            <p:nvPr>
              <p:extLst>
                <p:ext uri="{D42A27DB-BD31-4B8C-83A1-F6EECF244321}">
                  <p14:modId xmlns:p14="http://schemas.microsoft.com/office/powerpoint/2010/main" val="3268466369"/>
                </p:ext>
              </p:extLst>
            </p:nvPr>
          </p:nvGraphicFramePr>
          <p:xfrm>
            <a:off x="2143572" y="5026765"/>
            <a:ext cx="1997075" cy="931862"/>
          </p:xfrm>
          <a:graphic>
            <a:graphicData uri="http://schemas.openxmlformats.org/presentationml/2006/ole">
              <mc:AlternateContent xmlns:mc="http://schemas.openxmlformats.org/markup-compatibility/2006">
                <mc:Choice xmlns:v="urn:schemas-microsoft-com:vml" Requires="v">
                  <p:oleObj name="Equation" r:id="rId2" imgW="812800" imgH="393700" progId="Equation.3">
                    <p:embed/>
                  </p:oleObj>
                </mc:Choice>
                <mc:Fallback>
                  <p:oleObj name="Equation" r:id="rId2" imgW="812800" imgH="393700" progId="Equation.3">
                    <p:embed/>
                    <p:pic>
                      <p:nvPicPr>
                        <p:cNvPr id="36866" name="Object 1"/>
                        <p:cNvPicPr>
                          <a:picLocks noChangeAspect="1" noChangeArrowheads="1"/>
                        </p:cNvPicPr>
                        <p:nvPr/>
                      </p:nvPicPr>
                      <p:blipFill>
                        <a:blip r:embed="rId3"/>
                        <a:srcRect/>
                        <a:stretch>
                          <a:fillRect/>
                        </a:stretch>
                      </p:blipFill>
                      <p:spPr bwMode="auto">
                        <a:xfrm>
                          <a:off x="2143572" y="5026765"/>
                          <a:ext cx="1997075"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TextBox 5"/>
            <p:cNvSpPr txBox="1"/>
            <p:nvPr/>
          </p:nvSpPr>
          <p:spPr>
            <a:xfrm>
              <a:off x="4381173" y="5157192"/>
              <a:ext cx="4007251" cy="646331"/>
            </a:xfrm>
            <a:prstGeom prst="rect">
              <a:avLst/>
            </a:prstGeom>
            <a:noFill/>
            <a:ln>
              <a:solidFill>
                <a:schemeClr val="tx1"/>
              </a:solidFill>
            </a:ln>
          </p:spPr>
          <p:txBody>
            <a:bodyPr wrap="none" rtlCol="0">
              <a:spAutoFit/>
            </a:bodyPr>
            <a:lstStyle/>
            <a:p>
              <a:r>
                <a:rPr lang="en-GB" dirty="0"/>
                <a:t>where </a:t>
              </a:r>
              <a:r>
                <a:rPr lang="en-GB" dirty="0" err="1"/>
                <a:t>z</a:t>
              </a:r>
              <a:r>
                <a:rPr lang="en-GB" baseline="-25000" dirty="0" err="1"/>
                <a:t>i</a:t>
              </a:r>
              <a:r>
                <a:rPr lang="en-GB" dirty="0"/>
                <a:t> is the z-score for data point x</a:t>
              </a:r>
              <a:r>
                <a:rPr lang="en-GB" baseline="-25000" dirty="0"/>
                <a:t>i </a:t>
              </a:r>
            </a:p>
            <a:p>
              <a:r>
                <a:rPr lang="en-GB" baseline="-25000" dirty="0"/>
                <a:t>	</a:t>
              </a:r>
              <a:r>
                <a:rPr lang="en-GB" dirty="0"/>
                <a:t>and </a:t>
              </a:r>
              <a:r>
                <a:rPr lang="el-GR" dirty="0"/>
                <a:t>σ</a:t>
              </a:r>
              <a:r>
                <a:rPr lang="en-GB" dirty="0"/>
                <a:t> is the standard deviation</a:t>
              </a:r>
              <a:endParaRPr lang="en-GB" baseline="-25000" dirty="0"/>
            </a:p>
          </p:txBody>
        </p:sp>
      </p:grpSp>
      <p:sp>
        <p:nvSpPr>
          <p:cNvPr id="3" name="Content Placeholder 2"/>
          <p:cNvSpPr>
            <a:spLocks noGrp="1"/>
          </p:cNvSpPr>
          <p:nvPr>
            <p:ph idx="1"/>
          </p:nvPr>
        </p:nvSpPr>
        <p:spPr/>
        <p:txBody>
          <a:bodyPr>
            <a:normAutofit/>
          </a:bodyPr>
          <a:lstStyle/>
          <a:p>
            <a:pPr>
              <a:buFont typeface="Arial"/>
              <a:buChar char="•"/>
            </a:pPr>
            <a:r>
              <a:rPr lang="en-GB" dirty="0"/>
              <a:t>Z-scores allow you to compare data from different distributions because they are standardised scores.</a:t>
            </a:r>
          </a:p>
          <a:p>
            <a:pPr>
              <a:buFont typeface="Arial"/>
              <a:buChar char="•"/>
            </a:pPr>
            <a:endParaRPr lang="en-GB" dirty="0"/>
          </a:p>
          <a:p>
            <a:pPr marL="342900" lvl="1" indent="-342900">
              <a:buFont typeface="Arial"/>
              <a:buChar char="•"/>
            </a:pPr>
            <a:r>
              <a:rPr lang="en-GB" sz="2400" dirty="0"/>
              <a:t>Z-scores expresses a score in terms of how many standard deviations it is away from the mean.</a:t>
            </a:r>
          </a:p>
          <a:p>
            <a:pPr>
              <a:buFont typeface="Arial"/>
              <a:buChar char="•"/>
            </a:pPr>
            <a:endParaRPr lang="en-GB" dirty="0"/>
          </a:p>
          <a:p>
            <a:pPr>
              <a:buFont typeface="Arial"/>
              <a:buChar char="•"/>
            </a:pPr>
            <a:r>
              <a:rPr lang="en-GB" dirty="0"/>
              <a:t>All z-scores from a sample set have a mean of 0 and a </a:t>
            </a:r>
            <a:r>
              <a:rPr lang="en-GB"/>
              <a:t>standard deviation of </a:t>
            </a:r>
            <a:r>
              <a:rPr lang="en-GB" dirty="0"/>
              <a:t>1.</a:t>
            </a:r>
          </a:p>
          <a:p>
            <a:pPr>
              <a:buNone/>
            </a:pPr>
            <a:endParaRPr lang="en-GB" dirty="0"/>
          </a:p>
          <a:p>
            <a:pPr>
              <a:buNone/>
            </a:pPr>
            <a:endParaRPr lang="en-GB" dirty="0"/>
          </a:p>
        </p:txBody>
      </p:sp>
      <p:sp>
        <p:nvSpPr>
          <p:cNvPr id="2" name="Title 1"/>
          <p:cNvSpPr>
            <a:spLocks noGrp="1"/>
          </p:cNvSpPr>
          <p:nvPr>
            <p:ph type="ctrTitle"/>
          </p:nvPr>
        </p:nvSpPr>
        <p:spPr/>
        <p:txBody>
          <a:bodyPr/>
          <a:lstStyle/>
          <a:p>
            <a:r>
              <a:rPr lang="en-GB" dirty="0"/>
              <a:t>Z-scores</a:t>
            </a:r>
          </a:p>
        </p:txBody>
      </p:sp>
    </p:spTree>
    <p:extLst>
      <p:ext uri="{BB962C8B-B14F-4D97-AF65-F5344CB8AC3E}">
        <p14:creationId xmlns:p14="http://schemas.microsoft.com/office/powerpoint/2010/main" val="141299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2" name="Picture 4" descr="http://content.answcdn.com/main/content/img/barrons/accounting/New/images/normaldistribution2.jpg" title="normal distribution showing proportion of values within so many standard deviations of the mean from z table."/>
          <p:cNvPicPr>
            <a:picLocks noChangeAspect="1" noChangeArrowheads="1"/>
          </p:cNvPicPr>
          <p:nvPr/>
        </p:nvPicPr>
        <p:blipFill>
          <a:blip r:embed="rId2" cstate="print"/>
          <a:srcRect/>
          <a:stretch>
            <a:fillRect/>
          </a:stretch>
        </p:blipFill>
        <p:spPr bwMode="auto">
          <a:xfrm>
            <a:off x="2185417" y="1784206"/>
            <a:ext cx="4773166" cy="3133005"/>
          </a:xfrm>
          <a:prstGeom prst="rect">
            <a:avLst/>
          </a:prstGeom>
          <a:noFill/>
        </p:spPr>
      </p:pic>
      <p:sp>
        <p:nvSpPr>
          <p:cNvPr id="32771" name="Content Placeholder 2"/>
          <p:cNvSpPr>
            <a:spLocks noGrp="1"/>
          </p:cNvSpPr>
          <p:nvPr>
            <p:ph type="body" sz="quarter" idx="14"/>
          </p:nvPr>
        </p:nvSpPr>
        <p:spPr>
          <a:xfrm>
            <a:off x="395288" y="5054064"/>
            <a:ext cx="8425184" cy="1543585"/>
          </a:xfrm>
        </p:spPr>
        <p:txBody>
          <a:bodyPr>
            <a:normAutofit/>
          </a:bodyPr>
          <a:lstStyle/>
          <a:p>
            <a:pPr eaLnBrk="1" hangingPunct="1"/>
            <a:r>
              <a:rPr lang="en-GB" sz="2800" dirty="0"/>
              <a:t>As such, 95% of z-scores lie between −1.96 and 1.96.</a:t>
            </a:r>
          </a:p>
          <a:p>
            <a:pPr eaLnBrk="1" hangingPunct="1"/>
            <a:r>
              <a:rPr lang="en-GB" sz="2800" dirty="0"/>
              <a:t>99% of z-scores lie between −2.58 and 2.58,</a:t>
            </a:r>
          </a:p>
          <a:p>
            <a:pPr eaLnBrk="1" hangingPunct="1"/>
            <a:r>
              <a:rPr lang="en-GB" sz="2800" dirty="0"/>
              <a:t>99.9% of them lie between −3.29 and 3.29. </a:t>
            </a:r>
          </a:p>
        </p:txBody>
      </p:sp>
      <p:sp>
        <p:nvSpPr>
          <p:cNvPr id="32770" name="Title 1"/>
          <p:cNvSpPr>
            <a:spLocks noGrp="1"/>
          </p:cNvSpPr>
          <p:nvPr>
            <p:ph type="ctrTitle"/>
          </p:nvPr>
        </p:nvSpPr>
        <p:spPr/>
        <p:txBody>
          <a:bodyPr/>
          <a:lstStyle/>
          <a:p>
            <a:pPr eaLnBrk="1" hangingPunct="1"/>
            <a:r>
              <a:rPr lang="en-GB" dirty="0"/>
              <a:t>Properties of </a:t>
            </a:r>
            <a:r>
              <a:rPr lang="en-GB" i="1" dirty="0"/>
              <a:t>Z</a:t>
            </a:r>
            <a:r>
              <a:rPr lang="en-GB" dirty="0"/>
              <a:t>-scores</a:t>
            </a:r>
          </a:p>
        </p:txBody>
      </p:sp>
    </p:spTree>
    <p:extLst>
      <p:ext uri="{BB962C8B-B14F-4D97-AF65-F5344CB8AC3E}">
        <p14:creationId xmlns:p14="http://schemas.microsoft.com/office/powerpoint/2010/main" val="3603319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5" name="Object 1" descr="zi equals 14K minus 12K divided by 1.5K which equals 1.33" title="equation for working out Geoff's z score"/>
          <p:cNvGraphicFramePr>
            <a:graphicFrameLocks noChangeAspect="1"/>
          </p:cNvGraphicFramePr>
          <p:nvPr>
            <p:extLst>
              <p:ext uri="{D42A27DB-BD31-4B8C-83A1-F6EECF244321}">
                <p14:modId xmlns:p14="http://schemas.microsoft.com/office/powerpoint/2010/main" val="629805943"/>
              </p:ext>
            </p:extLst>
          </p:nvPr>
        </p:nvGraphicFramePr>
        <p:xfrm>
          <a:off x="1679625" y="4970121"/>
          <a:ext cx="3900487" cy="931862"/>
        </p:xfrm>
        <a:graphic>
          <a:graphicData uri="http://schemas.openxmlformats.org/presentationml/2006/ole">
            <mc:AlternateContent xmlns:mc="http://schemas.openxmlformats.org/markup-compatibility/2006">
              <mc:Choice xmlns:v="urn:schemas-microsoft-com:vml" Requires="v">
                <p:oleObj name="Equation" r:id="rId2" imgW="1587240" imgH="393480" progId="Equation.3">
                  <p:embed/>
                </p:oleObj>
              </mc:Choice>
              <mc:Fallback>
                <p:oleObj name="Equation" r:id="rId2" imgW="1587240" imgH="393480" progId="Equation.3">
                  <p:embed/>
                  <p:pic>
                    <p:nvPicPr>
                      <p:cNvPr id="38915" name="Object 1" descr="zi equals 14K minus 12K divided by 1.5K which equals 1.33" title="equation for working out Geoff's z sc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9625" y="4970121"/>
                        <a:ext cx="3900487"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idx="1"/>
          </p:nvPr>
        </p:nvSpPr>
        <p:spPr/>
        <p:txBody>
          <a:bodyPr/>
          <a:lstStyle/>
          <a:p>
            <a:pPr>
              <a:buNone/>
            </a:pPr>
            <a:r>
              <a:rPr lang="en-GB" dirty="0"/>
              <a:t>In a large company, the mean annual income is £12K and the standard deviation is £1.5K. How does Geoff’s £14K income compare with his colleagues?</a:t>
            </a:r>
          </a:p>
        </p:txBody>
      </p:sp>
      <p:sp>
        <p:nvSpPr>
          <p:cNvPr id="2" name="Title 1"/>
          <p:cNvSpPr>
            <a:spLocks noGrp="1"/>
          </p:cNvSpPr>
          <p:nvPr>
            <p:ph type="ctrTitle"/>
          </p:nvPr>
        </p:nvSpPr>
        <p:spPr/>
        <p:txBody>
          <a:bodyPr/>
          <a:lstStyle/>
          <a:p>
            <a:r>
              <a:rPr lang="en-GB" dirty="0"/>
              <a:t>Example of z scores</a:t>
            </a:r>
          </a:p>
        </p:txBody>
      </p:sp>
      <p:grpSp>
        <p:nvGrpSpPr>
          <p:cNvPr id="7" name="Group 6" descr="zi equals xi minus mu divided by sigma, where zi is the z-score for the data point xi, and sigma is the standard deviation" title="equation for z scores"/>
          <p:cNvGrpSpPr/>
          <p:nvPr/>
        </p:nvGrpSpPr>
        <p:grpSpPr>
          <a:xfrm>
            <a:off x="1596446" y="3447554"/>
            <a:ext cx="6244852" cy="931862"/>
            <a:chOff x="2143572" y="5026765"/>
            <a:chExt cx="6244852" cy="931862"/>
          </a:xfrm>
        </p:grpSpPr>
        <p:graphicFrame>
          <p:nvGraphicFramePr>
            <p:cNvPr id="8" name="Object 1"/>
            <p:cNvGraphicFramePr>
              <a:graphicFrameLocks noChangeAspect="1"/>
            </p:cNvGraphicFramePr>
            <p:nvPr>
              <p:extLst>
                <p:ext uri="{D42A27DB-BD31-4B8C-83A1-F6EECF244321}">
                  <p14:modId xmlns:p14="http://schemas.microsoft.com/office/powerpoint/2010/main" val="1788151620"/>
                </p:ext>
              </p:extLst>
            </p:nvPr>
          </p:nvGraphicFramePr>
          <p:xfrm>
            <a:off x="2143572" y="5026765"/>
            <a:ext cx="1997075" cy="931862"/>
          </p:xfrm>
          <a:graphic>
            <a:graphicData uri="http://schemas.openxmlformats.org/presentationml/2006/ole">
              <mc:AlternateContent xmlns:mc="http://schemas.openxmlformats.org/markup-compatibility/2006">
                <mc:Choice xmlns:v="urn:schemas-microsoft-com:vml" Requires="v">
                  <p:oleObj name="Equation" r:id="rId4" imgW="812800" imgH="393700" progId="Equation.3">
                    <p:embed/>
                  </p:oleObj>
                </mc:Choice>
                <mc:Fallback>
                  <p:oleObj name="Equation" r:id="rId4" imgW="812800" imgH="393700" progId="Equation.3">
                    <p:embed/>
                    <p:pic>
                      <p:nvPicPr>
                        <p:cNvPr id="8" name="Object 1"/>
                        <p:cNvPicPr>
                          <a:picLocks noChangeAspect="1" noChangeArrowheads="1"/>
                        </p:cNvPicPr>
                        <p:nvPr/>
                      </p:nvPicPr>
                      <p:blipFill>
                        <a:blip r:embed="rId5"/>
                        <a:srcRect/>
                        <a:stretch>
                          <a:fillRect/>
                        </a:stretch>
                      </p:blipFill>
                      <p:spPr bwMode="auto">
                        <a:xfrm>
                          <a:off x="2143572" y="5026765"/>
                          <a:ext cx="1997075"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381173" y="5157192"/>
              <a:ext cx="4007251" cy="646331"/>
            </a:xfrm>
            <a:prstGeom prst="rect">
              <a:avLst/>
            </a:prstGeom>
            <a:noFill/>
            <a:ln>
              <a:solidFill>
                <a:schemeClr val="tx1"/>
              </a:solidFill>
            </a:ln>
          </p:spPr>
          <p:txBody>
            <a:bodyPr wrap="none" rtlCol="0">
              <a:spAutoFit/>
            </a:bodyPr>
            <a:lstStyle/>
            <a:p>
              <a:r>
                <a:rPr lang="en-GB" dirty="0"/>
                <a:t>where </a:t>
              </a:r>
              <a:r>
                <a:rPr lang="en-GB" dirty="0" err="1"/>
                <a:t>z</a:t>
              </a:r>
              <a:r>
                <a:rPr lang="en-GB" baseline="-25000" dirty="0" err="1"/>
                <a:t>i</a:t>
              </a:r>
              <a:r>
                <a:rPr lang="en-GB" dirty="0"/>
                <a:t> is the z-score for data point x</a:t>
              </a:r>
              <a:r>
                <a:rPr lang="en-GB" baseline="-25000" dirty="0"/>
                <a:t>i </a:t>
              </a:r>
            </a:p>
            <a:p>
              <a:r>
                <a:rPr lang="en-GB" baseline="-25000" dirty="0"/>
                <a:t>	</a:t>
              </a:r>
              <a:r>
                <a:rPr lang="en-GB" dirty="0"/>
                <a:t>and </a:t>
              </a:r>
              <a:r>
                <a:rPr lang="el-GR" dirty="0"/>
                <a:t>σ</a:t>
              </a:r>
              <a:r>
                <a:rPr lang="en-GB" dirty="0"/>
                <a:t> is the standard deviation</a:t>
              </a:r>
              <a:endParaRPr lang="en-GB" baseline="-25000" dirty="0"/>
            </a:p>
          </p:txBody>
        </p:sp>
      </p:grpSp>
    </p:spTree>
    <p:extLst>
      <p:ext uri="{BB962C8B-B14F-4D97-AF65-F5344CB8AC3E}">
        <p14:creationId xmlns:p14="http://schemas.microsoft.com/office/powerpoint/2010/main" val="20613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title="normal distribution illustrating 14K which is 1.33 standard deviations above the mean of 12K"/>
          <p:cNvGrpSpPr/>
          <p:nvPr/>
        </p:nvGrpSpPr>
        <p:grpSpPr>
          <a:xfrm>
            <a:off x="882340" y="3068960"/>
            <a:ext cx="8005434" cy="3384376"/>
            <a:chOff x="887046" y="1844824"/>
            <a:chExt cx="8005434" cy="3384376"/>
          </a:xfrm>
        </p:grpSpPr>
        <p:grpSp>
          <p:nvGrpSpPr>
            <p:cNvPr id="10" name="Group 9"/>
            <p:cNvGrpSpPr/>
            <p:nvPr/>
          </p:nvGrpSpPr>
          <p:grpSpPr>
            <a:xfrm>
              <a:off x="887046" y="1844824"/>
              <a:ext cx="8005434" cy="3185604"/>
              <a:chOff x="899592" y="1323516"/>
              <a:chExt cx="8005434" cy="3185604"/>
            </a:xfrm>
          </p:grpSpPr>
          <p:pic>
            <p:nvPicPr>
              <p:cNvPr id="39938" name="Picture 2" descr="http://www.psychstat.missouristate.edu/introbook/sbgraph/normal0.gif" title="normal distribution illustrating 14K which is 1.33 standard deviations above the mean of 12K"/>
              <p:cNvPicPr>
                <a:picLocks noChangeAspect="1" noChangeArrowheads="1"/>
              </p:cNvPicPr>
              <p:nvPr/>
            </p:nvPicPr>
            <p:blipFill>
              <a:blip r:embed="rId2" cstate="print"/>
              <a:srcRect l="1708" b="5197"/>
              <a:stretch>
                <a:fillRect/>
              </a:stretch>
            </p:blipFill>
            <p:spPr bwMode="auto">
              <a:xfrm>
                <a:off x="1115616" y="1700808"/>
                <a:ext cx="7789410" cy="2808312"/>
              </a:xfrm>
              <a:prstGeom prst="rect">
                <a:avLst/>
              </a:prstGeom>
              <a:noFill/>
              <a:ln>
                <a:noFill/>
              </a:ln>
            </p:spPr>
          </p:pic>
          <p:sp>
            <p:nvSpPr>
              <p:cNvPr id="5" name="TextBox 4"/>
              <p:cNvSpPr txBox="1"/>
              <p:nvPr/>
            </p:nvSpPr>
            <p:spPr>
              <a:xfrm>
                <a:off x="899592" y="2172129"/>
                <a:ext cx="461665" cy="1976951"/>
              </a:xfrm>
              <a:prstGeom prst="rect">
                <a:avLst/>
              </a:prstGeom>
              <a:noFill/>
              <a:ln>
                <a:noFill/>
              </a:ln>
            </p:spPr>
            <p:txBody>
              <a:bodyPr vert="vert270" wrap="none" rtlCol="0">
                <a:spAutoFit/>
              </a:bodyPr>
              <a:lstStyle/>
              <a:p>
                <a:r>
                  <a:rPr lang="en-GB" dirty="0"/>
                  <a:t>Probability Function</a:t>
                </a:r>
              </a:p>
            </p:txBody>
          </p:sp>
          <p:cxnSp>
            <p:nvCxnSpPr>
              <p:cNvPr id="7" name="Straight Connector 6"/>
              <p:cNvCxnSpPr/>
              <p:nvPr/>
            </p:nvCxnSpPr>
            <p:spPr>
              <a:xfrm>
                <a:off x="1475656" y="1323516"/>
                <a:ext cx="0" cy="2952328"/>
              </a:xfrm>
              <a:prstGeom prst="line">
                <a:avLst/>
              </a:prstGeom>
              <a:ln w="28575">
                <a:no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4887030" y="838592"/>
                <a:ext cx="0" cy="6840000"/>
              </a:xfrm>
              <a:prstGeom prst="line">
                <a:avLst/>
              </a:prstGeom>
              <a:ln w="28575">
                <a:noFill/>
              </a:ln>
            </p:spPr>
            <p:style>
              <a:lnRef idx="1">
                <a:schemeClr val="accent1"/>
              </a:lnRef>
              <a:fillRef idx="0">
                <a:schemeClr val="accent1"/>
              </a:fillRef>
              <a:effectRef idx="0">
                <a:schemeClr val="accent1"/>
              </a:effectRef>
              <a:fontRef idx="minor">
                <a:schemeClr val="tx1"/>
              </a:fontRef>
            </p:style>
          </p:cxnSp>
        </p:grpSp>
        <p:sp>
          <p:nvSpPr>
            <p:cNvPr id="11" name="TextBox 10"/>
            <p:cNvSpPr txBox="1"/>
            <p:nvPr/>
          </p:nvSpPr>
          <p:spPr>
            <a:xfrm>
              <a:off x="4321102" y="4859868"/>
              <a:ext cx="1898277" cy="369332"/>
            </a:xfrm>
            <a:prstGeom prst="rect">
              <a:avLst/>
            </a:prstGeom>
            <a:noFill/>
          </p:spPr>
          <p:txBody>
            <a:bodyPr wrap="none" rtlCol="0">
              <a:spAutoFit/>
            </a:bodyPr>
            <a:lstStyle/>
            <a:p>
              <a:r>
                <a:rPr lang="en-GB" dirty="0"/>
                <a:t>12K                   14K</a:t>
              </a:r>
            </a:p>
          </p:txBody>
        </p:sp>
        <p:cxnSp>
          <p:nvCxnSpPr>
            <p:cNvPr id="13" name="Straight Arrow Connector 12"/>
            <p:cNvCxnSpPr/>
            <p:nvPr/>
          </p:nvCxnSpPr>
          <p:spPr>
            <a:xfrm>
              <a:off x="5868144" y="3933056"/>
              <a:ext cx="0"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2420888"/>
              <a:ext cx="8626" cy="2376264"/>
            </a:xfrm>
            <a:prstGeom prst="straightConnector1">
              <a:avLst/>
            </a:prstGeom>
            <a:ln w="28575">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626756" y="4534998"/>
              <a:ext cx="1224136"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802589" y="4237674"/>
              <a:ext cx="832279" cy="369332"/>
            </a:xfrm>
            <a:prstGeom prst="rect">
              <a:avLst/>
            </a:prstGeom>
            <a:noFill/>
          </p:spPr>
          <p:txBody>
            <a:bodyPr wrap="square" rtlCol="0">
              <a:spAutoFit/>
            </a:bodyPr>
            <a:lstStyle/>
            <a:p>
              <a:r>
                <a:rPr lang="en-GB" dirty="0"/>
                <a:t>+1.33</a:t>
              </a:r>
              <a:r>
                <a:rPr lang="el-GR" dirty="0"/>
                <a:t>σ</a:t>
              </a:r>
              <a:endParaRPr lang="en-GB" dirty="0"/>
            </a:p>
          </p:txBody>
        </p:sp>
      </p:grpSp>
      <p:sp>
        <p:nvSpPr>
          <p:cNvPr id="3" name="Rectangle 2"/>
          <p:cNvSpPr/>
          <p:nvPr/>
        </p:nvSpPr>
        <p:spPr>
          <a:xfrm>
            <a:off x="5137633" y="1954716"/>
            <a:ext cx="3449219" cy="1200328"/>
          </a:xfrm>
          <a:prstGeom prst="rect">
            <a:avLst/>
          </a:prstGeom>
          <a:ln w="38100" cmpd="sng">
            <a:solidFill>
              <a:srgbClr val="FF0000"/>
            </a:solidFill>
          </a:ln>
        </p:spPr>
        <p:txBody>
          <a:bodyPr wrap="square">
            <a:spAutoFit/>
          </a:bodyPr>
          <a:lstStyle/>
          <a:p>
            <a:pPr algn="ctr"/>
            <a:r>
              <a:rPr lang="en-GB" sz="2400" dirty="0"/>
              <a:t>Geoff’s earns 1.33σ more than the average salary in his company.</a:t>
            </a:r>
          </a:p>
        </p:txBody>
      </p:sp>
      <p:sp>
        <p:nvSpPr>
          <p:cNvPr id="2" name="Title 1"/>
          <p:cNvSpPr>
            <a:spLocks noGrp="1"/>
          </p:cNvSpPr>
          <p:nvPr>
            <p:ph type="ctrTitle"/>
          </p:nvPr>
        </p:nvSpPr>
        <p:spPr/>
        <p:txBody>
          <a:bodyPr/>
          <a:lstStyle/>
          <a:p>
            <a:r>
              <a:rPr lang="en-GB" dirty="0"/>
              <a:t>Standard distribution of z scores</a:t>
            </a:r>
          </a:p>
        </p:txBody>
      </p:sp>
      <p:graphicFrame>
        <p:nvGraphicFramePr>
          <p:cNvPr id="16" name="Object 15" descr="zi equals 14K minus 12K divided by 1.5K which equals 1.33" title="equation for working out Geoff's z score"/>
          <p:cNvGraphicFramePr>
            <a:graphicFrameLocks noChangeAspect="1"/>
          </p:cNvGraphicFramePr>
          <p:nvPr>
            <p:extLst>
              <p:ext uri="{D42A27DB-BD31-4B8C-83A1-F6EECF244321}">
                <p14:modId xmlns:p14="http://schemas.microsoft.com/office/powerpoint/2010/main" val="416418199"/>
              </p:ext>
            </p:extLst>
          </p:nvPr>
        </p:nvGraphicFramePr>
        <p:xfrm>
          <a:off x="783736" y="2006092"/>
          <a:ext cx="3900487" cy="931862"/>
        </p:xfrm>
        <a:graphic>
          <a:graphicData uri="http://schemas.openxmlformats.org/presentationml/2006/ole">
            <mc:AlternateContent xmlns:mc="http://schemas.openxmlformats.org/markup-compatibility/2006">
              <mc:Choice xmlns:v="urn:schemas-microsoft-com:vml" Requires="v">
                <p:oleObj name="Equation" r:id="rId3" imgW="1587240" imgH="393480" progId="Equation.3">
                  <p:embed/>
                </p:oleObj>
              </mc:Choice>
              <mc:Fallback>
                <p:oleObj name="Equation" r:id="rId3" imgW="1587240" imgH="393480" progId="Equation.3">
                  <p:embed/>
                  <p:pic>
                    <p:nvPicPr>
                      <p:cNvPr id="16" name="Object 15" descr="zi equals 14K minus 12K divided by 1.5K which equals 1.33" title="equation for working out Geoff's z sc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3736" y="2006092"/>
                        <a:ext cx="3900487" cy="93186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0844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http://www.math.uconn.edu/%7Eferrone/math1070f12/Ztable.jpg" title="showing an extract of a z table set of values"/>
          <p:cNvPicPr>
            <a:picLocks noChangeAspect="1" noChangeArrowheads="1"/>
          </p:cNvPicPr>
          <p:nvPr/>
        </p:nvPicPr>
        <p:blipFill>
          <a:blip r:embed="rId2" cstate="print"/>
          <a:srcRect/>
          <a:stretch>
            <a:fillRect/>
          </a:stretch>
        </p:blipFill>
        <p:spPr bwMode="auto">
          <a:xfrm>
            <a:off x="179512" y="1196752"/>
            <a:ext cx="4176464" cy="5511491"/>
          </a:xfrm>
          <a:prstGeom prst="rect">
            <a:avLst/>
          </a:prstGeom>
          <a:noFill/>
        </p:spPr>
      </p:pic>
      <p:sp>
        <p:nvSpPr>
          <p:cNvPr id="5" name="Rectangle 4" title="red box highlighting value from z table of z = 1.33, which is .9082"/>
          <p:cNvSpPr/>
          <p:nvPr/>
        </p:nvSpPr>
        <p:spPr>
          <a:xfrm>
            <a:off x="1674428" y="4471616"/>
            <a:ext cx="360040"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title="normal distribution illustrating 14K which is 1.33 standard deviations above the mean of 12K"/>
          <p:cNvPicPr>
            <a:picLocks noChangeAspect="1"/>
          </p:cNvPicPr>
          <p:nvPr/>
        </p:nvPicPr>
        <p:blipFill>
          <a:blip r:embed="rId3" cstate="print"/>
          <a:srcRect r="19896" b="42240"/>
          <a:stretch>
            <a:fillRect/>
          </a:stretch>
        </p:blipFill>
        <p:spPr>
          <a:xfrm>
            <a:off x="4860032" y="1916832"/>
            <a:ext cx="3903862" cy="1656184"/>
          </a:xfrm>
          <a:prstGeom prst="rect">
            <a:avLst/>
          </a:prstGeom>
        </p:spPr>
      </p:pic>
      <p:sp>
        <p:nvSpPr>
          <p:cNvPr id="8" name="TextBox 7"/>
          <p:cNvSpPr txBox="1"/>
          <p:nvPr/>
        </p:nvSpPr>
        <p:spPr>
          <a:xfrm>
            <a:off x="4932040" y="4221088"/>
            <a:ext cx="3672408" cy="646331"/>
          </a:xfrm>
          <a:prstGeom prst="rect">
            <a:avLst/>
          </a:prstGeom>
          <a:solidFill>
            <a:srgbClr val="D99694">
              <a:alpha val="69020"/>
            </a:srgbClr>
          </a:solidFill>
          <a:ln>
            <a:solidFill>
              <a:schemeClr val="accent2"/>
            </a:solidFill>
          </a:ln>
        </p:spPr>
        <p:txBody>
          <a:bodyPr wrap="square" rtlCol="0">
            <a:spAutoFit/>
          </a:bodyPr>
          <a:lstStyle/>
          <a:p>
            <a:pPr algn="ctr"/>
            <a:r>
              <a:rPr lang="en-GB" dirty="0">
                <a:sym typeface="Wingdings" pitchFamily="2" charset="2"/>
              </a:rPr>
              <a:t> Geoff earns more than 90.82% of his colleagues</a:t>
            </a:r>
            <a:endParaRPr lang="en-GB" dirty="0"/>
          </a:p>
        </p:txBody>
      </p:sp>
      <p:sp>
        <p:nvSpPr>
          <p:cNvPr id="2" name="Title 1"/>
          <p:cNvSpPr>
            <a:spLocks noGrp="1"/>
          </p:cNvSpPr>
          <p:nvPr>
            <p:ph type="ctrTitle"/>
          </p:nvPr>
        </p:nvSpPr>
        <p:spPr/>
        <p:txBody>
          <a:bodyPr/>
          <a:lstStyle/>
          <a:p>
            <a:r>
              <a:rPr lang="en-GB" dirty="0"/>
              <a:t>Z-table</a:t>
            </a:r>
          </a:p>
        </p:txBody>
      </p:sp>
    </p:spTree>
    <p:extLst>
      <p:ext uri="{BB962C8B-B14F-4D97-AF65-F5344CB8AC3E}">
        <p14:creationId xmlns:p14="http://schemas.microsoft.com/office/powerpoint/2010/main" val="44579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Types of data</a:t>
            </a:r>
          </a:p>
          <a:p>
            <a:pPr lvl="1"/>
            <a:r>
              <a:rPr lang="en-GB" dirty="0"/>
              <a:t>Nominal, ordinal, interval/ratio</a:t>
            </a:r>
          </a:p>
          <a:p>
            <a:r>
              <a:rPr lang="en-GB" dirty="0"/>
              <a:t>Distributions of data</a:t>
            </a:r>
          </a:p>
          <a:p>
            <a:pPr lvl="1"/>
            <a:r>
              <a:rPr lang="en-GB" dirty="0"/>
              <a:t>mean, median, mode, standard deviation</a:t>
            </a:r>
          </a:p>
          <a:p>
            <a:r>
              <a:rPr lang="en-GB" dirty="0"/>
              <a:t>Standardised scores, and their interpretation</a:t>
            </a:r>
          </a:p>
          <a:p>
            <a:pPr lvl="1"/>
            <a:r>
              <a:rPr lang="en-GB" dirty="0"/>
              <a:t>Converting Z scores </a:t>
            </a:r>
            <a:r>
              <a:rPr lang="en-GB"/>
              <a:t>to probabilities</a:t>
            </a:r>
            <a:endParaRPr lang="en-GB" dirty="0"/>
          </a:p>
          <a:p>
            <a:pPr marL="0" indent="0">
              <a:buNone/>
            </a:pPr>
            <a:endParaRPr lang="en-GB" dirty="0"/>
          </a:p>
        </p:txBody>
      </p:sp>
      <p:sp>
        <p:nvSpPr>
          <p:cNvPr id="3" name="Title 2"/>
          <p:cNvSpPr>
            <a:spLocks noGrp="1"/>
          </p:cNvSpPr>
          <p:nvPr>
            <p:ph type="ctrTitle"/>
          </p:nvPr>
        </p:nvSpPr>
        <p:spPr/>
        <p:txBody>
          <a:bodyPr/>
          <a:lstStyle/>
          <a:p>
            <a:r>
              <a:rPr lang="en-GB" dirty="0"/>
              <a:t>Summary</a:t>
            </a:r>
          </a:p>
        </p:txBody>
      </p:sp>
    </p:spTree>
    <p:extLst>
      <p:ext uri="{BB962C8B-B14F-4D97-AF65-F5344CB8AC3E}">
        <p14:creationId xmlns:p14="http://schemas.microsoft.com/office/powerpoint/2010/main" val="385929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F013-C7DB-9341-9131-28A9D8C461AC}"/>
              </a:ext>
            </a:extLst>
          </p:cNvPr>
          <p:cNvSpPr>
            <a:spLocks noGrp="1"/>
          </p:cNvSpPr>
          <p:nvPr>
            <p:ph type="ctrTitle"/>
          </p:nvPr>
        </p:nvSpPr>
        <p:spPr/>
        <p:txBody>
          <a:bodyPr/>
          <a:lstStyle/>
          <a:p>
            <a:r>
              <a:rPr lang="en-US" dirty="0"/>
              <a:t>Outline for this lecture</a:t>
            </a:r>
          </a:p>
        </p:txBody>
      </p:sp>
      <p:sp>
        <p:nvSpPr>
          <p:cNvPr id="3" name="Text Placeholder 2">
            <a:extLst>
              <a:ext uri="{FF2B5EF4-FFF2-40B4-BE49-F238E27FC236}">
                <a16:creationId xmlns:a16="http://schemas.microsoft.com/office/drawing/2014/main" id="{05F47D82-9E70-9D4B-9EBD-DED3F25D9551}"/>
              </a:ext>
            </a:extLst>
          </p:cNvPr>
          <p:cNvSpPr>
            <a:spLocks noGrp="1"/>
          </p:cNvSpPr>
          <p:nvPr>
            <p:ph type="body" sz="quarter" idx="14"/>
          </p:nvPr>
        </p:nvSpPr>
        <p:spPr/>
        <p:txBody>
          <a:bodyPr/>
          <a:lstStyle/>
          <a:p>
            <a:r>
              <a:rPr lang="en-US" b="1" dirty="0"/>
              <a:t>Types of data in psychology</a:t>
            </a:r>
          </a:p>
          <a:p>
            <a:r>
              <a:rPr lang="en-US" b="1" dirty="0"/>
              <a:t>Examining distributions of data – means and standard deviation</a:t>
            </a:r>
          </a:p>
          <a:p>
            <a:r>
              <a:rPr lang="en-US" b="1" dirty="0" err="1"/>
              <a:t>Standardising</a:t>
            </a:r>
            <a:r>
              <a:rPr lang="en-US" b="1" dirty="0"/>
              <a:t> scores for data</a:t>
            </a:r>
          </a:p>
          <a:p>
            <a:endParaRPr lang="en-US" dirty="0"/>
          </a:p>
        </p:txBody>
      </p:sp>
    </p:spTree>
    <p:extLst>
      <p:ext uri="{BB962C8B-B14F-4D97-AF65-F5344CB8AC3E}">
        <p14:creationId xmlns:p14="http://schemas.microsoft.com/office/powerpoint/2010/main" val="126257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title="picture of quantity quality keys as if on typewrite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9738" y="3923860"/>
            <a:ext cx="2392924" cy="1936093"/>
          </a:xfrm>
          <a:prstGeom prst="rect">
            <a:avLst/>
          </a:prstGeom>
        </p:spPr>
      </p:pic>
      <p:sp>
        <p:nvSpPr>
          <p:cNvPr id="4" name="Rectangle 3" descr="rectangle surrounding text quantitative methods" title="rectangle"/>
          <p:cNvSpPr/>
          <p:nvPr/>
        </p:nvSpPr>
        <p:spPr>
          <a:xfrm>
            <a:off x="467544" y="1771539"/>
            <a:ext cx="5616624" cy="1296144"/>
          </a:xfrm>
          <a:prstGeom prst="rect">
            <a:avLst/>
          </a:prstGeom>
          <a:noFill/>
          <a:ln>
            <a:solidFill>
              <a:srgbClr val="950A1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99" name="Content Placeholder 2"/>
          <p:cNvSpPr>
            <a:spLocks noGrp="1"/>
          </p:cNvSpPr>
          <p:nvPr>
            <p:ph idx="1"/>
          </p:nvPr>
        </p:nvSpPr>
        <p:spPr>
          <a:xfrm>
            <a:off x="467544" y="1973908"/>
            <a:ext cx="8219256" cy="4425355"/>
          </a:xfrm>
        </p:spPr>
        <p:txBody>
          <a:bodyPr>
            <a:normAutofit/>
          </a:bodyPr>
          <a:lstStyle/>
          <a:p>
            <a:r>
              <a:rPr lang="en-GB" b="1" dirty="0">
                <a:solidFill>
                  <a:srgbClr val="950A18"/>
                </a:solidFill>
              </a:rPr>
              <a:t>Quantitative Methods</a:t>
            </a:r>
          </a:p>
          <a:p>
            <a:pPr lvl="1" eaLnBrk="1" hangingPunct="1"/>
            <a:r>
              <a:rPr lang="en-GB" dirty="0"/>
              <a:t>Testing theories using </a:t>
            </a:r>
            <a:r>
              <a:rPr lang="en-GB" u="sng" dirty="0"/>
              <a:t>numbers</a:t>
            </a:r>
          </a:p>
          <a:p>
            <a:pPr lvl="1" eaLnBrk="1" hangingPunct="1">
              <a:buNone/>
            </a:pPr>
            <a:endParaRPr lang="en-GB" dirty="0"/>
          </a:p>
          <a:p>
            <a:r>
              <a:rPr lang="en-GB" b="1" dirty="0">
                <a:solidFill>
                  <a:srgbClr val="950A18"/>
                </a:solidFill>
              </a:rPr>
              <a:t>Qualitative Methods</a:t>
            </a:r>
          </a:p>
          <a:p>
            <a:pPr lvl="1" eaLnBrk="1" hangingPunct="1"/>
            <a:r>
              <a:rPr lang="en-GB" dirty="0"/>
              <a:t>Testing theories using </a:t>
            </a:r>
            <a:r>
              <a:rPr lang="en-GB" u="sng" dirty="0"/>
              <a:t>language</a:t>
            </a:r>
          </a:p>
          <a:p>
            <a:pPr lvl="2" eaLnBrk="1" hangingPunct="1"/>
            <a:r>
              <a:rPr lang="en-GB" dirty="0"/>
              <a:t>Magazine articles/Interviews</a:t>
            </a:r>
          </a:p>
          <a:p>
            <a:pPr lvl="2" eaLnBrk="1" hangingPunct="1"/>
            <a:r>
              <a:rPr lang="en-GB" dirty="0"/>
              <a:t>Conversations</a:t>
            </a:r>
          </a:p>
          <a:p>
            <a:pPr lvl="2" eaLnBrk="1" hangingPunct="1"/>
            <a:r>
              <a:rPr lang="en-GB" dirty="0"/>
              <a:t>Newspapers</a:t>
            </a:r>
          </a:p>
          <a:p>
            <a:pPr lvl="2" eaLnBrk="1" hangingPunct="1"/>
            <a:r>
              <a:rPr lang="en-GB" dirty="0"/>
              <a:t>Media broadcasts</a:t>
            </a:r>
          </a:p>
        </p:txBody>
      </p:sp>
      <p:sp>
        <p:nvSpPr>
          <p:cNvPr id="4098" name="Title 1"/>
          <p:cNvSpPr>
            <a:spLocks noGrp="1"/>
          </p:cNvSpPr>
          <p:nvPr>
            <p:ph type="ctrTitle"/>
          </p:nvPr>
        </p:nvSpPr>
        <p:spPr/>
        <p:txBody>
          <a:bodyPr/>
          <a:lstStyle/>
          <a:p>
            <a:pPr eaLnBrk="1" hangingPunct="1"/>
            <a:r>
              <a:rPr lang="en-GB" dirty="0">
                <a:solidFill>
                  <a:srgbClr val="B5121B"/>
                </a:solidFill>
              </a:rPr>
              <a:t>Types</a:t>
            </a:r>
            <a:r>
              <a:rPr lang="en-GB" dirty="0"/>
              <a:t> </a:t>
            </a:r>
            <a:r>
              <a:rPr lang="en-GB" dirty="0">
                <a:solidFill>
                  <a:srgbClr val="B5121B"/>
                </a:solidFill>
              </a:rPr>
              <a:t>of Data Analysis</a:t>
            </a:r>
          </a:p>
        </p:txBody>
      </p:sp>
    </p:spTree>
    <p:extLst>
      <p:ext uri="{BB962C8B-B14F-4D97-AF65-F5344CB8AC3E}">
        <p14:creationId xmlns:p14="http://schemas.microsoft.com/office/powerpoint/2010/main" val="115080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657819"/>
            <a:ext cx="8219256" cy="4531598"/>
          </a:xfrm>
        </p:spPr>
        <p:txBody>
          <a:bodyPr/>
          <a:lstStyle/>
          <a:p>
            <a:pPr marL="0" indent="0">
              <a:buNone/>
            </a:pPr>
            <a:r>
              <a:rPr lang="en-GB" dirty="0"/>
              <a:t>Numbers have three important functions for researchers:</a:t>
            </a:r>
          </a:p>
          <a:p>
            <a:pPr marL="857250" lvl="1" indent="-457200">
              <a:buFont typeface="+mj-lt"/>
              <a:buAutoNum type="arabicPeriod"/>
            </a:pPr>
            <a:r>
              <a:rPr lang="en-GB" sz="2400" dirty="0"/>
              <a:t>Classify or categorise - </a:t>
            </a:r>
            <a:r>
              <a:rPr lang="en-GB" sz="2400" b="1" dirty="0">
                <a:solidFill>
                  <a:srgbClr val="D52B1E"/>
                </a:solidFill>
                <a:latin typeface="+mj-lt"/>
                <a:ea typeface="+mj-ea"/>
                <a:cs typeface="+mj-cs"/>
              </a:rPr>
              <a:t>Nominal data</a:t>
            </a:r>
            <a:endParaRPr lang="en-GB" dirty="0"/>
          </a:p>
          <a:p>
            <a:pPr marL="1257300" lvl="2" indent="-457200"/>
            <a:r>
              <a:rPr lang="en-GB" dirty="0"/>
              <a:t>E.g. male/female, young/old, red/green/blue</a:t>
            </a:r>
          </a:p>
          <a:p>
            <a:pPr marL="1257300" lvl="2" indent="-457200"/>
            <a:r>
              <a:rPr lang="en-GB" dirty="0"/>
              <a:t>Each case can only be in one category.</a:t>
            </a:r>
          </a:p>
          <a:p>
            <a:pPr marL="1257300" lvl="2" indent="-457200"/>
            <a:endParaRPr lang="en-GB" dirty="0"/>
          </a:p>
          <a:p>
            <a:pPr marL="857250" lvl="1" indent="-457200">
              <a:buFont typeface="+mj-lt"/>
              <a:buAutoNum type="arabicPeriod"/>
            </a:pPr>
            <a:r>
              <a:rPr lang="en-GB" sz="2400" dirty="0"/>
              <a:t>Rank or order - </a:t>
            </a:r>
            <a:r>
              <a:rPr lang="en-GB" sz="2400" b="1" dirty="0">
                <a:solidFill>
                  <a:srgbClr val="D52B1E"/>
                </a:solidFill>
                <a:latin typeface="+mj-lt"/>
                <a:ea typeface="+mj-ea"/>
                <a:cs typeface="+mj-cs"/>
              </a:rPr>
              <a:t>Ordinal data</a:t>
            </a:r>
          </a:p>
          <a:p>
            <a:pPr marL="1257300" lvl="2" indent="-457200"/>
            <a:r>
              <a:rPr lang="en-GB" dirty="0"/>
              <a:t>E.g. first, second, third…</a:t>
            </a:r>
          </a:p>
          <a:p>
            <a:pPr marL="1257300" lvl="2" indent="-457200"/>
            <a:r>
              <a:rPr lang="en-GB" dirty="0"/>
              <a:t>Does not indicate magnitude of differences between ranks.</a:t>
            </a:r>
          </a:p>
          <a:p>
            <a:pPr marL="1257300" lvl="2" indent="-457200"/>
            <a:endParaRPr lang="en-GB" dirty="0"/>
          </a:p>
          <a:p>
            <a:pPr marL="857250" lvl="1" indent="-457200">
              <a:buFont typeface="+mj-lt"/>
              <a:buAutoNum type="arabicPeriod"/>
            </a:pPr>
            <a:r>
              <a:rPr lang="en-GB" sz="2400" dirty="0"/>
              <a:t>Score – </a:t>
            </a:r>
            <a:r>
              <a:rPr lang="en-GB" sz="2400" b="1" dirty="0">
                <a:solidFill>
                  <a:srgbClr val="D52B1E"/>
                </a:solidFill>
                <a:latin typeface="+mj-lt"/>
                <a:ea typeface="+mj-ea"/>
                <a:cs typeface="+mj-cs"/>
              </a:rPr>
              <a:t>Interval/Ratio data</a:t>
            </a:r>
            <a:endParaRPr lang="en-GB" dirty="0"/>
          </a:p>
          <a:p>
            <a:pPr marL="1257300" lvl="2" indent="-457200"/>
            <a:r>
              <a:rPr lang="en-GB" dirty="0"/>
              <a:t>E.g. number of correct answers, reaction time</a:t>
            </a:r>
          </a:p>
          <a:p>
            <a:pPr marL="1257300" lvl="2" indent="-457200"/>
            <a:r>
              <a:rPr lang="en-GB" dirty="0"/>
              <a:t>Tells us about the order of data but also the distance between them.</a:t>
            </a:r>
          </a:p>
          <a:p>
            <a:pPr marL="0" indent="0">
              <a:buNone/>
            </a:pPr>
            <a:endParaRPr lang="en-GB" dirty="0"/>
          </a:p>
        </p:txBody>
      </p:sp>
      <p:sp>
        <p:nvSpPr>
          <p:cNvPr id="5" name="Title 4"/>
          <p:cNvSpPr>
            <a:spLocks noGrp="1"/>
          </p:cNvSpPr>
          <p:nvPr>
            <p:ph type="ctrTitle"/>
          </p:nvPr>
        </p:nvSpPr>
        <p:spPr/>
        <p:txBody>
          <a:bodyPr/>
          <a:lstStyle/>
          <a:p>
            <a:r>
              <a:rPr lang="en-GB" dirty="0"/>
              <a:t>Types of Data</a:t>
            </a:r>
          </a:p>
        </p:txBody>
      </p:sp>
    </p:spTree>
    <p:extLst>
      <p:ext uri="{BB962C8B-B14F-4D97-AF65-F5344CB8AC3E}">
        <p14:creationId xmlns:p14="http://schemas.microsoft.com/office/powerpoint/2010/main" val="2954124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67544" y="1657819"/>
            <a:ext cx="8219256" cy="4531598"/>
          </a:xfrm>
        </p:spPr>
        <p:txBody>
          <a:bodyPr/>
          <a:lstStyle/>
          <a:p>
            <a:r>
              <a:rPr lang="en-GB" dirty="0"/>
              <a:t>Depending on the type of data you have in your study, the statistics that you explore will vary</a:t>
            </a:r>
          </a:p>
          <a:p>
            <a:endParaRPr lang="en-GB" dirty="0"/>
          </a:p>
          <a:p>
            <a:r>
              <a:rPr lang="en-GB" dirty="0"/>
              <a:t>We will learn about these different statistics over the next 10 weeks</a:t>
            </a:r>
          </a:p>
          <a:p>
            <a:pPr marL="0" indent="0">
              <a:buNone/>
            </a:pPr>
            <a:endParaRPr lang="en-GB" dirty="0"/>
          </a:p>
        </p:txBody>
      </p:sp>
      <p:sp>
        <p:nvSpPr>
          <p:cNvPr id="5" name="Title 4"/>
          <p:cNvSpPr>
            <a:spLocks noGrp="1"/>
          </p:cNvSpPr>
          <p:nvPr>
            <p:ph type="ctrTitle"/>
          </p:nvPr>
        </p:nvSpPr>
        <p:spPr/>
        <p:txBody>
          <a:bodyPr/>
          <a:lstStyle/>
          <a:p>
            <a:r>
              <a:rPr lang="en-GB" dirty="0"/>
              <a:t>Types of Data: statistics</a:t>
            </a:r>
          </a:p>
        </p:txBody>
      </p:sp>
    </p:spTree>
    <p:extLst>
      <p:ext uri="{BB962C8B-B14F-4D97-AF65-F5344CB8AC3E}">
        <p14:creationId xmlns:p14="http://schemas.microsoft.com/office/powerpoint/2010/main" val="2308005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preadsheet showing lots and lots of numbers" title="spreadsheet of dat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579" y="1700048"/>
            <a:ext cx="7693743" cy="4425217"/>
          </a:xfrm>
          <a:prstGeom prst="rect">
            <a:avLst/>
          </a:prstGeom>
        </p:spPr>
      </p:pic>
      <p:sp>
        <p:nvSpPr>
          <p:cNvPr id="2" name="Title 1"/>
          <p:cNvSpPr>
            <a:spLocks noGrp="1"/>
          </p:cNvSpPr>
          <p:nvPr>
            <p:ph type="ctrTitle"/>
          </p:nvPr>
        </p:nvSpPr>
        <p:spPr/>
        <p:txBody>
          <a:bodyPr/>
          <a:lstStyle/>
          <a:p>
            <a:r>
              <a:rPr lang="en-GB" dirty="0"/>
              <a:t>Data</a:t>
            </a:r>
          </a:p>
        </p:txBody>
      </p:sp>
    </p:spTree>
    <p:extLst>
      <p:ext uri="{BB962C8B-B14F-4D97-AF65-F5344CB8AC3E}">
        <p14:creationId xmlns:p14="http://schemas.microsoft.com/office/powerpoint/2010/main" val="1644583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our different ways of representing data in a graph. a line graph, a histogram, and two pie charts." title="graph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31624" y="1628800"/>
            <a:ext cx="4269925" cy="3982065"/>
          </a:xfrm>
          <a:prstGeom prst="rect">
            <a:avLst/>
          </a:prstGeom>
        </p:spPr>
      </p:pic>
      <p:sp>
        <p:nvSpPr>
          <p:cNvPr id="3" name="Content Placeholder 2"/>
          <p:cNvSpPr>
            <a:spLocks noGrp="1"/>
          </p:cNvSpPr>
          <p:nvPr>
            <p:ph type="body" sz="quarter" idx="14"/>
          </p:nvPr>
        </p:nvSpPr>
        <p:spPr>
          <a:xfrm>
            <a:off x="395288" y="1844675"/>
            <a:ext cx="4036336" cy="4752975"/>
          </a:xfrm>
          <a:prstGeom prst="rect">
            <a:avLst/>
          </a:prstGeom>
        </p:spPr>
        <p:txBody>
          <a:bodyPr/>
          <a:lstStyle/>
          <a:p>
            <a:pPr marL="0" indent="0">
              <a:buNone/>
            </a:pPr>
            <a:r>
              <a:rPr lang="en-GB" dirty="0"/>
              <a:t>When you have a lot of data, it is very difficult to interpret them at a glance.</a:t>
            </a:r>
          </a:p>
          <a:p>
            <a:pPr marL="0" indent="0">
              <a:buNone/>
            </a:pPr>
            <a:endParaRPr lang="en-GB" dirty="0"/>
          </a:p>
          <a:p>
            <a:pPr marL="0" indent="0">
              <a:buNone/>
            </a:pPr>
            <a:r>
              <a:rPr lang="en-GB" dirty="0"/>
              <a:t>One of the simplest methods to reorganise data to make them more intelligible is to plot them in some sort of graphical form.</a:t>
            </a:r>
          </a:p>
          <a:p>
            <a:pPr marL="0" indent="0">
              <a:buNone/>
            </a:pPr>
            <a:endParaRPr lang="en-GB" dirty="0"/>
          </a:p>
        </p:txBody>
      </p:sp>
      <p:sp>
        <p:nvSpPr>
          <p:cNvPr id="2" name="Title 1"/>
          <p:cNvSpPr>
            <a:spLocks noGrp="1"/>
          </p:cNvSpPr>
          <p:nvPr>
            <p:ph type="ctrTitle"/>
          </p:nvPr>
        </p:nvSpPr>
        <p:spPr/>
        <p:txBody>
          <a:bodyPr/>
          <a:lstStyle/>
          <a:p>
            <a:r>
              <a:rPr lang="en-GB" dirty="0"/>
              <a:t>Plotting data</a:t>
            </a:r>
          </a:p>
        </p:txBody>
      </p:sp>
    </p:spTree>
    <p:extLst>
      <p:ext uri="{BB962C8B-B14F-4D97-AF65-F5344CB8AC3E}">
        <p14:creationId xmlns:p14="http://schemas.microsoft.com/office/powerpoint/2010/main" val="2585751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88982" y="5799843"/>
            <a:ext cx="2859021" cy="923330"/>
          </a:xfrm>
          <a:prstGeom prst="rect">
            <a:avLst/>
          </a:prstGeom>
        </p:spPr>
        <p:txBody>
          <a:bodyPr wrap="square">
            <a:spAutoFit/>
          </a:bodyPr>
          <a:lstStyle/>
          <a:p>
            <a:pPr fontAlgn="auto">
              <a:spcAft>
                <a:spcPts val="0"/>
              </a:spcAft>
              <a:defRPr/>
            </a:pPr>
            <a:r>
              <a:rPr lang="en-GB" dirty="0"/>
              <a:t>Histograms plot:</a:t>
            </a:r>
          </a:p>
          <a:p>
            <a:pPr lvl="1" fontAlgn="auto">
              <a:spcAft>
                <a:spcPts val="0"/>
              </a:spcAft>
              <a:defRPr/>
            </a:pPr>
            <a:r>
              <a:rPr lang="en-GB" dirty="0">
                <a:solidFill>
                  <a:schemeClr val="tx2">
                    <a:lumMod val="75000"/>
                  </a:schemeClr>
                </a:solidFill>
              </a:rPr>
              <a:t>The score (</a:t>
            </a:r>
            <a:r>
              <a:rPr lang="en-GB" i="1" dirty="0">
                <a:solidFill>
                  <a:schemeClr val="tx2">
                    <a:lumMod val="75000"/>
                  </a:schemeClr>
                </a:solidFill>
              </a:rPr>
              <a:t>x</a:t>
            </a:r>
            <a:r>
              <a:rPr lang="en-GB" dirty="0">
                <a:solidFill>
                  <a:schemeClr val="tx2">
                    <a:lumMod val="75000"/>
                  </a:schemeClr>
                </a:solidFill>
              </a:rPr>
              <a:t>-axis)</a:t>
            </a:r>
          </a:p>
          <a:p>
            <a:pPr lvl="1" fontAlgn="auto">
              <a:spcAft>
                <a:spcPts val="0"/>
              </a:spcAft>
              <a:defRPr/>
            </a:pPr>
            <a:r>
              <a:rPr lang="en-GB" dirty="0">
                <a:solidFill>
                  <a:schemeClr val="tx2">
                    <a:lumMod val="75000"/>
                  </a:schemeClr>
                </a:solidFill>
              </a:rPr>
              <a:t>The frequency (</a:t>
            </a:r>
            <a:r>
              <a:rPr lang="en-GB" i="1" dirty="0">
                <a:solidFill>
                  <a:schemeClr val="tx2">
                    <a:lumMod val="75000"/>
                  </a:schemeClr>
                </a:solidFill>
              </a:rPr>
              <a:t>y</a:t>
            </a:r>
            <a:r>
              <a:rPr lang="en-GB" dirty="0">
                <a:solidFill>
                  <a:schemeClr val="tx2">
                    <a:lumMod val="75000"/>
                  </a:schemeClr>
                </a:solidFill>
              </a:rPr>
              <a:t>-axis)</a:t>
            </a:r>
          </a:p>
        </p:txBody>
      </p:sp>
      <p:pic>
        <p:nvPicPr>
          <p:cNvPr id="5" name="Content Placeholder 3" title="histogram of data from slide"/>
          <p:cNvPicPr>
            <a:picLocks noChangeAspect="1"/>
          </p:cNvPicPr>
          <p:nvPr/>
        </p:nvPicPr>
        <p:blipFill>
          <a:blip r:embed="rId2" cstate="print"/>
          <a:stretch>
            <a:fillRect/>
          </a:stretch>
        </p:blipFill>
        <p:spPr>
          <a:xfrm>
            <a:off x="4139238" y="2719453"/>
            <a:ext cx="3699666" cy="2906125"/>
          </a:xfrm>
          <a:prstGeom prst="rect">
            <a:avLst/>
          </a:prstGeom>
        </p:spPr>
      </p:pic>
      <p:grpSp>
        <p:nvGrpSpPr>
          <p:cNvPr id="10" name="Group 9" title="leaf diagram of data"/>
          <p:cNvGrpSpPr/>
          <p:nvPr/>
        </p:nvGrpSpPr>
        <p:grpSpPr>
          <a:xfrm>
            <a:off x="831559" y="2625963"/>
            <a:ext cx="2448272" cy="2417297"/>
            <a:chOff x="5652120" y="2708920"/>
            <a:chExt cx="2448272" cy="2520280"/>
          </a:xfrm>
        </p:grpSpPr>
        <p:sp>
          <p:nvSpPr>
            <p:cNvPr id="6" name="TextBox 5"/>
            <p:cNvSpPr txBox="1"/>
            <p:nvPr/>
          </p:nvSpPr>
          <p:spPr>
            <a:xfrm>
              <a:off x="5796136" y="3356992"/>
              <a:ext cx="2168157" cy="1477328"/>
            </a:xfrm>
            <a:prstGeom prst="rect">
              <a:avLst/>
            </a:prstGeom>
            <a:noFill/>
          </p:spPr>
          <p:txBody>
            <a:bodyPr wrap="none" rtlCol="0">
              <a:spAutoFit/>
            </a:bodyPr>
            <a:lstStyle/>
            <a:p>
              <a:r>
                <a:rPr lang="en-GB" dirty="0"/>
                <a:t>55,55</a:t>
              </a:r>
            </a:p>
            <a:p>
              <a:r>
                <a:rPr lang="en-GB" dirty="0"/>
                <a:t>65,65,65</a:t>
              </a:r>
            </a:p>
            <a:p>
              <a:r>
                <a:rPr lang="en-GB" dirty="0"/>
                <a:t>75,75,75,75,75,75,75</a:t>
              </a:r>
            </a:p>
            <a:p>
              <a:r>
                <a:rPr lang="en-GB" dirty="0"/>
                <a:t>85,85,85,85,85</a:t>
              </a:r>
            </a:p>
            <a:p>
              <a:r>
                <a:rPr lang="en-GB" dirty="0"/>
                <a:t>95,95,95</a:t>
              </a:r>
            </a:p>
          </p:txBody>
        </p:sp>
        <p:sp>
          <p:nvSpPr>
            <p:cNvPr id="7" name="TextBox 6"/>
            <p:cNvSpPr txBox="1"/>
            <p:nvPr/>
          </p:nvSpPr>
          <p:spPr>
            <a:xfrm>
              <a:off x="5796136" y="2843644"/>
              <a:ext cx="1417504" cy="369332"/>
            </a:xfrm>
            <a:prstGeom prst="rect">
              <a:avLst/>
            </a:prstGeom>
            <a:noFill/>
          </p:spPr>
          <p:txBody>
            <a:bodyPr wrap="none" rtlCol="0">
              <a:spAutoFit/>
            </a:bodyPr>
            <a:lstStyle/>
            <a:p>
              <a:r>
                <a:rPr lang="en-GB" b="1" dirty="0"/>
                <a:t>Leaf diagram</a:t>
              </a:r>
            </a:p>
          </p:txBody>
        </p:sp>
        <p:sp>
          <p:nvSpPr>
            <p:cNvPr id="9" name="Rectangle 8"/>
            <p:cNvSpPr/>
            <p:nvPr/>
          </p:nvSpPr>
          <p:spPr>
            <a:xfrm>
              <a:off x="5652120" y="2708920"/>
              <a:ext cx="2448272" cy="2520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Content Placeholder 2"/>
          <p:cNvSpPr>
            <a:spLocks noGrp="1"/>
          </p:cNvSpPr>
          <p:nvPr>
            <p:ph type="body" sz="quarter" idx="14"/>
          </p:nvPr>
        </p:nvSpPr>
        <p:spPr>
          <a:prstGeom prst="rect">
            <a:avLst/>
          </a:prstGeom>
        </p:spPr>
        <p:txBody>
          <a:bodyPr/>
          <a:lstStyle/>
          <a:p>
            <a:pPr marL="0" indent="0">
              <a:buNone/>
            </a:pPr>
            <a:r>
              <a:rPr lang="en-GB" sz="2000" dirty="0"/>
              <a:t>Data: {55,95,85,75,75,85,65,75,65,85,75,75,85,75,75,55,65,85,95,95}</a:t>
            </a:r>
          </a:p>
        </p:txBody>
      </p:sp>
      <p:sp>
        <p:nvSpPr>
          <p:cNvPr id="2" name="Title 1"/>
          <p:cNvSpPr>
            <a:spLocks noGrp="1"/>
          </p:cNvSpPr>
          <p:nvPr>
            <p:ph type="ctrTitle"/>
          </p:nvPr>
        </p:nvSpPr>
        <p:spPr/>
        <p:txBody>
          <a:bodyPr/>
          <a:lstStyle/>
          <a:p>
            <a:r>
              <a:rPr lang="en-GB" dirty="0"/>
              <a:t>Plotting data: leaf and histogram</a:t>
            </a:r>
          </a:p>
        </p:txBody>
      </p:sp>
    </p:spTree>
    <p:extLst>
      <p:ext uri="{BB962C8B-B14F-4D97-AF65-F5344CB8AC3E}">
        <p14:creationId xmlns:p14="http://schemas.microsoft.com/office/powerpoint/2010/main" val="122363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Lancaster">
  <a:themeElements>
    <a:clrScheme name="Custom 3">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Theme">
  <a:themeElements>
    <a:clrScheme name="Custom 1">
      <a:dk1>
        <a:srgbClr val="8C0E1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lide 2: Text Only">
  <a:themeElements>
    <a:clrScheme name="Custom 4">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52B1E"/>
      </a:hlink>
      <a:folHlink>
        <a:srgbClr val="D52B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Lancaster.thmx</Template>
  <TotalTime>19160</TotalTime>
  <Words>1042</Words>
  <Application>Microsoft Macintosh PowerPoint</Application>
  <PresentationFormat>On-screen Show (4:3)</PresentationFormat>
  <Paragraphs>153</Paragraphs>
  <Slides>26</Slides>
  <Notes>5</Notes>
  <HiddenSlides>0</HiddenSlides>
  <MMClips>0</MMClips>
  <ScaleCrop>false</ScaleCrop>
  <HeadingPairs>
    <vt:vector size="8" baseType="variant">
      <vt:variant>
        <vt:lpstr>Fonts Used</vt:lpstr>
      </vt:variant>
      <vt:variant>
        <vt:i4>4</vt:i4>
      </vt:variant>
      <vt:variant>
        <vt:lpstr>Theme</vt:lpstr>
      </vt:variant>
      <vt:variant>
        <vt:i4>4</vt:i4>
      </vt:variant>
      <vt:variant>
        <vt:lpstr>Embedded OLE Servers</vt:lpstr>
      </vt:variant>
      <vt:variant>
        <vt:i4>1</vt:i4>
      </vt:variant>
      <vt:variant>
        <vt:lpstr>Slide Titles</vt:lpstr>
      </vt:variant>
      <vt:variant>
        <vt:i4>26</vt:i4>
      </vt:variant>
    </vt:vector>
  </HeadingPairs>
  <TitlesOfParts>
    <vt:vector size="35" baseType="lpstr">
      <vt:lpstr>Arial</vt:lpstr>
      <vt:lpstr>Calibri</vt:lpstr>
      <vt:lpstr>Lucida Grande</vt:lpstr>
      <vt:lpstr>Wingdings</vt:lpstr>
      <vt:lpstr>Lancaster</vt:lpstr>
      <vt:lpstr>Slides</vt:lpstr>
      <vt:lpstr>Default Theme</vt:lpstr>
      <vt:lpstr>Slide 2: Text Only</vt:lpstr>
      <vt:lpstr>Equation</vt:lpstr>
      <vt:lpstr>PowerPoint Presentation</vt:lpstr>
      <vt:lpstr>Objectives for Week 1</vt:lpstr>
      <vt:lpstr>Outline for this lecture</vt:lpstr>
      <vt:lpstr>Types of Data Analysis</vt:lpstr>
      <vt:lpstr>Types of Data</vt:lpstr>
      <vt:lpstr>Types of Data: statistics</vt:lpstr>
      <vt:lpstr>Data</vt:lpstr>
      <vt:lpstr>Plotting data</vt:lpstr>
      <vt:lpstr>Plotting data: leaf and histogram</vt:lpstr>
      <vt:lpstr>Why plot/organise your data?</vt:lpstr>
      <vt:lpstr>Samples and statistics</vt:lpstr>
      <vt:lpstr>Normal distribution </vt:lpstr>
      <vt:lpstr>Measures of central tendency</vt:lpstr>
      <vt:lpstr>Mode</vt:lpstr>
      <vt:lpstr>Median</vt:lpstr>
      <vt:lpstr>Mean (μ)</vt:lpstr>
      <vt:lpstr>Which is your data?</vt:lpstr>
      <vt:lpstr>Normal distribution: Reminder </vt:lpstr>
      <vt:lpstr>Measure of variability from a sample</vt:lpstr>
      <vt:lpstr>Standardising scores: Who’s the cleverest?</vt:lpstr>
      <vt:lpstr>Z-scores</vt:lpstr>
      <vt:lpstr>Properties of Z-scores</vt:lpstr>
      <vt:lpstr>Example of z scores</vt:lpstr>
      <vt:lpstr>Standard distribution of z scores</vt:lpstr>
      <vt:lpstr>Z-table</vt:lpstr>
      <vt:lpstr>Summary</vt:lpstr>
    </vt:vector>
  </TitlesOfParts>
  <Company>Lancaster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Within-Factor ANOVA PSYC214: Statistics</dc:title>
  <dc:creator>Michelle To</dc:creator>
  <cp:lastModifiedBy>Monaghan, Padraic</cp:lastModifiedBy>
  <cp:revision>226</cp:revision>
  <cp:lastPrinted>2014-10-08T11:51:34Z</cp:lastPrinted>
  <dcterms:created xsi:type="dcterms:W3CDTF">2013-11-10T10:08:55Z</dcterms:created>
  <dcterms:modified xsi:type="dcterms:W3CDTF">2024-09-24T10:36:30Z</dcterms:modified>
</cp:coreProperties>
</file>