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16"/>
  </p:notesMasterIdLst>
  <p:handoutMasterIdLst>
    <p:handoutMasterId r:id="rId17"/>
  </p:handoutMasterIdLst>
  <p:sldIdLst>
    <p:sldId id="896" r:id="rId5"/>
    <p:sldId id="901" r:id="rId6"/>
    <p:sldId id="420" r:id="rId7"/>
    <p:sldId id="884" r:id="rId8"/>
    <p:sldId id="461" r:id="rId9"/>
    <p:sldId id="893" r:id="rId10"/>
    <p:sldId id="378" r:id="rId11"/>
    <p:sldId id="388" r:id="rId12"/>
    <p:sldId id="883" r:id="rId13"/>
    <p:sldId id="895" r:id="rId14"/>
    <p:sldId id="45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0D9FF-86E3-0B43-AF84-E1248BB617E6}" v="1" dt="2024-10-02T14:10:03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493"/>
  </p:normalViewPr>
  <p:slideViewPr>
    <p:cSldViewPr snapToGrid="0" snapToObjects="1">
      <p:cViewPr varScale="1">
        <p:scale>
          <a:sx n="121" d="100"/>
          <a:sy n="121" d="100"/>
        </p:scale>
        <p:origin x="896" y="184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-6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564D634A-B76D-4340-A43B-2DC36A6B0D6C}"/>
    <pc:docChg chg="custSel modSld">
      <pc:chgData name="Monaghan, Padraic" userId="dc80ae16-2699-4a0b-b78d-b9031f41d4f1" providerId="ADAL" clId="{564D634A-B76D-4340-A43B-2DC36A6B0D6C}" dt="2021-10-27T14:40:01.018" v="7" actId="20577"/>
      <pc:docMkLst>
        <pc:docMk/>
      </pc:docMkLst>
      <pc:sldChg chg="modSp mod">
        <pc:chgData name="Monaghan, Padraic" userId="dc80ae16-2699-4a0b-b78d-b9031f41d4f1" providerId="ADAL" clId="{564D634A-B76D-4340-A43B-2DC36A6B0D6C}" dt="2021-10-27T14:40:01.018" v="7" actId="20577"/>
        <pc:sldMkLst>
          <pc:docMk/>
          <pc:sldMk cId="2854461246" sldId="406"/>
        </pc:sldMkLst>
        <pc:spChg chg="mod">
          <ac:chgData name="Monaghan, Padraic" userId="dc80ae16-2699-4a0b-b78d-b9031f41d4f1" providerId="ADAL" clId="{564D634A-B76D-4340-A43B-2DC36A6B0D6C}" dt="2021-10-27T14:40:01.018" v="7" actId="20577"/>
          <ac:spMkLst>
            <pc:docMk/>
            <pc:sldMk cId="2854461246" sldId="406"/>
            <ac:spMk id="3" creationId="{05F47D82-9E70-9D4B-9EBD-DED3F25D9551}"/>
          </ac:spMkLst>
        </pc:spChg>
      </pc:sldChg>
    </pc:docChg>
  </pc:docChgLst>
  <pc:docChgLst>
    <pc:chgData name="Monaghan, Padraic" userId="dc80ae16-2699-4a0b-b78d-b9031f41d4f1" providerId="ADAL" clId="{32D996DE-BBE5-324C-BC83-74A52C2D60E0}"/>
    <pc:docChg chg="addSld delSld modSld">
      <pc:chgData name="Monaghan, Padraic" userId="dc80ae16-2699-4a0b-b78d-b9031f41d4f1" providerId="ADAL" clId="{32D996DE-BBE5-324C-BC83-74A52C2D60E0}" dt="2022-10-20T13:46:21.083" v="1" actId="2696"/>
      <pc:docMkLst>
        <pc:docMk/>
      </pc:docMkLst>
      <pc:sldChg chg="del">
        <pc:chgData name="Monaghan, Padraic" userId="dc80ae16-2699-4a0b-b78d-b9031f41d4f1" providerId="ADAL" clId="{32D996DE-BBE5-324C-BC83-74A52C2D60E0}" dt="2022-10-20T13:46:21.083" v="1" actId="2696"/>
        <pc:sldMkLst>
          <pc:docMk/>
          <pc:sldMk cId="2854461246" sldId="406"/>
        </pc:sldMkLst>
      </pc:sldChg>
      <pc:sldChg chg="add">
        <pc:chgData name="Monaghan, Padraic" userId="dc80ae16-2699-4a0b-b78d-b9031f41d4f1" providerId="ADAL" clId="{32D996DE-BBE5-324C-BC83-74A52C2D60E0}" dt="2022-10-20T13:46:16.207" v="0"/>
        <pc:sldMkLst>
          <pc:docMk/>
          <pc:sldMk cId="2878957299" sldId="896"/>
        </pc:sldMkLst>
      </pc:sldChg>
    </pc:docChg>
  </pc:docChgLst>
  <pc:docChgLst>
    <pc:chgData name="Monaghan, Padraic" userId="dc80ae16-2699-4a0b-b78d-b9031f41d4f1" providerId="ADAL" clId="{16B0D9FF-86E3-0B43-AF84-E1248BB617E6}"/>
    <pc:docChg chg="addSld delSld modSld">
      <pc:chgData name="Monaghan, Padraic" userId="dc80ae16-2699-4a0b-b78d-b9031f41d4f1" providerId="ADAL" clId="{16B0D9FF-86E3-0B43-AF84-E1248BB617E6}" dt="2024-10-02T14:10:07.113" v="2" actId="2696"/>
      <pc:docMkLst>
        <pc:docMk/>
      </pc:docMkLst>
      <pc:sldChg chg="del">
        <pc:chgData name="Monaghan, Padraic" userId="dc80ae16-2699-4a0b-b78d-b9031f41d4f1" providerId="ADAL" clId="{16B0D9FF-86E3-0B43-AF84-E1248BB617E6}" dt="2024-10-02T14:10:07.113" v="2" actId="2696"/>
        <pc:sldMkLst>
          <pc:docMk/>
          <pc:sldMk cId="2277499211" sldId="406"/>
        </pc:sldMkLst>
      </pc:sldChg>
      <pc:sldChg chg="del">
        <pc:chgData name="Monaghan, Padraic" userId="dc80ae16-2699-4a0b-b78d-b9031f41d4f1" providerId="ADAL" clId="{16B0D9FF-86E3-0B43-AF84-E1248BB617E6}" dt="2024-10-02T14:10:06.033" v="1" actId="2696"/>
        <pc:sldMkLst>
          <pc:docMk/>
          <pc:sldMk cId="1293807663" sldId="894"/>
        </pc:sldMkLst>
      </pc:sldChg>
      <pc:sldChg chg="add">
        <pc:chgData name="Monaghan, Padraic" userId="dc80ae16-2699-4a0b-b78d-b9031f41d4f1" providerId="ADAL" clId="{16B0D9FF-86E3-0B43-AF84-E1248BB617E6}" dt="2024-10-02T14:10:03.001" v="0"/>
        <pc:sldMkLst>
          <pc:docMk/>
          <pc:sldMk cId="2168155039" sldId="896"/>
        </pc:sldMkLst>
      </pc:sldChg>
      <pc:sldChg chg="add">
        <pc:chgData name="Monaghan, Padraic" userId="dc80ae16-2699-4a0b-b78d-b9031f41d4f1" providerId="ADAL" clId="{16B0D9FF-86E3-0B43-AF84-E1248BB617E6}" dt="2024-10-02T14:10:03.001" v="0"/>
        <pc:sldMkLst>
          <pc:docMk/>
          <pc:sldMk cId="2854461246" sldId="901"/>
        </pc:sldMkLst>
      </pc:sldChg>
      <pc:sldMasterChg chg="delSldLayout">
        <pc:chgData name="Monaghan, Padraic" userId="dc80ae16-2699-4a0b-b78d-b9031f41d4f1" providerId="ADAL" clId="{16B0D9FF-86E3-0B43-AF84-E1248BB617E6}" dt="2024-10-02T14:10:06.033" v="1" actId="2696"/>
        <pc:sldMasterMkLst>
          <pc:docMk/>
          <pc:sldMasterMk cId="0" sldId="2147483679"/>
        </pc:sldMasterMkLst>
        <pc:sldLayoutChg chg="del">
          <pc:chgData name="Monaghan, Padraic" userId="dc80ae16-2699-4a0b-b78d-b9031f41d4f1" providerId="ADAL" clId="{16B0D9FF-86E3-0B43-AF84-E1248BB617E6}" dt="2024-10-02T14:10:06.033" v="1" actId="2696"/>
          <pc:sldLayoutMkLst>
            <pc:docMk/>
            <pc:sldMasterMk cId="0" sldId="2147483679"/>
            <pc:sldLayoutMk cId="1431450321" sldId="214748368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10/2/24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10/2/24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10/2/24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39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dirty="0">
                <a:solidFill>
                  <a:srgbClr val="A70000"/>
                </a:solidFill>
              </a:rPr>
              <a:t>PSYC401: Analysing and Interpreting Psychological Data I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Padraic Monaghan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Room C5, Fylde College</a:t>
            </a:r>
          </a:p>
          <a:p>
            <a:pPr eaLnBrk="1" hangingPunct="1">
              <a:spcBef>
                <a:spcPct val="0"/>
              </a:spcBef>
            </a:pPr>
            <a:r>
              <a:rPr lang="en-GB" dirty="0" err="1"/>
              <a:t>p.monaghan@lancaster.ac.uk</a:t>
            </a:r>
            <a:endParaRPr lang="en-GB" dirty="0"/>
          </a:p>
        </p:txBody>
      </p:sp>
      <p:sp>
        <p:nvSpPr>
          <p:cNvPr id="5" name="Rectangle 4" title="black rectangle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ver of a video game&#10;&#10;Description automatically generated">
            <a:extLst>
              <a:ext uri="{FF2B5EF4-FFF2-40B4-BE49-F238E27FC236}">
                <a16:creationId xmlns:a16="http://schemas.microsoft.com/office/drawing/2014/main" id="{127B235A-B636-D291-18D2-14CE8A4D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10" y="0"/>
            <a:ext cx="44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5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Why do a statistical test?</a:t>
            </a:r>
          </a:p>
          <a:p>
            <a:pPr lvl="1"/>
            <a:r>
              <a:rPr lang="en-GB" dirty="0"/>
              <a:t>Random or structured</a:t>
            </a:r>
          </a:p>
          <a:p>
            <a:r>
              <a:rPr lang="en-GB" dirty="0"/>
              <a:t>A statistical test gives a p-value</a:t>
            </a:r>
          </a:p>
          <a:p>
            <a:pPr lvl="1"/>
            <a:r>
              <a:rPr lang="en-GB" dirty="0"/>
              <a:t>Chance of an observed effect being due to chance</a:t>
            </a:r>
          </a:p>
          <a:p>
            <a:r>
              <a:rPr lang="en-GB" dirty="0"/>
              <a:t>Parametric and non-parametric tests</a:t>
            </a:r>
          </a:p>
          <a:p>
            <a:pPr lvl="1"/>
            <a:r>
              <a:rPr lang="en-GB" dirty="0"/>
              <a:t>Data approximates a normal distribution </a:t>
            </a:r>
            <a:r>
              <a:rPr lang="mr-IN" dirty="0"/>
              <a:t>…</a:t>
            </a:r>
            <a:r>
              <a:rPr lang="en-GB" dirty="0"/>
              <a:t> or not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61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Chi-squared test is a measure of association between categories/nominal groups</a:t>
            </a:r>
          </a:p>
          <a:p>
            <a:r>
              <a:rPr lang="en-GB" dirty="0"/>
              <a:t>Interpretation of Chi-squared and p-values</a:t>
            </a:r>
          </a:p>
          <a:p>
            <a:pPr lvl="1"/>
            <a:r>
              <a:rPr lang="en-GB" dirty="0"/>
              <a:t>Expected and observed frequencies</a:t>
            </a:r>
          </a:p>
          <a:p>
            <a:r>
              <a:rPr lang="en-GB" dirty="0"/>
              <a:t>Cramer’s V effect size measure of association </a:t>
            </a:r>
            <a:endParaRPr lang="en-US" dirty="0"/>
          </a:p>
          <a:p>
            <a:r>
              <a:rPr lang="en-GB" dirty="0"/>
              <a:t>How to report Chi-squared test results and Cramer’s V effect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291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b="1" dirty="0"/>
              <a:t>Week 4: Categorical data and the chi-squared test – testing random versus structured?</a:t>
            </a:r>
          </a:p>
          <a:p>
            <a:r>
              <a:rPr lang="en-US" dirty="0"/>
              <a:t>Week 5: t-tests – testing whether two groups are different</a:t>
            </a:r>
          </a:p>
          <a:p>
            <a:r>
              <a:rPr lang="en-US" dirty="0"/>
              <a:t>Week 6: Research report/analysis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Measurement, hypotheses, associations (correlations)</a:t>
            </a:r>
          </a:p>
          <a:p>
            <a:r>
              <a:rPr lang="en-US" dirty="0"/>
              <a:t>Week 8: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</a:p>
          <a:p>
            <a:r>
              <a:rPr lang="en-US" dirty="0"/>
              <a:t>Week 9: Data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Week 10: Predicting </a:t>
            </a:r>
            <a:r>
              <a:rPr lang="en-US" dirty="0" err="1"/>
              <a:t>behaviour</a:t>
            </a:r>
            <a:r>
              <a:rPr lang="en-US" dirty="0"/>
              <a:t>: developing the linear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5013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the end of this session, you should be able to:</a:t>
            </a:r>
          </a:p>
          <a:p>
            <a:endParaRPr lang="en-GB" dirty="0"/>
          </a:p>
          <a:p>
            <a:r>
              <a:rPr lang="en-GB" b="1" dirty="0"/>
              <a:t>Understand the value of conducting statistical tests and interpreting p-values</a:t>
            </a:r>
          </a:p>
          <a:p>
            <a:pPr lvl="1"/>
            <a:r>
              <a:rPr lang="en-GB" b="1" dirty="0"/>
              <a:t>Understand null effects and null hypotheses</a:t>
            </a:r>
          </a:p>
          <a:p>
            <a:r>
              <a:rPr lang="en-GB" b="1" dirty="0"/>
              <a:t>Understand the difference between parametric and non-parametric data</a:t>
            </a:r>
          </a:p>
          <a:p>
            <a:endParaRPr lang="en-GB" dirty="0"/>
          </a:p>
          <a:p>
            <a:r>
              <a:rPr lang="en-GB" dirty="0"/>
              <a:t>Understand when to apply the Chi-squared test</a:t>
            </a:r>
          </a:p>
          <a:p>
            <a:r>
              <a:rPr lang="en-GB" dirty="0"/>
              <a:t>Understand the relation between Cramer’s V test and the Chi-squared test</a:t>
            </a:r>
          </a:p>
          <a:p>
            <a:endParaRPr lang="en-GB" dirty="0"/>
          </a:p>
          <a:p>
            <a:r>
              <a:rPr lang="en-GB" dirty="0"/>
              <a:t>Be able to apply the Chi-squared test to data and interpret the result</a:t>
            </a:r>
          </a:p>
          <a:p>
            <a:r>
              <a:rPr lang="en-GB" dirty="0"/>
              <a:t>Be able to apply Cramer’s V test to data</a:t>
            </a:r>
          </a:p>
        </p:txBody>
      </p:sp>
    </p:spTree>
    <p:extLst>
      <p:ext uri="{BB962C8B-B14F-4D97-AF65-F5344CB8AC3E}">
        <p14:creationId xmlns:p14="http://schemas.microsoft.com/office/powerpoint/2010/main" val="148960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point of a statistical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To tell us whether there is a pattern in our data</a:t>
            </a:r>
          </a:p>
          <a:p>
            <a:endParaRPr lang="en-GB" dirty="0"/>
          </a:p>
          <a:p>
            <a:r>
              <a:rPr lang="en-GB" dirty="0"/>
              <a:t>A test gives us two things: the size of the effect, and a p-value, which tells us about the significance</a:t>
            </a:r>
          </a:p>
          <a:p>
            <a:endParaRPr lang="en-GB" dirty="0"/>
          </a:p>
          <a:p>
            <a:r>
              <a:rPr lang="en-GB" dirty="0"/>
              <a:t>If a test is significant, then it tells us there is a pattern, or some structure in our data</a:t>
            </a:r>
          </a:p>
          <a:p>
            <a:r>
              <a:rPr lang="en-GB" dirty="0"/>
              <a:t>If a test is not significant, then this could be for two reasons</a:t>
            </a:r>
          </a:p>
          <a:p>
            <a:pPr lvl="1"/>
            <a:r>
              <a:rPr lang="en-GB" dirty="0"/>
              <a:t>There is no pattern in the data</a:t>
            </a:r>
          </a:p>
          <a:p>
            <a:pPr lvl="1"/>
            <a:r>
              <a:rPr lang="en-GB" dirty="0"/>
              <a:t>There is a pattern but we can’t find it through the noise</a:t>
            </a:r>
          </a:p>
          <a:p>
            <a:pPr lvl="1"/>
            <a:r>
              <a:rPr lang="en-GB" b="1" i="1" dirty="0"/>
              <a:t>A statistical test cannot decide between these alternatives</a:t>
            </a:r>
          </a:p>
        </p:txBody>
      </p:sp>
    </p:spTree>
    <p:extLst>
      <p:ext uri="{BB962C8B-B14F-4D97-AF65-F5344CB8AC3E}">
        <p14:creationId xmlns:p14="http://schemas.microsoft.com/office/powerpoint/2010/main" val="163555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</p:spPr>
        <p:txBody>
          <a:bodyPr/>
          <a:lstStyle/>
          <a:p>
            <a:r>
              <a:rPr lang="en-GB" dirty="0"/>
              <a:t>Results will not replicate perfectly, because responses contain noise</a:t>
            </a:r>
          </a:p>
          <a:p>
            <a:r>
              <a:rPr lang="en-GB" dirty="0"/>
              <a:t>observed scores are a combination of </a:t>
            </a:r>
            <a:r>
              <a:rPr lang="en-GB" b="1" dirty="0"/>
              <a:t>true score </a:t>
            </a:r>
            <a:r>
              <a:rPr lang="en-GB" dirty="0"/>
              <a:t>and </a:t>
            </a:r>
            <a:r>
              <a:rPr lang="en-GB" b="1" dirty="0"/>
              <a:t>error</a:t>
            </a:r>
          </a:p>
          <a:p>
            <a:r>
              <a:rPr lang="en-GB" dirty="0"/>
              <a:t>If the error is random then</a:t>
            </a:r>
          </a:p>
          <a:p>
            <a:pPr lvl="1"/>
            <a:r>
              <a:rPr lang="en-GB" dirty="0"/>
              <a:t>some people will accidentally score more, and some less, than their true score </a:t>
            </a:r>
          </a:p>
          <a:p>
            <a:pPr lvl="1"/>
            <a:r>
              <a:rPr lang="en-GB" dirty="0"/>
              <a:t>true differences between participants’ scores will be unrelated to error differences </a:t>
            </a:r>
          </a:p>
          <a:p>
            <a:r>
              <a:rPr lang="en-GB" dirty="0"/>
              <a:t>So the total </a:t>
            </a:r>
            <a:r>
              <a:rPr lang="en-GB" i="1" dirty="0"/>
              <a:t>variance </a:t>
            </a:r>
            <a:r>
              <a:rPr lang="en-GB" dirty="0"/>
              <a:t>of observed scores, for a sample of participants, will equal the </a:t>
            </a:r>
            <a:r>
              <a:rPr lang="en-GB" i="1" dirty="0"/>
              <a:t>variance </a:t>
            </a:r>
            <a:r>
              <a:rPr lang="en-GB" dirty="0"/>
              <a:t>of their true scores plus the </a:t>
            </a:r>
            <a:r>
              <a:rPr lang="en-GB" i="1" dirty="0"/>
              <a:t>variance </a:t>
            </a:r>
            <a:r>
              <a:rPr lang="en-GB" dirty="0"/>
              <a:t>of their error scores </a:t>
            </a:r>
            <a:r>
              <a:rPr lang="en-GB" i="1" dirty="0"/>
              <a:t>sd</a:t>
            </a:r>
            <a:r>
              <a:rPr lang="en-GB" i="1" baseline="-25000" dirty="0"/>
              <a:t>obs</a:t>
            </a:r>
            <a:r>
              <a:rPr lang="en-GB" baseline="30000" dirty="0"/>
              <a:t>2</a:t>
            </a:r>
            <a:r>
              <a:rPr lang="en-GB" i="1" dirty="0"/>
              <a:t> = sd</a:t>
            </a:r>
            <a:r>
              <a:rPr lang="en-GB" i="1" baseline="-25000" dirty="0"/>
              <a:t>true</a:t>
            </a:r>
            <a:r>
              <a:rPr lang="en-GB" baseline="30000" dirty="0"/>
              <a:t>2</a:t>
            </a:r>
            <a:r>
              <a:rPr lang="en-GB" i="1" dirty="0"/>
              <a:t> + sd</a:t>
            </a:r>
            <a:r>
              <a:rPr lang="en-GB" i="1" baseline="-25000" dirty="0"/>
              <a:t>err</a:t>
            </a:r>
            <a:r>
              <a:rPr lang="en-GB" baseline="30000" dirty="0"/>
              <a:t>2</a:t>
            </a:r>
            <a:r>
              <a:rPr lang="en-GB" dirty="0"/>
              <a:t> </a:t>
            </a:r>
            <a:endParaRPr lang="en-GB" sz="1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Reminder: Reproducibility – variation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90975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 sizes and </a:t>
            </a:r>
            <a:r>
              <a:rPr lang="en-US" i="1" dirty="0"/>
              <a:t>p</a:t>
            </a:r>
            <a:r>
              <a:rPr lang="en-US" dirty="0"/>
              <a:t>-values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501332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When we construct an experiment, we construct a research hypothesis:</a:t>
            </a:r>
          </a:p>
          <a:p>
            <a:pPr lvl="1"/>
            <a:r>
              <a:rPr lang="en-GB" dirty="0"/>
              <a:t>Two variables are related</a:t>
            </a:r>
          </a:p>
          <a:p>
            <a:pPr lvl="1"/>
            <a:r>
              <a:rPr lang="en-GB" dirty="0"/>
              <a:t>An experimental manipulation will affect another variable</a:t>
            </a:r>
          </a:p>
          <a:p>
            <a:pPr lvl="1"/>
            <a:endParaRPr lang="en-GB" dirty="0"/>
          </a:p>
          <a:p>
            <a:r>
              <a:rPr lang="en-GB" dirty="0"/>
              <a:t>We also construct a null hypothesis:</a:t>
            </a:r>
          </a:p>
          <a:p>
            <a:pPr lvl="1"/>
            <a:r>
              <a:rPr lang="en-GB" dirty="0"/>
              <a:t>Two variables are not related</a:t>
            </a:r>
          </a:p>
          <a:p>
            <a:pPr lvl="1"/>
            <a:r>
              <a:rPr lang="en-GB" dirty="0"/>
              <a:t>The experimental manipulation has no effect</a:t>
            </a:r>
          </a:p>
          <a:p>
            <a:pPr lvl="1"/>
            <a:endParaRPr lang="en-GB" dirty="0"/>
          </a:p>
          <a:p>
            <a:r>
              <a:rPr lang="en-GB" i="1" dirty="0"/>
              <a:t>p</a:t>
            </a:r>
            <a:r>
              <a:rPr lang="en-GB" dirty="0"/>
              <a:t>-value: how confident can we be in rejecting the null hypothesis</a:t>
            </a:r>
          </a:p>
          <a:p>
            <a:pPr lvl="1"/>
            <a:r>
              <a:rPr lang="en-GB" dirty="0"/>
              <a:t>A p-value of 0.05 tells us that 5% of the time when we find an effect like this, the null hypothesis is true (a </a:t>
            </a:r>
            <a:r>
              <a:rPr lang="en-GB" b="1" dirty="0"/>
              <a:t>false positive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If the p-value is less than 0.001, we write by convention: </a:t>
            </a:r>
            <a:r>
              <a:rPr lang="en-GB" i="1" dirty="0"/>
              <a:t>p</a:t>
            </a:r>
            <a:r>
              <a:rPr lang="en-GB" dirty="0"/>
              <a:t> &lt; .001</a:t>
            </a:r>
          </a:p>
          <a:p>
            <a:pPr lvl="2"/>
            <a:r>
              <a:rPr lang="en-GB" dirty="0"/>
              <a:t>If there’s a chance less than one in a thousand that we find this effect when the null hypothesis is true then we’re quite confident in our result</a:t>
            </a:r>
          </a:p>
        </p:txBody>
      </p:sp>
    </p:spTree>
    <p:extLst>
      <p:ext uri="{BB962C8B-B14F-4D97-AF65-F5344CB8AC3E}">
        <p14:creationId xmlns:p14="http://schemas.microsoft.com/office/powerpoint/2010/main" val="344204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1657819"/>
            <a:ext cx="8219256" cy="453159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Numbers have three important functions for researchers: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GB" sz="2400" dirty="0"/>
              <a:t>Classify or categorise - </a:t>
            </a:r>
            <a:r>
              <a:rPr lang="en-GB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Nominal data</a:t>
            </a:r>
            <a:endParaRPr lang="en-GB" dirty="0"/>
          </a:p>
          <a:p>
            <a:pPr marL="1257300" lvl="2" indent="-457200"/>
            <a:r>
              <a:rPr lang="en-GB" dirty="0"/>
              <a:t>E.g. male/female, young/old, red/green/blue</a:t>
            </a:r>
          </a:p>
          <a:p>
            <a:pPr marL="1257300" lvl="2" indent="-457200"/>
            <a:r>
              <a:rPr lang="en-GB" dirty="0"/>
              <a:t>Each case can only be in one category.</a:t>
            </a:r>
          </a:p>
          <a:p>
            <a:pPr marL="1257300" lvl="2" indent="-457200"/>
            <a:endParaRPr lang="en-GB" dirty="0"/>
          </a:p>
          <a:p>
            <a:pPr marL="857250" lvl="1" indent="-457200">
              <a:buFont typeface="+mj-lt"/>
              <a:buAutoNum type="arabicPeriod"/>
            </a:pPr>
            <a:r>
              <a:rPr lang="en-GB" sz="2400" dirty="0"/>
              <a:t>Rank or order - </a:t>
            </a:r>
            <a:r>
              <a:rPr lang="en-GB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Ordinal data</a:t>
            </a:r>
          </a:p>
          <a:p>
            <a:pPr marL="1257300" lvl="2" indent="-457200"/>
            <a:r>
              <a:rPr lang="en-GB" dirty="0"/>
              <a:t>E.g. first, second, third…</a:t>
            </a:r>
          </a:p>
          <a:p>
            <a:pPr marL="1257300" lvl="2" indent="-457200"/>
            <a:r>
              <a:rPr lang="en-GB" dirty="0"/>
              <a:t>Does not indicate magnitude of differences between ranks.</a:t>
            </a:r>
          </a:p>
          <a:p>
            <a:pPr marL="1257300" lvl="2" indent="-457200"/>
            <a:endParaRPr lang="en-GB" dirty="0"/>
          </a:p>
          <a:p>
            <a:pPr marL="857250" lvl="1" indent="-457200">
              <a:buFont typeface="+mj-lt"/>
              <a:buAutoNum type="arabicPeriod"/>
            </a:pPr>
            <a:r>
              <a:rPr lang="en-GB" sz="2400" dirty="0"/>
              <a:t>Score – </a:t>
            </a:r>
            <a:r>
              <a:rPr lang="en-GB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Interval/Ratio data</a:t>
            </a:r>
            <a:endParaRPr lang="en-GB" dirty="0"/>
          </a:p>
          <a:p>
            <a:pPr marL="1257300" lvl="2" indent="-457200"/>
            <a:r>
              <a:rPr lang="en-GB" dirty="0"/>
              <a:t>E.g. number of correct answers, reaction time</a:t>
            </a:r>
          </a:p>
          <a:p>
            <a:pPr marL="1257300" lvl="2" indent="-457200"/>
            <a:r>
              <a:rPr lang="en-GB" dirty="0"/>
              <a:t>Tells us about the order of data but also the distance between them.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Reminder: Types of Data</a:t>
            </a:r>
          </a:p>
        </p:txBody>
      </p:sp>
    </p:spTree>
    <p:extLst>
      <p:ext uri="{BB962C8B-B14F-4D97-AF65-F5344CB8AC3E}">
        <p14:creationId xmlns:p14="http://schemas.microsoft.com/office/powerpoint/2010/main" val="403845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4404756"/>
            <a:ext cx="8219256" cy="2052697"/>
          </a:xfrm>
        </p:spPr>
        <p:txBody>
          <a:bodyPr/>
          <a:lstStyle/>
          <a:p>
            <a:r>
              <a:rPr lang="en-US" dirty="0"/>
              <a:t>We assume (or test) that the actual data comes from a “normal distribution” of data</a:t>
            </a:r>
          </a:p>
          <a:p>
            <a:r>
              <a:rPr lang="en-US" dirty="0"/>
              <a:t>The shape of the normal distribution depends on two factors:</a:t>
            </a:r>
          </a:p>
          <a:p>
            <a:pPr lvl="1"/>
            <a:r>
              <a:rPr lang="en-US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Mean (</a:t>
            </a:r>
            <a:r>
              <a:rPr lang="en-GB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μ) </a:t>
            </a:r>
            <a:r>
              <a:rPr lang="en-GB" sz="2400" dirty="0"/>
              <a:t>– Measure of central tendency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Standard Deviation (</a:t>
            </a:r>
            <a:r>
              <a:rPr lang="en-GB" sz="2400" b="1" dirty="0" err="1">
                <a:solidFill>
                  <a:srgbClr val="D52B1E"/>
                </a:solidFill>
                <a:latin typeface="+mj-lt"/>
                <a:ea typeface="+mj-ea"/>
                <a:cs typeface="+mj-cs"/>
              </a:rPr>
              <a:t>σ</a:t>
            </a:r>
            <a:r>
              <a:rPr lang="en-US" sz="2400" b="1" dirty="0">
                <a:solidFill>
                  <a:srgbClr val="D52B1E"/>
                </a:solidFill>
                <a:latin typeface="+mj-lt"/>
                <a:ea typeface="+mj-ea"/>
                <a:cs typeface="+mj-cs"/>
              </a:rPr>
              <a:t>) </a:t>
            </a:r>
            <a:r>
              <a:rPr lang="en-US" sz="2400" dirty="0"/>
              <a:t>– Measure of variability</a:t>
            </a:r>
          </a:p>
        </p:txBody>
      </p:sp>
      <p:pic>
        <p:nvPicPr>
          <p:cNvPr id="6" name="Picture 2" descr="file comes from here: http://upload.wikimedia.org/wikipedia/commons/thumb/7/74/Normal_Distribution_PDF.svg/1000px-Normal_Distribution_PDF.svg.png shows four different normal distribution curves, with means 0 and sd 0.2, 1.0, and 5.0, and mean -2 and standard deviation 0.5." title="normal distribution grap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9339" y="1805208"/>
            <a:ext cx="3725772" cy="238076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67544" y="488864"/>
            <a:ext cx="6696744" cy="1152128"/>
          </a:xfrm>
        </p:spPr>
        <p:txBody>
          <a:bodyPr/>
          <a:lstStyle/>
          <a:p>
            <a:r>
              <a:rPr lang="en-US" dirty="0"/>
              <a:t>Reminder: Normal distribution	</a:t>
            </a:r>
          </a:p>
        </p:txBody>
      </p:sp>
    </p:spTree>
    <p:extLst>
      <p:ext uri="{BB962C8B-B14F-4D97-AF65-F5344CB8AC3E}">
        <p14:creationId xmlns:p14="http://schemas.microsoft.com/office/powerpoint/2010/main" val="216270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Parametric and non-parametric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If data fit a normal distribution, then we can use “parametric” statistical tests</a:t>
            </a:r>
          </a:p>
          <a:p>
            <a:r>
              <a:rPr lang="en-GB" dirty="0"/>
              <a:t>If data do not fit a normal distribution, then we need to use 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“non-parametric” statistical tests</a:t>
            </a:r>
          </a:p>
          <a:p>
            <a:endParaRPr lang="en-GB" dirty="0"/>
          </a:p>
          <a:p>
            <a:r>
              <a:rPr lang="en-GB" dirty="0"/>
              <a:t>Categorical data are non-parametric</a:t>
            </a:r>
          </a:p>
          <a:p>
            <a:r>
              <a:rPr lang="en-GB" dirty="0"/>
              <a:t>One non-parametric test is Chi-squared, which is useful for determining if categorisations into two or more groups are different than chance</a:t>
            </a:r>
          </a:p>
        </p:txBody>
      </p:sp>
    </p:spTree>
    <p:extLst>
      <p:ext uri="{BB962C8B-B14F-4D97-AF65-F5344CB8AC3E}">
        <p14:creationId xmlns:p14="http://schemas.microsoft.com/office/powerpoint/2010/main" val="1701404989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20104</TotalTime>
  <Words>827</Words>
  <Application>Microsoft Macintosh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Lancaster</vt:lpstr>
      <vt:lpstr>Slides</vt:lpstr>
      <vt:lpstr>Default Theme</vt:lpstr>
      <vt:lpstr>Slide 2: Text Only</vt:lpstr>
      <vt:lpstr>PSYC401: Analysing and Interpreting Psychological Data I</vt:lpstr>
      <vt:lpstr>Module outline</vt:lpstr>
      <vt:lpstr>Objectives for Week 4</vt:lpstr>
      <vt:lpstr>The point of a statistical test</vt:lpstr>
      <vt:lpstr>Reminder: Reproducibility – variation and reliability</vt:lpstr>
      <vt:lpstr>Effect sizes and p-values</vt:lpstr>
      <vt:lpstr>Reminder: Types of Data</vt:lpstr>
      <vt:lpstr>Reminder: Normal distribution </vt:lpstr>
      <vt:lpstr>Parametric and non-parametric</vt:lpstr>
      <vt:lpstr>Summary</vt:lpstr>
      <vt:lpstr>Summary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364</cp:revision>
  <cp:lastPrinted>2014-10-08T11:51:34Z</cp:lastPrinted>
  <dcterms:created xsi:type="dcterms:W3CDTF">2013-11-10T10:08:55Z</dcterms:created>
  <dcterms:modified xsi:type="dcterms:W3CDTF">2024-10-02T14:10:09Z</dcterms:modified>
</cp:coreProperties>
</file>