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79" r:id="rId3"/>
    <p:sldMasterId id="2147483683" r:id="rId4"/>
  </p:sldMasterIdLst>
  <p:notesMasterIdLst>
    <p:notesMasterId r:id="rId14"/>
  </p:notesMasterIdLst>
  <p:handoutMasterIdLst>
    <p:handoutMasterId r:id="rId15"/>
  </p:handoutMasterIdLst>
  <p:sldIdLst>
    <p:sldId id="257" r:id="rId5"/>
    <p:sldId id="406" r:id="rId6"/>
    <p:sldId id="420" r:id="rId7"/>
    <p:sldId id="454" r:id="rId8"/>
    <p:sldId id="455" r:id="rId9"/>
    <p:sldId id="457" r:id="rId10"/>
    <p:sldId id="436" r:id="rId11"/>
    <p:sldId id="465" r:id="rId12"/>
    <p:sldId id="4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DF847-71EB-C04A-B6DE-CFC39E45187B}" v="3" dt="2022-10-12T15:48:02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81497"/>
  </p:normalViewPr>
  <p:slideViewPr>
    <p:cSldViewPr snapToGrid="0" snapToObjects="1">
      <p:cViewPr varScale="1">
        <p:scale>
          <a:sx n="103" d="100"/>
          <a:sy n="103" d="100"/>
        </p:scale>
        <p:origin x="2520" y="176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ghan, Padraic" userId="dc80ae16-2699-4a0b-b78d-b9031f41d4f1" providerId="ADAL" clId="{FADDF847-71EB-C04A-B6DE-CFC39E45187B}"/>
    <pc:docChg chg="addSld delSld modSld sldOrd">
      <pc:chgData name="Monaghan, Padraic" userId="dc80ae16-2699-4a0b-b78d-b9031f41d4f1" providerId="ADAL" clId="{FADDF847-71EB-C04A-B6DE-CFC39E45187B}" dt="2022-10-12T15:48:04.461" v="4" actId="20578"/>
      <pc:docMkLst>
        <pc:docMk/>
      </pc:docMkLst>
      <pc:sldChg chg="add del ord">
        <pc:chgData name="Monaghan, Padraic" userId="dc80ae16-2699-4a0b-b78d-b9031f41d4f1" providerId="ADAL" clId="{FADDF847-71EB-C04A-B6DE-CFC39E45187B}" dt="2022-10-12T15:48:04.461" v="4" actId="20578"/>
        <pc:sldMkLst>
          <pc:docMk/>
          <pc:sldMk cId="2854461246" sldId="406"/>
        </pc:sldMkLst>
      </pc:sldChg>
    </pc:docChg>
  </pc:docChgLst>
  <pc:docChgLst>
    <pc:chgData name="Monaghan, Padraic" userId="dc80ae16-2699-4a0b-b78d-b9031f41d4f1" providerId="ADAL" clId="{0FAEE380-E56C-0140-A212-C6432A0E3271}"/>
    <pc:docChg chg="custSel modSld">
      <pc:chgData name="Monaghan, Padraic" userId="dc80ae16-2699-4a0b-b78d-b9031f41d4f1" providerId="ADAL" clId="{0FAEE380-E56C-0140-A212-C6432A0E3271}" dt="2021-10-05T11:51:53.878" v="1" actId="27636"/>
      <pc:docMkLst>
        <pc:docMk/>
      </pc:docMkLst>
      <pc:sldChg chg="modSp mod">
        <pc:chgData name="Monaghan, Padraic" userId="dc80ae16-2699-4a0b-b78d-b9031f41d4f1" providerId="ADAL" clId="{0FAEE380-E56C-0140-A212-C6432A0E3271}" dt="2021-10-05T11:51:53.878" v="1" actId="27636"/>
        <pc:sldMkLst>
          <pc:docMk/>
          <pc:sldMk cId="2854461246" sldId="406"/>
        </pc:sldMkLst>
        <pc:spChg chg="mod">
          <ac:chgData name="Monaghan, Padraic" userId="dc80ae16-2699-4a0b-b78d-b9031f41d4f1" providerId="ADAL" clId="{0FAEE380-E56C-0140-A212-C6432A0E3271}" dt="2021-10-05T11:51:53.878" v="1" actId="27636"/>
          <ac:spMkLst>
            <pc:docMk/>
            <pc:sldMk cId="2854461246" sldId="406"/>
            <ac:spMk id="3" creationId="{05F47D82-9E70-9D4B-9EBD-DED3F25D955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3D20-B0B3-D445-877E-AF329FAFBC9C}" type="datetimeFigureOut">
              <a:rPr lang="en-US" smtClean="0"/>
              <a:t>10/12/22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E4DE4-F164-C143-B4F4-8BCEB2D01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036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CEEAF-8027-F64C-B8DD-D7E422C7FD2F}" type="datetimeFigureOut">
              <a:rPr lang="en-US" smtClean="0"/>
              <a:t>10/12/22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1883-ECEB-5D44-BB40-BC7E77D9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3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10/12/22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2816"/>
            <a:ext cx="5111750" cy="43533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1772816"/>
            <a:ext cx="3069977" cy="43533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Caption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04864"/>
            <a:ext cx="5111750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7" y="2204864"/>
            <a:ext cx="3024336" cy="3921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3024336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563888" y="1700808"/>
            <a:ext cx="511256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5338936" cy="42813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844825"/>
            <a:ext cx="2746648" cy="4248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Picture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204864"/>
            <a:ext cx="5338936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700809"/>
            <a:ext cx="2746648" cy="4392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5328592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72815"/>
            <a:ext cx="8064896" cy="3888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064896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Caption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2132856"/>
            <a:ext cx="8352928" cy="3528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352928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8352928" cy="4320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12/10/2022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71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10/12/22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scu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10/12/22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34022" y="36602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12/10/2022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12/10/2022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2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12/10/2022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8291264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952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12/10/2022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080120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95536" y="1700808"/>
            <a:ext cx="4038600" cy="43819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86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00807"/>
            <a:ext cx="404018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0807"/>
            <a:ext cx="4041775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12/10/2022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85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12/10/2022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12/10/2022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24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6" y="0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" y="9665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101"/>
            <a:ext cx="9143998" cy="686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2" y="3879"/>
            <a:ext cx="9132955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vocabulary.ugent.be/" TargetMode="Externa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dirty="0">
                <a:solidFill>
                  <a:srgbClr val="A70000"/>
                </a:solidFill>
              </a:rPr>
              <a:t>PSYC401: Analysing and Interpreting Psychological Data I</a:t>
            </a:r>
          </a:p>
        </p:txBody>
      </p:sp>
      <p:sp>
        <p:nvSpPr>
          <p:cNvPr id="23555" name="Subtitle 2"/>
          <p:cNvSpPr>
            <a:spLocks noGrp="1"/>
          </p:cNvSpPr>
          <p:nvPr>
            <p:ph type="subTitle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en-GB" dirty="0"/>
              <a:t>Padraic Monaghan</a:t>
            </a:r>
          </a:p>
          <a:p>
            <a:pPr eaLnBrk="1" hangingPunct="1">
              <a:spcBef>
                <a:spcPct val="0"/>
              </a:spcBef>
            </a:pPr>
            <a:r>
              <a:rPr lang="en-GB" dirty="0"/>
              <a:t>Room C5, Fylde College</a:t>
            </a:r>
          </a:p>
          <a:p>
            <a:pPr eaLnBrk="1" hangingPunct="1">
              <a:spcBef>
                <a:spcPct val="0"/>
              </a:spcBef>
            </a:pPr>
            <a:r>
              <a:rPr lang="en-GB" dirty="0" err="1"/>
              <a:t>p.monaghan@lancaster.ac.uk</a:t>
            </a:r>
            <a:endParaRPr lang="en-GB" dirty="0"/>
          </a:p>
        </p:txBody>
      </p:sp>
      <p:sp>
        <p:nvSpPr>
          <p:cNvPr id="5" name="Rectangle 4" title="black rectangle background"/>
          <p:cNvSpPr/>
          <p:nvPr/>
        </p:nvSpPr>
        <p:spPr>
          <a:xfrm>
            <a:off x="0" y="-269"/>
            <a:ext cx="9144000" cy="685826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Text states: Fantastic future stories, analysing and interpreting psychological data psyc401, R studio was here and it was here to take over the world..." title="pulp science fiction co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3" y="-21116"/>
            <a:ext cx="4495800" cy="687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8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1: Introducing data, introducing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2: Manipulating data, using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b="1" dirty="0"/>
              <a:t>Week 3: Exploring data and creating figures and graphs, using </a:t>
            </a:r>
            <a:r>
              <a:rPr lang="en-US" b="1" dirty="0" err="1"/>
              <a:t>Rstudio</a:t>
            </a:r>
            <a:endParaRPr lang="en-US" b="1" dirty="0"/>
          </a:p>
          <a:p>
            <a:r>
              <a:rPr lang="en-US" dirty="0"/>
              <a:t>Week 4: Categorical data and the chi-squared test – testing random versus structured?</a:t>
            </a:r>
          </a:p>
          <a:p>
            <a:r>
              <a:rPr lang="en-US" dirty="0"/>
              <a:t>Week 5: t-tests – testing whether two groups are different</a:t>
            </a:r>
          </a:p>
          <a:p>
            <a:r>
              <a:rPr lang="en-US" dirty="0"/>
              <a:t>Week 6: Open data and your research report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 7: Questions, measurements and people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Weeks 8: Estimating and testing associations: correlations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Weeks 9: Predicting </a:t>
            </a:r>
            <a:r>
              <a:rPr lang="en-US" dirty="0" err="1"/>
              <a:t>behaviour</a:t>
            </a:r>
            <a:r>
              <a:rPr lang="en-US" dirty="0"/>
              <a:t>: the linear model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Weeks 10: Predicting </a:t>
            </a:r>
            <a:r>
              <a:rPr lang="en-US" dirty="0" err="1"/>
              <a:t>behaviour</a:t>
            </a:r>
            <a:r>
              <a:rPr lang="en-US" dirty="0"/>
              <a:t>: the linear model part 2</a:t>
            </a:r>
          </a:p>
        </p:txBody>
      </p:sp>
    </p:spTree>
    <p:extLst>
      <p:ext uri="{BB962C8B-B14F-4D97-AF65-F5344CB8AC3E}">
        <p14:creationId xmlns:p14="http://schemas.microsoft.com/office/powerpoint/2010/main" val="285446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for Week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536" y="1700808"/>
            <a:ext cx="8425184" cy="47529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the end of this session, you should be able to:</a:t>
            </a:r>
          </a:p>
          <a:p>
            <a:r>
              <a:rPr lang="en-US" b="1" dirty="0"/>
              <a:t>Understand the requirements for the short report assessment in PSYC401</a:t>
            </a:r>
          </a:p>
          <a:p>
            <a:r>
              <a:rPr lang="en-US" b="1" dirty="0"/>
              <a:t>See how data gathering for vocabulary knowledge can be conducted</a:t>
            </a:r>
          </a:p>
          <a:p>
            <a:endParaRPr lang="en-GB" dirty="0"/>
          </a:p>
          <a:p>
            <a:r>
              <a:rPr lang="en-GB" dirty="0"/>
              <a:t>Understand different types of reproducibility</a:t>
            </a:r>
          </a:p>
          <a:p>
            <a:r>
              <a:rPr lang="en-GB" dirty="0"/>
              <a:t>Understand the relations between observed score, true score, and error score</a:t>
            </a:r>
          </a:p>
          <a:p>
            <a:endParaRPr lang="en-US" dirty="0"/>
          </a:p>
          <a:p>
            <a:r>
              <a:rPr lang="en-US" dirty="0"/>
              <a:t>Understand multiple types of graphs and how to construct them in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Manipulate data, including filtering, grouping and summarizing data in </a:t>
            </a:r>
            <a:r>
              <a:rPr lang="en-US" dirty="0" err="1"/>
              <a:t>Rstudio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0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Assignments every 2 weeks (weeks </a:t>
            </a:r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dirty="0"/>
              <a:t>, 4, 6, 8, 10) (10% each)</a:t>
            </a:r>
          </a:p>
          <a:p>
            <a:endParaRPr lang="en-GB" dirty="0"/>
          </a:p>
          <a:p>
            <a:r>
              <a:rPr lang="en-GB" dirty="0"/>
              <a:t>Research report (50%)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317720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a report of an existing data set from a study in Psychological Science (or another journal if you wish)</a:t>
            </a:r>
          </a:p>
          <a:p>
            <a:r>
              <a:rPr lang="en-GB" dirty="0"/>
              <a:t>You will find an article with an associated data set</a:t>
            </a:r>
          </a:p>
          <a:p>
            <a:r>
              <a:rPr lang="en-GB" dirty="0"/>
              <a:t>You will download and perform your own analyses of the data set</a:t>
            </a:r>
          </a:p>
          <a:p>
            <a:pPr lvl="1"/>
            <a:r>
              <a:rPr lang="en-GB" dirty="0"/>
              <a:t>Highlighting properties of the data that are not present in the original article; and/or</a:t>
            </a:r>
          </a:p>
          <a:p>
            <a:pPr lvl="1"/>
            <a:r>
              <a:rPr lang="en-GB" dirty="0"/>
              <a:t>Providing additional graphs or tables of the data that are not present in the original article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Assessment: Research report I</a:t>
            </a:r>
          </a:p>
        </p:txBody>
      </p:sp>
    </p:spTree>
    <p:extLst>
      <p:ext uri="{BB962C8B-B14F-4D97-AF65-F5344CB8AC3E}">
        <p14:creationId xmlns:p14="http://schemas.microsoft.com/office/powerpoint/2010/main" val="92344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exercise will encourage the reporting of analytic methods, findings and interpretation according to professional standards</a:t>
            </a:r>
          </a:p>
          <a:p>
            <a:r>
              <a:rPr lang="en-GB" dirty="0"/>
              <a:t>Reports should include abstract, introduction, methods, results, discussion and references sections, like a short research article </a:t>
            </a:r>
          </a:p>
          <a:p>
            <a:r>
              <a:rPr lang="en-GB" dirty="0"/>
              <a:t>Unlike a published research article, for PSYC401, the Results and Discussion sections must be written in full, but the Introduction and Methods sections can be written in the form of notes</a:t>
            </a:r>
          </a:p>
          <a:p>
            <a:r>
              <a:rPr lang="en-GB" dirty="0"/>
              <a:t>Word count limit: no more than 1500 words are allowed for all materials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Assessment: Research report II</a:t>
            </a:r>
          </a:p>
        </p:txBody>
      </p:sp>
    </p:spTree>
    <p:extLst>
      <p:ext uri="{BB962C8B-B14F-4D97-AF65-F5344CB8AC3E}">
        <p14:creationId xmlns:p14="http://schemas.microsoft.com/office/powerpoint/2010/main" val="229404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the Gent vocabulary test, record your score</a:t>
            </a:r>
          </a:p>
          <a:p>
            <a:r>
              <a:rPr lang="en-GB" dirty="0"/>
              <a:t>Take the Gent vocabulary test again, record your score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Gent vocabulary test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Make some data on Gent vocabulary test</a:t>
            </a:r>
          </a:p>
        </p:txBody>
      </p:sp>
    </p:spTree>
    <p:extLst>
      <p:ext uri="{BB962C8B-B14F-4D97-AF65-F5344CB8AC3E}">
        <p14:creationId xmlns:p14="http://schemas.microsoft.com/office/powerpoint/2010/main" val="163171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the Shipley vocabulary test – see Week 3 on </a:t>
            </a:r>
            <a:r>
              <a:rPr lang="en-GB" dirty="0" err="1"/>
              <a:t>moodle</a:t>
            </a:r>
            <a:r>
              <a:rPr lang="en-GB" dirty="0"/>
              <a:t> to download this test.</a:t>
            </a:r>
          </a:p>
          <a:p>
            <a:r>
              <a:rPr lang="en-GB" dirty="0"/>
              <a:t>Mark the Shipley vocabulary test – see Week 3 on </a:t>
            </a:r>
            <a:r>
              <a:rPr lang="en-GB" dirty="0" err="1"/>
              <a:t>moodle</a:t>
            </a:r>
            <a:r>
              <a:rPr lang="en-GB" dirty="0"/>
              <a:t> to download the answers, record your score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Please note these are old pdfs that I inherited. If there are accessibility issues, please contact me by email.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Make some data on Shipley vocabulary test</a:t>
            </a:r>
          </a:p>
        </p:txBody>
      </p:sp>
    </p:spTree>
    <p:extLst>
      <p:ext uri="{BB962C8B-B14F-4D97-AF65-F5344CB8AC3E}">
        <p14:creationId xmlns:p14="http://schemas.microsoft.com/office/powerpoint/2010/main" val="161712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Now fill in your data on the questionnaire on </a:t>
            </a:r>
            <a:r>
              <a:rPr lang="en-GB" dirty="0" err="1"/>
              <a:t>moodle</a:t>
            </a:r>
            <a:r>
              <a:rPr lang="en-GB" dirty="0"/>
              <a:t> PSYC401 week3</a:t>
            </a:r>
            <a:endParaRPr lang="en-US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Submit your data</a:t>
            </a:r>
          </a:p>
        </p:txBody>
      </p:sp>
    </p:spTree>
    <p:extLst>
      <p:ext uri="{BB962C8B-B14F-4D97-AF65-F5344CB8AC3E}">
        <p14:creationId xmlns:p14="http://schemas.microsoft.com/office/powerpoint/2010/main" val="1726634083"/>
      </p:ext>
    </p:extLst>
  </p:cSld>
  <p:clrMapOvr>
    <a:masterClrMapping/>
  </p:clrMapOvr>
</p:sld>
</file>

<file path=ppt/theme/theme1.xml><?xml version="1.0" encoding="utf-8"?>
<a:theme xmlns:a="http://schemas.openxmlformats.org/drawingml/2006/main" name="Lancaster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Lancaster.thmx</Template>
  <TotalTime>19840</TotalTime>
  <Words>514</Words>
  <Application>Microsoft Macintosh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Lancaster</vt:lpstr>
      <vt:lpstr>Slides</vt:lpstr>
      <vt:lpstr>Default Theme</vt:lpstr>
      <vt:lpstr>Slide 2: Text Only</vt:lpstr>
      <vt:lpstr>PSYC401: Analysing and Interpreting Psychological Data I</vt:lpstr>
      <vt:lpstr>Module outline</vt:lpstr>
      <vt:lpstr>Objectives for Week 3</vt:lpstr>
      <vt:lpstr>Assessment</vt:lpstr>
      <vt:lpstr>Assessment: Research report I</vt:lpstr>
      <vt:lpstr>Assessment: Research report II</vt:lpstr>
      <vt:lpstr>Make some data on Gent vocabulary test</vt:lpstr>
      <vt:lpstr>Make some data on Shipley vocabulary test</vt:lpstr>
      <vt:lpstr>Submit your data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Within-Factor ANOVA PSYC214: Statistics</dc:title>
  <dc:creator>Michelle To</dc:creator>
  <cp:lastModifiedBy>Monaghan, Padraic</cp:lastModifiedBy>
  <cp:revision>355</cp:revision>
  <cp:lastPrinted>2014-10-08T11:51:34Z</cp:lastPrinted>
  <dcterms:created xsi:type="dcterms:W3CDTF">2013-11-10T10:08:55Z</dcterms:created>
  <dcterms:modified xsi:type="dcterms:W3CDTF">2022-10-12T15:48:08Z</dcterms:modified>
</cp:coreProperties>
</file>