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37" r:id="rId2"/>
    <p:sldId id="316" r:id="rId3"/>
    <p:sldId id="338" r:id="rId4"/>
    <p:sldId id="350" r:id="rId5"/>
    <p:sldId id="343" r:id="rId6"/>
    <p:sldId id="340" r:id="rId7"/>
    <p:sldId id="341" r:id="rId8"/>
    <p:sldId id="318" r:id="rId9"/>
    <p:sldId id="342" r:id="rId10"/>
    <p:sldId id="344" r:id="rId11"/>
    <p:sldId id="347" r:id="rId12"/>
    <p:sldId id="348" r:id="rId13"/>
    <p:sldId id="345" r:id="rId14"/>
    <p:sldId id="351" r:id="rId15"/>
    <p:sldId id="352" r:id="rId16"/>
    <p:sldId id="353" r:id="rId17"/>
    <p:sldId id="346" r:id="rId18"/>
    <p:sldId id="319" r:id="rId19"/>
    <p:sldId id="324" r:id="rId20"/>
    <p:sldId id="349" r:id="rId21"/>
    <p:sldId id="320" r:id="rId22"/>
    <p:sldId id="325" r:id="rId23"/>
    <p:sldId id="326" r:id="rId24"/>
    <p:sldId id="332" r:id="rId25"/>
    <p:sldId id="331" r:id="rId26"/>
    <p:sldId id="330" r:id="rId27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10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10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10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10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000080"/>
    <a:srgbClr val="FEFFA6"/>
    <a:srgbClr val="00006C"/>
    <a:srgbClr val="0000FF"/>
    <a:srgbClr val="9900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F6930D-D2F2-D64D-8B6A-C618F02FD141}" v="799" dt="2024-10-24T10:22:18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8"/>
    <p:restoredTop sz="80866" autoAdjust="0"/>
  </p:normalViewPr>
  <p:slideViewPr>
    <p:cSldViewPr snapToGrid="0">
      <p:cViewPr varScale="1">
        <p:scale>
          <a:sx n="99" d="100"/>
          <a:sy n="99" d="100"/>
        </p:scale>
        <p:origin x="11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6A4E60-298A-0F4B-B634-F9ABE0B9C8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02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C0F786-19C4-A74C-B454-163050A97B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71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0F786-19C4-A74C-B454-163050A97B7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111A2E2-F6C0-BE4B-8930-89C6A91350A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B75D69E-082E-C348-AF07-ABFCFDF1A87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609600"/>
            <a:ext cx="2286000" cy="5486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609600"/>
            <a:ext cx="6705600" cy="5486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96A6C61-3DFA-DA46-AC47-2834F713838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8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DD3EE82-E4CC-B04E-BD6D-D516F4753F0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9E2C364-752C-114E-BEB3-78B235557C7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797DD30-CDC4-7043-B6C1-551ECF1B796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8B87546-BE52-3C41-A6BD-C70B7BE41B2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7681C04-9AA7-F74E-BBA8-1EDEC7AE0A1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609135E-95A2-454C-B132-061118DACB3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26017E5-3CD9-EA43-BAF9-61C8B19A8FA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7E40A7-0A35-B440-A45C-11B4CF6B407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096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7860A57-30E6-7543-BC76-F888EA24AD2F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FEFFA6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FEFFA6"/>
          </a:solidFill>
          <a:latin typeface="Comic Sans MS" pitchFamily="-10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FEFFA6"/>
          </a:solidFill>
          <a:latin typeface="Comic Sans MS" pitchFamily="-10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FEFFA6"/>
          </a:solidFill>
          <a:latin typeface="Comic Sans MS" pitchFamily="-10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FEFFA6"/>
          </a:solidFill>
          <a:latin typeface="Comic Sans M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EFFA6"/>
          </a:solidFill>
          <a:latin typeface="Comic Sans M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EFFA6"/>
          </a:solidFill>
          <a:latin typeface="Comic Sans M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EFFA6"/>
          </a:solidFill>
          <a:latin typeface="Comic Sans M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EFFA6"/>
          </a:solidFill>
          <a:latin typeface="Comic Sans MS" pitchFamily="-10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ＭＳ Ｐゴシック" pitchFamily="-108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ＭＳ Ｐゴシック" pitchFamily="-108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ＭＳ Ｐゴシック" pitchFamily="-108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pitchFamily="-108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pitchFamily="-108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pitchFamily="-108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pitchFamily="-108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pitchFamily="-108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00927"/>
            <a:ext cx="9144000" cy="1143000"/>
          </a:xfrm>
        </p:spPr>
        <p:txBody>
          <a:bodyPr/>
          <a:lstStyle/>
          <a:p>
            <a:r>
              <a:rPr lang="en-US" dirty="0"/>
              <a:t>PSYC121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649" y="3638033"/>
            <a:ext cx="8512738" cy="1600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Week 4</a:t>
            </a:r>
          </a:p>
          <a:p>
            <a:pPr marL="0" indent="0" algn="ctr">
              <a:buNone/>
            </a:pPr>
            <a:r>
              <a:rPr lang="en-US" dirty="0"/>
              <a:t>Z-scores, probabilities and hypothesis tests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population of 100 scores</a:t>
            </a:r>
          </a:p>
        </p:txBody>
      </p:sp>
      <p:pic>
        <p:nvPicPr>
          <p:cNvPr id="6" name="Picture 5" descr="Screen Shot 2012-10-26 at 15.06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" y="1887544"/>
            <a:ext cx="9143842" cy="38865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26863" y="6161564"/>
            <a:ext cx="3172203" cy="6432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mbria"/>
                <a:cs typeface="Cambria"/>
              </a:rPr>
              <a:t>Take a sample of 5 scores</a:t>
            </a:r>
          </a:p>
        </p:txBody>
      </p:sp>
    </p:spTree>
    <p:extLst>
      <p:ext uri="{BB962C8B-B14F-4D97-AF65-F5344CB8AC3E}">
        <p14:creationId xmlns:p14="http://schemas.microsoft.com/office/powerpoint/2010/main" val="1530642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of 5 scores</a:t>
            </a:r>
          </a:p>
        </p:txBody>
      </p:sp>
      <p:pic>
        <p:nvPicPr>
          <p:cNvPr id="6" name="Picture 5" descr="jt001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5" t="54394" r="13554" b="28246"/>
          <a:stretch/>
        </p:blipFill>
        <p:spPr>
          <a:xfrm>
            <a:off x="13233" y="2381078"/>
            <a:ext cx="9420184" cy="353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76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of 20 numbers</a:t>
            </a:r>
          </a:p>
        </p:txBody>
      </p:sp>
      <p:pic>
        <p:nvPicPr>
          <p:cNvPr id="4" name="Picture 3" descr="jt00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2" t="31826" r="26657" b="50814"/>
          <a:stretch/>
        </p:blipFill>
        <p:spPr>
          <a:xfrm>
            <a:off x="54906" y="2182655"/>
            <a:ext cx="8949846" cy="329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47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114800"/>
          </a:xfrm>
        </p:spPr>
        <p:txBody>
          <a:bodyPr/>
          <a:lstStyle/>
          <a:p>
            <a:r>
              <a:rPr lang="en-US" dirty="0"/>
              <a:t>If I obtain 5 scores with a mean of 5.00, is it reasonable to suggest that it could come from the population we looked at?</a:t>
            </a:r>
          </a:p>
          <a:p>
            <a:r>
              <a:rPr lang="en-US" dirty="0"/>
              <a:t>If I had a sample of 5 scores with a mean of 11.8, is it likely to have come from the population?</a:t>
            </a:r>
          </a:p>
          <a:p>
            <a:r>
              <a:rPr lang="en-US" dirty="0"/>
              <a:t>If I had a sample of 5 scores with a mean of 12.2, is it likely to have come from the population?</a:t>
            </a:r>
          </a:p>
        </p:txBody>
      </p:sp>
    </p:spTree>
    <p:extLst>
      <p:ext uri="{BB962C8B-B14F-4D97-AF65-F5344CB8AC3E}">
        <p14:creationId xmlns:p14="http://schemas.microsoft.com/office/powerpoint/2010/main" val="103269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4002-505D-1841-90E2-3A62D9B3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and populations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BCF40-8D5D-0545-8947-23287B8E4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2292350"/>
            <a:ext cx="82169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58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4002-505D-1841-90E2-3A62D9B3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and overlapping populations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824979-5DC5-F74F-84FE-07F113F8EE5A}"/>
              </a:ext>
            </a:extLst>
          </p:cNvPr>
          <p:cNvSpPr/>
          <p:nvPr/>
        </p:nvSpPr>
        <p:spPr bwMode="auto">
          <a:xfrm>
            <a:off x="1478604" y="2178996"/>
            <a:ext cx="3229583" cy="31906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D9D2E0-6786-664E-9EF3-58BDC48D4FF4}"/>
              </a:ext>
            </a:extLst>
          </p:cNvPr>
          <p:cNvSpPr/>
          <p:nvPr/>
        </p:nvSpPr>
        <p:spPr bwMode="auto">
          <a:xfrm>
            <a:off x="3401438" y="2178996"/>
            <a:ext cx="3229583" cy="3190672"/>
          </a:xfrm>
          <a:prstGeom prst="ellipse">
            <a:avLst/>
          </a:prstGeom>
          <a:solidFill>
            <a:srgbClr val="FFC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86C3621-E0A9-E747-8F00-F6F1BDAC45BA}"/>
              </a:ext>
            </a:extLst>
          </p:cNvPr>
          <p:cNvSpPr/>
          <p:nvPr/>
        </p:nvSpPr>
        <p:spPr bwMode="auto">
          <a:xfrm>
            <a:off x="1789889" y="3249038"/>
            <a:ext cx="1303506" cy="1128409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143D5D-3A21-1D43-9DD7-9B709C4B4EF7}"/>
              </a:ext>
            </a:extLst>
          </p:cNvPr>
          <p:cNvSpPr/>
          <p:nvPr/>
        </p:nvSpPr>
        <p:spPr bwMode="auto">
          <a:xfrm>
            <a:off x="4824918" y="3813242"/>
            <a:ext cx="1303506" cy="112840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3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4002-505D-1841-90E2-3A62D9B3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and separate populations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824979-5DC5-F74F-84FE-07F113F8EE5A}"/>
              </a:ext>
            </a:extLst>
          </p:cNvPr>
          <p:cNvSpPr/>
          <p:nvPr/>
        </p:nvSpPr>
        <p:spPr bwMode="auto">
          <a:xfrm>
            <a:off x="573930" y="2217906"/>
            <a:ext cx="3229583" cy="31906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D9D2E0-6786-664E-9EF3-58BDC48D4FF4}"/>
              </a:ext>
            </a:extLst>
          </p:cNvPr>
          <p:cNvSpPr/>
          <p:nvPr/>
        </p:nvSpPr>
        <p:spPr bwMode="auto">
          <a:xfrm>
            <a:off x="4513632" y="2782110"/>
            <a:ext cx="3229583" cy="3190672"/>
          </a:xfrm>
          <a:prstGeom prst="ellipse">
            <a:avLst/>
          </a:prstGeom>
          <a:solidFill>
            <a:srgbClr val="FFC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86C3621-E0A9-E747-8F00-F6F1BDAC45BA}"/>
              </a:ext>
            </a:extLst>
          </p:cNvPr>
          <p:cNvSpPr/>
          <p:nvPr/>
        </p:nvSpPr>
        <p:spPr bwMode="auto">
          <a:xfrm>
            <a:off x="1789889" y="3249038"/>
            <a:ext cx="1303506" cy="1128409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143D5D-3A21-1D43-9DD7-9B709C4B4EF7}"/>
              </a:ext>
            </a:extLst>
          </p:cNvPr>
          <p:cNvSpPr/>
          <p:nvPr/>
        </p:nvSpPr>
        <p:spPr bwMode="auto">
          <a:xfrm>
            <a:off x="4824918" y="3813242"/>
            <a:ext cx="1303506" cy="112840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987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114800"/>
          </a:xfrm>
        </p:spPr>
        <p:txBody>
          <a:bodyPr/>
          <a:lstStyle/>
          <a:p>
            <a:r>
              <a:rPr lang="en-US" sz="2800" dirty="0"/>
              <a:t>In the previous examples, we have sample and population information</a:t>
            </a:r>
          </a:p>
          <a:p>
            <a:pPr lvl="1"/>
            <a:r>
              <a:rPr lang="en-US" sz="2400" dirty="0"/>
              <a:t>This helps predict whether the two might be related</a:t>
            </a:r>
          </a:p>
          <a:p>
            <a:r>
              <a:rPr lang="en-US" sz="2800" dirty="0"/>
              <a:t>In many psychological situations, we only have the sample information</a:t>
            </a:r>
          </a:p>
          <a:p>
            <a:pPr lvl="1"/>
            <a:r>
              <a:rPr lang="en-US" sz="2400" dirty="0"/>
              <a:t>But we still want to talk about populations</a:t>
            </a:r>
          </a:p>
          <a:p>
            <a:pPr lvl="1"/>
            <a:r>
              <a:rPr lang="en-US" sz="2400" dirty="0"/>
              <a:t>Fortunately we know about the properties of samples, sample sizes and their variation</a:t>
            </a:r>
          </a:p>
          <a:p>
            <a:pPr lvl="1"/>
            <a:r>
              <a:rPr lang="en-US" sz="2400" dirty="0"/>
              <a:t>So we can </a:t>
            </a:r>
            <a:r>
              <a:rPr lang="en-US" sz="2400" dirty="0">
                <a:solidFill>
                  <a:srgbClr val="FF6600"/>
                </a:solidFill>
              </a:rPr>
              <a:t>estimate </a:t>
            </a:r>
            <a:r>
              <a:rPr lang="en-US" sz="2400" dirty="0"/>
              <a:t>whether samples are linked to certain populations</a:t>
            </a:r>
          </a:p>
        </p:txBody>
      </p:sp>
    </p:spTree>
    <p:extLst>
      <p:ext uri="{BB962C8B-B14F-4D97-AF65-F5344CB8AC3E}">
        <p14:creationId xmlns:p14="http://schemas.microsoft.com/office/powerpoint/2010/main" val="2933719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 (3)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In many situations, we primarily want to determine what is true for a </a:t>
            </a:r>
            <a:r>
              <a:rPr lang="en-GB" sz="2800" dirty="0">
                <a:solidFill>
                  <a:srgbClr val="FF6600"/>
                </a:solidFill>
              </a:rPr>
              <a:t>population</a:t>
            </a:r>
            <a:r>
              <a:rPr lang="en-GB" sz="2800" dirty="0"/>
              <a:t>. A sample is not so interesting per se.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But we only have </a:t>
            </a:r>
            <a:r>
              <a:rPr lang="en-GB" sz="2800" dirty="0">
                <a:solidFill>
                  <a:srgbClr val="FF6600"/>
                </a:solidFill>
              </a:rPr>
              <a:t>sample</a:t>
            </a:r>
            <a:r>
              <a:rPr lang="en-GB" sz="2800" dirty="0"/>
              <a:t> statistics.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So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We identify two population distributions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We generate a (research) hypothesis that makes a statement about these populations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We also use a null hypothesis that provides an opposing statement.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We use sample data to compare these hypotheses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192912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3600" dirty="0">
                <a:solidFill>
                  <a:srgbClr val="000080"/>
                </a:solidFill>
                <a:latin typeface="Comic Sans MS" pitchFamily="-108" charset="0"/>
              </a:rPr>
              <a:t>Hypothesis testing at work (1)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1405772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 typeface="Arial"/>
              <a:buChar char="•"/>
            </a:pPr>
            <a:r>
              <a:rPr lang="en-GB" dirty="0">
                <a:solidFill>
                  <a:schemeClr val="bg1"/>
                </a:solidFill>
                <a:latin typeface="Arial" pitchFamily="-108" charset="0"/>
              </a:rPr>
              <a:t>Does winning the lottery make you happy?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GB" sz="2800" dirty="0">
                <a:latin typeface="Arial" pitchFamily="-108" charset="0"/>
              </a:rPr>
              <a:t>A cinema manager likes to keep a very close eye on how much popcorn goes into each bag sold, so he knows that the average bag has 80g of popcorn and that this varies a little bit, about 10g. That is, the known population mean is </a:t>
            </a:r>
            <a:r>
              <a:rPr lang="el-GR" sz="2800" dirty="0">
                <a:latin typeface="Arial" pitchFamily="-108" charset="0"/>
              </a:rPr>
              <a:t>= </a:t>
            </a:r>
            <a:r>
              <a:rPr lang="en-GB" sz="2800" dirty="0">
                <a:latin typeface="Arial" pitchFamily="-108" charset="0"/>
              </a:rPr>
              <a:t>80</a:t>
            </a:r>
            <a:r>
              <a:rPr lang="el-GR" sz="2800" dirty="0">
                <a:latin typeface="Arial" pitchFamily="-108" charset="0"/>
              </a:rPr>
              <a:t> </a:t>
            </a:r>
            <a:r>
              <a:rPr lang="en-GB" sz="2800" dirty="0">
                <a:latin typeface="Arial" pitchFamily="-108" charset="0"/>
              </a:rPr>
              <a:t>and the known population standard deviation </a:t>
            </a:r>
            <a:r>
              <a:rPr lang="el-GR" sz="2800" dirty="0">
                <a:latin typeface="Arial" pitchFamily="-108" charset="0"/>
              </a:rPr>
              <a:t>=</a:t>
            </a:r>
            <a:r>
              <a:rPr lang="en-GB" sz="2800" dirty="0">
                <a:latin typeface="Arial" pitchFamily="-108" charset="0"/>
              </a:rPr>
              <a:t> 10</a:t>
            </a:r>
            <a:r>
              <a:rPr lang="el-GR" sz="2800" dirty="0">
                <a:latin typeface="Arial" pitchFamily="-108" charset="0"/>
              </a:rPr>
              <a:t>. </a:t>
            </a:r>
            <a:endParaRPr lang="en-GB" sz="2800" dirty="0">
              <a:latin typeface="Arial" pitchFamily="-108" charset="0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GB" sz="2800" dirty="0">
                <a:latin typeface="Arial" pitchFamily="-108" charset="0"/>
              </a:rPr>
              <a:t>The owner wants to make sure that the newest employee is filling bags correctly, so over the course of a week he randomly assesses 25 bags filled by the employee to test for a difference (n = 25).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GB" sz="2800" dirty="0">
              <a:latin typeface="Arial" pitchFamily="-10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24" y="1981200"/>
            <a:ext cx="8820308" cy="4114800"/>
          </a:xfrm>
        </p:spPr>
        <p:txBody>
          <a:bodyPr/>
          <a:lstStyle/>
          <a:p>
            <a:r>
              <a:rPr lang="en-US" dirty="0"/>
              <a:t>Understanding Z-scores, distributions and probabilities</a:t>
            </a:r>
          </a:p>
          <a:p>
            <a:r>
              <a:rPr lang="en-US" dirty="0"/>
              <a:t>Understand why hypothesis testing is important to psychology</a:t>
            </a:r>
          </a:p>
          <a:p>
            <a:r>
              <a:rPr lang="en-US" dirty="0"/>
              <a:t>Understand the stages in hypothesis testing </a:t>
            </a:r>
          </a:p>
          <a:p>
            <a:r>
              <a:rPr lang="en-US" dirty="0"/>
              <a:t>Appreciate the role of probabilities in testing hypotheses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3600" dirty="0">
                <a:solidFill>
                  <a:srgbClr val="000080"/>
                </a:solidFill>
                <a:latin typeface="Comic Sans MS" pitchFamily="-108" charset="0"/>
              </a:rPr>
              <a:t>Hypothesis testing at work (1)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981200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 typeface="Arial"/>
              <a:buChar char="•"/>
            </a:pPr>
            <a:r>
              <a:rPr lang="en-GB" dirty="0">
                <a:latin typeface="Arial" pitchFamily="-108" charset="0"/>
              </a:rPr>
              <a:t>We know the average size of a popcorn serving (mean=80) and the standard deviation (SD=10)</a:t>
            </a:r>
          </a:p>
          <a:p>
            <a:pPr marL="800100" lvl="1" indent="-342900" eaLnBrk="1" hangingPunct="1">
              <a:spcBef>
                <a:spcPct val="20000"/>
              </a:spcBef>
              <a:buFont typeface="Arial"/>
              <a:buChar char="•"/>
            </a:pPr>
            <a:r>
              <a:rPr lang="en-GB" dirty="0">
                <a:latin typeface="Arial" pitchFamily="-108" charset="0"/>
              </a:rPr>
              <a:t>Population 1: A standard serving from an experienced server</a:t>
            </a:r>
          </a:p>
          <a:p>
            <a:pPr marL="800100" lvl="1" indent="-342900" eaLnBrk="1" hangingPunct="1">
              <a:spcBef>
                <a:spcPct val="20000"/>
              </a:spcBef>
              <a:buFont typeface="Arial"/>
              <a:buChar char="•"/>
            </a:pPr>
            <a:r>
              <a:rPr lang="en-GB" dirty="0">
                <a:latin typeface="Arial" pitchFamily="-108" charset="0"/>
              </a:rPr>
              <a:t>Population 2: New, nervous employee</a:t>
            </a:r>
          </a:p>
          <a:p>
            <a:pPr marL="342900" indent="-342900" eaLnBrk="1" hangingPunct="1">
              <a:spcBef>
                <a:spcPct val="20000"/>
              </a:spcBef>
              <a:buFont typeface="Arial"/>
              <a:buChar char="•"/>
            </a:pPr>
            <a:r>
              <a:rPr lang="en-GB" dirty="0">
                <a:latin typeface="Arial" pitchFamily="-108" charset="0"/>
              </a:rPr>
              <a:t>Research hypothesis: The new employee is not up to the task. They don’t serve a standard amount (either too generous or not generous enough)</a:t>
            </a:r>
          </a:p>
          <a:p>
            <a:pPr marL="342900" indent="-342900" eaLnBrk="1" hangingPunct="1">
              <a:spcBef>
                <a:spcPct val="20000"/>
              </a:spcBef>
              <a:buFont typeface="Arial"/>
              <a:buChar char="•"/>
            </a:pPr>
            <a:r>
              <a:rPr lang="en-GB" dirty="0">
                <a:latin typeface="Arial" pitchFamily="-108" charset="0"/>
              </a:rPr>
              <a:t>Null hypothesis: The new employee is not different from other (not new) employees</a:t>
            </a:r>
          </a:p>
        </p:txBody>
      </p:sp>
    </p:spTree>
    <p:extLst>
      <p:ext uri="{BB962C8B-B14F-4D97-AF65-F5344CB8AC3E}">
        <p14:creationId xmlns:p14="http://schemas.microsoft.com/office/powerpoint/2010/main" val="131813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3600" dirty="0">
                <a:solidFill>
                  <a:srgbClr val="000080"/>
                </a:solidFill>
                <a:latin typeface="Comic Sans MS" pitchFamily="-108" charset="0"/>
              </a:rPr>
              <a:t>Why make things complicated by having a null hypothesis as well?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1981200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GB" sz="3200" dirty="0">
                <a:latin typeface="Arial" pitchFamily="-108" charset="0"/>
              </a:rPr>
              <a:t>We can’t prove that something is true, but we can prove something to be false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GB" sz="3200" dirty="0">
                <a:latin typeface="Arial" pitchFamily="-108" charset="0"/>
              </a:rPr>
              <a:t>The null hypothesis provides a common starting assumption (</a:t>
            </a:r>
            <a:r>
              <a:rPr lang="en-GB" sz="3200" dirty="0" err="1">
                <a:latin typeface="Arial" pitchFamily="-108" charset="0"/>
              </a:rPr>
              <a:t>eg</a:t>
            </a:r>
            <a:r>
              <a:rPr lang="en-GB" sz="3200" dirty="0">
                <a:latin typeface="Arial" pitchFamily="-108" charset="0"/>
              </a:rPr>
              <a:t> the difference between populations is 0)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•"/>
            </a:pPr>
            <a:r>
              <a:rPr lang="en-GB" sz="2800" dirty="0">
                <a:latin typeface="Arial" pitchFamily="-108" charset="0"/>
              </a:rPr>
              <a:t>We can then ask: are any effects found in the sample so big that we can reject the notion that the true population difference is 0?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3600" dirty="0">
                <a:solidFill>
                  <a:srgbClr val="000080"/>
                </a:solidFill>
                <a:latin typeface="Comic Sans MS" pitchFamily="-108" charset="0"/>
              </a:rPr>
              <a:t>Hypothesis testing at work (2)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1981200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609600" indent="-609600" eaLnBrk="1" hangingPunct="1">
              <a:spcBef>
                <a:spcPct val="20000"/>
              </a:spcBef>
              <a:buFontTx/>
              <a:buChar char="•"/>
            </a:pPr>
            <a:r>
              <a:rPr lang="en-GB" dirty="0">
                <a:latin typeface="Arial" pitchFamily="-108" charset="0"/>
              </a:rPr>
              <a:t> New employee: average popcorn bag serving is ̅X = 75g with a trial of 25 servings.</a:t>
            </a:r>
          </a:p>
          <a:p>
            <a:pPr marL="609600" indent="-609600" eaLnBrk="1" hangingPunct="1">
              <a:spcBef>
                <a:spcPct val="20000"/>
              </a:spcBef>
              <a:buFontTx/>
              <a:buChar char="•"/>
            </a:pPr>
            <a:r>
              <a:rPr lang="en-GB" dirty="0">
                <a:latin typeface="Arial" pitchFamily="-108" charset="0"/>
              </a:rPr>
              <a:t> This gives them a z-score of 75 – 80 / 10/</a:t>
            </a:r>
            <a:r>
              <a:rPr lang="en-GB" dirty="0" err="1">
                <a:latin typeface="Arial" pitchFamily="-108" charset="0"/>
              </a:rPr>
              <a:t>sq</a:t>
            </a:r>
            <a:r>
              <a:rPr lang="en-GB" dirty="0">
                <a:latin typeface="Arial" pitchFamily="-108" charset="0"/>
              </a:rPr>
              <a:t> rt (25) = -5/2 = -2.5</a:t>
            </a:r>
          </a:p>
          <a:p>
            <a:pPr marL="609600" indent="-609600" eaLnBrk="1" hangingPunct="1">
              <a:spcBef>
                <a:spcPct val="20000"/>
              </a:spcBef>
              <a:buFontTx/>
              <a:buChar char="•"/>
            </a:pPr>
            <a:r>
              <a:rPr lang="en-GB" dirty="0">
                <a:latin typeface="Arial" pitchFamily="-108" charset="0"/>
              </a:rPr>
              <a:t>This is an extreme or unusual score. A z-score of -1.96 would be required to be in lower 2.5% of small servings</a:t>
            </a:r>
          </a:p>
          <a:p>
            <a:pPr marL="609600" indent="-609600" eaLnBrk="1" hangingPunct="1">
              <a:spcBef>
                <a:spcPct val="20000"/>
              </a:spcBef>
              <a:buFontTx/>
              <a:buChar char="•"/>
            </a:pPr>
            <a:r>
              <a:rPr lang="en-GB" dirty="0">
                <a:latin typeface="Arial" pitchFamily="-108" charset="0"/>
              </a:rPr>
              <a:t>Here we can justify rejecting the null hypothesis </a:t>
            </a:r>
          </a:p>
          <a:p>
            <a:pPr marL="609600" indent="-609600" eaLnBrk="1" hangingPunct="1">
              <a:spcBef>
                <a:spcPct val="20000"/>
              </a:spcBef>
              <a:buFontTx/>
              <a:buChar char="•"/>
            </a:pPr>
            <a:r>
              <a:rPr lang="en-GB" dirty="0">
                <a:latin typeface="Arial" pitchFamily="-108" charset="0"/>
              </a:rPr>
              <a:t>There is evidence that our new employee is underserving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3600" dirty="0">
                <a:solidFill>
                  <a:srgbClr val="000080"/>
                </a:solidFill>
                <a:latin typeface="Comic Sans MS" pitchFamily="-108" charset="0"/>
              </a:rPr>
              <a:t>Errors in hypothesis testing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1981200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GB" sz="2800" dirty="0">
                <a:latin typeface="Arial" pitchFamily="-108" charset="0"/>
              </a:rPr>
              <a:t>Type 1 error: Rejecting the null hypothesis when it is in reality true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GB" dirty="0">
                <a:latin typeface="Arial" pitchFamily="-108" charset="0"/>
                <a:ea typeface="ＭＳ Ｐゴシック" pitchFamily="-108" charset="-128"/>
                <a:sym typeface="Symbol" pitchFamily="-108" charset="2"/>
              </a:rPr>
              <a:t> - probability of a type I error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GB" i="1" dirty="0">
                <a:latin typeface="Arial" pitchFamily="-108" charset="0"/>
                <a:ea typeface="ＭＳ Ｐゴシック" pitchFamily="-108" charset="-128"/>
                <a:sym typeface="Symbol" pitchFamily="-108" charset="2"/>
              </a:rPr>
              <a:t>We sampled employee when there was a huge queue</a:t>
            </a:r>
            <a:endParaRPr lang="en-GB" i="1" dirty="0">
              <a:latin typeface="Arial" pitchFamily="-108" charset="0"/>
              <a:ea typeface="ＭＳ Ｐゴシック" pitchFamily="-108" charset="-128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GB" sz="2800" dirty="0">
                <a:latin typeface="Arial" pitchFamily="-108" charset="0"/>
              </a:rPr>
              <a:t>Type II error: Not rejecting the null hypothesis when it is false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GB" dirty="0">
                <a:latin typeface="Arial" pitchFamily="-108" charset="0"/>
                <a:ea typeface="ＭＳ Ｐゴシック" pitchFamily="-108" charset="-128"/>
                <a:sym typeface="Symbol" pitchFamily="-108" charset="2"/>
              </a:rPr>
              <a:t> - probability of a type II error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GB" dirty="0">
                <a:latin typeface="Arial" pitchFamily="-108" charset="0"/>
                <a:ea typeface="ＭＳ Ｐゴシック" pitchFamily="-108" charset="-128"/>
                <a:sym typeface="Symbol" pitchFamily="-108" charset="2"/>
              </a:rPr>
              <a:t>We didn’t observe enough trials to know what they were doing</a:t>
            </a:r>
            <a:endParaRPr lang="en-GB" dirty="0">
              <a:latin typeface="Arial" pitchFamily="-108" charset="0"/>
              <a:ea typeface="ＭＳ Ｐゴシック" pitchFamily="-108" charset="-128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GB" sz="2800" dirty="0">
                <a:latin typeface="Arial" pitchFamily="-108" charset="0"/>
              </a:rPr>
              <a:t>Remember to consider whether a test is one-tailed or two tailed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543" y="1888230"/>
            <a:ext cx="7497610" cy="4969770"/>
          </a:xfrm>
          <a:prstGeom prst="rect">
            <a:avLst/>
          </a:prstGeom>
          <a:noFill/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3600" dirty="0">
                <a:solidFill>
                  <a:srgbClr val="000080"/>
                </a:solidFill>
                <a:latin typeface="Comic Sans MS" pitchFamily="-108" charset="0"/>
              </a:rPr>
              <a:t>Errors in hypothesis testing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cetate2.jpg                                                   00001756Macintosh HD                   ABA78158:"/>
          <p:cNvPicPr>
            <a:picLocks noChangeAspect="1" noChangeArrowheads="1"/>
          </p:cNvPicPr>
          <p:nvPr/>
        </p:nvPicPr>
        <p:blipFill>
          <a:blip r:embed="rId2"/>
          <a:srcRect l="5931" t="5942" b="17590"/>
          <a:stretch>
            <a:fillRect/>
          </a:stretch>
        </p:blipFill>
        <p:spPr bwMode="auto">
          <a:xfrm>
            <a:off x="304800" y="1997040"/>
            <a:ext cx="8458200" cy="4595813"/>
          </a:xfrm>
          <a:prstGeom prst="rect">
            <a:avLst/>
          </a:prstGeom>
          <a:noFill/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3600" dirty="0">
                <a:latin typeface="Comic Sans MS" pitchFamily="-108" charset="0"/>
              </a:rPr>
              <a:t>Errors in hypothesis testing:</a:t>
            </a:r>
          </a:p>
          <a:p>
            <a:pPr algn="ctr" eaLnBrk="1" hangingPunct="1"/>
            <a:r>
              <a:rPr lang="en-US" sz="3600" dirty="0">
                <a:latin typeface="Comic Sans MS" pitchFamily="-108" charset="0"/>
              </a:rPr>
              <a:t>T</a:t>
            </a:r>
            <a:r>
              <a:rPr lang="en-GB" sz="3600" dirty="0">
                <a:latin typeface="Comic Sans MS" pitchFamily="-108" charset="0"/>
              </a:rPr>
              <a:t>he analogy of jury decisions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215965" y="3128472"/>
            <a:ext cx="24384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749550" y="3132055"/>
            <a:ext cx="24384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99698" y="4739283"/>
            <a:ext cx="24384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739629" y="4739282"/>
            <a:ext cx="24384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902" y="1981200"/>
            <a:ext cx="8879838" cy="4114800"/>
          </a:xfrm>
        </p:spPr>
        <p:txBody>
          <a:bodyPr/>
          <a:lstStyle/>
          <a:p>
            <a:r>
              <a:rPr lang="en-US" dirty="0"/>
              <a:t>We need to be comfortable with notions of central tendency and variability to understand many psychological phenomena</a:t>
            </a:r>
          </a:p>
          <a:p>
            <a:r>
              <a:rPr lang="en-US" dirty="0"/>
              <a:t>The normal distribution is important for thinking about how to interpret descriptive data</a:t>
            </a:r>
          </a:p>
          <a:p>
            <a:r>
              <a:rPr lang="en-US" dirty="0"/>
              <a:t>Hypothesis testing examines whether the null hypothesis can adequately explain the observed pattern of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902" y="1981200"/>
            <a:ext cx="9005098" cy="4114800"/>
          </a:xfrm>
        </p:spPr>
        <p:txBody>
          <a:bodyPr/>
          <a:lstStyle/>
          <a:p>
            <a:r>
              <a:rPr lang="en-US" sz="2800" dirty="0" err="1"/>
              <a:t>z</a:t>
            </a:r>
            <a:r>
              <a:rPr lang="en-US" sz="2800" dirty="0"/>
              <a:t>-scores can tell us where a value is positioned in a distribution</a:t>
            </a:r>
          </a:p>
          <a:p>
            <a:r>
              <a:rPr lang="en-US" sz="2800" dirty="0"/>
              <a:t>Is a score high or low? Likely or unlikely?</a:t>
            </a:r>
          </a:p>
          <a:p>
            <a:r>
              <a:rPr lang="en-US" sz="2800" dirty="0"/>
              <a:t>We can also use z-scores to help understand how common certain score values are.</a:t>
            </a:r>
          </a:p>
          <a:p>
            <a:endParaRPr lang="en-US" sz="2800" dirty="0"/>
          </a:p>
          <a:p>
            <a:r>
              <a:rPr lang="en-US" sz="2800" dirty="0" err="1"/>
              <a:t>E.g</a:t>
            </a:r>
            <a:r>
              <a:rPr lang="en-US" sz="2800" dirty="0"/>
              <a:t> IQ scores have a mean of 100 and SD of 16.  What range of scores encompass 95% of people in the middle?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 l="14575" r="2267" b="8499"/>
          <a:stretch>
            <a:fillRect/>
          </a:stretch>
        </p:blipFill>
        <p:spPr bwMode="auto">
          <a:xfrm>
            <a:off x="2176313" y="1"/>
            <a:ext cx="6967687" cy="2715490"/>
          </a:xfrm>
          <a:prstGeom prst="rect">
            <a:avLst/>
          </a:prstGeom>
          <a:noFill/>
        </p:spPr>
      </p:pic>
      <p:pic>
        <p:nvPicPr>
          <p:cNvPr id="5" name="Picture 4" descr="Screen Shot 2013-10-21 at 11.14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870" y="2415859"/>
            <a:ext cx="4608870" cy="444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9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question involve?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94834"/>
            <a:ext cx="8851273" cy="4114800"/>
          </a:xfrm>
        </p:spPr>
        <p:txBody>
          <a:bodyPr/>
          <a:lstStyle/>
          <a:p>
            <a:r>
              <a:rPr lang="en-US" dirty="0"/>
              <a:t>A sketch and rough estimate</a:t>
            </a:r>
          </a:p>
          <a:p>
            <a:r>
              <a:rPr lang="en-US" dirty="0"/>
              <a:t>What precise z-score(s) are needed</a:t>
            </a:r>
          </a:p>
          <a:p>
            <a:pPr lvl="1"/>
            <a:r>
              <a:rPr lang="en-US" dirty="0"/>
              <a:t>What z score corresponds to 47.5% (</a:t>
            </a:r>
            <a:r>
              <a:rPr lang="en-US" i="1" dirty="0"/>
              <a:t>on each side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z=1.96 and z=-1.96</a:t>
            </a:r>
          </a:p>
          <a:p>
            <a:r>
              <a:rPr lang="en-US" dirty="0"/>
              <a:t>Does this match any sketch?</a:t>
            </a:r>
          </a:p>
          <a:p>
            <a:r>
              <a:rPr lang="en-US" dirty="0"/>
              <a:t>What are the corresponding raw scores?</a:t>
            </a:r>
          </a:p>
          <a:p>
            <a:pPr lvl="1"/>
            <a:r>
              <a:rPr lang="en-US" i="1" dirty="0"/>
              <a:t>X=z(SD) + M, </a:t>
            </a:r>
          </a:p>
          <a:p>
            <a:pPr lvl="1"/>
            <a:r>
              <a:rPr lang="en-US" i="1" dirty="0"/>
              <a:t>X=1.96(16) + 100, X= 131.36</a:t>
            </a:r>
          </a:p>
          <a:p>
            <a:pPr lvl="1"/>
            <a:r>
              <a:rPr lang="en-US" i="1" dirty="0"/>
              <a:t>And X=-1.96(16)+100, X=68.64</a:t>
            </a:r>
          </a:p>
        </p:txBody>
      </p:sp>
    </p:spTree>
    <p:extLst>
      <p:ext uri="{BB962C8B-B14F-4D97-AF65-F5344CB8AC3E}">
        <p14:creationId xmlns:p14="http://schemas.microsoft.com/office/powerpoint/2010/main" val="415660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Z-scores and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099" y="1981200"/>
            <a:ext cx="8552425" cy="4114800"/>
          </a:xfrm>
        </p:spPr>
        <p:txBody>
          <a:bodyPr/>
          <a:lstStyle/>
          <a:p>
            <a:r>
              <a:rPr lang="en-US" dirty="0"/>
              <a:t>Z-scores could be used to adjust a set of values into a different scale</a:t>
            </a:r>
          </a:p>
          <a:p>
            <a:pPr lvl="1"/>
            <a:r>
              <a:rPr lang="en-US" dirty="0"/>
              <a:t>A test produces a mean mark of 30 correct answers, with a standard deviation of 8</a:t>
            </a:r>
          </a:p>
          <a:p>
            <a:pPr lvl="1"/>
            <a:r>
              <a:rPr lang="en-US" dirty="0"/>
              <a:t>Converting this to an IQ scale (where the mean=100, SD=16)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024894"/>
          </a:xfrm>
        </p:spPr>
        <p:txBody>
          <a:bodyPr/>
          <a:lstStyle/>
          <a:p>
            <a:r>
              <a:rPr lang="en-US" dirty="0"/>
              <a:t>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3125"/>
            <a:ext cx="9144000" cy="3740727"/>
          </a:xfrm>
        </p:spPr>
        <p:txBody>
          <a:bodyPr/>
          <a:lstStyle/>
          <a:p>
            <a:r>
              <a:rPr lang="en-US" sz="2800" dirty="0"/>
              <a:t>Large z-scores (whether plus or minus values) represent unusual outcomes</a:t>
            </a:r>
          </a:p>
          <a:p>
            <a:pPr lvl="1"/>
            <a:r>
              <a:rPr lang="en-US" sz="2400" dirty="0"/>
              <a:t>Most scores fall in the middle of a distribution</a:t>
            </a:r>
          </a:p>
          <a:p>
            <a:r>
              <a:rPr lang="en-US" sz="2800" dirty="0"/>
              <a:t>So far this term, we have looked at descriptive statistics</a:t>
            </a:r>
          </a:p>
          <a:p>
            <a:pPr lvl="1"/>
            <a:r>
              <a:rPr lang="en-US" sz="2400" dirty="0"/>
              <a:t>Z-scores are an example of this</a:t>
            </a:r>
          </a:p>
          <a:p>
            <a:r>
              <a:rPr lang="en-US" sz="2800" dirty="0"/>
              <a:t>Often in psychology, we need to work with inferential statistics</a:t>
            </a:r>
          </a:p>
          <a:p>
            <a:r>
              <a:rPr lang="en-US" sz="2800" dirty="0"/>
              <a:t>What is the difference between the two?</a:t>
            </a:r>
          </a:p>
          <a:p>
            <a:pPr lvl="1"/>
            <a:r>
              <a:rPr lang="en-US" sz="2400" dirty="0"/>
              <a:t>How many slides do I use in a lecture?</a:t>
            </a:r>
          </a:p>
          <a:p>
            <a:pPr lvl="1"/>
            <a:r>
              <a:rPr lang="en-US" sz="2400" dirty="0"/>
              <a:t>Will I move to the next slide within 60 seconds?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Inferential testing and probabilities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583" y="1981200"/>
            <a:ext cx="9029417" cy="4114800"/>
          </a:xfrm>
        </p:spPr>
        <p:txBody>
          <a:bodyPr/>
          <a:lstStyle/>
          <a:p>
            <a:r>
              <a:rPr lang="en-US" dirty="0"/>
              <a:t>Hypothesis testing uses probabilities to help decide whether the outcome of a study (results for a </a:t>
            </a:r>
            <a:r>
              <a:rPr lang="en-US" dirty="0">
                <a:solidFill>
                  <a:srgbClr val="00B050"/>
                </a:solidFill>
              </a:rPr>
              <a:t>sample</a:t>
            </a:r>
            <a:r>
              <a:rPr lang="en-US" dirty="0"/>
              <a:t>) support a particular theory or practical innovation (which applies to a </a:t>
            </a:r>
            <a:r>
              <a:rPr lang="en-US" dirty="0">
                <a:solidFill>
                  <a:srgbClr val="00B050"/>
                </a:solidFill>
              </a:rPr>
              <a:t>population</a:t>
            </a:r>
            <a:r>
              <a:rPr lang="en-US" dirty="0"/>
              <a:t>)</a:t>
            </a:r>
          </a:p>
          <a:p>
            <a:r>
              <a:rPr lang="en-US" dirty="0"/>
              <a:t>Illustrates the distinction between </a:t>
            </a:r>
            <a:r>
              <a:rPr lang="en-US" dirty="0">
                <a:solidFill>
                  <a:srgbClr val="C00000"/>
                </a:solidFill>
              </a:rPr>
              <a:t>descriptive statistics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inferential statistics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to think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29" y="1981200"/>
            <a:ext cx="8765636" cy="4114800"/>
          </a:xfrm>
        </p:spPr>
        <p:txBody>
          <a:bodyPr/>
          <a:lstStyle/>
          <a:p>
            <a:r>
              <a:rPr lang="en-US" dirty="0"/>
              <a:t>“Next time someone tells you they don’t believe a small sample poll can possibly tell you anything, just say to them ‘OK, then. Next time you have to have a blood test, why don’t you ask them to take the whole lot?’”</a:t>
            </a:r>
          </a:p>
          <a:p>
            <a:pPr lvl="1"/>
            <a:r>
              <a:rPr lang="en-US" dirty="0"/>
              <a:t>British opinion pollster </a:t>
            </a:r>
            <a:r>
              <a:rPr lang="en-US"/>
              <a:t>Nick Moon in </a:t>
            </a:r>
            <a:r>
              <a:rPr lang="en-US" i="1" dirty="0"/>
              <a:t>Significance, March 2010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18259</TotalTime>
  <Words>1196</Words>
  <Application>Microsoft Macintosh PowerPoint</Application>
  <PresentationFormat>On-screen Show (4:3)</PresentationFormat>
  <Paragraphs>105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Cambria</vt:lpstr>
      <vt:lpstr>Comic Sans MS</vt:lpstr>
      <vt:lpstr>Times</vt:lpstr>
      <vt:lpstr>Blank</vt:lpstr>
      <vt:lpstr>PSYC121 Analysis</vt:lpstr>
      <vt:lpstr>Learning outcomes</vt:lpstr>
      <vt:lpstr>Z-scores</vt:lpstr>
      <vt:lpstr>PowerPoint Presentation</vt:lpstr>
      <vt:lpstr>What does this question involve?</vt:lpstr>
      <vt:lpstr>Z-scores and scaling</vt:lpstr>
      <vt:lpstr>Probabilities</vt:lpstr>
      <vt:lpstr>Inferential testing and probabilities</vt:lpstr>
      <vt:lpstr>Something to think about</vt:lpstr>
      <vt:lpstr>A population of 100 scores</vt:lpstr>
      <vt:lpstr>Sample of 5 scores</vt:lpstr>
      <vt:lpstr>Samples of 20 numbers</vt:lpstr>
      <vt:lpstr>Hypothesis testing</vt:lpstr>
      <vt:lpstr>Sample and populations</vt:lpstr>
      <vt:lpstr>Samples and overlapping populations</vt:lpstr>
      <vt:lpstr>Sample and separate populations</vt:lpstr>
      <vt:lpstr>Hypothesis testing (2)</vt:lpstr>
      <vt:lpstr>Hypothesis testing (3)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>John Towse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Towse, John</cp:lastModifiedBy>
  <cp:revision>60</cp:revision>
  <dcterms:created xsi:type="dcterms:W3CDTF">2010-11-25T14:14:29Z</dcterms:created>
  <dcterms:modified xsi:type="dcterms:W3CDTF">2024-10-24T11:11:43Z</dcterms:modified>
</cp:coreProperties>
</file>