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3"/>
  </p:notesMasterIdLst>
  <p:handoutMasterIdLst>
    <p:handoutMasterId r:id="rId24"/>
  </p:handoutMasterIdLst>
  <p:sldIdLst>
    <p:sldId id="275" r:id="rId2"/>
    <p:sldId id="337" r:id="rId3"/>
    <p:sldId id="338" r:id="rId4"/>
    <p:sldId id="349" r:id="rId5"/>
    <p:sldId id="297" r:id="rId6"/>
    <p:sldId id="350" r:id="rId7"/>
    <p:sldId id="298" r:id="rId8"/>
    <p:sldId id="341" r:id="rId9"/>
    <p:sldId id="342" r:id="rId10"/>
    <p:sldId id="343" r:id="rId11"/>
    <p:sldId id="344" r:id="rId12"/>
    <p:sldId id="346" r:id="rId13"/>
    <p:sldId id="347" r:id="rId14"/>
    <p:sldId id="294" r:id="rId15"/>
    <p:sldId id="295" r:id="rId16"/>
    <p:sldId id="303" r:id="rId17"/>
    <p:sldId id="304" r:id="rId18"/>
    <p:sldId id="305" r:id="rId19"/>
    <p:sldId id="296" r:id="rId20"/>
    <p:sldId id="335" r:id="rId21"/>
    <p:sldId id="334" r:id="rId2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0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0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0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0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08" charset="0"/>
        <a:ea typeface="+mn-ea"/>
        <a:cs typeface="+mn-cs"/>
      </a:defRPr>
    </a:lvl5pPr>
    <a:lvl6pPr marL="2286000" algn="l" defTabSz="457200" rtl="0" eaLnBrk="1" latinLnBrk="0" hangingPunct="1">
      <a:defRPr sz="2400" kern="1200">
        <a:solidFill>
          <a:schemeClr val="tx1"/>
        </a:solidFill>
        <a:latin typeface="Times" pitchFamily="-108" charset="0"/>
        <a:ea typeface="+mn-ea"/>
        <a:cs typeface="+mn-cs"/>
      </a:defRPr>
    </a:lvl6pPr>
    <a:lvl7pPr marL="2743200" algn="l" defTabSz="457200" rtl="0" eaLnBrk="1" latinLnBrk="0" hangingPunct="1">
      <a:defRPr sz="2400" kern="1200">
        <a:solidFill>
          <a:schemeClr val="tx1"/>
        </a:solidFill>
        <a:latin typeface="Times" pitchFamily="-108" charset="0"/>
        <a:ea typeface="+mn-ea"/>
        <a:cs typeface="+mn-cs"/>
      </a:defRPr>
    </a:lvl7pPr>
    <a:lvl8pPr marL="3200400" algn="l" defTabSz="457200" rtl="0" eaLnBrk="1" latinLnBrk="0" hangingPunct="1">
      <a:defRPr sz="2400" kern="1200">
        <a:solidFill>
          <a:schemeClr val="tx1"/>
        </a:solidFill>
        <a:latin typeface="Times" pitchFamily="-108" charset="0"/>
        <a:ea typeface="+mn-ea"/>
        <a:cs typeface="+mn-cs"/>
      </a:defRPr>
    </a:lvl8pPr>
    <a:lvl9pPr marL="3657600" algn="l" defTabSz="457200" rtl="0" eaLnBrk="1" latinLnBrk="0" hangingPunct="1">
      <a:defRPr sz="2400" kern="1200">
        <a:solidFill>
          <a:schemeClr val="tx1"/>
        </a:solidFill>
        <a:latin typeface="Times" pitchFamily="-10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EFFA6"/>
    <a:srgbClr val="00006C"/>
    <a:srgbClr val="000080"/>
    <a:srgbClr val="FF0000"/>
    <a:srgbClr val="0000FF"/>
    <a:srgbClr val="990033"/>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887"/>
    <p:restoredTop sz="80926" autoAdjust="0"/>
  </p:normalViewPr>
  <p:slideViewPr>
    <p:cSldViewPr snapToGrid="0">
      <p:cViewPr varScale="1">
        <p:scale>
          <a:sx n="99" d="100"/>
          <a:sy n="99" d="100"/>
        </p:scale>
        <p:origin x="1984"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36867"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36868"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36869"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F6A4E60-298A-0F4B-B634-F9ABE0B9C839}" type="slidenum">
              <a:rPr lang="en-US"/>
              <a:pPr/>
              <a:t>‹#›</a:t>
            </a:fld>
            <a:endParaRPr lang="en-US"/>
          </a:p>
        </p:txBody>
      </p:sp>
    </p:spTree>
    <p:extLst>
      <p:ext uri="{BB962C8B-B14F-4D97-AF65-F5344CB8AC3E}">
        <p14:creationId xmlns:p14="http://schemas.microsoft.com/office/powerpoint/2010/main" val="15033332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5222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222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23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5223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AC0F786-19C4-A74C-B454-163050A97B71}" type="slidenum">
              <a:rPr lang="en-US"/>
              <a:pPr/>
              <a:t>‹#›</a:t>
            </a:fld>
            <a:endParaRPr lang="en-US"/>
          </a:p>
        </p:txBody>
      </p:sp>
    </p:spTree>
    <p:extLst>
      <p:ext uri="{BB962C8B-B14F-4D97-AF65-F5344CB8AC3E}">
        <p14:creationId xmlns:p14="http://schemas.microsoft.com/office/powerpoint/2010/main" val="287085366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108" charset="0"/>
        <a:ea typeface="+mn-ea"/>
        <a:cs typeface="+mn-cs"/>
      </a:defRPr>
    </a:lvl1pPr>
    <a:lvl2pPr marL="4572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2pPr>
    <a:lvl3pPr marL="9144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3pPr>
    <a:lvl4pPr marL="13716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4pPr>
    <a:lvl5pPr marL="1828800" algn="l" rtl="0" fontAlgn="base">
      <a:spcBef>
        <a:spcPct val="30000"/>
      </a:spcBef>
      <a:spcAft>
        <a:spcPct val="0"/>
      </a:spcAft>
      <a:defRPr sz="1200" kern="1200">
        <a:solidFill>
          <a:schemeClr val="tx1"/>
        </a:solidFill>
        <a:latin typeface="Times" pitchFamily="-108" charset="0"/>
        <a:ea typeface="ＭＳ Ｐゴシック" pitchFamily="-108"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56A96F-5E23-864C-8B85-032DB80D3329}" type="slidenum">
              <a:rPr lang="en-US"/>
              <a:pPr/>
              <a:t>1</a:t>
            </a:fld>
            <a:endParaRPr lang="en-US"/>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986391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F1407C-56DB-0B42-A93F-038A2E27D893}" type="slidenum">
              <a:rPr lang="en-US"/>
              <a:pPr/>
              <a:t>14</a:t>
            </a:fld>
            <a:endParaRPr lang="en-US"/>
          </a:p>
        </p:txBody>
      </p:sp>
      <p:sp>
        <p:nvSpPr>
          <p:cNvPr id="86018"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60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8186B6-3F7C-9748-92FB-7D1427A0B214}" type="slidenum">
              <a:rPr lang="en-US"/>
              <a:pPr/>
              <a:t>15</a:t>
            </a:fld>
            <a:endParaRPr lang="en-US"/>
          </a:p>
        </p:txBody>
      </p:sp>
      <p:sp>
        <p:nvSpPr>
          <p:cNvPr id="8806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880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3F0A9D-4574-AF40-9F18-A9C64E7923A8}" type="slidenum">
              <a:rPr lang="en-US"/>
              <a:pPr/>
              <a:t>19</a:t>
            </a:fld>
            <a:endParaRPr lang="en-US"/>
          </a:p>
        </p:txBody>
      </p:sp>
      <p:sp>
        <p:nvSpPr>
          <p:cNvPr id="90114"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901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pPr>
              <a:spcBef>
                <a:spcPct val="50000"/>
              </a:spcBef>
            </a:pPr>
            <a:r>
              <a:rPr lang="en-US" sz="1000">
                <a:latin typeface="Arial" pitchFamily="-108" charset="0"/>
              </a:rPr>
              <a:t>Paulos begins with the familiar example of housing prices, and goes on to discuss the implications for interpreting newly released data on the performance of the US economy for 2004. Republicans point out that the economy grew at a rate of 4.2%, and complain that they are not getting enough credit for the good news. Democrats counter that real median income is falling and poverty is rising. How can both be true? Just as a few expensive houses in a neighborhood can pull the mean substantially above the median, gains by a wealthy few at the top of the income ladder can pull up the mean, even if most people are not benefiting.To show that this is happening, Paulos cites work on income distribution by economists Thomas Picketty and Emmanuel Satz. According to their calculations, the the richest one percent, whose incomes exceed $315,000, gained on average nearly 17% over the year in question. However, the good news did not extend very far down the income distribution. Looking at the top five percent of all incomes, the average gain is described as "minimal." This means that the gains were concentrated near the very top. In fact, even among the top one percent, Picketty and Satz found that half of income gains went to the top tenth of the group.</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111A2E2-F6C0-BE4B-8930-89C6A91350A6}" type="slidenum">
              <a:rPr lang="en-GB"/>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B75D69E-082E-C348-AF07-ABFCFDF1A87D}" type="slidenum">
              <a:rPr lang="en-GB"/>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609600"/>
            <a:ext cx="2286000" cy="5486400"/>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0" y="609600"/>
            <a:ext cx="6705600" cy="54864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096A6C61-3DFA-DA46-AC47-2834F7138389}"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charset="0"/>
                <a:ea typeface="Times New Roman" charset="0"/>
                <a:cs typeface="Times New Roman"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5DD3EE82-E4CC-B04E-BD6D-D516F4753F0A}" type="slidenum">
              <a:rPr lang="en-GB"/>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smtClean="0"/>
            </a:lvl1pPr>
          </a:lstStyle>
          <a:p>
            <a:fld id="{69E2C364-752C-114E-BEB3-78B235557C73}" type="slidenum">
              <a:rPr lang="en-GB"/>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4797DD30-CDC4-7043-B6C1-551ECF1B7965}" type="slidenum">
              <a:rPr lang="en-GB"/>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smtClean="0"/>
            </a:lvl1pPr>
          </a:lstStyle>
          <a:p>
            <a:fld id="{E8B87546-BE52-3C41-A6BD-C70B7BE41B24}" type="slidenum">
              <a:rPr lang="en-GB"/>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smtClean="0"/>
            </a:lvl1pPr>
          </a:lstStyle>
          <a:p>
            <a:fld id="{D7681C04-9AA7-F74E-BBA8-1EDEC7AE0A1B}" type="slidenum">
              <a:rPr lang="en-GB"/>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smtClean="0"/>
            </a:lvl1pPr>
          </a:lstStyle>
          <a:p>
            <a:fld id="{4609135E-95A2-454C-B132-061118DACB31}" type="slidenum">
              <a:rPr lang="en-GB"/>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026017E5-3CD9-EA43-BAF9-61C8B19A8FAD}" type="slidenum">
              <a:rPr lang="en-GB"/>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lvl1pPr>
              <a:defRPr/>
            </a:lvl1pPr>
          </a:lstStyle>
          <a:p>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smtClean="0"/>
            </a:lvl1pPr>
          </a:lstStyle>
          <a:p>
            <a:fld id="{617E40A7-0A35-B440-A45C-11B4CF6B407E}" type="slidenum">
              <a:rPr lang="en-GB"/>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609600"/>
            <a:ext cx="91440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en-GB"/>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en-GB"/>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67860A57-30E6-7543-BC76-F888EA24AD2F}" type="slidenum">
              <a:rPr lang="en-GB"/>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3600">
          <a:solidFill>
            <a:schemeClr val="accent6">
              <a:lumMod val="75000"/>
            </a:schemeClr>
          </a:solidFill>
          <a:latin typeface="+mj-lt"/>
          <a:ea typeface="+mj-ea"/>
          <a:cs typeface="+mj-cs"/>
        </a:defRPr>
      </a:lvl1pPr>
      <a:lvl2pPr algn="ctr" rtl="0" fontAlgn="base">
        <a:spcBef>
          <a:spcPct val="0"/>
        </a:spcBef>
        <a:spcAft>
          <a:spcPct val="0"/>
        </a:spcAft>
        <a:defRPr sz="3600">
          <a:solidFill>
            <a:srgbClr val="FEFFA6"/>
          </a:solidFill>
          <a:latin typeface="Comic Sans MS" pitchFamily="-108" charset="0"/>
        </a:defRPr>
      </a:lvl2pPr>
      <a:lvl3pPr algn="ctr" rtl="0" fontAlgn="base">
        <a:spcBef>
          <a:spcPct val="0"/>
        </a:spcBef>
        <a:spcAft>
          <a:spcPct val="0"/>
        </a:spcAft>
        <a:defRPr sz="3600">
          <a:solidFill>
            <a:srgbClr val="FEFFA6"/>
          </a:solidFill>
          <a:latin typeface="Comic Sans MS" pitchFamily="-108" charset="0"/>
        </a:defRPr>
      </a:lvl3pPr>
      <a:lvl4pPr algn="ctr" rtl="0" fontAlgn="base">
        <a:spcBef>
          <a:spcPct val="0"/>
        </a:spcBef>
        <a:spcAft>
          <a:spcPct val="0"/>
        </a:spcAft>
        <a:defRPr sz="3600">
          <a:solidFill>
            <a:srgbClr val="FEFFA6"/>
          </a:solidFill>
          <a:latin typeface="Comic Sans MS" pitchFamily="-108" charset="0"/>
        </a:defRPr>
      </a:lvl4pPr>
      <a:lvl5pPr algn="ctr" rtl="0" fontAlgn="base">
        <a:spcBef>
          <a:spcPct val="0"/>
        </a:spcBef>
        <a:spcAft>
          <a:spcPct val="0"/>
        </a:spcAft>
        <a:defRPr sz="3600">
          <a:solidFill>
            <a:srgbClr val="FEFFA6"/>
          </a:solidFill>
          <a:latin typeface="Comic Sans MS" pitchFamily="-108" charset="0"/>
        </a:defRPr>
      </a:lvl5pPr>
      <a:lvl6pPr marL="457200" algn="ctr" rtl="0" fontAlgn="base">
        <a:spcBef>
          <a:spcPct val="0"/>
        </a:spcBef>
        <a:spcAft>
          <a:spcPct val="0"/>
        </a:spcAft>
        <a:defRPr sz="3600">
          <a:solidFill>
            <a:srgbClr val="FEFFA6"/>
          </a:solidFill>
          <a:latin typeface="Comic Sans MS" pitchFamily="-108" charset="0"/>
        </a:defRPr>
      </a:lvl6pPr>
      <a:lvl7pPr marL="914400" algn="ctr" rtl="0" fontAlgn="base">
        <a:spcBef>
          <a:spcPct val="0"/>
        </a:spcBef>
        <a:spcAft>
          <a:spcPct val="0"/>
        </a:spcAft>
        <a:defRPr sz="3600">
          <a:solidFill>
            <a:srgbClr val="FEFFA6"/>
          </a:solidFill>
          <a:latin typeface="Comic Sans MS" pitchFamily="-108" charset="0"/>
        </a:defRPr>
      </a:lvl7pPr>
      <a:lvl8pPr marL="1371600" algn="ctr" rtl="0" fontAlgn="base">
        <a:spcBef>
          <a:spcPct val="0"/>
        </a:spcBef>
        <a:spcAft>
          <a:spcPct val="0"/>
        </a:spcAft>
        <a:defRPr sz="3600">
          <a:solidFill>
            <a:srgbClr val="FEFFA6"/>
          </a:solidFill>
          <a:latin typeface="Comic Sans MS" pitchFamily="-108" charset="0"/>
        </a:defRPr>
      </a:lvl8pPr>
      <a:lvl9pPr marL="1828800" algn="ctr" rtl="0" fontAlgn="base">
        <a:spcBef>
          <a:spcPct val="0"/>
        </a:spcBef>
        <a:spcAft>
          <a:spcPct val="0"/>
        </a:spcAft>
        <a:defRPr sz="3600">
          <a:solidFill>
            <a:srgbClr val="FEFFA6"/>
          </a:solidFill>
          <a:latin typeface="Comic Sans MS" pitchFamily="-10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ＭＳ Ｐゴシック" pitchFamily="-108" charset="-128"/>
        </a:defRPr>
      </a:lvl2pPr>
      <a:lvl3pPr marL="1143000" indent="-228600" algn="l" rtl="0" fontAlgn="base">
        <a:spcBef>
          <a:spcPct val="20000"/>
        </a:spcBef>
        <a:spcAft>
          <a:spcPct val="0"/>
        </a:spcAft>
        <a:buChar char="•"/>
        <a:defRPr sz="2400">
          <a:solidFill>
            <a:schemeClr val="tx1"/>
          </a:solidFill>
          <a:latin typeface="+mn-lt"/>
          <a:ea typeface="ＭＳ Ｐゴシック" pitchFamily="-108" charset="-128"/>
        </a:defRPr>
      </a:lvl3pPr>
      <a:lvl4pPr marL="1600200" indent="-228600" algn="l" rtl="0" fontAlgn="base">
        <a:spcBef>
          <a:spcPct val="20000"/>
        </a:spcBef>
        <a:spcAft>
          <a:spcPct val="0"/>
        </a:spcAft>
        <a:buChar char="–"/>
        <a:defRPr sz="2000">
          <a:solidFill>
            <a:schemeClr val="tx1"/>
          </a:solidFill>
          <a:latin typeface="+mn-lt"/>
          <a:ea typeface="ＭＳ Ｐゴシック" pitchFamily="-108" charset="-128"/>
        </a:defRPr>
      </a:lvl4pPr>
      <a:lvl5pPr marL="2057400" indent="-228600" algn="l" rtl="0" fontAlgn="base">
        <a:spcBef>
          <a:spcPct val="20000"/>
        </a:spcBef>
        <a:spcAft>
          <a:spcPct val="0"/>
        </a:spcAft>
        <a:buChar char="»"/>
        <a:defRPr sz="2000">
          <a:solidFill>
            <a:schemeClr val="tx1"/>
          </a:solidFill>
          <a:latin typeface="+mn-lt"/>
          <a:ea typeface="ＭＳ Ｐゴシック" pitchFamily="-108" charset="-128"/>
        </a:defRPr>
      </a:lvl5pPr>
      <a:lvl6pPr marL="2514600" indent="-228600" algn="l" rtl="0" fontAlgn="base">
        <a:spcBef>
          <a:spcPct val="20000"/>
        </a:spcBef>
        <a:spcAft>
          <a:spcPct val="0"/>
        </a:spcAft>
        <a:buChar char="»"/>
        <a:defRPr sz="2000">
          <a:solidFill>
            <a:schemeClr val="bg1"/>
          </a:solidFill>
          <a:latin typeface="+mn-lt"/>
          <a:ea typeface="ＭＳ Ｐゴシック" pitchFamily="-108" charset="-128"/>
        </a:defRPr>
      </a:lvl6pPr>
      <a:lvl7pPr marL="2971800" indent="-228600" algn="l" rtl="0" fontAlgn="base">
        <a:spcBef>
          <a:spcPct val="20000"/>
        </a:spcBef>
        <a:spcAft>
          <a:spcPct val="0"/>
        </a:spcAft>
        <a:buChar char="»"/>
        <a:defRPr sz="2000">
          <a:solidFill>
            <a:schemeClr val="bg1"/>
          </a:solidFill>
          <a:latin typeface="+mn-lt"/>
          <a:ea typeface="ＭＳ Ｐゴシック" pitchFamily="-108" charset="-128"/>
        </a:defRPr>
      </a:lvl7pPr>
      <a:lvl8pPr marL="3429000" indent="-228600" algn="l" rtl="0" fontAlgn="base">
        <a:spcBef>
          <a:spcPct val="20000"/>
        </a:spcBef>
        <a:spcAft>
          <a:spcPct val="0"/>
        </a:spcAft>
        <a:buChar char="»"/>
        <a:defRPr sz="2000">
          <a:solidFill>
            <a:schemeClr val="bg1"/>
          </a:solidFill>
          <a:latin typeface="+mn-lt"/>
          <a:ea typeface="ＭＳ Ｐゴシック" pitchFamily="-108" charset="-128"/>
        </a:defRPr>
      </a:lvl8pPr>
      <a:lvl9pPr marL="3886200" indent="-228600" algn="l" rtl="0" fontAlgn="base">
        <a:spcBef>
          <a:spcPct val="20000"/>
        </a:spcBef>
        <a:spcAft>
          <a:spcPct val="0"/>
        </a:spcAft>
        <a:buChar char="»"/>
        <a:defRPr sz="2000">
          <a:solidFill>
            <a:schemeClr val="bg1"/>
          </a:solidFill>
          <a:latin typeface="+mn-lt"/>
          <a:ea typeface="ＭＳ Ｐゴシック" pitchFamily="-108"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NUL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1" name="Rectangle 1031"/>
          <p:cNvSpPr>
            <a:spLocks noChangeArrowheads="1"/>
          </p:cNvSpPr>
          <p:nvPr/>
        </p:nvSpPr>
        <p:spPr bwMode="auto">
          <a:xfrm>
            <a:off x="0" y="4379913"/>
            <a:ext cx="9144000" cy="1225550"/>
          </a:xfrm>
          <a:prstGeom prst="rect">
            <a:avLst/>
          </a:prstGeom>
          <a:noFill/>
          <a:ln w="9525">
            <a:noFill/>
            <a:miter lim="800000"/>
            <a:headEnd/>
            <a:tailEnd/>
          </a:ln>
          <a:effectLst/>
        </p:spPr>
        <p:txBody>
          <a:bodyPr>
            <a:prstTxWarp prst="textNoShape">
              <a:avLst/>
            </a:prstTxWarp>
          </a:bodyPr>
          <a:lstStyle/>
          <a:p>
            <a:pPr marL="342900" indent="-342900" algn="ctr" eaLnBrk="1" hangingPunct="1">
              <a:spcBef>
                <a:spcPct val="20000"/>
              </a:spcBef>
            </a:pPr>
            <a:r>
              <a:rPr lang="en-GB" sz="3200" dirty="0">
                <a:solidFill>
                  <a:srgbClr val="000000"/>
                </a:solidFill>
                <a:latin typeface="Arial" pitchFamily="-108" charset="0"/>
              </a:rPr>
              <a:t>Hello!</a:t>
            </a:r>
          </a:p>
        </p:txBody>
      </p:sp>
      <p:sp>
        <p:nvSpPr>
          <p:cNvPr id="4" name="Title 1">
            <a:extLst>
              <a:ext uri="{FF2B5EF4-FFF2-40B4-BE49-F238E27FC236}">
                <a16:creationId xmlns:a16="http://schemas.microsoft.com/office/drawing/2014/main" id="{74F5576C-9893-164D-A2A2-239225546B82}"/>
              </a:ext>
            </a:extLst>
          </p:cNvPr>
          <p:cNvSpPr>
            <a:spLocks noGrp="1"/>
          </p:cNvSpPr>
          <p:nvPr>
            <p:ph type="title"/>
          </p:nvPr>
        </p:nvSpPr>
        <p:spPr>
          <a:xfrm>
            <a:off x="26988" y="1889760"/>
            <a:ext cx="9144000" cy="1143000"/>
          </a:xfrm>
        </p:spPr>
        <p:txBody>
          <a:bodyPr/>
          <a:lstStyle/>
          <a:p>
            <a:r>
              <a:rPr lang="en-GB" dirty="0">
                <a:solidFill>
                  <a:srgbClr val="222268"/>
                </a:solidFill>
              </a:rPr>
              <a:t>PSYC 121, Week 1</a:t>
            </a:r>
            <a:br>
              <a:rPr lang="en-GB" dirty="0">
                <a:solidFill>
                  <a:srgbClr val="222268"/>
                </a:solidFill>
              </a:rPr>
            </a:br>
            <a:r>
              <a:rPr lang="en-GB" dirty="0">
                <a:solidFill>
                  <a:srgbClr val="222268"/>
                </a:solidFill>
              </a:rPr>
              <a:t>2024 </a:t>
            </a:r>
          </a:p>
        </p:txBody>
      </p:sp>
    </p:spTree>
    <p:extLst>
      <p:ext uri="{BB962C8B-B14F-4D97-AF65-F5344CB8AC3E}">
        <p14:creationId xmlns:p14="http://schemas.microsoft.com/office/powerpoint/2010/main" val="3961216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en-GB"/>
              <a:t>Nominal or Numerical?</a:t>
            </a:r>
            <a:endParaRPr lang="en-US"/>
          </a:p>
        </p:txBody>
      </p:sp>
      <p:sp>
        <p:nvSpPr>
          <p:cNvPr id="6147" name="Rectangle 3"/>
          <p:cNvSpPr>
            <a:spLocks noGrp="1" noChangeArrowheads="1"/>
          </p:cNvSpPr>
          <p:nvPr>
            <p:ph type="body" idx="4294967295"/>
          </p:nvPr>
        </p:nvSpPr>
        <p:spPr>
          <a:xfrm>
            <a:off x="0" y="1412875"/>
            <a:ext cx="9144000" cy="4759325"/>
          </a:xfrm>
        </p:spPr>
        <p:txBody>
          <a:bodyPr/>
          <a:lstStyle/>
          <a:p>
            <a:pPr eaLnBrk="1" hangingPunct="1"/>
            <a:r>
              <a:rPr lang="en-GB" dirty="0"/>
              <a:t>Which type of data are each of the following?</a:t>
            </a:r>
          </a:p>
          <a:p>
            <a:pPr lvl="1"/>
            <a:r>
              <a:rPr lang="en-GB" dirty="0"/>
              <a:t>Facebook user (i.e. yes or no)</a:t>
            </a:r>
          </a:p>
          <a:p>
            <a:pPr lvl="1"/>
            <a:r>
              <a:rPr lang="en-GB" dirty="0"/>
              <a:t>Use of Facebook (i.e. hours per day)</a:t>
            </a:r>
          </a:p>
          <a:p>
            <a:pPr lvl="1"/>
            <a:r>
              <a:rPr lang="en-GB" dirty="0"/>
              <a:t>Network (i.e. number of friends on Facebook)</a:t>
            </a:r>
          </a:p>
          <a:p>
            <a:pPr lvl="1"/>
            <a:r>
              <a:rPr lang="en-GB" dirty="0"/>
              <a:t>How do you access Facebook (i.e. mobile phone, PC or laptop)</a:t>
            </a:r>
          </a:p>
          <a:p>
            <a:pPr lvl="1"/>
            <a:r>
              <a:rPr lang="en-GB" dirty="0"/>
              <a:t>Use of Facebook (i.e. Less than five hours per day or at least five hours per day)</a:t>
            </a:r>
          </a:p>
        </p:txBody>
      </p:sp>
    </p:spTree>
    <p:extLst>
      <p:ext uri="{BB962C8B-B14F-4D97-AF65-F5344CB8AC3E}">
        <p14:creationId xmlns:p14="http://schemas.microsoft.com/office/powerpoint/2010/main" val="2475311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en-GB"/>
              <a:t>Scales of Measurement </a:t>
            </a:r>
            <a:endParaRPr lang="en-US"/>
          </a:p>
        </p:txBody>
      </p:sp>
      <p:sp>
        <p:nvSpPr>
          <p:cNvPr id="7171" name="Rectangle 3"/>
          <p:cNvSpPr>
            <a:spLocks noGrp="1" noChangeArrowheads="1"/>
          </p:cNvSpPr>
          <p:nvPr>
            <p:ph type="body" idx="4294967295"/>
          </p:nvPr>
        </p:nvSpPr>
        <p:spPr>
          <a:xfrm>
            <a:off x="0" y="1435100"/>
            <a:ext cx="9144000" cy="4933950"/>
          </a:xfrm>
        </p:spPr>
        <p:txBody>
          <a:bodyPr/>
          <a:lstStyle/>
          <a:p>
            <a:pPr marL="296863" indent="-296863" eaLnBrk="1" hangingPunct="1">
              <a:lnSpc>
                <a:spcPct val="95000"/>
              </a:lnSpc>
            </a:pPr>
            <a:r>
              <a:rPr lang="en-GB" sz="2600" dirty="0"/>
              <a:t>Four different scales of measurement exist:</a:t>
            </a:r>
          </a:p>
          <a:p>
            <a:pPr marL="671513" lvl="1" indent="-285750" eaLnBrk="1" hangingPunct="1">
              <a:lnSpc>
                <a:spcPct val="95000"/>
              </a:lnSpc>
            </a:pPr>
            <a:r>
              <a:rPr lang="en-GB" sz="2400" dirty="0"/>
              <a:t>Nominal categorisation – Placing cases into named categories (e.g. high jumpers could be categorised based on their nationality)</a:t>
            </a:r>
          </a:p>
          <a:p>
            <a:pPr marL="671513" lvl="1" indent="-285750" eaLnBrk="1" hangingPunct="1">
              <a:lnSpc>
                <a:spcPct val="95000"/>
              </a:lnSpc>
            </a:pPr>
            <a:r>
              <a:rPr lang="en-GB" sz="2400" dirty="0"/>
              <a:t>Ordinal categorisation – This ranks cases based on their order on a given variable (i.e. high jumpers can be ranked 1st, 2nd, 3rd etc.)</a:t>
            </a:r>
          </a:p>
          <a:p>
            <a:pPr marL="671513" lvl="1" indent="-285750" eaLnBrk="1" hangingPunct="1">
              <a:lnSpc>
                <a:spcPct val="95000"/>
              </a:lnSpc>
            </a:pPr>
            <a:r>
              <a:rPr lang="en-GB" sz="2400" dirty="0"/>
              <a:t>Interval categorisation – Where the distances between the sequential points on the scale are equal (e.g. the temperature at the time of the event)</a:t>
            </a:r>
          </a:p>
          <a:p>
            <a:pPr marL="671513" lvl="1" indent="-285750" eaLnBrk="1" hangingPunct="1">
              <a:lnSpc>
                <a:spcPct val="95000"/>
              </a:lnSpc>
            </a:pPr>
            <a:r>
              <a:rPr lang="en-GB" sz="2400" dirty="0"/>
              <a:t>Ratio categorisation – The same as interval categorisation, but with an absolute zero (e.g. height jumped successfully)</a:t>
            </a:r>
          </a:p>
        </p:txBody>
      </p:sp>
    </p:spTree>
    <p:extLst>
      <p:ext uri="{BB962C8B-B14F-4D97-AF65-F5344CB8AC3E}">
        <p14:creationId xmlns:p14="http://schemas.microsoft.com/office/powerpoint/2010/main" val="528683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pPr eaLnBrk="1" hangingPunct="1"/>
            <a:r>
              <a:rPr lang="en-GB"/>
              <a:t>Functions of Statistical Techniques</a:t>
            </a:r>
            <a:endParaRPr lang="en-US"/>
          </a:p>
        </p:txBody>
      </p:sp>
      <p:sp>
        <p:nvSpPr>
          <p:cNvPr id="9219" name="Rectangle 3"/>
          <p:cNvSpPr>
            <a:spLocks noGrp="1" noChangeArrowheads="1"/>
          </p:cNvSpPr>
          <p:nvPr>
            <p:ph type="body" idx="4294967295"/>
          </p:nvPr>
        </p:nvSpPr>
        <p:spPr>
          <a:xfrm>
            <a:off x="388933" y="1908933"/>
            <a:ext cx="8382000" cy="4679950"/>
          </a:xfrm>
        </p:spPr>
        <p:txBody>
          <a:bodyPr/>
          <a:lstStyle/>
          <a:p>
            <a:pPr eaLnBrk="1" hangingPunct="1"/>
            <a:r>
              <a:rPr lang="en-GB" dirty="0"/>
              <a:t>Statistical techniques perform three key functions:</a:t>
            </a:r>
          </a:p>
          <a:p>
            <a:pPr marL="682625" lvl="1" indent="-307975" eaLnBrk="1" hangingPunct="1"/>
            <a:r>
              <a:rPr lang="en-GB" dirty="0"/>
              <a:t>Descriptive statistics, as you would guess, is used to describe the information collected </a:t>
            </a:r>
          </a:p>
          <a:p>
            <a:pPr marL="682625" lvl="1" indent="-307975" eaLnBrk="1" hangingPunct="1"/>
            <a:r>
              <a:rPr lang="en-GB" dirty="0"/>
              <a:t>Inferential statistics relates to the confidence with which we can generalise from our sample to the population of interest</a:t>
            </a:r>
          </a:p>
          <a:p>
            <a:pPr marL="682625" lvl="1" indent="-307975" eaLnBrk="1" hangingPunct="1"/>
            <a:r>
              <a:rPr lang="en-GB" dirty="0"/>
              <a:t>Data reduction techniques allow a researcher to make sense of large amounts of data through using more advanced statistics</a:t>
            </a:r>
            <a:endParaRPr lang="en-US" dirty="0"/>
          </a:p>
        </p:txBody>
      </p:sp>
    </p:spTree>
    <p:extLst>
      <p:ext uri="{BB962C8B-B14F-4D97-AF65-F5344CB8AC3E}">
        <p14:creationId xmlns:p14="http://schemas.microsoft.com/office/powerpoint/2010/main" val="189940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en-GB" dirty="0"/>
              <a:t>Interim Conclusions </a:t>
            </a:r>
            <a:endParaRPr lang="en-US" dirty="0"/>
          </a:p>
        </p:txBody>
      </p:sp>
      <p:sp>
        <p:nvSpPr>
          <p:cNvPr id="10243" name="Rectangle 3"/>
          <p:cNvSpPr>
            <a:spLocks noGrp="1" noChangeArrowheads="1"/>
          </p:cNvSpPr>
          <p:nvPr>
            <p:ph type="body" idx="4294967295"/>
          </p:nvPr>
        </p:nvSpPr>
        <p:spPr>
          <a:xfrm>
            <a:off x="0" y="1468438"/>
            <a:ext cx="9040813" cy="5100637"/>
          </a:xfrm>
        </p:spPr>
        <p:txBody>
          <a:bodyPr/>
          <a:lstStyle/>
          <a:p>
            <a:pPr eaLnBrk="1" hangingPunct="1">
              <a:lnSpc>
                <a:spcPct val="85000"/>
              </a:lnSpc>
              <a:spcBef>
                <a:spcPct val="15000"/>
              </a:spcBef>
            </a:pPr>
            <a:r>
              <a:rPr lang="en-GB" dirty="0"/>
              <a:t>Data comes in two broad forms</a:t>
            </a:r>
          </a:p>
          <a:p>
            <a:pPr lvl="1">
              <a:lnSpc>
                <a:spcPct val="85000"/>
              </a:lnSpc>
              <a:spcBef>
                <a:spcPct val="15000"/>
              </a:spcBef>
            </a:pPr>
            <a:r>
              <a:rPr lang="en-GB" dirty="0"/>
              <a:t>Nominal variables are those in which cases are placed in categories </a:t>
            </a:r>
          </a:p>
          <a:p>
            <a:pPr lvl="1">
              <a:lnSpc>
                <a:spcPct val="85000"/>
              </a:lnSpc>
              <a:spcBef>
                <a:spcPct val="15000"/>
              </a:spcBef>
            </a:pPr>
            <a:r>
              <a:rPr lang="en-GB" dirty="0"/>
              <a:t>Numerical variables concern those in which cases are given a score value</a:t>
            </a:r>
          </a:p>
          <a:p>
            <a:pPr eaLnBrk="1" hangingPunct="1">
              <a:lnSpc>
                <a:spcPct val="85000"/>
              </a:lnSpc>
              <a:spcBef>
                <a:spcPct val="15000"/>
              </a:spcBef>
            </a:pPr>
            <a:r>
              <a:rPr lang="en-GB" dirty="0"/>
              <a:t>It is important to understand which of these types of data each of your variables are as this will influence your analysis </a:t>
            </a:r>
          </a:p>
          <a:p>
            <a:pPr eaLnBrk="1" hangingPunct="1">
              <a:lnSpc>
                <a:spcPct val="85000"/>
              </a:lnSpc>
              <a:spcBef>
                <a:spcPct val="15000"/>
              </a:spcBef>
            </a:pPr>
            <a:r>
              <a:rPr lang="en-GB" dirty="0"/>
              <a:t>The measurement of a variable can take four forms: nominal, ordinal, interval and ratio</a:t>
            </a:r>
          </a:p>
          <a:p>
            <a:pPr eaLnBrk="1" hangingPunct="1">
              <a:lnSpc>
                <a:spcPct val="85000"/>
              </a:lnSpc>
              <a:spcBef>
                <a:spcPct val="15000"/>
              </a:spcBef>
            </a:pPr>
            <a:r>
              <a:rPr lang="en-GB" dirty="0"/>
              <a:t>Statistics can be used to describe, make inferences about or reduce your data</a:t>
            </a:r>
            <a:endParaRPr lang="en-US" dirty="0"/>
          </a:p>
        </p:txBody>
      </p:sp>
    </p:spTree>
    <p:extLst>
      <p:ext uri="{BB962C8B-B14F-4D97-AF65-F5344CB8AC3E}">
        <p14:creationId xmlns:p14="http://schemas.microsoft.com/office/powerpoint/2010/main" val="1144273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6" name="Object 1028" descr="Alternative symbol for mean (X bar)" title="symbol for mean"/>
          <p:cNvGraphicFramePr>
            <a:graphicFrameLocks noChangeAspect="1"/>
          </p:cNvGraphicFramePr>
          <p:nvPr>
            <p:extLst>
              <p:ext uri="{D42A27DB-BD31-4B8C-83A1-F6EECF244321}">
                <p14:modId xmlns:p14="http://schemas.microsoft.com/office/powerpoint/2010/main" val="3672401584"/>
              </p:ext>
            </p:extLst>
          </p:nvPr>
        </p:nvGraphicFramePr>
        <p:xfrm>
          <a:off x="712392" y="5996375"/>
          <a:ext cx="352425" cy="352425"/>
        </p:xfrm>
        <a:graphic>
          <a:graphicData uri="http://schemas.openxmlformats.org/presentationml/2006/ole">
            <mc:AlternateContent xmlns:mc="http://schemas.openxmlformats.org/markup-compatibility/2006">
              <mc:Choice xmlns:v="urn:schemas-microsoft-com:vml" Requires="v">
                <p:oleObj name="Equation" r:id="rId3" imgW="152400" imgH="152400" progId="Equation.3">
                  <p:embed/>
                </p:oleObj>
              </mc:Choice>
              <mc:Fallback>
                <p:oleObj name="Equation" r:id="rId3" imgW="152400" imgH="152400" progId="Equation.3">
                  <p:embed/>
                  <p:pic>
                    <p:nvPicPr>
                      <p:cNvPr id="84996" name="Object 1028" descr="Alternative symbol for mean (X bar)" title="symbol for mea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392" y="5996375"/>
                        <a:ext cx="352425" cy="352425"/>
                      </a:xfrm>
                      <a:prstGeom prst="rect">
                        <a:avLst/>
                      </a:prstGeom>
                      <a:solidFill>
                        <a:schemeClr val="bg1"/>
                      </a:solidFill>
                      <a:ln>
                        <a:noFill/>
                      </a:ln>
                      <a:effectLst/>
                      <a:extLst>
                        <a:ext uri="{91240B29-F687-4f45-9708-019B960494DF}">
                          <a14:hiddenLine xmlns:a14="http://schemas.microsoft.com/office/drawing/2010/main" xmlns="" w="9525">
                            <a:solidFill>
                              <a:schemeClr val="bg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4995" name="Rectangle 1027"/>
          <p:cNvSpPr>
            <a:spLocks noGrp="1" noChangeArrowheads="1"/>
          </p:cNvSpPr>
          <p:nvPr>
            <p:ph type="body" idx="1"/>
          </p:nvPr>
        </p:nvSpPr>
        <p:spPr>
          <a:xfrm>
            <a:off x="228600" y="1981200"/>
            <a:ext cx="8686800" cy="4114800"/>
          </a:xfrm>
        </p:spPr>
        <p:txBody>
          <a:bodyPr/>
          <a:lstStyle/>
          <a:p>
            <a:pPr>
              <a:lnSpc>
                <a:spcPct val="90000"/>
              </a:lnSpc>
            </a:pPr>
            <a:r>
              <a:rPr lang="en-US" dirty="0"/>
              <a:t>Scores for a particular variable are generally represented by the letter X</a:t>
            </a:r>
          </a:p>
          <a:p>
            <a:pPr>
              <a:lnSpc>
                <a:spcPct val="90000"/>
              </a:lnSpc>
            </a:pPr>
            <a:r>
              <a:rPr lang="en-US" dirty="0"/>
              <a:t>Scores for two variables are generally represented by X and Y</a:t>
            </a:r>
          </a:p>
          <a:p>
            <a:pPr>
              <a:lnSpc>
                <a:spcPct val="90000"/>
              </a:lnSpc>
            </a:pPr>
            <a:r>
              <a:rPr lang="en-US" dirty="0"/>
              <a:t>The number of scores in a distribution is represented by N. </a:t>
            </a:r>
            <a:endParaRPr lang="en-US" dirty="0">
              <a:latin typeface="Palatino" pitchFamily="-108" charset="0"/>
            </a:endParaRPr>
          </a:p>
          <a:p>
            <a:pPr>
              <a:lnSpc>
                <a:spcPct val="90000"/>
              </a:lnSpc>
            </a:pPr>
            <a:r>
              <a:rPr lang="en-GB" dirty="0">
                <a:latin typeface="Palatino" pitchFamily="-108" charset="0"/>
              </a:rPr>
              <a:t>∑</a:t>
            </a:r>
            <a:r>
              <a:rPr lang="en-US" dirty="0"/>
              <a:t>X  (“sigma X”) is the sum of X scores</a:t>
            </a:r>
            <a:endParaRPr lang="en-US" dirty="0">
              <a:latin typeface="Palatino" pitchFamily="-108" charset="0"/>
            </a:endParaRPr>
          </a:p>
          <a:p>
            <a:pPr>
              <a:lnSpc>
                <a:spcPct val="90000"/>
              </a:lnSpc>
            </a:pPr>
            <a:r>
              <a:rPr lang="en-US" dirty="0">
                <a:latin typeface="Palatino" pitchFamily="-108" charset="0"/>
              </a:rPr>
              <a:t>M</a:t>
            </a:r>
            <a:r>
              <a:rPr lang="en-US" dirty="0">
                <a:solidFill>
                  <a:schemeClr val="tx2"/>
                </a:solidFill>
                <a:latin typeface="Palatino" pitchFamily="-108" charset="0"/>
              </a:rPr>
              <a:t> </a:t>
            </a:r>
            <a:r>
              <a:rPr lang="en-US" dirty="0"/>
              <a:t>refers to the arithmetic mean of the scores</a:t>
            </a:r>
          </a:p>
        </p:txBody>
      </p:sp>
      <p:sp>
        <p:nvSpPr>
          <p:cNvPr id="84994" name="Rectangle 1026"/>
          <p:cNvSpPr>
            <a:spLocks noGrp="1" noChangeArrowheads="1"/>
          </p:cNvSpPr>
          <p:nvPr>
            <p:ph type="title"/>
          </p:nvPr>
        </p:nvSpPr>
        <p:spPr>
          <a:xfrm>
            <a:off x="228600" y="304800"/>
            <a:ext cx="8915400" cy="1143000"/>
          </a:xfrm>
        </p:spPr>
        <p:txBody>
          <a:bodyPr/>
          <a:lstStyle/>
          <a:p>
            <a:r>
              <a:rPr lang="en-GB" dirty="0"/>
              <a:t>Notation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4995">
                                            <p:txEl>
                                              <p:pRg st="0" end="0"/>
                                            </p:txEl>
                                          </p:spTgt>
                                        </p:tgtEl>
                                        <p:attrNameLst>
                                          <p:attrName>style.visibility</p:attrName>
                                        </p:attrNameLst>
                                      </p:cBhvr>
                                      <p:to>
                                        <p:strVal val="visible"/>
                                      </p:to>
                                    </p:set>
                                    <p:animEffect transition="in" filter="fade">
                                      <p:cBhvr>
                                        <p:cTn id="7" dur="1000"/>
                                        <p:tgtEl>
                                          <p:spTgt spid="849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4995">
                                            <p:txEl>
                                              <p:pRg st="1" end="1"/>
                                            </p:txEl>
                                          </p:spTgt>
                                        </p:tgtEl>
                                        <p:attrNameLst>
                                          <p:attrName>style.visibility</p:attrName>
                                        </p:attrNameLst>
                                      </p:cBhvr>
                                      <p:to>
                                        <p:strVal val="visible"/>
                                      </p:to>
                                    </p:set>
                                    <p:animEffect transition="in" filter="fade">
                                      <p:cBhvr>
                                        <p:cTn id="12" dur="1000"/>
                                        <p:tgtEl>
                                          <p:spTgt spid="8499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4995">
                                            <p:txEl>
                                              <p:pRg st="2" end="2"/>
                                            </p:txEl>
                                          </p:spTgt>
                                        </p:tgtEl>
                                        <p:attrNameLst>
                                          <p:attrName>style.visibility</p:attrName>
                                        </p:attrNameLst>
                                      </p:cBhvr>
                                      <p:to>
                                        <p:strVal val="visible"/>
                                      </p:to>
                                    </p:set>
                                    <p:animEffect transition="in" filter="fade">
                                      <p:cBhvr>
                                        <p:cTn id="17" dur="1000"/>
                                        <p:tgtEl>
                                          <p:spTgt spid="8499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4995">
                                            <p:txEl>
                                              <p:pRg st="3" end="3"/>
                                            </p:txEl>
                                          </p:spTgt>
                                        </p:tgtEl>
                                        <p:attrNameLst>
                                          <p:attrName>style.visibility</p:attrName>
                                        </p:attrNameLst>
                                      </p:cBhvr>
                                      <p:to>
                                        <p:strVal val="visible"/>
                                      </p:to>
                                    </p:set>
                                    <p:animEffect transition="in" filter="fade">
                                      <p:cBhvr>
                                        <p:cTn id="22" dur="1000"/>
                                        <p:tgtEl>
                                          <p:spTgt spid="8499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4995">
                                            <p:txEl>
                                              <p:pRg st="4" end="4"/>
                                            </p:txEl>
                                          </p:spTgt>
                                        </p:tgtEl>
                                        <p:attrNameLst>
                                          <p:attrName>style.visibility</p:attrName>
                                        </p:attrNameLst>
                                      </p:cBhvr>
                                      <p:to>
                                        <p:strVal val="visible"/>
                                      </p:to>
                                    </p:set>
                                    <p:animEffect transition="in" filter="fade">
                                      <p:cBhvr>
                                        <p:cTn id="27" dur="1000"/>
                                        <p:tgtEl>
                                          <p:spTgt spid="8499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1027"/>
          <p:cNvSpPr>
            <a:spLocks noGrp="1" noChangeArrowheads="1"/>
          </p:cNvSpPr>
          <p:nvPr>
            <p:ph type="body" idx="1"/>
          </p:nvPr>
        </p:nvSpPr>
        <p:spPr>
          <a:xfrm>
            <a:off x="0" y="1752600"/>
            <a:ext cx="8915400" cy="1219200"/>
          </a:xfrm>
        </p:spPr>
        <p:txBody>
          <a:bodyPr/>
          <a:lstStyle/>
          <a:p>
            <a:pPr>
              <a:lnSpc>
                <a:spcPct val="90000"/>
              </a:lnSpc>
            </a:pPr>
            <a:r>
              <a:rPr lang="en-GB" sz="2400" dirty="0"/>
              <a:t>The mean is the average from a set of scores</a:t>
            </a:r>
          </a:p>
          <a:p>
            <a:pPr>
              <a:lnSpc>
                <a:spcPct val="90000"/>
              </a:lnSpc>
              <a:buFontTx/>
              <a:buNone/>
            </a:pPr>
            <a:r>
              <a:rPr lang="en-GB" sz="2400" dirty="0"/>
              <a:t>		M = </a:t>
            </a:r>
            <a:r>
              <a:rPr lang="en-GB" sz="2400" dirty="0">
                <a:latin typeface="Palatino" pitchFamily="-108" charset="0"/>
              </a:rPr>
              <a:t>∑</a:t>
            </a:r>
            <a:r>
              <a:rPr lang="en-US" sz="2400" dirty="0">
                <a:latin typeface="Palatino" pitchFamily="-108" charset="0"/>
              </a:rPr>
              <a:t>X /N</a:t>
            </a:r>
          </a:p>
          <a:p>
            <a:pPr>
              <a:lnSpc>
                <a:spcPct val="90000"/>
              </a:lnSpc>
            </a:pPr>
            <a:endParaRPr lang="en-GB" sz="2400" dirty="0"/>
          </a:p>
        </p:txBody>
      </p:sp>
      <p:sp>
        <p:nvSpPr>
          <p:cNvPr id="87042" name="Rectangle 1026"/>
          <p:cNvSpPr>
            <a:spLocks noGrp="1" noChangeArrowheads="1"/>
          </p:cNvSpPr>
          <p:nvPr>
            <p:ph type="title"/>
          </p:nvPr>
        </p:nvSpPr>
        <p:spPr/>
        <p:txBody>
          <a:bodyPr/>
          <a:lstStyle/>
          <a:p>
            <a:r>
              <a:rPr lang="en-GB" dirty="0"/>
              <a:t>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87043">
                                            <p:txEl>
                                              <p:pRg st="0" end="0"/>
                                            </p:txEl>
                                          </p:spTgt>
                                        </p:tgtEl>
                                        <p:attrNameLst>
                                          <p:attrName>style.visibility</p:attrName>
                                        </p:attrNameLst>
                                      </p:cBhvr>
                                      <p:to>
                                        <p:strVal val="visible"/>
                                      </p:to>
                                    </p:set>
                                    <p:animEffect transition="in" filter="wipe(up)">
                                      <p:cBhvr>
                                        <p:cTn id="7" dur="500"/>
                                        <p:tgtEl>
                                          <p:spTgt spid="870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7043">
                                            <p:txEl>
                                              <p:pRg st="1" end="1"/>
                                            </p:txEl>
                                          </p:spTgt>
                                        </p:tgtEl>
                                        <p:attrNameLst>
                                          <p:attrName>style.visibility</p:attrName>
                                        </p:attrNameLst>
                                      </p:cBhvr>
                                      <p:to>
                                        <p:strVal val="visible"/>
                                      </p:to>
                                    </p:set>
                                    <p:animEffect transition="in" filter="wipe(up)">
                                      <p:cBhvr>
                                        <p:cTn id="12" dur="500"/>
                                        <p:tgtEl>
                                          <p:spTgt spid="870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lnSpc>
                <a:spcPct val="90000"/>
              </a:lnSpc>
            </a:pPr>
            <a:r>
              <a:rPr lang="en-US" sz="2800" dirty="0"/>
              <a:t>What is the mean of 7,8,8,7,3,1,6,9,3,8?</a:t>
            </a:r>
          </a:p>
          <a:p>
            <a:pPr eaLnBrk="1" hangingPunct="1">
              <a:lnSpc>
                <a:spcPct val="90000"/>
              </a:lnSpc>
            </a:pPr>
            <a:endParaRPr lang="en-US" sz="2800" dirty="0"/>
          </a:p>
          <a:p>
            <a:pPr eaLnBrk="1" hangingPunct="1">
              <a:lnSpc>
                <a:spcPct val="90000"/>
              </a:lnSpc>
            </a:pPr>
            <a:endParaRPr lang="en-US" sz="2800" dirty="0"/>
          </a:p>
          <a:p>
            <a:pPr lvl="1" eaLnBrk="1" hangingPunct="1">
              <a:lnSpc>
                <a:spcPct val="90000"/>
              </a:lnSpc>
            </a:pPr>
            <a:r>
              <a:rPr lang="en-US" sz="2400" dirty="0">
                <a:ea typeface="Arial" pitchFamily="-108" charset="0"/>
                <a:cs typeface="Arial" pitchFamily="-108" charset="0"/>
              </a:rPr>
              <a:t>Σ</a:t>
            </a:r>
            <a:r>
              <a:rPr lang="en-US" sz="2400" i="1" dirty="0">
                <a:ea typeface="Arial" pitchFamily="-108" charset="0"/>
                <a:cs typeface="Arial" pitchFamily="-108" charset="0"/>
              </a:rPr>
              <a:t>X</a:t>
            </a:r>
            <a:r>
              <a:rPr lang="en-US" sz="2400" dirty="0">
                <a:ea typeface="Arial" pitchFamily="-108" charset="0"/>
                <a:cs typeface="Arial" pitchFamily="-108" charset="0"/>
              </a:rPr>
              <a:t> = 7+8+8+7+3+1+6+9+3+8 = 60</a:t>
            </a:r>
          </a:p>
          <a:p>
            <a:pPr lvl="1" eaLnBrk="1" hangingPunct="1">
              <a:lnSpc>
                <a:spcPct val="90000"/>
              </a:lnSpc>
            </a:pPr>
            <a:r>
              <a:rPr lang="en-US" sz="2400" dirty="0">
                <a:ea typeface="Arial" pitchFamily="-108" charset="0"/>
                <a:cs typeface="Arial" pitchFamily="-108" charset="0"/>
              </a:rPr>
              <a:t>N = 10</a:t>
            </a:r>
          </a:p>
          <a:p>
            <a:pPr lvl="1" eaLnBrk="1" hangingPunct="1">
              <a:lnSpc>
                <a:spcPct val="90000"/>
              </a:lnSpc>
            </a:pPr>
            <a:r>
              <a:rPr lang="en-US" sz="2400" dirty="0">
                <a:ea typeface="Arial" pitchFamily="-108" charset="0"/>
                <a:cs typeface="Arial" pitchFamily="-108" charset="0"/>
              </a:rPr>
              <a:t>Mean = 60/10 = 6</a:t>
            </a:r>
            <a:endParaRPr lang="en-US" sz="2400" dirty="0"/>
          </a:p>
          <a:p>
            <a:endParaRPr lang="en-US" dirty="0"/>
          </a:p>
        </p:txBody>
      </p:sp>
      <p:sp>
        <p:nvSpPr>
          <p:cNvPr id="2" name="Title 1"/>
          <p:cNvSpPr>
            <a:spLocks noGrp="1"/>
          </p:cNvSpPr>
          <p:nvPr>
            <p:ph type="title"/>
          </p:nvPr>
        </p:nvSpPr>
        <p:spPr/>
        <p:txBody>
          <a:bodyPr/>
          <a:lstStyle/>
          <a:p>
            <a:r>
              <a:rPr lang="en-US" dirty="0"/>
              <a:t>The mean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10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ne 4" descr="visual depoiction of where median lies" title="median"/>
          <p:cNvSpPr>
            <a:spLocks noChangeShapeType="1"/>
          </p:cNvSpPr>
          <p:nvPr/>
        </p:nvSpPr>
        <p:spPr bwMode="auto">
          <a:xfrm flipV="1">
            <a:off x="2901946" y="4114800"/>
            <a:ext cx="0" cy="533400"/>
          </a:xfrm>
          <a:prstGeom prst="line">
            <a:avLst/>
          </a:prstGeom>
          <a:noFill/>
          <a:ln w="57150" cap="flat" cmpd="sng" algn="ctr">
            <a:solidFill>
              <a:srgbClr val="FF0000"/>
            </a:solidFill>
            <a:prstDash val="solid"/>
            <a:round/>
            <a:headEnd type="none" w="med" len="med"/>
            <a:tailEnd type="triangle" w="med" len="med"/>
          </a:ln>
        </p:spPr>
        <p:txBody>
          <a:bodyPr>
            <a:prstTxWarp prst="textNoShape">
              <a:avLst/>
            </a:prstTxWarp>
          </a:bodyPr>
          <a:lstStyle/>
          <a:p>
            <a:endParaRPr lang="en-US"/>
          </a:p>
        </p:txBody>
      </p:sp>
      <p:sp>
        <p:nvSpPr>
          <p:cNvPr id="3" name="Content Placeholder 2"/>
          <p:cNvSpPr>
            <a:spLocks noGrp="1"/>
          </p:cNvSpPr>
          <p:nvPr>
            <p:ph idx="1"/>
          </p:nvPr>
        </p:nvSpPr>
        <p:spPr/>
        <p:txBody>
          <a:bodyPr/>
          <a:lstStyle/>
          <a:p>
            <a:pPr eaLnBrk="1" hangingPunct="1"/>
            <a:r>
              <a:rPr lang="en-US" dirty="0"/>
              <a:t>The middle score when all scores are arranged from lowest to highest</a:t>
            </a:r>
          </a:p>
          <a:p>
            <a:pPr eaLnBrk="1" hangingPunct="1"/>
            <a:r>
              <a:rPr lang="en-US" dirty="0"/>
              <a:t>Median of 7,8,8,7,3,1,6,9,3,8</a:t>
            </a:r>
          </a:p>
          <a:p>
            <a:pPr lvl="1" eaLnBrk="1" hangingPunct="1"/>
            <a:r>
              <a:rPr lang="en-US" dirty="0"/>
              <a:t>1 3 3 6 7 7 8 8 8 9</a:t>
            </a:r>
          </a:p>
          <a:p>
            <a:pPr lvl="1" eaLnBrk="1" hangingPunct="1">
              <a:buFont typeface="Wingdings" pitchFamily="-108" charset="2"/>
              <a:buNone/>
            </a:pPr>
            <a:endParaRPr lang="en-US" dirty="0"/>
          </a:p>
          <a:p>
            <a:pPr lvl="1" eaLnBrk="1" hangingPunct="1">
              <a:buFont typeface="Wingdings" pitchFamily="-108" charset="2"/>
              <a:buNone/>
            </a:pPr>
            <a:r>
              <a:rPr lang="en-US" dirty="0"/>
              <a:t>		        median</a:t>
            </a:r>
          </a:p>
          <a:p>
            <a:pPr lvl="1" eaLnBrk="1" hangingPunct="1">
              <a:buFont typeface="Wingdings" pitchFamily="-108" charset="2"/>
              <a:buNone/>
            </a:pPr>
            <a:endParaRPr lang="en-US" sz="1000" dirty="0"/>
          </a:p>
          <a:p>
            <a:pPr lvl="1" eaLnBrk="1" hangingPunct="1"/>
            <a:r>
              <a:rPr lang="en-US" dirty="0"/>
              <a:t>Median is the average (mean) of the 5</a:t>
            </a:r>
            <a:r>
              <a:rPr lang="en-US" baseline="30000" dirty="0"/>
              <a:t>th</a:t>
            </a:r>
            <a:r>
              <a:rPr lang="en-US" dirty="0"/>
              <a:t> and 6</a:t>
            </a:r>
            <a:r>
              <a:rPr lang="en-US" baseline="30000" dirty="0"/>
              <a:t>th</a:t>
            </a:r>
            <a:r>
              <a:rPr lang="en-US" dirty="0"/>
              <a:t> scores, so the median is 7</a:t>
            </a:r>
          </a:p>
        </p:txBody>
      </p:sp>
      <p:sp>
        <p:nvSpPr>
          <p:cNvPr id="2" name="Title 1"/>
          <p:cNvSpPr>
            <a:spLocks noGrp="1"/>
          </p:cNvSpPr>
          <p:nvPr>
            <p:ph type="title"/>
          </p:nvPr>
        </p:nvSpPr>
        <p:spPr/>
        <p:txBody>
          <a:bodyPr/>
          <a:lstStyle/>
          <a:p>
            <a:r>
              <a:rPr lang="en-US" dirty="0"/>
              <a:t>The median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par>
                                <p:cTn id="22" presetID="10" presetClass="entr" presetSubtype="0" fill="hold" grpId="0"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1000"/>
                                        <p:tgtEl>
                                          <p:spTgt spid="3">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eaLnBrk="1" hangingPunct="1"/>
            <a:r>
              <a:rPr lang="en-US" dirty="0"/>
              <a:t>Most common single number in a distribution</a:t>
            </a:r>
          </a:p>
          <a:p>
            <a:pPr eaLnBrk="1" hangingPunct="1"/>
            <a:r>
              <a:rPr lang="en-US" dirty="0"/>
              <a:t>Mode of 7,8,8,7,3,1,6,9,3,8</a:t>
            </a:r>
          </a:p>
          <a:p>
            <a:pPr lvl="1"/>
            <a:r>
              <a:rPr lang="en-US" dirty="0"/>
              <a:t>1 3 3 6 7 7 8 8 8 9</a:t>
            </a:r>
          </a:p>
          <a:p>
            <a:pPr lvl="1"/>
            <a:r>
              <a:rPr lang="en-US" dirty="0"/>
              <a:t>Mode is 8</a:t>
            </a:r>
          </a:p>
          <a:p>
            <a:endParaRPr lang="en-US" dirty="0"/>
          </a:p>
        </p:txBody>
      </p:sp>
      <p:sp>
        <p:nvSpPr>
          <p:cNvPr id="2" name="Title 1"/>
          <p:cNvSpPr>
            <a:spLocks noGrp="1"/>
          </p:cNvSpPr>
          <p:nvPr>
            <p:ph type="title"/>
          </p:nvPr>
        </p:nvSpPr>
        <p:spPr/>
        <p:txBody>
          <a:bodyPr/>
          <a:lstStyle/>
          <a:p>
            <a:r>
              <a:rPr lang="en-US" dirty="0"/>
              <a:t>The mode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t>Thinking about central tendency</a:t>
            </a:r>
          </a:p>
        </p:txBody>
      </p:sp>
      <p:sp>
        <p:nvSpPr>
          <p:cNvPr id="89091" name="Rectangle 3"/>
          <p:cNvSpPr>
            <a:spLocks noGrp="1" noChangeArrowheads="1"/>
          </p:cNvSpPr>
          <p:nvPr>
            <p:ph type="body" idx="1"/>
          </p:nvPr>
        </p:nvSpPr>
        <p:spPr>
          <a:xfrm>
            <a:off x="228600" y="1981200"/>
            <a:ext cx="8686800" cy="4114800"/>
          </a:xfrm>
        </p:spPr>
        <p:txBody>
          <a:bodyPr/>
          <a:lstStyle/>
          <a:p>
            <a:r>
              <a:rPr lang="en-GB" dirty="0"/>
              <a:t>“Of the three, which measure of central tendency should be used?</a:t>
            </a:r>
          </a:p>
          <a:p>
            <a:pPr>
              <a:buNone/>
            </a:pPr>
            <a:r>
              <a:rPr lang="en-GB" dirty="0"/>
              <a:t>	Why do we need  </a:t>
            </a:r>
            <a:r>
              <a:rPr lang="en-GB" i="1" dirty="0"/>
              <a:t>three</a:t>
            </a:r>
            <a:r>
              <a:rPr lang="en-GB" dirty="0"/>
              <a:t> measures?”</a:t>
            </a:r>
          </a:p>
          <a:p>
            <a:pPr lvl="1"/>
            <a:r>
              <a:rPr lang="en-GB" dirty="0"/>
              <a:t>Examples where the mean isn’t possible</a:t>
            </a:r>
          </a:p>
          <a:p>
            <a:pPr lvl="1"/>
            <a:r>
              <a:rPr lang="en-GB" dirty="0"/>
              <a:t>Examples where the mean isn’t meaningful</a:t>
            </a:r>
          </a:p>
          <a:p>
            <a:pPr lvl="1"/>
            <a:r>
              <a:rPr lang="en-GB" dirty="0"/>
              <a:t>Questions without a simple answer</a:t>
            </a:r>
          </a:p>
          <a:p>
            <a:pPr lvl="1"/>
            <a:r>
              <a:rPr lang="en-GB" dirty="0"/>
              <a:t>Examples of where some measures may be misleading or controversial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9091">
                                            <p:txEl>
                                              <p:pRg st="0" end="0"/>
                                            </p:txEl>
                                          </p:spTgt>
                                        </p:tgtEl>
                                        <p:attrNameLst>
                                          <p:attrName>style.visibility</p:attrName>
                                        </p:attrNameLst>
                                      </p:cBhvr>
                                      <p:to>
                                        <p:strVal val="visible"/>
                                      </p:to>
                                    </p:set>
                                    <p:animEffect transition="in" filter="fade">
                                      <p:cBhvr>
                                        <p:cTn id="7" dur="1000"/>
                                        <p:tgtEl>
                                          <p:spTgt spid="8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9091">
                                            <p:txEl>
                                              <p:pRg st="1" end="1"/>
                                            </p:txEl>
                                          </p:spTgt>
                                        </p:tgtEl>
                                        <p:attrNameLst>
                                          <p:attrName>style.visibility</p:attrName>
                                        </p:attrNameLst>
                                      </p:cBhvr>
                                      <p:to>
                                        <p:strVal val="visible"/>
                                      </p:to>
                                    </p:set>
                                    <p:animEffect transition="in" filter="fade">
                                      <p:cBhvr>
                                        <p:cTn id="12" dur="1000"/>
                                        <p:tgtEl>
                                          <p:spTgt spid="8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9091">
                                            <p:txEl>
                                              <p:pRg st="2" end="2"/>
                                            </p:txEl>
                                          </p:spTgt>
                                        </p:tgtEl>
                                        <p:attrNameLst>
                                          <p:attrName>style.visibility</p:attrName>
                                        </p:attrNameLst>
                                      </p:cBhvr>
                                      <p:to>
                                        <p:strVal val="visible"/>
                                      </p:to>
                                    </p:set>
                                    <p:animEffect transition="in" filter="fade">
                                      <p:cBhvr>
                                        <p:cTn id="17" dur="1000"/>
                                        <p:tgtEl>
                                          <p:spTgt spid="8909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9091">
                                            <p:txEl>
                                              <p:pRg st="3" end="3"/>
                                            </p:txEl>
                                          </p:spTgt>
                                        </p:tgtEl>
                                        <p:attrNameLst>
                                          <p:attrName>style.visibility</p:attrName>
                                        </p:attrNameLst>
                                      </p:cBhvr>
                                      <p:to>
                                        <p:strVal val="visible"/>
                                      </p:to>
                                    </p:set>
                                    <p:animEffect transition="in" filter="fade">
                                      <p:cBhvr>
                                        <p:cTn id="22" dur="1000"/>
                                        <p:tgtEl>
                                          <p:spTgt spid="8909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9091">
                                            <p:txEl>
                                              <p:pRg st="4" end="4"/>
                                            </p:txEl>
                                          </p:spTgt>
                                        </p:tgtEl>
                                        <p:attrNameLst>
                                          <p:attrName>style.visibility</p:attrName>
                                        </p:attrNameLst>
                                      </p:cBhvr>
                                      <p:to>
                                        <p:strVal val="visible"/>
                                      </p:to>
                                    </p:set>
                                    <p:animEffect transition="in" filter="fade">
                                      <p:cBhvr>
                                        <p:cTn id="27" dur="1000"/>
                                        <p:tgtEl>
                                          <p:spTgt spid="8909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9091">
                                            <p:txEl>
                                              <p:pRg st="5" end="5"/>
                                            </p:txEl>
                                          </p:spTgt>
                                        </p:tgtEl>
                                        <p:attrNameLst>
                                          <p:attrName>style.visibility</p:attrName>
                                        </p:attrNameLst>
                                      </p:cBhvr>
                                      <p:to>
                                        <p:strVal val="visible"/>
                                      </p:to>
                                    </p:set>
                                    <p:animEffect transition="in" filter="fade">
                                      <p:cBhvr>
                                        <p:cTn id="32" dur="1000"/>
                                        <p:tgtEl>
                                          <p:spTgt spid="890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Welcome to Psychology</a:t>
            </a:r>
          </a:p>
        </p:txBody>
      </p:sp>
      <p:sp>
        <p:nvSpPr>
          <p:cNvPr id="3" name="Content Placeholder 2"/>
          <p:cNvSpPr>
            <a:spLocks noGrp="1"/>
          </p:cNvSpPr>
          <p:nvPr>
            <p:ph idx="1"/>
          </p:nvPr>
        </p:nvSpPr>
        <p:spPr>
          <a:xfrm>
            <a:off x="0" y="1752600"/>
            <a:ext cx="9144000" cy="4114800"/>
          </a:xfrm>
        </p:spPr>
        <p:txBody>
          <a:bodyPr/>
          <a:lstStyle/>
          <a:p>
            <a:r>
              <a:rPr lang="en-US" dirty="0"/>
              <a:t>We hope you are going to enjoy your time in Lancaster, and with the Department</a:t>
            </a:r>
          </a:p>
          <a:p>
            <a:r>
              <a:rPr lang="en-US" dirty="0"/>
              <a:t>We hope you are going to learn a lot and enjoy this course about psychological analysis</a:t>
            </a:r>
          </a:p>
          <a:p>
            <a:endParaRPr lang="en-US" dirty="0"/>
          </a:p>
          <a:p>
            <a:r>
              <a:rPr lang="en-US" dirty="0"/>
              <a:t>Did I really use “analysis” and “enjoy” in the same sentence??</a:t>
            </a:r>
          </a:p>
          <a:p>
            <a:r>
              <a:rPr lang="en-US" dirty="0"/>
              <a:t>Can analysis be a useful, everyday tool?</a:t>
            </a:r>
          </a:p>
        </p:txBody>
      </p:sp>
    </p:spTree>
    <p:extLst>
      <p:ext uri="{BB962C8B-B14F-4D97-AF65-F5344CB8AC3E}">
        <p14:creationId xmlns:p14="http://schemas.microsoft.com/office/powerpoint/2010/main" val="2910974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statistics carefully</a:t>
            </a:r>
          </a:p>
        </p:txBody>
      </p:sp>
      <p:pic>
        <p:nvPicPr>
          <p:cNvPr id="6" name="Content Placeholder 3" descr="example of advert potentially misleading userd about central tendencey" title="churchill car insurance advert">
            <a:extLst>
              <a:ext uri="{FF2B5EF4-FFF2-40B4-BE49-F238E27FC236}">
                <a16:creationId xmlns:a16="http://schemas.microsoft.com/office/drawing/2014/main" id="{88C28826-E82B-85CE-6EBC-66F4AA6C8DD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9822" b="9822"/>
          <a:stretch>
            <a:fillRect/>
          </a:stretch>
        </p:blipFill>
        <p:spPr>
          <a:xfrm>
            <a:off x="80496" y="1981199"/>
            <a:ext cx="8877498" cy="4699852"/>
          </a:xfrm>
        </p:spPr>
      </p:pic>
    </p:spTree>
    <p:extLst>
      <p:ext uri="{BB962C8B-B14F-4D97-AF65-F5344CB8AC3E}">
        <p14:creationId xmlns:p14="http://schemas.microsoft.com/office/powerpoint/2010/main" val="3870216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txBox="1">
            <a:spLocks noChangeArrowheads="1"/>
          </p:cNvSpPr>
          <p:nvPr/>
        </p:nvSpPr>
        <p:spPr bwMode="auto">
          <a:xfrm>
            <a:off x="152400" y="2133600"/>
            <a:ext cx="91440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lang="en-GB" sz="3200" kern="0" noProof="0" dirty="0">
                <a:latin typeface="+mn-lt"/>
              </a:rPr>
              <a:t>Psychology involves using data in different ways</a:t>
            </a:r>
          </a:p>
          <a:p>
            <a:pPr marL="800100" lvl="1" indent="-342900" eaLnBrk="1" hangingPunct="1">
              <a:lnSpc>
                <a:spcPct val="90000"/>
              </a:lnSpc>
              <a:spcBef>
                <a:spcPct val="20000"/>
              </a:spcBef>
              <a:buFontTx/>
              <a:buChar char="•"/>
              <a:defRPr/>
            </a:pPr>
            <a:r>
              <a:rPr kumimoji="0" lang="en-GB" sz="2800" b="0" i="0" u="none" strike="noStrike" kern="0" cap="none" spc="0" normalizeH="0" baseline="0" dirty="0">
                <a:ln>
                  <a:noFill/>
                </a:ln>
                <a:effectLst/>
                <a:uLnTx/>
                <a:uFillTx/>
                <a:latin typeface="+mn-lt"/>
              </a:rPr>
              <a:t>This</a:t>
            </a:r>
            <a:r>
              <a:rPr kumimoji="0" lang="en-GB" sz="2800" b="0" i="0" u="none" strike="noStrike" kern="0" cap="none" spc="0" normalizeH="0" dirty="0">
                <a:ln>
                  <a:noFill/>
                </a:ln>
                <a:effectLst/>
                <a:uLnTx/>
                <a:uFillTx/>
                <a:latin typeface="+mn-lt"/>
              </a:rPr>
              <a:t> can make a big difference you how we handle data</a:t>
            </a:r>
          </a:p>
          <a:p>
            <a:pPr marL="800100" lvl="1" indent="-342900" eaLnBrk="1" hangingPunct="1">
              <a:lnSpc>
                <a:spcPct val="90000"/>
              </a:lnSpc>
              <a:spcBef>
                <a:spcPct val="20000"/>
              </a:spcBef>
              <a:buFontTx/>
              <a:buChar char="•"/>
              <a:defRPr/>
            </a:pPr>
            <a:r>
              <a:rPr lang="en-GB" sz="2800" kern="0" baseline="0" noProof="0" dirty="0">
                <a:latin typeface="+mn-lt"/>
              </a:rPr>
              <a:t>We</a:t>
            </a:r>
            <a:r>
              <a:rPr lang="en-GB" sz="2800" kern="0" noProof="0" dirty="0">
                <a:latin typeface="+mn-lt"/>
              </a:rPr>
              <a:t> need to understand the scale of data</a:t>
            </a:r>
            <a:endParaRPr kumimoji="0" lang="en-GB" sz="2800" b="0" i="0" u="none" strike="noStrike" kern="0" cap="none" spc="0" normalizeH="0" baseline="0" noProof="0" dirty="0">
              <a:ln>
                <a:noFill/>
              </a:ln>
              <a:effectLst/>
              <a:uLnTx/>
              <a:uFillTx/>
              <a:latin typeface="+mn-lt"/>
            </a:endParaRPr>
          </a:p>
          <a:p>
            <a:pPr marL="342900" marR="0" lvl="0" indent="-342900" algn="l" defTabSz="914400" rtl="0" eaLnBrk="1" fontAlgn="base" latinLnBrk="0" hangingPunct="1">
              <a:lnSpc>
                <a:spcPct val="90000"/>
              </a:lnSpc>
              <a:spcBef>
                <a:spcPct val="20000"/>
              </a:spcBef>
              <a:spcAft>
                <a:spcPct val="0"/>
              </a:spcAft>
              <a:buClrTx/>
              <a:buSzTx/>
              <a:buFontTx/>
              <a:buChar char="•"/>
              <a:tabLst/>
              <a:defRPr/>
            </a:pPr>
            <a:r>
              <a:rPr kumimoji="0" lang="en-GB" sz="3200" b="0" i="0" u="none" strike="noStrike" kern="0" cap="none" spc="0" normalizeH="0" baseline="0" noProof="0" dirty="0">
                <a:ln>
                  <a:noFill/>
                </a:ln>
                <a:effectLst/>
                <a:uLnTx/>
                <a:uFillTx/>
                <a:latin typeface="+mn-lt"/>
                <a:ea typeface="+mn-ea"/>
                <a:cs typeface="+mn-cs"/>
              </a:rPr>
              <a:t>Central tendency describes representative</a:t>
            </a:r>
            <a:r>
              <a:rPr kumimoji="0" lang="en-GB" sz="3200" b="0" i="0" u="none" strike="noStrike" kern="0" cap="none" spc="0" normalizeH="0" noProof="0" dirty="0">
                <a:ln>
                  <a:noFill/>
                </a:ln>
                <a:effectLst/>
                <a:uLnTx/>
                <a:uFillTx/>
                <a:latin typeface="+mn-lt"/>
                <a:ea typeface="+mn-ea"/>
                <a:cs typeface="+mn-cs"/>
              </a:rPr>
              <a:t> values</a:t>
            </a:r>
          </a:p>
          <a:p>
            <a:pPr marL="800100" lvl="1" indent="-342900" eaLnBrk="1" hangingPunct="1">
              <a:lnSpc>
                <a:spcPct val="90000"/>
              </a:lnSpc>
              <a:spcBef>
                <a:spcPct val="20000"/>
              </a:spcBef>
              <a:buFontTx/>
              <a:buChar char="•"/>
            </a:pPr>
            <a:r>
              <a:rPr lang="en-GB" kern="0" baseline="0" dirty="0">
                <a:latin typeface="+mn-lt"/>
              </a:rPr>
              <a:t>Different</a:t>
            </a:r>
            <a:r>
              <a:rPr lang="en-GB" kern="0" dirty="0">
                <a:latin typeface="+mn-lt"/>
              </a:rPr>
              <a:t> types of central tendency measure</a:t>
            </a:r>
          </a:p>
          <a:p>
            <a:pPr marL="800100" lvl="1" indent="-342900" eaLnBrk="1" hangingPunct="1">
              <a:lnSpc>
                <a:spcPct val="90000"/>
              </a:lnSpc>
              <a:spcBef>
                <a:spcPct val="20000"/>
              </a:spcBef>
              <a:buFontTx/>
              <a:buChar char="•"/>
            </a:pPr>
            <a:r>
              <a:rPr lang="en-GB" kern="0" dirty="0">
                <a:latin typeface="+mn-lt"/>
              </a:rPr>
              <a:t>Ask yourself which is better in the circumstances</a:t>
            </a:r>
          </a:p>
          <a:p>
            <a:pPr eaLnBrk="1" hangingPunct="1">
              <a:lnSpc>
                <a:spcPct val="90000"/>
              </a:lnSpc>
              <a:spcBef>
                <a:spcPct val="20000"/>
              </a:spcBef>
            </a:pPr>
            <a:r>
              <a:rPr lang="en-GB" sz="3200" kern="0" dirty="0">
                <a:solidFill>
                  <a:srgbClr val="000000"/>
                </a:solidFill>
                <a:latin typeface="+mn-lt"/>
                <a:ea typeface="ＭＳ Ｐゴシック" pitchFamily="-108" charset="-128"/>
              </a:rPr>
              <a:t>	</a:t>
            </a:r>
          </a:p>
        </p:txBody>
      </p:sp>
      <p:sp>
        <p:nvSpPr>
          <p:cNvPr id="6" name="Title 1">
            <a:extLst>
              <a:ext uri="{FF2B5EF4-FFF2-40B4-BE49-F238E27FC236}">
                <a16:creationId xmlns:a16="http://schemas.microsoft.com/office/drawing/2014/main" id="{F5B185BD-C127-3D4F-A940-BED955D99F5D}"/>
              </a:ext>
            </a:extLst>
          </p:cNvPr>
          <p:cNvSpPr>
            <a:spLocks noGrp="1"/>
          </p:cNvSpPr>
          <p:nvPr>
            <p:ph type="title"/>
          </p:nvPr>
        </p:nvSpPr>
        <p:spPr>
          <a:xfrm>
            <a:off x="152400" y="589511"/>
            <a:ext cx="9144000" cy="1143000"/>
          </a:xfrm>
        </p:spPr>
        <p:txBody>
          <a:bodyPr/>
          <a:lstStyle/>
          <a:p>
            <a:r>
              <a:rPr lang="en-US" dirty="0"/>
              <a:t>Summary</a:t>
            </a:r>
          </a:p>
        </p:txBody>
      </p:sp>
    </p:spTree>
    <p:extLst>
      <p:ext uri="{BB962C8B-B14F-4D97-AF65-F5344CB8AC3E}">
        <p14:creationId xmlns:p14="http://schemas.microsoft.com/office/powerpoint/2010/main" val="478660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1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10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10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10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succeed with Analysis</a:t>
            </a:r>
          </a:p>
        </p:txBody>
      </p:sp>
      <p:sp>
        <p:nvSpPr>
          <p:cNvPr id="3" name="Content Placeholder 2"/>
          <p:cNvSpPr>
            <a:spLocks noGrp="1"/>
          </p:cNvSpPr>
          <p:nvPr>
            <p:ph idx="1"/>
          </p:nvPr>
        </p:nvSpPr>
        <p:spPr/>
        <p:txBody>
          <a:bodyPr/>
          <a:lstStyle/>
          <a:p>
            <a:r>
              <a:rPr lang="en-US" dirty="0"/>
              <a:t>Keep up with the lectures</a:t>
            </a:r>
          </a:p>
          <a:p>
            <a:r>
              <a:rPr lang="en-US" dirty="0"/>
              <a:t>Apply yourself in the lab classes</a:t>
            </a:r>
          </a:p>
          <a:p>
            <a:r>
              <a:rPr lang="en-US" dirty="0"/>
              <a:t>Keep practicing until ideas fall into place</a:t>
            </a:r>
          </a:p>
          <a:p>
            <a:r>
              <a:rPr lang="en-US" dirty="0"/>
              <a:t>Please don’t misinterpret this course to be just about numbers and calculations</a:t>
            </a:r>
          </a:p>
          <a:p>
            <a:pPr lvl="1"/>
            <a:r>
              <a:rPr lang="en-US" dirty="0"/>
              <a:t>It’s actually about ideas and problem solving and being thoughtful</a:t>
            </a:r>
          </a:p>
        </p:txBody>
      </p:sp>
    </p:spTree>
    <p:extLst>
      <p:ext uri="{BB962C8B-B14F-4D97-AF65-F5344CB8AC3E}">
        <p14:creationId xmlns:p14="http://schemas.microsoft.com/office/powerpoint/2010/main" val="857818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 of Part 1 analysis</a:t>
            </a:r>
          </a:p>
        </p:txBody>
      </p:sp>
      <p:sp>
        <p:nvSpPr>
          <p:cNvPr id="3" name="Content Placeholder 2"/>
          <p:cNvSpPr>
            <a:spLocks noGrp="1"/>
          </p:cNvSpPr>
          <p:nvPr>
            <p:ph idx="1"/>
          </p:nvPr>
        </p:nvSpPr>
        <p:spPr>
          <a:xfrm>
            <a:off x="0" y="1981200"/>
            <a:ext cx="9144000" cy="4114800"/>
          </a:xfrm>
        </p:spPr>
        <p:txBody>
          <a:bodyPr/>
          <a:lstStyle/>
          <a:p>
            <a:pPr marL="0" indent="0">
              <a:buNone/>
            </a:pPr>
            <a:r>
              <a:rPr lang="en-US" sz="2400" dirty="0"/>
              <a:t>Week 1-5:	Introduction to analysis (</a:t>
            </a:r>
            <a:r>
              <a:rPr lang="en-US" sz="2400" dirty="0">
                <a:solidFill>
                  <a:srgbClr val="C00000"/>
                </a:solidFill>
              </a:rPr>
              <a:t>John </a:t>
            </a:r>
            <a:r>
              <a:rPr lang="en-US" sz="2400" dirty="0" err="1">
                <a:solidFill>
                  <a:srgbClr val="C00000"/>
                </a:solidFill>
              </a:rPr>
              <a:t>Towse</a:t>
            </a:r>
            <a:r>
              <a:rPr lang="en-US" sz="2400" dirty="0"/>
              <a:t>)</a:t>
            </a:r>
            <a:endParaRPr lang="en-US" sz="2800" dirty="0"/>
          </a:p>
          <a:p>
            <a:pPr marL="0" indent="0">
              <a:buNone/>
            </a:pPr>
            <a:r>
              <a:rPr lang="en-US" sz="2400" dirty="0"/>
              <a:t>Week 6-10	Testing for differences (</a:t>
            </a:r>
            <a:r>
              <a:rPr lang="en-US" sz="2400" dirty="0">
                <a:solidFill>
                  <a:srgbClr val="C00000"/>
                </a:solidFill>
              </a:rPr>
              <a:t>Tom </a:t>
            </a:r>
            <a:r>
              <a:rPr lang="en-US" sz="2400" dirty="0" err="1">
                <a:solidFill>
                  <a:srgbClr val="C00000"/>
                </a:solidFill>
              </a:rPr>
              <a:t>Beesley</a:t>
            </a:r>
            <a:r>
              <a:rPr lang="en-US" sz="2400" dirty="0"/>
              <a:t>)</a:t>
            </a:r>
          </a:p>
          <a:p>
            <a:pPr marL="0" indent="0">
              <a:buNone/>
            </a:pPr>
            <a:endParaRPr lang="en-US" sz="2400" dirty="0"/>
          </a:p>
          <a:p>
            <a:pPr marL="0" indent="0" algn="ctr">
              <a:buNone/>
            </a:pPr>
            <a:r>
              <a:rPr lang="en-US" sz="2400" dirty="0"/>
              <a:t>Christmas break!</a:t>
            </a:r>
          </a:p>
          <a:p>
            <a:pPr marL="0" indent="0">
              <a:buNone/>
            </a:pPr>
            <a:endParaRPr lang="en-US" sz="2400" dirty="0"/>
          </a:p>
          <a:p>
            <a:pPr marL="0" indent="0">
              <a:buNone/>
            </a:pPr>
            <a:r>
              <a:rPr lang="en-US" sz="2400" dirty="0"/>
              <a:t>Week 11-15	Testing for associations (</a:t>
            </a:r>
            <a:r>
              <a:rPr lang="en-US" sz="2400" dirty="0" err="1">
                <a:solidFill>
                  <a:srgbClr val="C00000"/>
                </a:solidFill>
              </a:rPr>
              <a:t>Margriet</a:t>
            </a:r>
            <a:r>
              <a:rPr lang="en-US" sz="2400" dirty="0">
                <a:solidFill>
                  <a:srgbClr val="C00000"/>
                </a:solidFill>
              </a:rPr>
              <a:t> </a:t>
            </a:r>
            <a:r>
              <a:rPr lang="en-US" sz="2400" dirty="0" err="1">
                <a:solidFill>
                  <a:srgbClr val="C00000"/>
                </a:solidFill>
              </a:rPr>
              <a:t>Groen</a:t>
            </a:r>
            <a:r>
              <a:rPr lang="en-US" sz="2400" dirty="0"/>
              <a:t>)</a:t>
            </a:r>
          </a:p>
          <a:p>
            <a:pPr marL="0" indent="0">
              <a:buNone/>
            </a:pPr>
            <a:r>
              <a:rPr lang="en-US" sz="2400" dirty="0"/>
              <a:t>Week 16-20	Using / interpreting statistics (</a:t>
            </a:r>
            <a:r>
              <a:rPr lang="en-US" sz="2400" dirty="0">
                <a:solidFill>
                  <a:srgbClr val="C00000"/>
                </a:solidFill>
              </a:rPr>
              <a:t>Rob Davies</a:t>
            </a:r>
            <a:r>
              <a:rPr lang="en-US" sz="2400" dirty="0"/>
              <a:t>)</a:t>
            </a:r>
          </a:p>
        </p:txBody>
      </p:sp>
    </p:spTree>
    <p:extLst>
      <p:ext uri="{BB962C8B-B14F-4D97-AF65-F5344CB8AC3E}">
        <p14:creationId xmlns:p14="http://schemas.microsoft.com/office/powerpoint/2010/main" val="128966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 of next four weeks</a:t>
            </a:r>
          </a:p>
        </p:txBody>
      </p:sp>
      <p:sp>
        <p:nvSpPr>
          <p:cNvPr id="3" name="Content Placeholder 2"/>
          <p:cNvSpPr>
            <a:spLocks noGrp="1"/>
          </p:cNvSpPr>
          <p:nvPr>
            <p:ph idx="1"/>
          </p:nvPr>
        </p:nvSpPr>
        <p:spPr>
          <a:xfrm>
            <a:off x="360281" y="1752600"/>
            <a:ext cx="7942276" cy="4114800"/>
          </a:xfrm>
        </p:spPr>
        <p:txBody>
          <a:bodyPr/>
          <a:lstStyle/>
          <a:p>
            <a:r>
              <a:rPr lang="en-US" dirty="0"/>
              <a:t>Groundwork for the course</a:t>
            </a:r>
          </a:p>
          <a:p>
            <a:pPr lvl="1"/>
            <a:r>
              <a:rPr lang="en-US" dirty="0"/>
              <a:t>Ways of expressing statistical ideas</a:t>
            </a:r>
          </a:p>
          <a:p>
            <a:r>
              <a:rPr lang="en-US" dirty="0"/>
              <a:t>Ways to represent a dataset (a pack of numbers)</a:t>
            </a:r>
          </a:p>
          <a:p>
            <a:pPr lvl="1"/>
            <a:r>
              <a:rPr lang="en-US" dirty="0"/>
              <a:t>Central tendency</a:t>
            </a:r>
          </a:p>
          <a:p>
            <a:pPr lvl="1"/>
            <a:r>
              <a:rPr lang="en-US" dirty="0"/>
              <a:t>Variability or spread</a:t>
            </a:r>
          </a:p>
          <a:p>
            <a:pPr lvl="1"/>
            <a:r>
              <a:rPr lang="en-US" dirty="0"/>
              <a:t>Sampling and sample size</a:t>
            </a:r>
          </a:p>
          <a:p>
            <a:pPr lvl="1"/>
            <a:r>
              <a:rPr lang="en-US" dirty="0"/>
              <a:t>Describing where one number falls in a set of numbers</a:t>
            </a:r>
          </a:p>
          <a:p>
            <a:pPr lvl="1"/>
            <a:r>
              <a:rPr lang="en-US" dirty="0"/>
              <a:t>The principle of hypothesis testing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79CB3352-AD38-3C61-512F-330373032CC7}"/>
              </a:ext>
            </a:extLst>
          </p:cNvPr>
          <p:cNvPicPr>
            <a:picLocks noChangeAspect="1"/>
          </p:cNvPicPr>
          <p:nvPr/>
        </p:nvPicPr>
        <p:blipFill>
          <a:blip r:embed="rId2"/>
          <a:stretch>
            <a:fillRect/>
          </a:stretch>
        </p:blipFill>
        <p:spPr>
          <a:xfrm>
            <a:off x="0" y="1084836"/>
            <a:ext cx="9144000" cy="4688326"/>
          </a:xfrm>
          <a:prstGeom prst="rect">
            <a:avLst/>
          </a:prstGeom>
        </p:spPr>
      </p:pic>
    </p:spTree>
    <p:extLst>
      <p:ext uri="{BB962C8B-B14F-4D97-AF65-F5344CB8AC3E}">
        <p14:creationId xmlns:p14="http://schemas.microsoft.com/office/powerpoint/2010/main" val="72907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outcomes</a:t>
            </a:r>
          </a:p>
        </p:txBody>
      </p:sp>
      <p:sp>
        <p:nvSpPr>
          <p:cNvPr id="3" name="Content Placeholder 2"/>
          <p:cNvSpPr>
            <a:spLocks noGrp="1"/>
          </p:cNvSpPr>
          <p:nvPr>
            <p:ph idx="1"/>
          </p:nvPr>
        </p:nvSpPr>
        <p:spPr>
          <a:xfrm>
            <a:off x="317491" y="1981200"/>
            <a:ext cx="8403601" cy="4114800"/>
          </a:xfrm>
        </p:spPr>
        <p:txBody>
          <a:bodyPr/>
          <a:lstStyle/>
          <a:p>
            <a:r>
              <a:rPr lang="en-US" dirty="0"/>
              <a:t>By the end of the lecture you should be able to:</a:t>
            </a:r>
          </a:p>
          <a:p>
            <a:pPr lvl="1"/>
            <a:r>
              <a:rPr lang="en-US" dirty="0"/>
              <a:t>Understand distinctions between types of data</a:t>
            </a:r>
          </a:p>
          <a:p>
            <a:pPr lvl="1"/>
            <a:r>
              <a:rPr lang="en-US" dirty="0"/>
              <a:t>Be aware of some key notations for discussing numbers</a:t>
            </a:r>
          </a:p>
          <a:p>
            <a:pPr lvl="1"/>
            <a:r>
              <a:rPr lang="en-US" dirty="0"/>
              <a:t>Be aware of measures of central tendency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10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10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1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pPr eaLnBrk="1" hangingPunct="1"/>
            <a:r>
              <a:rPr lang="en-GB"/>
              <a:t>Types of Data</a:t>
            </a:r>
            <a:endParaRPr lang="en-US"/>
          </a:p>
        </p:txBody>
      </p:sp>
      <p:sp>
        <p:nvSpPr>
          <p:cNvPr id="4099" name="Rectangle 3"/>
          <p:cNvSpPr>
            <a:spLocks noGrp="1" noChangeArrowheads="1"/>
          </p:cNvSpPr>
          <p:nvPr>
            <p:ph type="body" idx="4294967295"/>
          </p:nvPr>
        </p:nvSpPr>
        <p:spPr>
          <a:xfrm>
            <a:off x="178614" y="2238375"/>
            <a:ext cx="8965386" cy="4117975"/>
          </a:xfrm>
        </p:spPr>
        <p:txBody>
          <a:bodyPr/>
          <a:lstStyle/>
          <a:p>
            <a:pPr eaLnBrk="1" hangingPunct="1"/>
            <a:r>
              <a:rPr lang="en-GB" dirty="0"/>
              <a:t>Broadly speaking, there are two types of data</a:t>
            </a:r>
          </a:p>
          <a:p>
            <a:pPr eaLnBrk="1" hangingPunct="1"/>
            <a:r>
              <a:rPr lang="en-GB" dirty="0"/>
              <a:t>The first type is called </a:t>
            </a:r>
            <a:r>
              <a:rPr lang="ja-JP" altLang="en-GB" dirty="0"/>
              <a:t>‘</a:t>
            </a:r>
            <a:r>
              <a:rPr lang="en-GB" dirty="0"/>
              <a:t>nominal</a:t>
            </a:r>
            <a:r>
              <a:rPr lang="ja-JP" altLang="en-GB" dirty="0"/>
              <a:t>’</a:t>
            </a:r>
            <a:r>
              <a:rPr lang="en-GB" dirty="0"/>
              <a:t> data</a:t>
            </a:r>
          </a:p>
          <a:p>
            <a:pPr eaLnBrk="1" hangingPunct="1"/>
            <a:r>
              <a:rPr lang="en-GB" dirty="0"/>
              <a:t>Nominal variables are those in which a case falls into one of two or more categories</a:t>
            </a:r>
          </a:p>
          <a:p>
            <a:pPr eaLnBrk="1" hangingPunct="1"/>
            <a:r>
              <a:rPr lang="en-GB" dirty="0"/>
              <a:t>Examples are eye colour, socio-economic status, marital status and nationality. </a:t>
            </a:r>
          </a:p>
          <a:p>
            <a:pPr lvl="1"/>
            <a:r>
              <a:rPr lang="en-GB" dirty="0"/>
              <a:t>Nominal variables are also referred to as categorical or qualitative variables </a:t>
            </a:r>
            <a:endParaRPr lang="en-US" dirty="0"/>
          </a:p>
        </p:txBody>
      </p:sp>
    </p:spTree>
    <p:extLst>
      <p:ext uri="{BB962C8B-B14F-4D97-AF65-F5344CB8AC3E}">
        <p14:creationId xmlns:p14="http://schemas.microsoft.com/office/powerpoint/2010/main" val="2820679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pPr eaLnBrk="1" hangingPunct="1"/>
            <a:r>
              <a:rPr lang="en-GB"/>
              <a:t>Types of Data (Continued)</a:t>
            </a:r>
            <a:endParaRPr lang="en-US"/>
          </a:p>
        </p:txBody>
      </p:sp>
      <p:sp>
        <p:nvSpPr>
          <p:cNvPr id="5123" name="Rectangle 3"/>
          <p:cNvSpPr>
            <a:spLocks noGrp="1" noChangeArrowheads="1"/>
          </p:cNvSpPr>
          <p:nvPr>
            <p:ph type="body" idx="4294967295"/>
          </p:nvPr>
        </p:nvSpPr>
        <p:spPr>
          <a:xfrm>
            <a:off x="492125" y="2098675"/>
            <a:ext cx="8382000" cy="4575175"/>
          </a:xfrm>
        </p:spPr>
        <p:txBody>
          <a:bodyPr/>
          <a:lstStyle/>
          <a:p>
            <a:pPr eaLnBrk="1" hangingPunct="1"/>
            <a:r>
              <a:rPr lang="en-GB" dirty="0"/>
              <a:t>The second type of data is called </a:t>
            </a:r>
            <a:r>
              <a:rPr lang="ja-JP" altLang="en-GB"/>
              <a:t>‘</a:t>
            </a:r>
            <a:r>
              <a:rPr lang="en-GB" dirty="0"/>
              <a:t>numerical</a:t>
            </a:r>
            <a:r>
              <a:rPr lang="ja-JP" altLang="en-GB"/>
              <a:t>’</a:t>
            </a:r>
            <a:r>
              <a:rPr lang="en-GB" dirty="0"/>
              <a:t> data</a:t>
            </a:r>
          </a:p>
          <a:p>
            <a:pPr eaLnBrk="1" hangingPunct="1"/>
            <a:r>
              <a:rPr lang="en-GB" dirty="0"/>
              <a:t>Numerical variables are those in which a case is assigned a numerical value </a:t>
            </a:r>
          </a:p>
          <a:p>
            <a:pPr eaLnBrk="1" hangingPunct="1"/>
            <a:r>
              <a:rPr lang="en-GB" dirty="0"/>
              <a:t>Examples are age, height, weight, IQ, test scores, income, distance or temperature </a:t>
            </a:r>
          </a:p>
          <a:p>
            <a:pPr eaLnBrk="1" hangingPunct="1"/>
            <a:r>
              <a:rPr lang="en-GB" dirty="0"/>
              <a:t>Numerical variables are also referred to as score or quantitative variables </a:t>
            </a:r>
            <a:endParaRPr lang="en-US" dirty="0"/>
          </a:p>
          <a:p>
            <a:pPr eaLnBrk="1" hangingPunct="1"/>
            <a:endParaRPr lang="en-US" dirty="0"/>
          </a:p>
        </p:txBody>
      </p:sp>
    </p:spTree>
    <p:extLst>
      <p:ext uri="{BB962C8B-B14F-4D97-AF65-F5344CB8AC3E}">
        <p14:creationId xmlns:p14="http://schemas.microsoft.com/office/powerpoint/2010/main" val="3817254903"/>
      </p:ext>
    </p:extLst>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Comic Sans MS"/>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a:ln>
              <a:noFill/>
            </a:ln>
            <a:solidFill>
              <a:schemeClr val="tx1"/>
            </a:solidFill>
            <a:effectLst/>
            <a:latin typeface="Times" pitchFamily="-10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22366</TotalTime>
  <Words>1248</Words>
  <Application>Microsoft Macintosh PowerPoint</Application>
  <PresentationFormat>On-screen Show (4:3)</PresentationFormat>
  <Paragraphs>122</Paragraphs>
  <Slides>21</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29" baseType="lpstr">
      <vt:lpstr>Arial</vt:lpstr>
      <vt:lpstr>Comic Sans MS</vt:lpstr>
      <vt:lpstr>Palatino</vt:lpstr>
      <vt:lpstr>Times</vt:lpstr>
      <vt:lpstr>Times New Roman</vt:lpstr>
      <vt:lpstr>Wingdings</vt:lpstr>
      <vt:lpstr>Blank</vt:lpstr>
      <vt:lpstr>Equation</vt:lpstr>
      <vt:lpstr>PSYC 121, Week 1 2024 </vt:lpstr>
      <vt:lpstr>Welcome to Psychology</vt:lpstr>
      <vt:lpstr>How to succeed with Analysis</vt:lpstr>
      <vt:lpstr>Structure of Part 1 analysis</vt:lpstr>
      <vt:lpstr>Overview of next four weeks</vt:lpstr>
      <vt:lpstr>PowerPoint Presentation</vt:lpstr>
      <vt:lpstr>Learning outcomes</vt:lpstr>
      <vt:lpstr>Types of Data</vt:lpstr>
      <vt:lpstr>Types of Data (Continued)</vt:lpstr>
      <vt:lpstr>Nominal or Numerical?</vt:lpstr>
      <vt:lpstr>Scales of Measurement </vt:lpstr>
      <vt:lpstr>Functions of Statistical Techniques</vt:lpstr>
      <vt:lpstr>Interim Conclusions </vt:lpstr>
      <vt:lpstr>Notation</vt:lpstr>
      <vt:lpstr>Central tendency</vt:lpstr>
      <vt:lpstr>The mean</vt:lpstr>
      <vt:lpstr>The median</vt:lpstr>
      <vt:lpstr>The mode</vt:lpstr>
      <vt:lpstr>Thinking about central tendency</vt:lpstr>
      <vt:lpstr>Using statistics carefully</vt:lpstr>
      <vt:lpstr>Summary</vt:lpstr>
    </vt:vector>
  </TitlesOfParts>
  <Company>John Towse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Towse, John</cp:lastModifiedBy>
  <cp:revision>61</cp:revision>
  <dcterms:created xsi:type="dcterms:W3CDTF">2010-11-08T13:27:54Z</dcterms:created>
  <dcterms:modified xsi:type="dcterms:W3CDTF">2024-10-01T10:54:07Z</dcterms:modified>
</cp:coreProperties>
</file>