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6" r:id="rId2"/>
    <p:sldId id="338" r:id="rId3"/>
    <p:sldId id="350" r:id="rId4"/>
    <p:sldId id="343" r:id="rId5"/>
    <p:sldId id="340" r:id="rId6"/>
    <p:sldId id="341" r:id="rId7"/>
    <p:sldId id="318" r:id="rId8"/>
    <p:sldId id="342" r:id="rId9"/>
    <p:sldId id="344" r:id="rId10"/>
    <p:sldId id="347" r:id="rId11"/>
    <p:sldId id="348" r:id="rId12"/>
    <p:sldId id="345" r:id="rId13"/>
    <p:sldId id="351" r:id="rId14"/>
    <p:sldId id="352" r:id="rId15"/>
    <p:sldId id="353" r:id="rId16"/>
    <p:sldId id="346" r:id="rId17"/>
    <p:sldId id="319" r:id="rId18"/>
    <p:sldId id="324" r:id="rId19"/>
    <p:sldId id="349" r:id="rId20"/>
    <p:sldId id="320" r:id="rId21"/>
    <p:sldId id="325" r:id="rId22"/>
    <p:sldId id="326" r:id="rId23"/>
    <p:sldId id="332" r:id="rId24"/>
    <p:sldId id="331" r:id="rId25"/>
    <p:sldId id="330" r:id="rId2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0080"/>
    <a:srgbClr val="FEFFA6"/>
    <a:srgbClr val="00006C"/>
    <a:srgbClr val="0000FF"/>
    <a:srgbClr val="9900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80833" autoAdjust="0"/>
  </p:normalViewPr>
  <p:slideViewPr>
    <p:cSldViewPr snapToGrid="0">
      <p:cViewPr varScale="1">
        <p:scale>
          <a:sx n="100" d="100"/>
          <a:sy n="100" d="100"/>
        </p:scale>
        <p:origin x="1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A4E60-298A-0F4B-B634-F9ABE0B9C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02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C0F786-19C4-A74C-B454-163050A97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1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0F786-19C4-A74C-B454-163050A97B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111A2E2-F6C0-BE4B-8930-89C6A91350A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B75D69E-082E-C348-AF07-ABFCFDF1A8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09600"/>
            <a:ext cx="22860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9600"/>
            <a:ext cx="67056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6A6C61-3DFA-DA46-AC47-2834F713838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8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D3EE82-E4CC-B04E-BD6D-D516F4753F0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9E2C364-752C-114E-BEB3-78B235557C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97DD30-CDC4-7043-B6C1-551ECF1B796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8B87546-BE52-3C41-A6BD-C70B7BE41B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681C04-9AA7-F74E-BBA8-1EDEC7AE0A1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09135E-95A2-454C-B132-061118DACB3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6017E5-3CD9-EA43-BAF9-61C8B19A8FA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7E40A7-0A35-B440-A45C-11B4CF6B407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860A57-30E6-7543-BC76-F888EA24AD2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ＭＳ Ｐゴシック" pitchFamily="-108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108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108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24" y="1981200"/>
            <a:ext cx="8820308" cy="4114800"/>
          </a:xfrm>
        </p:spPr>
        <p:txBody>
          <a:bodyPr/>
          <a:lstStyle/>
          <a:p>
            <a:r>
              <a:rPr lang="en-US" dirty="0"/>
              <a:t>Understanding Z-scores, distributions and probabilities</a:t>
            </a:r>
          </a:p>
          <a:p>
            <a:r>
              <a:rPr lang="en-US" dirty="0"/>
              <a:t>Understand why hypothesis testing is important to psychology</a:t>
            </a:r>
          </a:p>
          <a:p>
            <a:r>
              <a:rPr lang="en-US" dirty="0"/>
              <a:t>Understand the stages in hypothesis testing </a:t>
            </a:r>
          </a:p>
          <a:p>
            <a:r>
              <a:rPr lang="en-US" dirty="0"/>
              <a:t>Appreciate the role of probabilities in testing hypotheses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5 scores</a:t>
            </a:r>
          </a:p>
        </p:txBody>
      </p:sp>
      <p:pic>
        <p:nvPicPr>
          <p:cNvPr id="6" name="Picture 5" descr="jt00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5" t="54394" r="13554" b="28246"/>
          <a:stretch/>
        </p:blipFill>
        <p:spPr>
          <a:xfrm>
            <a:off x="13233" y="2381078"/>
            <a:ext cx="9420184" cy="35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of 20 numbers</a:t>
            </a:r>
          </a:p>
        </p:txBody>
      </p:sp>
      <p:pic>
        <p:nvPicPr>
          <p:cNvPr id="4" name="Picture 3" descr="jt00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" t="31826" r="26657" b="50814"/>
          <a:stretch/>
        </p:blipFill>
        <p:spPr>
          <a:xfrm>
            <a:off x="54906" y="2182655"/>
            <a:ext cx="8949846" cy="32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r>
              <a:rPr lang="en-US" dirty="0"/>
              <a:t>If I obtain 5 scores with a mean of 5.00, is it reasonable to suggest that it could come from the population we looked at?</a:t>
            </a:r>
          </a:p>
          <a:p>
            <a:r>
              <a:rPr lang="en-US" dirty="0"/>
              <a:t>If I had a sample of 5 scores with a mean of 11.8, is it likely to have come from the population?</a:t>
            </a:r>
          </a:p>
          <a:p>
            <a:r>
              <a:rPr lang="en-US" dirty="0"/>
              <a:t>If I had a sample of 5 scores with a mean of 12.2, is it likely to have come from the population?</a:t>
            </a:r>
          </a:p>
        </p:txBody>
      </p:sp>
    </p:spTree>
    <p:extLst>
      <p:ext uri="{BB962C8B-B14F-4D97-AF65-F5344CB8AC3E}">
        <p14:creationId xmlns:p14="http://schemas.microsoft.com/office/powerpoint/2010/main" val="103269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4002-505D-1841-90E2-3A62D9B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and populations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BCF40-8D5D-0545-8947-23287B8E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292350"/>
            <a:ext cx="8216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4002-505D-1841-90E2-3A62D9B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overlapping populations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824979-5DC5-F74F-84FE-07F113F8EE5A}"/>
              </a:ext>
            </a:extLst>
          </p:cNvPr>
          <p:cNvSpPr/>
          <p:nvPr/>
        </p:nvSpPr>
        <p:spPr bwMode="auto">
          <a:xfrm>
            <a:off x="1478604" y="2178996"/>
            <a:ext cx="3229583" cy="31906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D9D2E0-6786-664E-9EF3-58BDC48D4FF4}"/>
              </a:ext>
            </a:extLst>
          </p:cNvPr>
          <p:cNvSpPr/>
          <p:nvPr/>
        </p:nvSpPr>
        <p:spPr bwMode="auto">
          <a:xfrm>
            <a:off x="3401438" y="2178996"/>
            <a:ext cx="3229583" cy="3190672"/>
          </a:xfrm>
          <a:prstGeom prst="ellipse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6C3621-E0A9-E747-8F00-F6F1BDAC45BA}"/>
              </a:ext>
            </a:extLst>
          </p:cNvPr>
          <p:cNvSpPr/>
          <p:nvPr/>
        </p:nvSpPr>
        <p:spPr bwMode="auto">
          <a:xfrm>
            <a:off x="1789889" y="3249038"/>
            <a:ext cx="1303506" cy="1128409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143D5D-3A21-1D43-9DD7-9B709C4B4EF7}"/>
              </a:ext>
            </a:extLst>
          </p:cNvPr>
          <p:cNvSpPr/>
          <p:nvPr/>
        </p:nvSpPr>
        <p:spPr bwMode="auto">
          <a:xfrm>
            <a:off x="4824918" y="3813242"/>
            <a:ext cx="1303506" cy="112840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4002-505D-1841-90E2-3A62D9B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and separate populations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824979-5DC5-F74F-84FE-07F113F8EE5A}"/>
              </a:ext>
            </a:extLst>
          </p:cNvPr>
          <p:cNvSpPr/>
          <p:nvPr/>
        </p:nvSpPr>
        <p:spPr bwMode="auto">
          <a:xfrm>
            <a:off x="573930" y="2217906"/>
            <a:ext cx="3229583" cy="31906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D9D2E0-6786-664E-9EF3-58BDC48D4FF4}"/>
              </a:ext>
            </a:extLst>
          </p:cNvPr>
          <p:cNvSpPr/>
          <p:nvPr/>
        </p:nvSpPr>
        <p:spPr bwMode="auto">
          <a:xfrm>
            <a:off x="4513632" y="2782110"/>
            <a:ext cx="3229583" cy="3190672"/>
          </a:xfrm>
          <a:prstGeom prst="ellipse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6C3621-E0A9-E747-8F00-F6F1BDAC45BA}"/>
              </a:ext>
            </a:extLst>
          </p:cNvPr>
          <p:cNvSpPr/>
          <p:nvPr/>
        </p:nvSpPr>
        <p:spPr bwMode="auto">
          <a:xfrm>
            <a:off x="1789889" y="3249038"/>
            <a:ext cx="1303506" cy="1128409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143D5D-3A21-1D43-9DD7-9B709C4B4EF7}"/>
              </a:ext>
            </a:extLst>
          </p:cNvPr>
          <p:cNvSpPr/>
          <p:nvPr/>
        </p:nvSpPr>
        <p:spPr bwMode="auto">
          <a:xfrm>
            <a:off x="4824918" y="3813242"/>
            <a:ext cx="1303506" cy="112840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8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r>
              <a:rPr lang="en-US" sz="2800" dirty="0"/>
              <a:t>In the previous examples, we have sample and population information</a:t>
            </a:r>
          </a:p>
          <a:p>
            <a:pPr lvl="1"/>
            <a:r>
              <a:rPr lang="en-US" sz="2400" dirty="0"/>
              <a:t>This helps predict whether the two might be related</a:t>
            </a:r>
          </a:p>
          <a:p>
            <a:r>
              <a:rPr lang="en-US" sz="2800" dirty="0"/>
              <a:t>In many psychological situations, we only have the sample information</a:t>
            </a:r>
          </a:p>
          <a:p>
            <a:pPr lvl="1"/>
            <a:r>
              <a:rPr lang="en-US" sz="2400" dirty="0"/>
              <a:t>But we still want to talk about populations</a:t>
            </a:r>
          </a:p>
          <a:p>
            <a:pPr lvl="1"/>
            <a:r>
              <a:rPr lang="en-US" sz="2400" dirty="0"/>
              <a:t>Fortunately we know about the properties of samples, sample sizes and their variation</a:t>
            </a:r>
          </a:p>
          <a:p>
            <a:pPr lvl="1"/>
            <a:r>
              <a:rPr lang="en-US" sz="2400" dirty="0"/>
              <a:t>So we can </a:t>
            </a:r>
            <a:r>
              <a:rPr lang="en-US" sz="2400" dirty="0">
                <a:solidFill>
                  <a:srgbClr val="FF6600"/>
                </a:solidFill>
              </a:rPr>
              <a:t>estimate </a:t>
            </a:r>
            <a:r>
              <a:rPr lang="en-US" sz="2400" dirty="0"/>
              <a:t>whether samples are linked to certain populations</a:t>
            </a:r>
          </a:p>
        </p:txBody>
      </p:sp>
    </p:spTree>
    <p:extLst>
      <p:ext uri="{BB962C8B-B14F-4D97-AF65-F5344CB8AC3E}">
        <p14:creationId xmlns:p14="http://schemas.microsoft.com/office/powerpoint/2010/main" val="293371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 (3)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In many situations, we primarily want to determine what is true for a </a:t>
            </a:r>
            <a:r>
              <a:rPr lang="en-GB" sz="2800" dirty="0">
                <a:solidFill>
                  <a:srgbClr val="FF6600"/>
                </a:solidFill>
              </a:rPr>
              <a:t>population</a:t>
            </a:r>
            <a:r>
              <a:rPr lang="en-GB" sz="2800" dirty="0"/>
              <a:t>. A sample is not so interesting per se.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But we only have </a:t>
            </a:r>
            <a:r>
              <a:rPr lang="en-GB" sz="2800" dirty="0">
                <a:solidFill>
                  <a:srgbClr val="FF6600"/>
                </a:solidFill>
              </a:rPr>
              <a:t>sample</a:t>
            </a:r>
            <a:r>
              <a:rPr lang="en-GB" sz="2800" dirty="0"/>
              <a:t> statistics.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So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identify two population distributions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generate a (research) hypothesis that makes a statement about these populations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also use a null hypothesis that provides an opposing statement.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use sample data to compare these hypotheses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192912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Hypothesis testing at work (1)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405772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solidFill>
                  <a:schemeClr val="bg1"/>
                </a:solidFill>
                <a:latin typeface="Arial" pitchFamily="-108" charset="0"/>
              </a:rPr>
              <a:t>Does winning the lottery make you happy?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Using a national lottery, a person is selected at random from ticket holders to receive a large amount (&gt;1million pounds)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Six months later, a psychologist measures their happiness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GB" sz="2800" dirty="0">
              <a:latin typeface="Arial" pitchFamily="-108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GB" sz="2800" dirty="0">
              <a:latin typeface="Arial" pitchFamily="-10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Hypothesis testing at work (1)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For everyone, we know the average score on a happiness test (mean=70) and the standard deviation (SD=10)</a:t>
            </a:r>
          </a:p>
          <a:p>
            <a:pPr marL="800100" lvl="1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Population 1: exceptionally rich!</a:t>
            </a:r>
          </a:p>
          <a:p>
            <a:pPr marL="800100" lvl="1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Population 2: everyone else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Research hypothesis: The lucky winner is exceptionally happy [happiness (rich) &gt; happiness (everyone else)]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Null hypothesis: In happiness terms, they remain an ordinary Joe [happiness (rich) = happiness (everyone else)]</a:t>
            </a:r>
          </a:p>
        </p:txBody>
      </p:sp>
    </p:spTree>
    <p:extLst>
      <p:ext uri="{BB962C8B-B14F-4D97-AF65-F5344CB8AC3E}">
        <p14:creationId xmlns:p14="http://schemas.microsoft.com/office/powerpoint/2010/main" val="13181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02" y="1981200"/>
            <a:ext cx="9005098" cy="4114800"/>
          </a:xfrm>
        </p:spPr>
        <p:txBody>
          <a:bodyPr/>
          <a:lstStyle/>
          <a:p>
            <a:r>
              <a:rPr lang="en-US" sz="2800" dirty="0" err="1"/>
              <a:t>z</a:t>
            </a:r>
            <a:r>
              <a:rPr lang="en-US" sz="2800" dirty="0"/>
              <a:t>-scores can tell us where a value is positioned in a distribution</a:t>
            </a:r>
          </a:p>
          <a:p>
            <a:r>
              <a:rPr lang="en-US" sz="2800" dirty="0"/>
              <a:t>Is a score high or low? Likely or unlikely?</a:t>
            </a:r>
          </a:p>
          <a:p>
            <a:r>
              <a:rPr lang="en-US" sz="2800" dirty="0"/>
              <a:t>We can also use z-scores to help understand how common certain score values are.</a:t>
            </a:r>
          </a:p>
          <a:p>
            <a:endParaRPr lang="en-US" sz="2800" dirty="0"/>
          </a:p>
          <a:p>
            <a:r>
              <a:rPr lang="en-US" sz="2800" dirty="0" err="1"/>
              <a:t>E.g</a:t>
            </a:r>
            <a:r>
              <a:rPr lang="en-US" sz="2800" dirty="0"/>
              <a:t> IQ scores have a mean of 100 and SD of 16.  What range of scores encompass 95% of people in the middle?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Why make things complicated by having a null hypothesis as well?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We can’t prove that something is true, but we can prove something to be false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The null hypothesis provides a common starting assumption (</a:t>
            </a:r>
            <a:r>
              <a:rPr lang="en-GB" sz="3200" dirty="0" err="1">
                <a:latin typeface="Arial" pitchFamily="-108" charset="0"/>
              </a:rPr>
              <a:t>eg</a:t>
            </a:r>
            <a:r>
              <a:rPr lang="en-GB" sz="3200" dirty="0">
                <a:latin typeface="Arial" pitchFamily="-108" charset="0"/>
              </a:rPr>
              <a:t> the difference between populations is 0)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Arial" pitchFamily="-108" charset="0"/>
              </a:rPr>
              <a:t>We can then ask: are any effects found in the sample so big that we can reject the notion that the true population difference is 0?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Hypothesis testing at work (2)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The lottery winner takes the happiness test 6-months later. They score 80.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This gives them a </a:t>
            </a:r>
            <a:r>
              <a:rPr lang="en-GB" dirty="0" err="1">
                <a:latin typeface="Arial" pitchFamily="-108" charset="0"/>
              </a:rPr>
              <a:t>z</a:t>
            </a:r>
            <a:r>
              <a:rPr lang="en-GB" dirty="0">
                <a:latin typeface="Arial" pitchFamily="-108" charset="0"/>
              </a:rPr>
              <a:t>-score of 1 (10 points above the mean, with SD=10)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This isn’t an extreme or unusual score. A </a:t>
            </a:r>
            <a:r>
              <a:rPr lang="en-GB" dirty="0" err="1">
                <a:latin typeface="Arial" pitchFamily="-108" charset="0"/>
              </a:rPr>
              <a:t>z</a:t>
            </a:r>
            <a:r>
              <a:rPr lang="en-GB" dirty="0">
                <a:latin typeface="Arial" pitchFamily="-108" charset="0"/>
              </a:rPr>
              <a:t>-score of 1.64 would be required to be in top 5% of happy people.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We can’t justify rejecting the null hypothesis, and this study is inconclusive.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There isn’t enough evidence that population 1 is different from population 2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(Research Evidence from Brickman et al. (1978))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Errors in hypothesis testing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Type 1 error: Rejecting the null hypothesis when it is in reality true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GB" sz="2800" dirty="0">
                <a:latin typeface="Arial" pitchFamily="-108" charset="0"/>
                <a:ea typeface="ＭＳ Ｐゴシック" pitchFamily="-108" charset="-128"/>
                <a:sym typeface="Symbol" pitchFamily="-108" charset="2"/>
              </a:rPr>
              <a:t> - probability of a type I error</a:t>
            </a:r>
            <a:endParaRPr lang="en-GB" sz="2800" dirty="0">
              <a:latin typeface="Arial" pitchFamily="-108" charset="0"/>
              <a:ea typeface="ＭＳ Ｐゴシック" pitchFamily="-108" charset="-128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Type II error: Not rejecting the null hypothesis when it is false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GB" sz="2800" dirty="0">
                <a:latin typeface="Arial" pitchFamily="-108" charset="0"/>
                <a:ea typeface="ＭＳ Ｐゴシック" pitchFamily="-108" charset="-128"/>
                <a:sym typeface="Symbol" pitchFamily="-108" charset="2"/>
              </a:rPr>
              <a:t> - probability of a type II error</a:t>
            </a:r>
            <a:endParaRPr lang="en-GB" sz="2800" dirty="0">
              <a:latin typeface="Arial" pitchFamily="-108" charset="0"/>
              <a:ea typeface="ＭＳ Ｐゴシック" pitchFamily="-108" charset="-128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Remember to consider whether a test is one-tailed or two tailed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43" y="1888230"/>
            <a:ext cx="7497610" cy="4969770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Errors in hypothesis testing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cetate2.jpg                                                   00001756Macintosh HD                   ABA78158:"/>
          <p:cNvPicPr>
            <a:picLocks noChangeAspect="1" noChangeArrowheads="1"/>
          </p:cNvPicPr>
          <p:nvPr/>
        </p:nvPicPr>
        <p:blipFill>
          <a:blip r:embed="rId2"/>
          <a:srcRect l="5931" t="5942" b="17590"/>
          <a:stretch>
            <a:fillRect/>
          </a:stretch>
        </p:blipFill>
        <p:spPr bwMode="auto">
          <a:xfrm>
            <a:off x="304800" y="1997040"/>
            <a:ext cx="8458200" cy="4595813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latin typeface="Comic Sans MS" pitchFamily="-108" charset="0"/>
              </a:rPr>
              <a:t>Errors in hypothesis testing:</a:t>
            </a:r>
          </a:p>
          <a:p>
            <a:pPr algn="ctr" eaLnBrk="1" hangingPunct="1"/>
            <a:r>
              <a:rPr lang="en-US" sz="3600" dirty="0">
                <a:latin typeface="Comic Sans MS" pitchFamily="-108" charset="0"/>
              </a:rPr>
              <a:t>T</a:t>
            </a:r>
            <a:r>
              <a:rPr lang="en-GB" sz="3600" dirty="0">
                <a:latin typeface="Comic Sans MS" pitchFamily="-108" charset="0"/>
              </a:rPr>
              <a:t>he analogy of jury decisions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02" y="1981200"/>
            <a:ext cx="8879838" cy="4114800"/>
          </a:xfrm>
        </p:spPr>
        <p:txBody>
          <a:bodyPr/>
          <a:lstStyle/>
          <a:p>
            <a:r>
              <a:rPr lang="en-US" dirty="0"/>
              <a:t>We need to be comfortable with notions of central tendency and variability to understand many psychological phenomena</a:t>
            </a:r>
          </a:p>
          <a:p>
            <a:r>
              <a:rPr lang="en-US" dirty="0"/>
              <a:t>The normal distribution is important for thinking about how to interpret descriptive data</a:t>
            </a:r>
          </a:p>
          <a:p>
            <a:r>
              <a:rPr lang="en-US" dirty="0"/>
              <a:t>Hypothesis testing examines whether the null hypothesis can adequately explain the observed pattern of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l="14575" r="2267" b="8499"/>
          <a:stretch>
            <a:fillRect/>
          </a:stretch>
        </p:blipFill>
        <p:spPr bwMode="auto">
          <a:xfrm>
            <a:off x="2176313" y="1"/>
            <a:ext cx="6967687" cy="2715490"/>
          </a:xfrm>
          <a:prstGeom prst="rect">
            <a:avLst/>
          </a:prstGeom>
          <a:noFill/>
        </p:spPr>
      </p:pic>
      <p:pic>
        <p:nvPicPr>
          <p:cNvPr id="5" name="Picture 4" descr="Screen Shot 2013-10-21 at 11.14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70" y="2415859"/>
            <a:ext cx="4608870" cy="44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question involve?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981200"/>
            <a:ext cx="8851273" cy="4114800"/>
          </a:xfrm>
        </p:spPr>
        <p:txBody>
          <a:bodyPr/>
          <a:lstStyle/>
          <a:p>
            <a:r>
              <a:rPr lang="en-US" dirty="0"/>
              <a:t>A sketch and rough estimate</a:t>
            </a:r>
          </a:p>
          <a:p>
            <a:r>
              <a:rPr lang="en-US" dirty="0"/>
              <a:t>What precise z-score(s) are needed</a:t>
            </a:r>
          </a:p>
          <a:p>
            <a:pPr lvl="1"/>
            <a:r>
              <a:rPr lang="en-US" dirty="0"/>
              <a:t>What z score corresponds to 47.5%?</a:t>
            </a:r>
          </a:p>
          <a:p>
            <a:pPr lvl="1"/>
            <a:r>
              <a:rPr lang="en-US" dirty="0"/>
              <a:t>z=1.96 and z=-1.96</a:t>
            </a:r>
          </a:p>
          <a:p>
            <a:r>
              <a:rPr lang="en-US" dirty="0"/>
              <a:t>Does this match any sketch?</a:t>
            </a:r>
          </a:p>
          <a:p>
            <a:r>
              <a:rPr lang="en-US" dirty="0"/>
              <a:t>What are the corresponding raw scores?</a:t>
            </a:r>
          </a:p>
          <a:p>
            <a:pPr lvl="1"/>
            <a:r>
              <a:rPr lang="en-US" i="1" dirty="0"/>
              <a:t>X=z(SD) + M, </a:t>
            </a:r>
          </a:p>
          <a:p>
            <a:pPr lvl="1"/>
            <a:r>
              <a:rPr lang="en-US" i="1" dirty="0"/>
              <a:t>X=1.96(16) + 100, X= 131.36</a:t>
            </a:r>
          </a:p>
          <a:p>
            <a:pPr lvl="1"/>
            <a:r>
              <a:rPr lang="en-US" i="1" dirty="0"/>
              <a:t>And X=-1.96(16)+100, X=68.64</a:t>
            </a:r>
          </a:p>
        </p:txBody>
      </p:sp>
    </p:spTree>
    <p:extLst>
      <p:ext uri="{BB962C8B-B14F-4D97-AF65-F5344CB8AC3E}">
        <p14:creationId xmlns:p14="http://schemas.microsoft.com/office/powerpoint/2010/main" val="41566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 and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99" y="1981200"/>
            <a:ext cx="8552425" cy="4114800"/>
          </a:xfrm>
        </p:spPr>
        <p:txBody>
          <a:bodyPr/>
          <a:lstStyle/>
          <a:p>
            <a:r>
              <a:rPr lang="en-US" dirty="0"/>
              <a:t>Z-scores could be used to adjust a set of values into a different scale</a:t>
            </a:r>
          </a:p>
          <a:p>
            <a:pPr lvl="1"/>
            <a:r>
              <a:rPr lang="en-US" dirty="0"/>
              <a:t>A test produces a mean mark of 30 correct answers, with a standard deviation of 8</a:t>
            </a:r>
          </a:p>
          <a:p>
            <a:pPr lvl="1"/>
            <a:r>
              <a:rPr lang="en-US" dirty="0"/>
              <a:t>Converting this to an IQ scale (where the mean=100, SD=16)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24894"/>
          </a:xfrm>
        </p:spPr>
        <p:txBody>
          <a:bodyPr/>
          <a:lstStyle/>
          <a:p>
            <a:r>
              <a:rPr lang="en-US" dirty="0"/>
              <a:t>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3125"/>
            <a:ext cx="9144000" cy="3740727"/>
          </a:xfrm>
        </p:spPr>
        <p:txBody>
          <a:bodyPr/>
          <a:lstStyle/>
          <a:p>
            <a:r>
              <a:rPr lang="en-US" sz="2800" dirty="0"/>
              <a:t>Large z-scores (whether plus or minus values) represent unusual outcomes</a:t>
            </a:r>
          </a:p>
          <a:p>
            <a:pPr lvl="1"/>
            <a:r>
              <a:rPr lang="en-US" sz="2400" dirty="0"/>
              <a:t>Most scores fall in the middle of a distribution</a:t>
            </a:r>
          </a:p>
          <a:p>
            <a:r>
              <a:rPr lang="en-US" sz="2800" dirty="0"/>
              <a:t>So far this term, we have looked at descriptive statistics</a:t>
            </a:r>
          </a:p>
          <a:p>
            <a:pPr lvl="1"/>
            <a:r>
              <a:rPr lang="en-US" sz="2400" dirty="0"/>
              <a:t>Z-scores are an example of this</a:t>
            </a:r>
          </a:p>
          <a:p>
            <a:r>
              <a:rPr lang="en-US" sz="2800" dirty="0"/>
              <a:t>Often in psychology, we need to work with inferential statistics</a:t>
            </a:r>
          </a:p>
          <a:p>
            <a:r>
              <a:rPr lang="en-US" sz="2800" dirty="0"/>
              <a:t>What is the difference between the two?</a:t>
            </a:r>
          </a:p>
          <a:p>
            <a:pPr lvl="1"/>
            <a:r>
              <a:rPr lang="en-US" sz="2400" dirty="0"/>
              <a:t>How many slides do I use in a lecture?</a:t>
            </a:r>
          </a:p>
          <a:p>
            <a:pPr lvl="1"/>
            <a:r>
              <a:rPr lang="en-US" sz="2400" dirty="0"/>
              <a:t>Will I move to the next slide within 60 seconds?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testing and probabilities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83" y="1981200"/>
            <a:ext cx="9029417" cy="4114800"/>
          </a:xfrm>
        </p:spPr>
        <p:txBody>
          <a:bodyPr/>
          <a:lstStyle/>
          <a:p>
            <a:r>
              <a:rPr lang="en-US" dirty="0"/>
              <a:t>Hypothesis testing uses probabilities to help decide whether the outcome of a study (results for a </a:t>
            </a:r>
            <a:r>
              <a:rPr lang="en-US" dirty="0">
                <a:solidFill>
                  <a:srgbClr val="00B050"/>
                </a:solidFill>
              </a:rPr>
              <a:t>sample</a:t>
            </a:r>
            <a:r>
              <a:rPr lang="en-US" dirty="0"/>
              <a:t>) support a particular theory or practical innovation (which applies to a </a:t>
            </a:r>
            <a:r>
              <a:rPr lang="en-US" dirty="0">
                <a:solidFill>
                  <a:srgbClr val="00B050"/>
                </a:solidFill>
              </a:rPr>
              <a:t>population</a:t>
            </a:r>
            <a:r>
              <a:rPr lang="en-US" dirty="0"/>
              <a:t>)</a:t>
            </a:r>
          </a:p>
          <a:p>
            <a:r>
              <a:rPr lang="en-US" dirty="0"/>
              <a:t>Illustrates the distinction between </a:t>
            </a:r>
            <a:r>
              <a:rPr lang="en-US" dirty="0">
                <a:solidFill>
                  <a:srgbClr val="C00000"/>
                </a:solidFill>
              </a:rPr>
              <a:t>descriptive statistics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inferential statistics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29" y="1981200"/>
            <a:ext cx="8765636" cy="4114800"/>
          </a:xfrm>
        </p:spPr>
        <p:txBody>
          <a:bodyPr/>
          <a:lstStyle/>
          <a:p>
            <a:r>
              <a:rPr lang="en-US" dirty="0"/>
              <a:t>“Next time someone tells you they don’t believe a small sample poll can possibly tell you anything, just say to them ‘OK, then. Next time you have to have a blood test, why don’t you ask them to take the whole lot?’”</a:t>
            </a:r>
          </a:p>
          <a:p>
            <a:pPr lvl="1"/>
            <a:r>
              <a:rPr lang="en-US" dirty="0"/>
              <a:t>British opinion pollster </a:t>
            </a:r>
            <a:r>
              <a:rPr lang="en-US"/>
              <a:t>Nick Moon in </a:t>
            </a:r>
            <a:r>
              <a:rPr lang="en-US" i="1" dirty="0"/>
              <a:t>Significance, March 2010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population of 100 scores</a:t>
            </a:r>
          </a:p>
        </p:txBody>
      </p:sp>
      <p:pic>
        <p:nvPicPr>
          <p:cNvPr id="6" name="Picture 5" descr="Screen Shot 2012-10-26 at 15.0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" y="1887544"/>
            <a:ext cx="9143842" cy="3886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6863" y="6161564"/>
            <a:ext cx="3172203" cy="643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"/>
                <a:cs typeface="Cambria"/>
              </a:rPr>
              <a:t>Take a sample of 5 scores</a:t>
            </a:r>
          </a:p>
        </p:txBody>
      </p:sp>
    </p:spTree>
    <p:extLst>
      <p:ext uri="{BB962C8B-B14F-4D97-AF65-F5344CB8AC3E}">
        <p14:creationId xmlns:p14="http://schemas.microsoft.com/office/powerpoint/2010/main" val="153064271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16122</TotalTime>
  <Words>1095</Words>
  <Application>Microsoft Macintosh PowerPoint</Application>
  <PresentationFormat>On-screen Show (4:3)</PresentationFormat>
  <Paragraphs>101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</vt:lpstr>
      <vt:lpstr>Comic Sans MS</vt:lpstr>
      <vt:lpstr>Times</vt:lpstr>
      <vt:lpstr>Blank</vt:lpstr>
      <vt:lpstr>Learning outcomes</vt:lpstr>
      <vt:lpstr>Z-scores</vt:lpstr>
      <vt:lpstr>PowerPoint Presentation</vt:lpstr>
      <vt:lpstr>What does this question involve?</vt:lpstr>
      <vt:lpstr>Z-scores and scaling</vt:lpstr>
      <vt:lpstr>Probabilities</vt:lpstr>
      <vt:lpstr>Inferential testing and probabilities</vt:lpstr>
      <vt:lpstr>Something to think about</vt:lpstr>
      <vt:lpstr>A population of 100 scores</vt:lpstr>
      <vt:lpstr>Sample of 5 scores</vt:lpstr>
      <vt:lpstr>Samples of 20 numbers</vt:lpstr>
      <vt:lpstr>Hypothesis testing</vt:lpstr>
      <vt:lpstr>Sample and populations</vt:lpstr>
      <vt:lpstr>Samples and overlapping populations</vt:lpstr>
      <vt:lpstr>Sample and separate populations</vt:lpstr>
      <vt:lpstr>Hypothesis testing (2)</vt:lpstr>
      <vt:lpstr>Hypothesis testing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John Towse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Towse, John</cp:lastModifiedBy>
  <cp:revision>61</cp:revision>
  <dcterms:created xsi:type="dcterms:W3CDTF">2010-11-25T14:14:29Z</dcterms:created>
  <dcterms:modified xsi:type="dcterms:W3CDTF">2022-10-27T21:31:49Z</dcterms:modified>
</cp:coreProperties>
</file>