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handoutMasterIdLst>
    <p:handoutMasterId r:id="rId25"/>
  </p:handoutMasterIdLst>
  <p:sldIdLst>
    <p:sldId id="275" r:id="rId2"/>
    <p:sldId id="300" r:id="rId3"/>
    <p:sldId id="298" r:id="rId4"/>
    <p:sldId id="271" r:id="rId5"/>
    <p:sldId id="267" r:id="rId6"/>
    <p:sldId id="292" r:id="rId7"/>
    <p:sldId id="283" r:id="rId8"/>
    <p:sldId id="284" r:id="rId9"/>
    <p:sldId id="293" r:id="rId10"/>
    <p:sldId id="340" r:id="rId11"/>
    <p:sldId id="341" r:id="rId12"/>
    <p:sldId id="268" r:id="rId13"/>
    <p:sldId id="269" r:id="rId14"/>
    <p:sldId id="282" r:id="rId15"/>
    <p:sldId id="314" r:id="rId16"/>
    <p:sldId id="315" r:id="rId17"/>
    <p:sldId id="312" r:id="rId18"/>
    <p:sldId id="342" r:id="rId19"/>
    <p:sldId id="338" r:id="rId20"/>
    <p:sldId id="285" r:id="rId21"/>
    <p:sldId id="330" r:id="rId22"/>
    <p:sldId id="339" r:id="rId23"/>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pitchFamily="-10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0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0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0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08" charset="0"/>
        <a:ea typeface="+mn-ea"/>
        <a:cs typeface="+mn-cs"/>
      </a:defRPr>
    </a:lvl5pPr>
    <a:lvl6pPr marL="2286000" algn="l" defTabSz="457200" rtl="0" eaLnBrk="1" latinLnBrk="0" hangingPunct="1">
      <a:defRPr sz="2400" kern="1200">
        <a:solidFill>
          <a:schemeClr val="tx1"/>
        </a:solidFill>
        <a:latin typeface="Times" pitchFamily="-108" charset="0"/>
        <a:ea typeface="+mn-ea"/>
        <a:cs typeface="+mn-cs"/>
      </a:defRPr>
    </a:lvl6pPr>
    <a:lvl7pPr marL="2743200" algn="l" defTabSz="457200" rtl="0" eaLnBrk="1" latinLnBrk="0" hangingPunct="1">
      <a:defRPr sz="2400" kern="1200">
        <a:solidFill>
          <a:schemeClr val="tx1"/>
        </a:solidFill>
        <a:latin typeface="Times" pitchFamily="-108" charset="0"/>
        <a:ea typeface="+mn-ea"/>
        <a:cs typeface="+mn-cs"/>
      </a:defRPr>
    </a:lvl7pPr>
    <a:lvl8pPr marL="3200400" algn="l" defTabSz="457200" rtl="0" eaLnBrk="1" latinLnBrk="0" hangingPunct="1">
      <a:defRPr sz="2400" kern="1200">
        <a:solidFill>
          <a:schemeClr val="tx1"/>
        </a:solidFill>
        <a:latin typeface="Times" pitchFamily="-108" charset="0"/>
        <a:ea typeface="+mn-ea"/>
        <a:cs typeface="+mn-cs"/>
      </a:defRPr>
    </a:lvl8pPr>
    <a:lvl9pPr marL="3657600" algn="l" defTabSz="457200" rtl="0" eaLnBrk="1" latinLnBrk="0" hangingPunct="1">
      <a:defRPr sz="2400" kern="1200">
        <a:solidFill>
          <a:schemeClr val="tx1"/>
        </a:solidFill>
        <a:latin typeface="Times" pitchFamily="-10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EFFA6"/>
    <a:srgbClr val="00006C"/>
    <a:srgbClr val="000080"/>
    <a:srgbClr val="FF0000"/>
    <a:srgbClr val="0000FF"/>
    <a:srgbClr val="990033"/>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14" autoAdjust="0"/>
    <p:restoredTop sz="80796" autoAdjust="0"/>
  </p:normalViewPr>
  <p:slideViewPr>
    <p:cSldViewPr snapToGrid="0">
      <p:cViewPr varScale="1">
        <p:scale>
          <a:sx n="126" d="100"/>
          <a:sy n="126" d="100"/>
        </p:scale>
        <p:origin x="2634" y="114"/>
      </p:cViewPr>
      <p:guideLst>
        <p:guide orient="horz" pos="2160"/>
        <p:guide pos="2880"/>
      </p:guideLst>
    </p:cSldViewPr>
  </p:slideViewPr>
  <p:outlineViewPr>
    <p:cViewPr>
      <p:scale>
        <a:sx n="33" d="100"/>
        <a:sy n="33" d="100"/>
      </p:scale>
      <p:origin x="0" y="1240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68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68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68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F6A4E60-298A-0F4B-B634-F9ABE0B9C839}" type="slidenum">
              <a:rPr lang="en-US"/>
              <a:pPr/>
              <a:t>‹#›</a:t>
            </a:fld>
            <a:endParaRPr lang="en-US"/>
          </a:p>
        </p:txBody>
      </p:sp>
    </p:spTree>
    <p:extLst>
      <p:ext uri="{BB962C8B-B14F-4D97-AF65-F5344CB8AC3E}">
        <p14:creationId xmlns:p14="http://schemas.microsoft.com/office/powerpoint/2010/main" val="1296525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22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AC0F786-19C4-A74C-B454-163050A97B71}" type="slidenum">
              <a:rPr lang="en-US"/>
              <a:pPr/>
              <a:t>‹#›</a:t>
            </a:fld>
            <a:endParaRPr lang="en-US"/>
          </a:p>
        </p:txBody>
      </p:sp>
    </p:spTree>
    <p:extLst>
      <p:ext uri="{BB962C8B-B14F-4D97-AF65-F5344CB8AC3E}">
        <p14:creationId xmlns:p14="http://schemas.microsoft.com/office/powerpoint/2010/main" val="156491421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08" charset="0"/>
        <a:ea typeface="+mn-ea"/>
        <a:cs typeface="+mn-cs"/>
      </a:defRPr>
    </a:lvl1pPr>
    <a:lvl2pPr marL="4572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2pPr>
    <a:lvl3pPr marL="9144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3pPr>
    <a:lvl4pPr marL="13716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4pPr>
    <a:lvl5pPr marL="18288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6A96F-5E23-864C-8B85-032DB80D3329}" type="slidenum">
              <a:rPr lang="en-US"/>
              <a:pPr/>
              <a:t>1</a:t>
            </a:fld>
            <a:endParaRPr 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D1E806-B8DF-5E47-8C57-AAD15043821E}" type="slidenum">
              <a:rPr lang="en-US"/>
              <a:pPr/>
              <a:t>12</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A5788D-C17E-044F-A825-A285B73907B1}" type="slidenum">
              <a:rPr lang="en-US"/>
              <a:pPr/>
              <a:t>13</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971FD8-0EB7-7648-A3CE-C5D67A86B4CA}" type="slidenum">
              <a:rPr lang="en-US"/>
              <a:pPr/>
              <a:t>14</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test has a mean of</a:t>
            </a:r>
            <a:r>
              <a:rPr lang="en-US" baseline="0" dirty="0"/>
              <a:t> 100 and SD of 15.</a:t>
            </a:r>
          </a:p>
          <a:p>
            <a:r>
              <a:rPr lang="en-US" baseline="0" dirty="0"/>
              <a:t>What percentage of scores will be greater than 123?</a:t>
            </a:r>
          </a:p>
          <a:p>
            <a:r>
              <a:rPr lang="en-US" baseline="0" dirty="0"/>
              <a:t>Mark gets a score of </a:t>
            </a:r>
            <a:r>
              <a:rPr lang="en-US" baseline="0" dirty="0" err="1"/>
              <a:t>z</a:t>
            </a:r>
            <a:r>
              <a:rPr lang="en-US" baseline="0" dirty="0"/>
              <a:t>=-.5. What is his relative performance?</a:t>
            </a:r>
            <a:endParaRPr lang="en-US" dirty="0"/>
          </a:p>
        </p:txBody>
      </p:sp>
      <p:sp>
        <p:nvSpPr>
          <p:cNvPr id="4" name="Slide Number Placeholder 3"/>
          <p:cNvSpPr>
            <a:spLocks noGrp="1"/>
          </p:cNvSpPr>
          <p:nvPr>
            <p:ph type="sldNum" sz="quarter" idx="10"/>
          </p:nvPr>
        </p:nvSpPr>
        <p:spPr/>
        <p:txBody>
          <a:bodyPr/>
          <a:lstStyle/>
          <a:p>
            <a:fld id="{BAC0F786-19C4-A74C-B454-163050A97B71}"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4F96EF-229C-624C-8E23-0C7C0C1DD569}" type="slidenum">
              <a:rPr lang="en-US"/>
              <a:pPr/>
              <a:t>20</a:t>
            </a:fld>
            <a:endParaRPr 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995338-42F6-DF40-8302-E4DCA6F57FDC}" type="slidenum">
              <a:rPr lang="en-US"/>
              <a:pPr/>
              <a:t>4</a:t>
            </a:fld>
            <a:endParaRPr lang="en-US"/>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70189B-7B36-484E-B7BF-6D70FC18F9FC}" type="slidenum">
              <a:rPr lang="en-US"/>
              <a:pPr/>
              <a:t>5</a:t>
            </a:fld>
            <a:endParaRPr lang="en-US"/>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29D80F-6671-8447-812A-74F203F9E78B}" type="slidenum">
              <a:rPr lang="en-US"/>
              <a:pPr/>
              <a:t>6</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C72C5E-ED98-D640-A85B-AD0616C20D78}" type="slidenum">
              <a:rPr lang="en-US"/>
              <a:pPr/>
              <a:t>7</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3DE0BF-8C8D-1D4A-BB78-145C02F06A04}" type="slidenum">
              <a:rPr lang="en-US"/>
              <a:pPr/>
              <a:t>8</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06FC56-71F3-E441-9E18-5690E75C9A29}" type="slidenum">
              <a:rPr lang="en-US"/>
              <a:pPr/>
              <a:t>9</a:t>
            </a:fld>
            <a:endParaRPr 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06FC56-71F3-E441-9E18-5690E75C9A29}" type="slidenum">
              <a:rPr lang="en-US"/>
              <a:pPr/>
              <a:t>10</a:t>
            </a:fld>
            <a:endParaRPr 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02833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06FC56-71F3-E441-9E18-5690E75C9A29}" type="slidenum">
              <a:rPr lang="en-US"/>
              <a:pPr/>
              <a:t>11</a:t>
            </a:fld>
            <a:endParaRPr 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39216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5111A2E2-F6C0-BE4B-8930-89C6A91350A6}"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0B75D69E-082E-C348-AF07-ABFCFDF1A87D}"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609600"/>
            <a:ext cx="2286000" cy="5486400"/>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0" y="609600"/>
            <a:ext cx="6705600" cy="54864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096A6C61-3DFA-DA46-AC47-2834F7138389}"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5DD3EE82-E4CC-B04E-BD6D-D516F4753F0A}"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69E2C364-752C-114E-BEB3-78B235557C73}"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smtClean="0"/>
            </a:lvl1pPr>
          </a:lstStyle>
          <a:p>
            <a:fld id="{4797DD30-CDC4-7043-B6C1-551ECF1B7965}"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smtClean="0"/>
            </a:lvl1pPr>
          </a:lstStyle>
          <a:p>
            <a:fld id="{E8B87546-BE52-3C41-A6BD-C70B7BE41B24}"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smtClean="0"/>
            </a:lvl1pPr>
          </a:lstStyle>
          <a:p>
            <a:fld id="{D7681C04-9AA7-F74E-BBA8-1EDEC7AE0A1B}"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smtClean="0"/>
            </a:lvl1pPr>
          </a:lstStyle>
          <a:p>
            <a:fld id="{4609135E-95A2-454C-B132-061118DACB31}"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smtClean="0"/>
            </a:lvl1pPr>
          </a:lstStyle>
          <a:p>
            <a:fld id="{026017E5-3CD9-EA43-BAF9-61C8B19A8FAD}"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smtClean="0"/>
            </a:lvl1pPr>
          </a:lstStyle>
          <a:p>
            <a:fld id="{617E40A7-0A35-B440-A45C-11B4CF6B407E}"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609600"/>
            <a:ext cx="9144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7860A57-30E6-7543-BC76-F888EA24AD2F}"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3600">
          <a:solidFill>
            <a:srgbClr val="000080"/>
          </a:solidFill>
          <a:latin typeface="+mj-lt"/>
          <a:ea typeface="+mj-ea"/>
          <a:cs typeface="+mj-cs"/>
        </a:defRPr>
      </a:lvl1pPr>
      <a:lvl2pPr algn="ctr" rtl="0" fontAlgn="base">
        <a:spcBef>
          <a:spcPct val="0"/>
        </a:spcBef>
        <a:spcAft>
          <a:spcPct val="0"/>
        </a:spcAft>
        <a:defRPr sz="3600">
          <a:solidFill>
            <a:srgbClr val="FEFFA6"/>
          </a:solidFill>
          <a:latin typeface="Comic Sans MS" pitchFamily="-108" charset="0"/>
        </a:defRPr>
      </a:lvl2pPr>
      <a:lvl3pPr algn="ctr" rtl="0" fontAlgn="base">
        <a:spcBef>
          <a:spcPct val="0"/>
        </a:spcBef>
        <a:spcAft>
          <a:spcPct val="0"/>
        </a:spcAft>
        <a:defRPr sz="3600">
          <a:solidFill>
            <a:srgbClr val="FEFFA6"/>
          </a:solidFill>
          <a:latin typeface="Comic Sans MS" pitchFamily="-108" charset="0"/>
        </a:defRPr>
      </a:lvl3pPr>
      <a:lvl4pPr algn="ctr" rtl="0" fontAlgn="base">
        <a:spcBef>
          <a:spcPct val="0"/>
        </a:spcBef>
        <a:spcAft>
          <a:spcPct val="0"/>
        </a:spcAft>
        <a:defRPr sz="3600">
          <a:solidFill>
            <a:srgbClr val="FEFFA6"/>
          </a:solidFill>
          <a:latin typeface="Comic Sans MS" pitchFamily="-108" charset="0"/>
        </a:defRPr>
      </a:lvl4pPr>
      <a:lvl5pPr algn="ctr" rtl="0" fontAlgn="base">
        <a:spcBef>
          <a:spcPct val="0"/>
        </a:spcBef>
        <a:spcAft>
          <a:spcPct val="0"/>
        </a:spcAft>
        <a:defRPr sz="3600">
          <a:solidFill>
            <a:srgbClr val="FEFFA6"/>
          </a:solidFill>
          <a:latin typeface="Comic Sans MS" pitchFamily="-108" charset="0"/>
        </a:defRPr>
      </a:lvl5pPr>
      <a:lvl6pPr marL="457200" algn="ctr" rtl="0" fontAlgn="base">
        <a:spcBef>
          <a:spcPct val="0"/>
        </a:spcBef>
        <a:spcAft>
          <a:spcPct val="0"/>
        </a:spcAft>
        <a:defRPr sz="3600">
          <a:solidFill>
            <a:srgbClr val="FEFFA6"/>
          </a:solidFill>
          <a:latin typeface="Comic Sans MS" pitchFamily="-108" charset="0"/>
        </a:defRPr>
      </a:lvl6pPr>
      <a:lvl7pPr marL="914400" algn="ctr" rtl="0" fontAlgn="base">
        <a:spcBef>
          <a:spcPct val="0"/>
        </a:spcBef>
        <a:spcAft>
          <a:spcPct val="0"/>
        </a:spcAft>
        <a:defRPr sz="3600">
          <a:solidFill>
            <a:srgbClr val="FEFFA6"/>
          </a:solidFill>
          <a:latin typeface="Comic Sans MS" pitchFamily="-108" charset="0"/>
        </a:defRPr>
      </a:lvl7pPr>
      <a:lvl8pPr marL="1371600" algn="ctr" rtl="0" fontAlgn="base">
        <a:spcBef>
          <a:spcPct val="0"/>
        </a:spcBef>
        <a:spcAft>
          <a:spcPct val="0"/>
        </a:spcAft>
        <a:defRPr sz="3600">
          <a:solidFill>
            <a:srgbClr val="FEFFA6"/>
          </a:solidFill>
          <a:latin typeface="Comic Sans MS" pitchFamily="-108" charset="0"/>
        </a:defRPr>
      </a:lvl8pPr>
      <a:lvl9pPr marL="1828800" algn="ctr" rtl="0" fontAlgn="base">
        <a:spcBef>
          <a:spcPct val="0"/>
        </a:spcBef>
        <a:spcAft>
          <a:spcPct val="0"/>
        </a:spcAft>
        <a:defRPr sz="3600">
          <a:solidFill>
            <a:srgbClr val="FEFFA6"/>
          </a:solidFill>
          <a:latin typeface="Comic Sans MS" pitchFamily="-10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ＭＳ Ｐゴシック" pitchFamily="-108" charset="-128"/>
        </a:defRPr>
      </a:lvl2pPr>
      <a:lvl3pPr marL="1143000" indent="-228600" algn="l" rtl="0" fontAlgn="base">
        <a:spcBef>
          <a:spcPct val="20000"/>
        </a:spcBef>
        <a:spcAft>
          <a:spcPct val="0"/>
        </a:spcAft>
        <a:buChar char="•"/>
        <a:defRPr sz="2400">
          <a:solidFill>
            <a:schemeClr val="tx1"/>
          </a:solidFill>
          <a:latin typeface="+mn-lt"/>
          <a:ea typeface="ＭＳ Ｐゴシック" pitchFamily="-108" charset="-128"/>
        </a:defRPr>
      </a:lvl3pPr>
      <a:lvl4pPr marL="1600200" indent="-228600" algn="l" rtl="0" fontAlgn="base">
        <a:spcBef>
          <a:spcPct val="20000"/>
        </a:spcBef>
        <a:spcAft>
          <a:spcPct val="0"/>
        </a:spcAft>
        <a:buChar char="–"/>
        <a:defRPr sz="2000">
          <a:solidFill>
            <a:schemeClr val="tx1"/>
          </a:solidFill>
          <a:latin typeface="+mn-lt"/>
          <a:ea typeface="ＭＳ Ｐゴシック" pitchFamily="-108" charset="-128"/>
        </a:defRPr>
      </a:lvl4pPr>
      <a:lvl5pPr marL="2057400" indent="-228600" algn="l" rtl="0" fontAlgn="base">
        <a:spcBef>
          <a:spcPct val="20000"/>
        </a:spcBef>
        <a:spcAft>
          <a:spcPct val="0"/>
        </a:spcAft>
        <a:buChar char="»"/>
        <a:defRPr sz="2000">
          <a:solidFill>
            <a:schemeClr val="tx1"/>
          </a:solidFill>
          <a:latin typeface="+mn-lt"/>
          <a:ea typeface="ＭＳ Ｐゴシック" pitchFamily="-108" charset="-128"/>
        </a:defRPr>
      </a:lvl5pPr>
      <a:lvl6pPr marL="2514600" indent="-228600" algn="l" rtl="0" fontAlgn="base">
        <a:spcBef>
          <a:spcPct val="20000"/>
        </a:spcBef>
        <a:spcAft>
          <a:spcPct val="0"/>
        </a:spcAft>
        <a:buChar char="»"/>
        <a:defRPr sz="2000">
          <a:solidFill>
            <a:schemeClr val="bg1"/>
          </a:solidFill>
          <a:latin typeface="+mn-lt"/>
          <a:ea typeface="ＭＳ Ｐゴシック" pitchFamily="-108" charset="-128"/>
        </a:defRPr>
      </a:lvl6pPr>
      <a:lvl7pPr marL="2971800" indent="-228600" algn="l" rtl="0" fontAlgn="base">
        <a:spcBef>
          <a:spcPct val="20000"/>
        </a:spcBef>
        <a:spcAft>
          <a:spcPct val="0"/>
        </a:spcAft>
        <a:buChar char="»"/>
        <a:defRPr sz="2000">
          <a:solidFill>
            <a:schemeClr val="bg1"/>
          </a:solidFill>
          <a:latin typeface="+mn-lt"/>
          <a:ea typeface="ＭＳ Ｐゴシック" pitchFamily="-108" charset="-128"/>
        </a:defRPr>
      </a:lvl7pPr>
      <a:lvl8pPr marL="3429000" indent="-228600" algn="l" rtl="0" fontAlgn="base">
        <a:spcBef>
          <a:spcPct val="20000"/>
        </a:spcBef>
        <a:spcAft>
          <a:spcPct val="0"/>
        </a:spcAft>
        <a:buChar char="»"/>
        <a:defRPr sz="2000">
          <a:solidFill>
            <a:schemeClr val="bg1"/>
          </a:solidFill>
          <a:latin typeface="+mn-lt"/>
          <a:ea typeface="ＭＳ Ｐゴシック" pitchFamily="-108" charset="-128"/>
        </a:defRPr>
      </a:lvl8pPr>
      <a:lvl9pPr marL="3886200" indent="-228600" algn="l" rtl="0" fontAlgn="base">
        <a:spcBef>
          <a:spcPct val="20000"/>
        </a:spcBef>
        <a:spcAft>
          <a:spcPct val="0"/>
        </a:spcAft>
        <a:buChar char="»"/>
        <a:defRPr sz="2000">
          <a:solidFill>
            <a:schemeClr val="bg1"/>
          </a:solidFill>
          <a:latin typeface="+mn-lt"/>
          <a:ea typeface="ＭＳ Ｐゴシック" pitchFamily="-108"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Rectangle 1030"/>
          <p:cNvSpPr>
            <a:spLocks noChangeArrowheads="1"/>
          </p:cNvSpPr>
          <p:nvPr/>
        </p:nvSpPr>
        <p:spPr bwMode="auto">
          <a:xfrm>
            <a:off x="712788" y="2282825"/>
            <a:ext cx="7772400" cy="1143000"/>
          </a:xfrm>
          <a:prstGeom prst="rect">
            <a:avLst/>
          </a:prstGeom>
          <a:noFill/>
          <a:ln w="9525">
            <a:noFill/>
            <a:miter lim="800000"/>
            <a:headEnd/>
            <a:tailEnd/>
          </a:ln>
          <a:effectLst/>
        </p:spPr>
        <p:txBody>
          <a:bodyPr anchor="ctr">
            <a:prstTxWarp prst="textNoShape">
              <a:avLst/>
            </a:prstTxWarp>
          </a:bodyPr>
          <a:lstStyle/>
          <a:p>
            <a:pPr algn="ctr" eaLnBrk="1" hangingPunct="1"/>
            <a:r>
              <a:rPr lang="en-GB" sz="3600" dirty="0">
                <a:solidFill>
                  <a:srgbClr val="000080"/>
                </a:solidFill>
                <a:latin typeface="Comic Sans MS" pitchFamily="-108" charset="0"/>
              </a:rPr>
              <a:t>PSYC 121, Week 3</a:t>
            </a:r>
          </a:p>
        </p:txBody>
      </p:sp>
      <p:sp>
        <p:nvSpPr>
          <p:cNvPr id="21511" name="Rectangle 1031"/>
          <p:cNvSpPr>
            <a:spLocks noChangeArrowheads="1"/>
          </p:cNvSpPr>
          <p:nvPr/>
        </p:nvSpPr>
        <p:spPr bwMode="auto">
          <a:xfrm>
            <a:off x="0" y="4379913"/>
            <a:ext cx="9144000" cy="1225550"/>
          </a:xfrm>
          <a:prstGeom prst="rect">
            <a:avLst/>
          </a:prstGeom>
          <a:noFill/>
          <a:ln w="9525">
            <a:noFill/>
            <a:miter lim="800000"/>
            <a:headEnd/>
            <a:tailEnd/>
          </a:ln>
          <a:effectLst/>
        </p:spPr>
        <p:txBody>
          <a:bodyPr>
            <a:prstTxWarp prst="textNoShape">
              <a:avLst/>
            </a:prstTxWarp>
          </a:bodyPr>
          <a:lstStyle/>
          <a:p>
            <a:pPr marL="342900" indent="-342900" algn="ctr" eaLnBrk="1" hangingPunct="1">
              <a:spcBef>
                <a:spcPct val="20000"/>
              </a:spcBef>
            </a:pPr>
            <a:r>
              <a:rPr lang="en-GB" sz="3200" dirty="0">
                <a:solidFill>
                  <a:srgbClr val="000080"/>
                </a:solidFill>
                <a:latin typeface="Arial" pitchFamily="-108" charset="0"/>
              </a:rPr>
              <a:t>Variability and </a:t>
            </a:r>
            <a:r>
              <a:rPr lang="en-GB" sz="3200" dirty="0" err="1">
                <a:solidFill>
                  <a:srgbClr val="000080"/>
                </a:solidFill>
                <a:latin typeface="Arial" pitchFamily="-108" charset="0"/>
              </a:rPr>
              <a:t>z</a:t>
            </a:r>
            <a:r>
              <a:rPr lang="en-GB" sz="3200" dirty="0">
                <a:solidFill>
                  <a:srgbClr val="000080"/>
                </a:solidFill>
                <a:latin typeface="Arial" pitchFamily="-108" charset="0"/>
              </a:rPr>
              <a:t>-scores</a:t>
            </a:r>
            <a:endParaRPr lang="en-GB" sz="3200" dirty="0">
              <a:solidFill>
                <a:srgbClr val="00008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0" y="2937933"/>
            <a:ext cx="2540000" cy="1143000"/>
          </a:xfrm>
        </p:spPr>
        <p:txBody>
          <a:bodyPr/>
          <a:lstStyle/>
          <a:p>
            <a:r>
              <a:rPr lang="en-US" sz="3200" dirty="0"/>
              <a:t>Exact places along a distribution</a:t>
            </a:r>
          </a:p>
        </p:txBody>
      </p:sp>
      <p:pic>
        <p:nvPicPr>
          <p:cNvPr id="2" name="Picture 1" descr="Screen Shot 2013-10-21 at 11.14.5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4262" y="0"/>
            <a:ext cx="7115405" cy="6858000"/>
          </a:xfrm>
          <a:prstGeom prst="rect">
            <a:avLst/>
          </a:prstGeom>
        </p:spPr>
      </p:pic>
      <p:sp>
        <p:nvSpPr>
          <p:cNvPr id="3" name="Oval 2"/>
          <p:cNvSpPr/>
          <p:nvPr/>
        </p:nvSpPr>
        <p:spPr bwMode="auto">
          <a:xfrm>
            <a:off x="3157436" y="2683933"/>
            <a:ext cx="889000" cy="508000"/>
          </a:xfrm>
          <a:prstGeom prst="ellipse">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08" charset="0"/>
            </a:endParaRPr>
          </a:p>
        </p:txBody>
      </p:sp>
      <p:pic>
        <p:nvPicPr>
          <p:cNvPr id="5" name="Picture 9">
            <a:extLst>
              <a:ext uri="{FF2B5EF4-FFF2-40B4-BE49-F238E27FC236}">
                <a16:creationId xmlns:a16="http://schemas.microsoft.com/office/drawing/2014/main" id="{4259746D-C8E9-9248-9977-1585AF5E98CC}"/>
              </a:ext>
            </a:extLst>
          </p:cNvPr>
          <p:cNvPicPr>
            <a:picLocks noChangeAspect="1" noChangeArrowheads="1"/>
          </p:cNvPicPr>
          <p:nvPr/>
        </p:nvPicPr>
        <p:blipFill>
          <a:blip r:embed="rId4"/>
          <a:srcRect/>
          <a:stretch>
            <a:fillRect/>
          </a:stretch>
        </p:blipFill>
        <p:spPr bwMode="auto">
          <a:xfrm>
            <a:off x="1" y="0"/>
            <a:ext cx="2801566" cy="1705763"/>
          </a:xfrm>
          <a:prstGeom prst="rect">
            <a:avLst/>
          </a:prstGeom>
          <a:noFill/>
        </p:spPr>
      </p:pic>
    </p:spTree>
    <p:extLst>
      <p:ext uri="{BB962C8B-B14F-4D97-AF65-F5344CB8AC3E}">
        <p14:creationId xmlns:p14="http://schemas.microsoft.com/office/powerpoint/2010/main" val="177589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0" y="2937933"/>
            <a:ext cx="2540000" cy="1143000"/>
          </a:xfrm>
        </p:spPr>
        <p:txBody>
          <a:bodyPr/>
          <a:lstStyle/>
          <a:p>
            <a:r>
              <a:rPr lang="en-US" sz="3200" dirty="0"/>
              <a:t>Exact places along a distribution</a:t>
            </a:r>
          </a:p>
        </p:txBody>
      </p:sp>
      <p:pic>
        <p:nvPicPr>
          <p:cNvPr id="2" name="Picture 1" descr="Screen Shot 2013-10-21 at 11.14.5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4262" y="0"/>
            <a:ext cx="7115405" cy="6858000"/>
          </a:xfrm>
          <a:prstGeom prst="rect">
            <a:avLst/>
          </a:prstGeom>
        </p:spPr>
      </p:pic>
      <p:sp>
        <p:nvSpPr>
          <p:cNvPr id="3" name="Oval 2"/>
          <p:cNvSpPr/>
          <p:nvPr/>
        </p:nvSpPr>
        <p:spPr bwMode="auto">
          <a:xfrm>
            <a:off x="3157436" y="4477425"/>
            <a:ext cx="889000" cy="444770"/>
          </a:xfrm>
          <a:prstGeom prst="ellipse">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08" charset="0"/>
            </a:endParaRPr>
          </a:p>
        </p:txBody>
      </p:sp>
    </p:spTree>
    <p:extLst>
      <p:ext uri="{BB962C8B-B14F-4D97-AF65-F5344CB8AC3E}">
        <p14:creationId xmlns:p14="http://schemas.microsoft.com/office/powerpoint/2010/main" val="2113080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a:t>Z-score distribution</a:t>
            </a:r>
          </a:p>
        </p:txBody>
      </p:sp>
      <p:sp>
        <p:nvSpPr>
          <p:cNvPr id="14339" name="Rectangle 3"/>
          <p:cNvSpPr>
            <a:spLocks noGrp="1" noChangeArrowheads="1"/>
          </p:cNvSpPr>
          <p:nvPr>
            <p:ph type="body" idx="1"/>
          </p:nvPr>
        </p:nvSpPr>
        <p:spPr>
          <a:xfrm>
            <a:off x="0" y="1981200"/>
            <a:ext cx="9144000" cy="4114800"/>
          </a:xfrm>
        </p:spPr>
        <p:txBody>
          <a:bodyPr/>
          <a:lstStyle/>
          <a:p>
            <a:pPr>
              <a:lnSpc>
                <a:spcPct val="90000"/>
              </a:lnSpc>
            </a:pPr>
            <a:r>
              <a:rPr lang="en-GB" dirty="0"/>
              <a:t>Z scores provide a nifty way to identify where a score lies relative to distribution of values.</a:t>
            </a:r>
          </a:p>
          <a:p>
            <a:pPr>
              <a:lnSpc>
                <a:spcPct val="90000"/>
              </a:lnSpc>
            </a:pPr>
            <a:r>
              <a:rPr lang="en-GB" dirty="0"/>
              <a:t>Do you spend a lot of money on clothes?</a:t>
            </a:r>
          </a:p>
          <a:p>
            <a:pPr>
              <a:lnSpc>
                <a:spcPct val="90000"/>
              </a:lnSpc>
            </a:pPr>
            <a:r>
              <a:rPr lang="en-GB" dirty="0"/>
              <a:t>An informative (if sad!) answer would be in terms of a </a:t>
            </a:r>
            <a:r>
              <a:rPr lang="en-GB" dirty="0" err="1"/>
              <a:t>z</a:t>
            </a:r>
            <a:r>
              <a:rPr lang="en-GB" dirty="0"/>
              <a:t>-score.</a:t>
            </a:r>
          </a:p>
          <a:p>
            <a:pPr lvl="1">
              <a:lnSpc>
                <a:spcPct val="90000"/>
              </a:lnSpc>
            </a:pPr>
            <a:r>
              <a:rPr lang="en-GB" sz="2400" dirty="0"/>
              <a:t>The sign of a </a:t>
            </a:r>
            <a:r>
              <a:rPr lang="en-GB" sz="2400" dirty="0" err="1"/>
              <a:t>z</a:t>
            </a:r>
            <a:r>
              <a:rPr lang="en-GB" sz="2400" dirty="0"/>
              <a:t>-score indicates whether is it above or below the mean.</a:t>
            </a:r>
          </a:p>
          <a:p>
            <a:pPr lvl="1">
              <a:lnSpc>
                <a:spcPct val="90000"/>
              </a:lnSpc>
            </a:pPr>
            <a:r>
              <a:rPr lang="en-GB" sz="2400" dirty="0"/>
              <a:t>The value of a </a:t>
            </a:r>
            <a:r>
              <a:rPr lang="en-GB" sz="2400" dirty="0" err="1"/>
              <a:t>z</a:t>
            </a:r>
            <a:r>
              <a:rPr lang="en-GB" sz="2400" dirty="0"/>
              <a:t>-score indicates the distance from the mean in term of the number of standard deviations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1000"/>
                                        <p:tgtEl>
                                          <p:spTgt spid="14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fade">
                                      <p:cBhvr>
                                        <p:cTn id="12" dur="1000"/>
                                        <p:tgtEl>
                                          <p:spTgt spid="14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fade">
                                      <p:cBhvr>
                                        <p:cTn id="17" dur="1000"/>
                                        <p:tgtEl>
                                          <p:spTgt spid="14339">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339">
                                            <p:txEl>
                                              <p:pRg st="3" end="3"/>
                                            </p:txEl>
                                          </p:spTgt>
                                        </p:tgtEl>
                                        <p:attrNameLst>
                                          <p:attrName>style.visibility</p:attrName>
                                        </p:attrNameLst>
                                      </p:cBhvr>
                                      <p:to>
                                        <p:strVal val="visible"/>
                                      </p:to>
                                    </p:set>
                                    <p:animEffect transition="in" filter="fade">
                                      <p:cBhvr>
                                        <p:cTn id="20" dur="1000"/>
                                        <p:tgtEl>
                                          <p:spTgt spid="14339">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animEffect transition="in" filter="fade">
                                      <p:cBhvr>
                                        <p:cTn id="23" dur="1000"/>
                                        <p:tgtEl>
                                          <p:spTgt spid="143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0" y="609600"/>
            <a:ext cx="7772400" cy="1143000"/>
          </a:xfrm>
          <a:prstGeom prst="rect">
            <a:avLst/>
          </a:prstGeom>
          <a:noFill/>
          <a:ln w="9525">
            <a:noFill/>
            <a:miter lim="800000"/>
            <a:headEnd/>
            <a:tailEnd/>
          </a:ln>
          <a:effectLst/>
        </p:spPr>
        <p:txBody>
          <a:bodyPr anchor="ctr">
            <a:prstTxWarp prst="textNoShape">
              <a:avLst/>
            </a:prstTxWarp>
          </a:bodyPr>
          <a:lstStyle/>
          <a:p>
            <a:pPr algn="ctr" eaLnBrk="1" hangingPunct="1"/>
            <a:r>
              <a:rPr lang="en-GB" sz="3600" dirty="0">
                <a:solidFill>
                  <a:srgbClr val="000000"/>
                </a:solidFill>
                <a:latin typeface="Comic Sans MS" pitchFamily="-108" charset="0"/>
              </a:rPr>
              <a:t>Formulae</a:t>
            </a:r>
          </a:p>
        </p:txBody>
      </p:sp>
      <p:sp>
        <p:nvSpPr>
          <p:cNvPr id="15365" name="Text Box 5"/>
          <p:cNvSpPr txBox="1">
            <a:spLocks noChangeArrowheads="1"/>
          </p:cNvSpPr>
          <p:nvPr/>
        </p:nvSpPr>
        <p:spPr bwMode="auto">
          <a:xfrm>
            <a:off x="365125" y="2786063"/>
            <a:ext cx="2063750" cy="641350"/>
          </a:xfrm>
          <a:prstGeom prst="rect">
            <a:avLst/>
          </a:prstGeom>
          <a:noFill/>
          <a:ln w="9525">
            <a:noFill/>
            <a:miter lim="800000"/>
            <a:headEnd/>
            <a:tailEnd/>
          </a:ln>
          <a:effectLst/>
        </p:spPr>
        <p:txBody>
          <a:bodyPr wrap="none">
            <a:prstTxWarp prst="textNoShape">
              <a:avLst/>
            </a:prstTxWarp>
            <a:spAutoFit/>
          </a:bodyPr>
          <a:lstStyle/>
          <a:p>
            <a:r>
              <a:rPr lang="en-GB" sz="3600" dirty="0">
                <a:solidFill>
                  <a:srgbClr val="000000"/>
                </a:solidFill>
                <a:latin typeface="Arial" pitchFamily="-108" charset="0"/>
              </a:rPr>
              <a:t>To find z</a:t>
            </a:r>
            <a:r>
              <a:rPr lang="en-GB" sz="3600" dirty="0">
                <a:solidFill>
                  <a:schemeClr val="bg1"/>
                </a:solidFill>
                <a:latin typeface="Arial" pitchFamily="-108" charset="0"/>
              </a:rPr>
              <a:t>:</a:t>
            </a:r>
            <a:endParaRPr lang="en-GB" dirty="0">
              <a:solidFill>
                <a:schemeClr val="bg1"/>
              </a:solidFill>
            </a:endParaRPr>
          </a:p>
        </p:txBody>
      </p:sp>
      <p:sp>
        <p:nvSpPr>
          <p:cNvPr id="15366" name="Text Box 6"/>
          <p:cNvSpPr txBox="1">
            <a:spLocks noChangeArrowheads="1"/>
          </p:cNvSpPr>
          <p:nvPr/>
        </p:nvSpPr>
        <p:spPr bwMode="auto">
          <a:xfrm>
            <a:off x="609600" y="5105400"/>
            <a:ext cx="2141538" cy="641350"/>
          </a:xfrm>
          <a:prstGeom prst="rect">
            <a:avLst/>
          </a:prstGeom>
          <a:noFill/>
          <a:ln w="9525">
            <a:noFill/>
            <a:miter lim="800000"/>
            <a:headEnd/>
            <a:tailEnd/>
          </a:ln>
          <a:effectLst/>
        </p:spPr>
        <p:txBody>
          <a:bodyPr wrap="none">
            <a:prstTxWarp prst="textNoShape">
              <a:avLst/>
            </a:prstTxWarp>
            <a:spAutoFit/>
          </a:bodyPr>
          <a:lstStyle/>
          <a:p>
            <a:r>
              <a:rPr lang="en-GB" sz="3600" dirty="0">
                <a:solidFill>
                  <a:srgbClr val="000000"/>
                </a:solidFill>
                <a:latin typeface="Arial" pitchFamily="-108" charset="0"/>
              </a:rPr>
              <a:t>To find X</a:t>
            </a:r>
            <a:r>
              <a:rPr lang="en-GB" sz="3600" dirty="0">
                <a:solidFill>
                  <a:schemeClr val="bg1"/>
                </a:solidFill>
                <a:latin typeface="Arial" pitchFamily="-108" charset="0"/>
              </a:rPr>
              <a:t>:</a:t>
            </a:r>
            <a:endParaRPr lang="en-GB" dirty="0">
              <a:solidFill>
                <a:schemeClr val="bg1"/>
              </a:solidFill>
            </a:endParaRPr>
          </a:p>
        </p:txBody>
      </p:sp>
      <p:sp>
        <p:nvSpPr>
          <p:cNvPr id="15367" name="Text Box 7"/>
          <p:cNvSpPr txBox="1">
            <a:spLocks noChangeArrowheads="1"/>
          </p:cNvSpPr>
          <p:nvPr/>
        </p:nvSpPr>
        <p:spPr bwMode="auto">
          <a:xfrm>
            <a:off x="6184900" y="1563688"/>
            <a:ext cx="2725738" cy="457200"/>
          </a:xfrm>
          <a:prstGeom prst="rect">
            <a:avLst/>
          </a:prstGeom>
          <a:noFill/>
          <a:ln w="9525">
            <a:noFill/>
            <a:miter lim="800000"/>
            <a:headEnd/>
            <a:tailEnd/>
          </a:ln>
          <a:effectLst/>
        </p:spPr>
        <p:txBody>
          <a:bodyPr wrap="none">
            <a:prstTxWarp prst="textNoShape">
              <a:avLst/>
            </a:prstTxWarp>
            <a:spAutoFit/>
          </a:bodyPr>
          <a:lstStyle/>
          <a:p>
            <a:r>
              <a:rPr lang="en-US" dirty="0">
                <a:solidFill>
                  <a:srgbClr val="000000"/>
                </a:solidFill>
                <a:latin typeface="Arial" pitchFamily="-108" charset="0"/>
              </a:rPr>
              <a:t>Standard deviation</a:t>
            </a:r>
            <a:endParaRPr lang="en-US" dirty="0">
              <a:solidFill>
                <a:srgbClr val="000000"/>
              </a:solidFill>
            </a:endParaRPr>
          </a:p>
        </p:txBody>
      </p:sp>
      <p:sp>
        <p:nvSpPr>
          <p:cNvPr id="15368" name="Text Box 8"/>
          <p:cNvSpPr txBox="1">
            <a:spLocks noChangeArrowheads="1"/>
          </p:cNvSpPr>
          <p:nvPr/>
        </p:nvSpPr>
        <p:spPr bwMode="auto">
          <a:xfrm>
            <a:off x="5949950" y="903288"/>
            <a:ext cx="946150" cy="457200"/>
          </a:xfrm>
          <a:prstGeom prst="rect">
            <a:avLst/>
          </a:prstGeom>
          <a:noFill/>
          <a:ln w="9525">
            <a:noFill/>
            <a:miter lim="800000"/>
            <a:headEnd/>
            <a:tailEnd/>
          </a:ln>
          <a:effectLst/>
        </p:spPr>
        <p:txBody>
          <a:bodyPr wrap="none">
            <a:prstTxWarp prst="textNoShape">
              <a:avLst/>
            </a:prstTxWarp>
            <a:spAutoFit/>
          </a:bodyPr>
          <a:lstStyle/>
          <a:p>
            <a:r>
              <a:rPr lang="en-US" dirty="0">
                <a:solidFill>
                  <a:srgbClr val="000000"/>
                </a:solidFill>
                <a:latin typeface="Arial" pitchFamily="-108" charset="0"/>
              </a:rPr>
              <a:t>Mean</a:t>
            </a:r>
            <a:endParaRPr lang="en-US" dirty="0">
              <a:solidFill>
                <a:srgbClr val="000000"/>
              </a:solidFill>
            </a:endParaRPr>
          </a:p>
        </p:txBody>
      </p:sp>
      <p:sp>
        <p:nvSpPr>
          <p:cNvPr id="15369" name="Line 9"/>
          <p:cNvSpPr>
            <a:spLocks noChangeShapeType="1"/>
          </p:cNvSpPr>
          <p:nvPr/>
        </p:nvSpPr>
        <p:spPr bwMode="auto">
          <a:xfrm flipH="1">
            <a:off x="5613400" y="1349375"/>
            <a:ext cx="849313" cy="1368425"/>
          </a:xfrm>
          <a:prstGeom prst="line">
            <a:avLst/>
          </a:prstGeom>
          <a:noFill/>
          <a:ln w="28575">
            <a:solidFill>
              <a:srgbClr val="FF0000"/>
            </a:solidFill>
            <a:round/>
            <a:headEnd/>
            <a:tailEnd type="triangle" w="med" len="med"/>
          </a:ln>
          <a:effectLst/>
        </p:spPr>
        <p:txBody>
          <a:bodyPr wrap="none" anchor="ctr">
            <a:prstTxWarp prst="textNoShape">
              <a:avLst/>
            </a:prstTxWarp>
          </a:bodyPr>
          <a:lstStyle/>
          <a:p>
            <a:endParaRPr lang="en-US"/>
          </a:p>
        </p:txBody>
      </p:sp>
      <p:sp>
        <p:nvSpPr>
          <p:cNvPr id="15370" name="Line 10"/>
          <p:cNvSpPr>
            <a:spLocks noChangeShapeType="1"/>
          </p:cNvSpPr>
          <p:nvPr/>
        </p:nvSpPr>
        <p:spPr bwMode="auto">
          <a:xfrm flipH="1">
            <a:off x="5449888" y="2017713"/>
            <a:ext cx="1585912" cy="1565275"/>
          </a:xfrm>
          <a:prstGeom prst="line">
            <a:avLst/>
          </a:prstGeom>
          <a:noFill/>
          <a:ln w="28575">
            <a:solidFill>
              <a:srgbClr val="FF0000"/>
            </a:solidFill>
            <a:round/>
            <a:headEnd/>
            <a:tailEnd type="triangle" w="med" len="med"/>
          </a:ln>
          <a:effectLst/>
        </p:spPr>
        <p:txBody>
          <a:bodyPr wrap="none" anchor="ctr">
            <a:prstTxWarp prst="textNoShape">
              <a:avLst/>
            </a:prstTxWarp>
          </a:bodyPr>
          <a:lstStyle/>
          <a:p>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825B2FE-3ACF-EA44-9C2A-F04509689820}"/>
                  </a:ext>
                </a:extLst>
              </p:cNvPr>
              <p:cNvSpPr txBox="1"/>
              <p:nvPr/>
            </p:nvSpPr>
            <p:spPr>
              <a:xfrm>
                <a:off x="3569748" y="2739312"/>
                <a:ext cx="2266950" cy="9221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𝑧</m:t>
                      </m:r>
                      <m:r>
                        <a:rPr lang="en-GB" sz="3200" b="0" i="1" smtClean="0">
                          <a:latin typeface="Cambria Math" panose="02040503050406030204" pitchFamily="18" charset="0"/>
                        </a:rPr>
                        <m:t>=</m:t>
                      </m:r>
                      <m:f>
                        <m:fPr>
                          <m:ctrlPr>
                            <a:rPr lang="en-GB" sz="3200" i="1">
                              <a:latin typeface="Cambria Math" panose="02040503050406030204" pitchFamily="18" charset="0"/>
                            </a:rPr>
                          </m:ctrlPr>
                        </m:fPr>
                        <m:num>
                          <m:r>
                            <a:rPr lang="en-GB" sz="3200" b="0" i="1" smtClean="0">
                              <a:latin typeface="Cambria Math" panose="02040503050406030204" pitchFamily="18" charset="0"/>
                            </a:rPr>
                            <m:t>𝑋</m:t>
                          </m:r>
                          <m:r>
                            <a:rPr lang="en-GB" sz="3200" b="0" i="1" smtClean="0">
                              <a:latin typeface="Cambria Math" panose="02040503050406030204" pitchFamily="18" charset="0"/>
                            </a:rPr>
                            <m:t>−</m:t>
                          </m:r>
                          <m:r>
                            <a:rPr lang="en-GB" sz="3200" b="0" i="1" smtClean="0">
                              <a:latin typeface="Cambria Math" panose="02040503050406030204" pitchFamily="18" charset="0"/>
                            </a:rPr>
                            <m:t>𝑀</m:t>
                          </m:r>
                        </m:num>
                        <m:den>
                          <m:r>
                            <a:rPr lang="en-GB" sz="3200" b="0" i="1" smtClean="0">
                              <a:latin typeface="Cambria Math" panose="02040503050406030204" pitchFamily="18" charset="0"/>
                            </a:rPr>
                            <m:t>𝑆𝐷</m:t>
                          </m:r>
                        </m:den>
                      </m:f>
                    </m:oMath>
                  </m:oMathPara>
                </a14:m>
                <a:endParaRPr lang="en-US" sz="3200" dirty="0"/>
              </a:p>
            </p:txBody>
          </p:sp>
        </mc:Choice>
        <mc:Fallback xmlns="">
          <p:sp>
            <p:nvSpPr>
              <p:cNvPr id="11" name="TextBox 10">
                <a:extLst>
                  <a:ext uri="{FF2B5EF4-FFF2-40B4-BE49-F238E27FC236}">
                    <a16:creationId xmlns:a16="http://schemas.microsoft.com/office/drawing/2014/main" id="{6825B2FE-3ACF-EA44-9C2A-F04509689820}"/>
                  </a:ext>
                </a:extLst>
              </p:cNvPr>
              <p:cNvSpPr txBox="1">
                <a:spLocks noRot="1" noChangeAspect="1" noMove="1" noResize="1" noEditPoints="1" noAdjustHandles="1" noChangeArrowheads="1" noChangeShapeType="1" noTextEdit="1"/>
              </p:cNvSpPr>
              <p:nvPr/>
            </p:nvSpPr>
            <p:spPr>
              <a:xfrm>
                <a:off x="3569748" y="2739312"/>
                <a:ext cx="2266950" cy="922176"/>
              </a:xfrm>
              <a:prstGeom prst="rect">
                <a:avLst/>
              </a:prstGeom>
              <a:blipFill>
                <a:blip r:embed="rId3"/>
                <a:stretch>
                  <a:fillRect t="-1389" b="-13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5CE6B49-CAC6-B843-966E-BC3D8ED72153}"/>
                  </a:ext>
                </a:extLst>
              </p:cNvPr>
              <p:cNvSpPr txBox="1"/>
              <p:nvPr/>
            </p:nvSpPr>
            <p:spPr>
              <a:xfrm>
                <a:off x="3569748" y="5105400"/>
                <a:ext cx="3001962"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𝑋</m:t>
                      </m:r>
                      <m:r>
                        <a:rPr lang="en-GB" sz="3200" b="0" i="1" smtClean="0">
                          <a:latin typeface="Cambria Math" panose="02040503050406030204" pitchFamily="18" charset="0"/>
                        </a:rPr>
                        <m:t>=</m:t>
                      </m:r>
                      <m:r>
                        <a:rPr lang="en-GB" sz="3200" i="1" smtClean="0">
                          <a:latin typeface="Cambria Math" panose="02040503050406030204" pitchFamily="18" charset="0"/>
                        </a:rPr>
                        <m:t>𝑧</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𝑆𝐷</m:t>
                          </m:r>
                        </m:e>
                      </m:d>
                      <m:r>
                        <a:rPr lang="en-GB" sz="3200" b="0" i="1" smtClean="0">
                          <a:latin typeface="Cambria Math" panose="02040503050406030204" pitchFamily="18" charset="0"/>
                        </a:rPr>
                        <m:t>+</m:t>
                      </m:r>
                      <m:r>
                        <a:rPr lang="en-GB" sz="3200" b="0" i="1" smtClean="0">
                          <a:latin typeface="Cambria Math" panose="02040503050406030204" pitchFamily="18" charset="0"/>
                        </a:rPr>
                        <m:t>𝑀</m:t>
                      </m:r>
                    </m:oMath>
                  </m:oMathPara>
                </a14:m>
                <a:endParaRPr lang="en-US" sz="3200" dirty="0"/>
              </a:p>
            </p:txBody>
          </p:sp>
        </mc:Choice>
        <mc:Fallback xmlns="">
          <p:sp>
            <p:nvSpPr>
              <p:cNvPr id="12" name="TextBox 11">
                <a:extLst>
                  <a:ext uri="{FF2B5EF4-FFF2-40B4-BE49-F238E27FC236}">
                    <a16:creationId xmlns:a16="http://schemas.microsoft.com/office/drawing/2014/main" id="{C5CE6B49-CAC6-B843-966E-BC3D8ED72153}"/>
                  </a:ext>
                </a:extLst>
              </p:cNvPr>
              <p:cNvSpPr txBox="1">
                <a:spLocks noRot="1" noChangeAspect="1" noMove="1" noResize="1" noEditPoints="1" noAdjustHandles="1" noChangeArrowheads="1" noChangeShapeType="1" noTextEdit="1"/>
              </p:cNvSpPr>
              <p:nvPr/>
            </p:nvSpPr>
            <p:spPr>
              <a:xfrm>
                <a:off x="3569748" y="5105400"/>
                <a:ext cx="3001962" cy="492443"/>
              </a:xfrm>
              <a:prstGeom prst="rect">
                <a:avLst/>
              </a:prstGeom>
              <a:blipFill>
                <a:blip r:embed="rId4"/>
                <a:stretch>
                  <a:fillRect b="-2500"/>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dissolve">
                                      <p:cBhvr>
                                        <p:cTn id="7" dur="500"/>
                                        <p:tgtEl>
                                          <p:spTgt spid="1536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536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536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5367"/>
                                        </p:tgtEl>
                                        <p:attrNameLst>
                                          <p:attrName>style.visibility</p:attrName>
                                        </p:attrNameLst>
                                      </p:cBhvr>
                                      <p:to>
                                        <p:strVal val="visible"/>
                                      </p:to>
                                    </p:set>
                                  </p:childTnLst>
                                </p:cTn>
                              </p:par>
                              <p:par>
                                <p:cTn id="16" presetID="9" presetClass="entr" presetSubtype="0" fill="hold" grpId="0" nodeType="withEffect">
                                  <p:stCondLst>
                                    <p:cond delay="0"/>
                                  </p:stCondLst>
                                  <p:childTnLst>
                                    <p:set>
                                      <p:cBhvr>
                                        <p:cTn id="17" dur="1" fill="hold">
                                          <p:stCondLst>
                                            <p:cond delay="0"/>
                                          </p:stCondLst>
                                        </p:cTn>
                                        <p:tgtEl>
                                          <p:spTgt spid="15370"/>
                                        </p:tgtEl>
                                        <p:attrNameLst>
                                          <p:attrName>style.visibility</p:attrName>
                                        </p:attrNameLst>
                                      </p:cBhvr>
                                      <p:to>
                                        <p:strVal val="visible"/>
                                      </p:to>
                                    </p:set>
                                    <p:animEffect transition="in" filter="dissolve">
                                      <p:cBhvr>
                                        <p:cTn id="18" dur="500"/>
                                        <p:tgtEl>
                                          <p:spTgt spid="1537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499"/>
                                          </p:stCondLst>
                                        </p:cTn>
                                        <p:tgtEl>
                                          <p:spTgt spid="1536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499"/>
                                          </p:stCondLst>
                                        </p:cTn>
                                        <p:tgtEl>
                                          <p:spTgt spid="15370"/>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499"/>
                                          </p:stCondLst>
                                        </p:cTn>
                                        <p:tgtEl>
                                          <p:spTgt spid="15367"/>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499"/>
                                          </p:stCondLst>
                                        </p:cTn>
                                        <p:tgtEl>
                                          <p:spTgt spid="1536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5366"/>
                                        </p:tgtEl>
                                        <p:attrNameLst>
                                          <p:attrName>style.visibility</p:attrName>
                                        </p:attrNameLst>
                                      </p:cBhvr>
                                      <p:to>
                                        <p:strVal val="visible"/>
                                      </p:to>
                                    </p:set>
                                    <p:animEffect transition="in" filter="dissolve">
                                      <p:cBhvr>
                                        <p:cTn id="33" dur="5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utoUpdateAnimBg="0"/>
      <p:bldP spid="15366" grpId="0" autoUpdateAnimBg="0"/>
      <p:bldP spid="15367" grpId="0" autoUpdateAnimBg="0"/>
      <p:bldP spid="15367" grpId="1" autoUpdateAnimBg="0"/>
      <p:bldP spid="15368" grpId="0" autoUpdateAnimBg="0"/>
      <p:bldP spid="15368" grpId="1" autoUpdateAnimBg="0"/>
      <p:bldP spid="15369" grpId="0" animBg="1"/>
      <p:bldP spid="15369" grpId="1" animBg="1"/>
      <p:bldP spid="15370" grpId="0" animBg="1"/>
      <p:bldP spid="15370" grpId="1"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a:t>An example of using z scores</a:t>
            </a:r>
          </a:p>
        </p:txBody>
      </p:sp>
      <p:sp>
        <p:nvSpPr>
          <p:cNvPr id="28675" name="Rectangle 3"/>
          <p:cNvSpPr>
            <a:spLocks noGrp="1" noChangeArrowheads="1"/>
          </p:cNvSpPr>
          <p:nvPr>
            <p:ph type="body" idx="1"/>
          </p:nvPr>
        </p:nvSpPr>
        <p:spPr>
          <a:xfrm>
            <a:off x="0" y="1981200"/>
            <a:ext cx="9144000" cy="4114800"/>
          </a:xfrm>
        </p:spPr>
        <p:txBody>
          <a:bodyPr/>
          <a:lstStyle/>
          <a:p>
            <a:r>
              <a:rPr lang="en-GB" sz="2800" dirty="0"/>
              <a:t>Bob gets a score of 60 on a psychology exam</a:t>
            </a:r>
          </a:p>
          <a:p>
            <a:r>
              <a:rPr lang="en-GB" sz="2800" dirty="0"/>
              <a:t>He also gets a score of 56 on a biology exam.</a:t>
            </a:r>
          </a:p>
          <a:p>
            <a:r>
              <a:rPr lang="en-GB" sz="2800" dirty="0"/>
              <a:t>Which is the better performance?</a:t>
            </a:r>
          </a:p>
          <a:p>
            <a:r>
              <a:rPr lang="en-GB" sz="2800" dirty="0"/>
              <a:t>For psychology, M = 50, SD</a:t>
            </a:r>
            <a:r>
              <a:rPr lang="en-GB" sz="2800" dirty="0">
                <a:sym typeface="Symbol" pitchFamily="-108" charset="2"/>
              </a:rPr>
              <a:t>= 10</a:t>
            </a:r>
          </a:p>
          <a:p>
            <a:r>
              <a:rPr lang="en-GB" sz="2800" dirty="0"/>
              <a:t>For biology, M = 48, SD</a:t>
            </a:r>
            <a:r>
              <a:rPr lang="en-GB" sz="2800" dirty="0">
                <a:sym typeface="Symbol" pitchFamily="-108" charset="2"/>
              </a:rPr>
              <a:t>= 4</a:t>
            </a:r>
          </a:p>
          <a:p>
            <a:endParaRPr lang="en-GB" sz="2800" dirty="0">
              <a:sym typeface="Symbol" pitchFamily="-108" charset="2"/>
            </a:endParaRPr>
          </a:p>
          <a:p>
            <a:r>
              <a:rPr lang="en-GB" sz="2800" dirty="0">
                <a:sym typeface="Symbol" pitchFamily="-108" charset="2"/>
              </a:rPr>
              <a:t>For psychology, </a:t>
            </a:r>
            <a:r>
              <a:rPr lang="en-GB" sz="2800" dirty="0" err="1">
                <a:sym typeface="Symbol" pitchFamily="-108" charset="2"/>
              </a:rPr>
              <a:t>z</a:t>
            </a:r>
            <a:r>
              <a:rPr lang="en-GB" sz="2800" dirty="0">
                <a:sym typeface="Symbol" pitchFamily="-108" charset="2"/>
              </a:rPr>
              <a:t> = +1.0</a:t>
            </a:r>
          </a:p>
          <a:p>
            <a:r>
              <a:rPr lang="en-GB" sz="2800" dirty="0">
                <a:sym typeface="Symbol" pitchFamily="-108" charset="2"/>
              </a:rPr>
              <a:t>For biology, </a:t>
            </a:r>
            <a:r>
              <a:rPr lang="en-GB" sz="2800" dirty="0" err="1">
                <a:sym typeface="Symbol" pitchFamily="-108" charset="2"/>
              </a:rPr>
              <a:t>z</a:t>
            </a:r>
            <a:r>
              <a:rPr lang="en-GB" sz="2800" dirty="0">
                <a:sym typeface="Symbol" pitchFamily="-108" charset="2"/>
              </a:rPr>
              <a:t> =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wipe(up)">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wipe(up)">
                                      <p:cBhvr>
                                        <p:cTn id="12" dur="500"/>
                                        <p:tgtEl>
                                          <p:spTgt spid="28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wipe(up)">
                                      <p:cBhvr>
                                        <p:cTn id="17" dur="500"/>
                                        <p:tgtEl>
                                          <p:spTgt spid="28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animEffect transition="in" filter="wipe(up)">
                                      <p:cBhvr>
                                        <p:cTn id="22" dur="500"/>
                                        <p:tgtEl>
                                          <p:spTgt spid="286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8675">
                                            <p:txEl>
                                              <p:pRg st="4" end="4"/>
                                            </p:txEl>
                                          </p:spTgt>
                                        </p:tgtEl>
                                        <p:attrNameLst>
                                          <p:attrName>style.visibility</p:attrName>
                                        </p:attrNameLst>
                                      </p:cBhvr>
                                      <p:to>
                                        <p:strVal val="visible"/>
                                      </p:to>
                                    </p:set>
                                    <p:animEffect transition="in" filter="wipe(up)">
                                      <p:cBhvr>
                                        <p:cTn id="27" dur="500"/>
                                        <p:tgtEl>
                                          <p:spTgt spid="286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8675">
                                            <p:txEl>
                                              <p:pRg st="6" end="6"/>
                                            </p:txEl>
                                          </p:spTgt>
                                        </p:tgtEl>
                                        <p:attrNameLst>
                                          <p:attrName>style.visibility</p:attrName>
                                        </p:attrNameLst>
                                      </p:cBhvr>
                                      <p:to>
                                        <p:strVal val="visible"/>
                                      </p:to>
                                    </p:set>
                                    <p:animEffect transition="in" filter="wipe(up)">
                                      <p:cBhvr>
                                        <p:cTn id="32" dur="500"/>
                                        <p:tgtEl>
                                          <p:spTgt spid="2867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8675">
                                            <p:txEl>
                                              <p:pRg st="7" end="7"/>
                                            </p:txEl>
                                          </p:spTgt>
                                        </p:tgtEl>
                                        <p:attrNameLst>
                                          <p:attrName>style.visibility</p:attrName>
                                        </p:attrNameLst>
                                      </p:cBhvr>
                                      <p:to>
                                        <p:strVal val="visible"/>
                                      </p:to>
                                    </p:set>
                                    <p:animEffect transition="in" filter="wipe(up)">
                                      <p:cBhvr>
                                        <p:cTn id="37" dur="500"/>
                                        <p:tgtEl>
                                          <p:spTgt spid="286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933437" y="390921"/>
            <a:ext cx="72390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noFill/>
                </a:ln>
                <a:solidFill>
                  <a:srgbClr val="000000"/>
                </a:solidFill>
                <a:uLnTx/>
                <a:uFillTx/>
                <a:latin typeface="+mj-lt"/>
                <a:ea typeface="+mj-ea"/>
                <a:cs typeface="+mj-cs"/>
              </a:rPr>
              <a:t>Calculations with the Normal Distribution</a:t>
            </a:r>
          </a:p>
        </p:txBody>
      </p:sp>
      <p:sp>
        <p:nvSpPr>
          <p:cNvPr id="5" name="Rectangle 3"/>
          <p:cNvSpPr txBox="1">
            <a:spLocks noChangeArrowheads="1"/>
          </p:cNvSpPr>
          <p:nvPr/>
        </p:nvSpPr>
        <p:spPr bwMode="auto">
          <a:xfrm>
            <a:off x="158746" y="1905000"/>
            <a:ext cx="8985254"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lvl="0" indent="-457200" eaLnBrk="1" hangingPunct="1">
              <a:spcBef>
                <a:spcPct val="20000"/>
              </a:spcBef>
              <a:buClr>
                <a:schemeClr val="hlink"/>
              </a:buClr>
              <a:buSzPct val="65000"/>
              <a:buFont typeface="Arial"/>
              <a:buChar char="•"/>
              <a:defRPr/>
            </a:pPr>
            <a:r>
              <a:rPr kumimoji="0" lang="en-US" sz="3200" b="0" i="0" u="none" strike="noStrike" kern="0" cap="none" spc="0" normalizeH="0" baseline="0" noProof="0" dirty="0">
                <a:ln>
                  <a:noFill/>
                </a:ln>
                <a:solidFill>
                  <a:srgbClr val="000000"/>
                </a:solidFill>
                <a:uLnTx/>
                <a:uFillTx/>
                <a:latin typeface="+mn-lt"/>
                <a:ea typeface="+mn-ea"/>
                <a:cs typeface="+mn-cs"/>
              </a:rPr>
              <a:t>Questions such as “How many people get a score between </a:t>
            </a:r>
            <a:r>
              <a:rPr lang="en-US" sz="3200" kern="0" dirty="0">
                <a:solidFill>
                  <a:srgbClr val="000000"/>
                </a:solidFill>
                <a:latin typeface="+mn-lt"/>
              </a:rPr>
              <a:t>34 and 64 on a test where the mean is 44 and SD=5?”</a:t>
            </a:r>
          </a:p>
          <a:p>
            <a:pPr marL="457200" marR="0" lvl="0" indent="-457200" algn="l" defTabSz="914400" rtl="0" eaLnBrk="1" fontAlgn="base" latinLnBrk="0" hangingPunct="1">
              <a:lnSpc>
                <a:spcPct val="100000"/>
              </a:lnSpc>
              <a:spcBef>
                <a:spcPct val="20000"/>
              </a:spcBef>
              <a:spcAft>
                <a:spcPct val="0"/>
              </a:spcAft>
              <a:buClr>
                <a:schemeClr val="hlink"/>
              </a:buClr>
              <a:buSzPct val="65000"/>
              <a:buFont typeface="Arial"/>
              <a:buChar char="•"/>
              <a:tabLst/>
              <a:defRPr/>
            </a:pPr>
            <a:r>
              <a:rPr kumimoji="0" lang="en-US" sz="3200" b="0" i="0" u="none" strike="noStrike" kern="0" cap="none" spc="0" normalizeH="0" baseline="0" noProof="0" dirty="0">
                <a:ln>
                  <a:noFill/>
                </a:ln>
                <a:solidFill>
                  <a:srgbClr val="000000"/>
                </a:solidFill>
                <a:uLnTx/>
                <a:uFillTx/>
                <a:latin typeface="+mn-lt"/>
                <a:ea typeface="+mn-ea"/>
                <a:cs typeface="+mn-cs"/>
              </a:rPr>
              <a:t>Steps for estimating percentage area above</a:t>
            </a:r>
            <a:r>
              <a:rPr kumimoji="0" lang="en-US" sz="3200" b="0" i="0" u="none" strike="noStrike" kern="0" cap="none" spc="0" normalizeH="0" noProof="0" dirty="0">
                <a:ln>
                  <a:noFill/>
                </a:ln>
                <a:solidFill>
                  <a:srgbClr val="000000"/>
                </a:solidFill>
                <a:uLnTx/>
                <a:uFillTx/>
                <a:latin typeface="+mn-lt"/>
                <a:ea typeface="+mn-ea"/>
                <a:cs typeface="+mn-cs"/>
              </a:rPr>
              <a:t> </a:t>
            </a:r>
            <a:r>
              <a:rPr kumimoji="0" lang="en-US" sz="3200" b="0" i="0" u="none" strike="noStrike" kern="0" cap="none" spc="0" normalizeH="0" baseline="0" noProof="0" dirty="0">
                <a:ln>
                  <a:noFill/>
                </a:ln>
                <a:solidFill>
                  <a:srgbClr val="000000"/>
                </a:solidFill>
                <a:uLnTx/>
                <a:uFillTx/>
                <a:latin typeface="+mn-lt"/>
                <a:ea typeface="+mn-ea"/>
                <a:cs typeface="+mn-cs"/>
              </a:rPr>
              <a:t>or below particular raw or </a:t>
            </a:r>
            <a:r>
              <a:rPr lang="en-US" sz="3200" i="1" kern="0" dirty="0">
                <a:solidFill>
                  <a:srgbClr val="000000"/>
                </a:solidFill>
                <a:latin typeface="+mn-lt"/>
              </a:rPr>
              <a:t>z-</a:t>
            </a:r>
            <a:r>
              <a:rPr kumimoji="0" lang="en-US" sz="3200" b="0" i="0" u="none" strike="noStrike" kern="0" cap="none" spc="0" normalizeH="0" baseline="0" noProof="0" dirty="0">
                <a:ln>
                  <a:noFill/>
                </a:ln>
                <a:solidFill>
                  <a:srgbClr val="000000"/>
                </a:solidFill>
                <a:uLnTx/>
                <a:uFillTx/>
                <a:latin typeface="+mn-lt"/>
                <a:ea typeface="+mn-ea"/>
                <a:cs typeface="+mn-cs"/>
              </a:rPr>
              <a:t>score:</a:t>
            </a:r>
          </a:p>
          <a:p>
            <a:pPr marL="914400" marR="0" lvl="1" indent="-457200" algn="l" defTabSz="914400" rtl="0" eaLnBrk="1" fontAlgn="base" latinLnBrk="0" hangingPunct="1">
              <a:lnSpc>
                <a:spcPct val="100000"/>
              </a:lnSpc>
              <a:spcBef>
                <a:spcPct val="20000"/>
              </a:spcBef>
              <a:spcAft>
                <a:spcPct val="0"/>
              </a:spcAft>
              <a:buClr>
                <a:schemeClr val="folHlink"/>
              </a:buClr>
              <a:buSzPct val="65000"/>
              <a:buFont typeface="Arial"/>
              <a:buChar char="•"/>
              <a:tabLst/>
              <a:defRPr/>
            </a:pPr>
            <a:r>
              <a:rPr kumimoji="0" lang="en-US" b="0" i="0" u="none" strike="noStrike" kern="0" cap="none" spc="0" normalizeH="0" baseline="0" noProof="0" dirty="0">
                <a:ln>
                  <a:noFill/>
                </a:ln>
                <a:solidFill>
                  <a:srgbClr val="000000"/>
                </a:solidFill>
                <a:uLnTx/>
                <a:uFillTx/>
                <a:latin typeface="+mn-lt"/>
                <a:ea typeface="ＭＳ Ｐゴシック" pitchFamily="-108" charset="-128"/>
              </a:rPr>
              <a:t>1. Convert raw score to </a:t>
            </a:r>
            <a:r>
              <a:rPr lang="en-US" i="1" kern="0" dirty="0">
                <a:solidFill>
                  <a:srgbClr val="000000"/>
                </a:solidFill>
                <a:latin typeface="+mn-lt"/>
                <a:ea typeface="ＭＳ Ｐゴシック" pitchFamily="-108" charset="-128"/>
              </a:rPr>
              <a:t>z-</a:t>
            </a:r>
            <a:r>
              <a:rPr kumimoji="0" lang="en-US" b="0" i="0" u="none" strike="noStrike" kern="0" cap="none" spc="0" normalizeH="0" baseline="0" noProof="0" dirty="0">
                <a:ln>
                  <a:noFill/>
                </a:ln>
                <a:solidFill>
                  <a:srgbClr val="000000"/>
                </a:solidFill>
                <a:uLnTx/>
                <a:uFillTx/>
                <a:latin typeface="+mn-lt"/>
                <a:ea typeface="ＭＳ Ｐゴシック" pitchFamily="-108" charset="-128"/>
              </a:rPr>
              <a:t>score (if necessary)</a:t>
            </a:r>
          </a:p>
          <a:p>
            <a:pPr marL="914400" marR="0" lvl="1" indent="-457200" algn="l" defTabSz="914400" rtl="0" eaLnBrk="1" fontAlgn="base" latinLnBrk="0" hangingPunct="1">
              <a:lnSpc>
                <a:spcPct val="100000"/>
              </a:lnSpc>
              <a:spcBef>
                <a:spcPct val="20000"/>
              </a:spcBef>
              <a:spcAft>
                <a:spcPct val="0"/>
              </a:spcAft>
              <a:buClr>
                <a:schemeClr val="folHlink"/>
              </a:buClr>
              <a:buSzPct val="65000"/>
              <a:buFont typeface="Arial"/>
              <a:buChar char="•"/>
              <a:tabLst/>
              <a:defRPr/>
            </a:pPr>
            <a:r>
              <a:rPr kumimoji="0" lang="en-US" b="0" i="0" u="none" strike="noStrike" kern="0" cap="none" spc="0" normalizeH="0" baseline="0" noProof="0" dirty="0">
                <a:ln>
                  <a:noFill/>
                </a:ln>
                <a:solidFill>
                  <a:srgbClr val="000000"/>
                </a:solidFill>
                <a:uLnTx/>
                <a:uFillTx/>
                <a:latin typeface="+mn-lt"/>
                <a:ea typeface="ＭＳ Ｐゴシック" pitchFamily="-108" charset="-128"/>
              </a:rPr>
              <a:t>2. Draw normal curve, locate where </a:t>
            </a:r>
            <a:r>
              <a:rPr lang="en-US" i="1" kern="0" dirty="0">
                <a:solidFill>
                  <a:srgbClr val="000000"/>
                </a:solidFill>
                <a:latin typeface="+mn-lt"/>
                <a:ea typeface="ＭＳ Ｐゴシック" pitchFamily="-108" charset="-128"/>
              </a:rPr>
              <a:t>z-</a:t>
            </a:r>
            <a:r>
              <a:rPr kumimoji="0" lang="en-US" b="0" i="0" u="none" strike="noStrike" kern="0" cap="none" spc="0" normalizeH="0" baseline="0" noProof="0" dirty="0">
                <a:ln>
                  <a:noFill/>
                </a:ln>
                <a:solidFill>
                  <a:srgbClr val="000000"/>
                </a:solidFill>
                <a:uLnTx/>
                <a:uFillTx/>
                <a:latin typeface="+mn-lt"/>
                <a:ea typeface="ＭＳ Ｐゴシック" pitchFamily="-108" charset="-128"/>
              </a:rPr>
              <a:t>score falls on it, and shade in area for which</a:t>
            </a:r>
            <a:r>
              <a:rPr kumimoji="0" lang="en-US" b="0" i="0" u="none" strike="noStrike" kern="0" cap="none" spc="0" normalizeH="0" noProof="0" dirty="0">
                <a:ln>
                  <a:noFill/>
                </a:ln>
                <a:solidFill>
                  <a:srgbClr val="000000"/>
                </a:solidFill>
                <a:uLnTx/>
                <a:uFillTx/>
                <a:latin typeface="+mn-lt"/>
                <a:ea typeface="ＭＳ Ｐゴシック" pitchFamily="-108" charset="-128"/>
              </a:rPr>
              <a:t> </a:t>
            </a:r>
            <a:r>
              <a:rPr kumimoji="0" lang="en-US" b="0" i="0" u="none" strike="noStrike" kern="0" cap="none" spc="0" normalizeH="0" baseline="0" noProof="0" dirty="0">
                <a:ln>
                  <a:noFill/>
                </a:ln>
                <a:solidFill>
                  <a:srgbClr val="000000"/>
                </a:solidFill>
                <a:uLnTx/>
                <a:uFillTx/>
                <a:latin typeface="+mn-lt"/>
                <a:ea typeface="ＭＳ Ｐゴシック" pitchFamily="-108" charset="-128"/>
              </a:rPr>
              <a:t>finding percentage</a:t>
            </a:r>
          </a:p>
          <a:p>
            <a:pPr marL="914400" marR="0" lvl="1" indent="-457200" algn="l" defTabSz="914400" rtl="0" eaLnBrk="1" fontAlgn="base" latinLnBrk="0" hangingPunct="1">
              <a:lnSpc>
                <a:spcPct val="100000"/>
              </a:lnSpc>
              <a:spcBef>
                <a:spcPct val="20000"/>
              </a:spcBef>
              <a:spcAft>
                <a:spcPct val="0"/>
              </a:spcAft>
              <a:buClr>
                <a:schemeClr val="folHlink"/>
              </a:buClr>
              <a:buSzPct val="65000"/>
              <a:buFont typeface="Arial"/>
              <a:buChar char="•"/>
              <a:tabLst/>
              <a:defRPr/>
            </a:pPr>
            <a:r>
              <a:rPr kumimoji="0" lang="en-US" b="0" i="0" u="none" strike="noStrike" kern="0" cap="none" spc="0" normalizeH="0" baseline="0" noProof="0" dirty="0">
                <a:ln>
                  <a:noFill/>
                </a:ln>
                <a:solidFill>
                  <a:srgbClr val="000000"/>
                </a:solidFill>
                <a:uLnTx/>
                <a:uFillTx/>
                <a:latin typeface="+mn-lt"/>
                <a:ea typeface="ＭＳ Ｐゴシック" pitchFamily="-108" charset="-128"/>
              </a:rPr>
              <a:t>3. Make rough estimate of shaded area’s percentage (using 50%-34%-14% rule)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457200" y="381000"/>
            <a:ext cx="7239000" cy="1371600"/>
          </a:xfrm>
        </p:spPr>
        <p:txBody>
          <a:bodyPr/>
          <a:lstStyle/>
          <a:p>
            <a:pPr eaLnBrk="1" hangingPunct="1"/>
            <a:r>
              <a:rPr lang="en-US" dirty="0"/>
              <a:t>The Normal Distribution</a:t>
            </a:r>
          </a:p>
        </p:txBody>
      </p:sp>
      <p:sp>
        <p:nvSpPr>
          <p:cNvPr id="4" name="Rectangle 3"/>
          <p:cNvSpPr txBox="1">
            <a:spLocks noChangeArrowheads="1"/>
          </p:cNvSpPr>
          <p:nvPr/>
        </p:nvSpPr>
        <p:spPr bwMode="auto">
          <a:xfrm>
            <a:off x="0" y="1905000"/>
            <a:ext cx="91440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000000"/>
                </a:solidFill>
                <a:uLnTx/>
                <a:uFillTx/>
                <a:latin typeface="+mn-lt"/>
                <a:ea typeface="+mn-ea"/>
                <a:cs typeface="+mn-cs"/>
              </a:rPr>
              <a:t>Steps for calculating percentage area above or</a:t>
            </a:r>
            <a:r>
              <a:rPr kumimoji="0" lang="en-US" sz="3200" b="0" i="0" u="none" strike="noStrike" kern="0" cap="none" spc="0" normalizeH="0" noProof="0" dirty="0">
                <a:ln>
                  <a:noFill/>
                </a:ln>
                <a:solidFill>
                  <a:srgbClr val="000000"/>
                </a:solidFill>
                <a:uLnTx/>
                <a:uFillTx/>
                <a:latin typeface="+mn-lt"/>
                <a:ea typeface="+mn-ea"/>
                <a:cs typeface="+mn-cs"/>
              </a:rPr>
              <a:t> </a:t>
            </a:r>
            <a:r>
              <a:rPr kumimoji="0" lang="en-US" sz="3200" b="0" i="0" u="none" strike="noStrike" kern="0" cap="none" spc="0" normalizeH="0" baseline="0" noProof="0" dirty="0">
                <a:ln>
                  <a:noFill/>
                </a:ln>
                <a:solidFill>
                  <a:srgbClr val="000000"/>
                </a:solidFill>
                <a:uLnTx/>
                <a:uFillTx/>
                <a:latin typeface="+mn-lt"/>
                <a:ea typeface="+mn-ea"/>
                <a:cs typeface="+mn-cs"/>
              </a:rPr>
              <a:t>below particular raw or </a:t>
            </a:r>
            <a:r>
              <a:rPr lang="en-US" sz="3200" i="1" kern="0" dirty="0">
                <a:solidFill>
                  <a:srgbClr val="000000"/>
                </a:solidFill>
                <a:latin typeface="+mn-lt"/>
              </a:rPr>
              <a:t>z-</a:t>
            </a:r>
            <a:r>
              <a:rPr kumimoji="0" lang="en-US" sz="3200" b="0" i="0" u="none" strike="noStrike" kern="0" cap="none" spc="0" normalizeH="0" baseline="0" noProof="0" dirty="0">
                <a:ln>
                  <a:noFill/>
                </a:ln>
                <a:solidFill>
                  <a:srgbClr val="000000"/>
                </a:solidFill>
                <a:uLnTx/>
                <a:uFillTx/>
                <a:latin typeface="+mn-lt"/>
                <a:ea typeface="+mn-ea"/>
                <a:cs typeface="+mn-cs"/>
              </a:rPr>
              <a:t>score: </a:t>
            </a:r>
          </a:p>
          <a:p>
            <a:pPr marL="342900" marR="0" lvl="0" indent="-34290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000000"/>
              </a:solidFill>
              <a:uLnTx/>
              <a:uFillTx/>
              <a:latin typeface="+mn-lt"/>
              <a:ea typeface="+mn-ea"/>
              <a:cs typeface="+mn-cs"/>
            </a:endParaRPr>
          </a:p>
          <a:p>
            <a:pPr marL="514350" marR="0" lvl="0" indent="-514350" algn="l" defTabSz="914400" rtl="0" eaLnBrk="0" fontAlgn="base" latinLnBrk="0" hangingPunct="0">
              <a:lnSpc>
                <a:spcPct val="100000"/>
              </a:lnSpc>
              <a:spcBef>
                <a:spcPct val="0"/>
              </a:spcBef>
              <a:spcAft>
                <a:spcPct val="0"/>
              </a:spcAft>
              <a:buClrTx/>
              <a:buSzTx/>
              <a:buFont typeface="+mj-lt"/>
              <a:buAutoNum type="arabicPeriod" startAt="4"/>
              <a:tabLst/>
              <a:defRPr/>
            </a:pPr>
            <a:r>
              <a:rPr lang="en-US" kern="0" dirty="0">
                <a:solidFill>
                  <a:srgbClr val="000000"/>
                </a:solidFill>
                <a:latin typeface="+mn-lt"/>
              </a:rPr>
              <a:t>Determine </a:t>
            </a:r>
            <a:r>
              <a:rPr kumimoji="0" lang="en-US" b="0" i="0" u="none" strike="noStrike" kern="0" cap="none" spc="0" normalizeH="0" baseline="0" noProof="0" dirty="0">
                <a:ln>
                  <a:noFill/>
                </a:ln>
                <a:solidFill>
                  <a:srgbClr val="000000"/>
                </a:solidFill>
                <a:uLnTx/>
                <a:uFillTx/>
                <a:latin typeface="+mn-lt"/>
              </a:rPr>
              <a:t>exact percentage using normal</a:t>
            </a:r>
            <a:r>
              <a:rPr kumimoji="0" lang="en-US" b="0" i="0" u="none" strike="noStrike" kern="0" cap="none" spc="0" normalizeH="0" noProof="0" dirty="0">
                <a:ln>
                  <a:noFill/>
                </a:ln>
                <a:solidFill>
                  <a:srgbClr val="000000"/>
                </a:solidFill>
                <a:uLnTx/>
                <a:uFillTx/>
                <a:latin typeface="+mn-lt"/>
              </a:rPr>
              <a:t> </a:t>
            </a:r>
            <a:r>
              <a:rPr kumimoji="0" lang="en-US" b="0" i="0" u="none" strike="noStrike" kern="0" cap="none" spc="0" normalizeH="0" baseline="0" noProof="0" dirty="0">
                <a:ln>
                  <a:noFill/>
                </a:ln>
                <a:solidFill>
                  <a:srgbClr val="000000"/>
                </a:solidFill>
                <a:uLnTx/>
                <a:uFillTx/>
                <a:latin typeface="+mn-lt"/>
              </a:rPr>
              <a:t>curve table</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startAt="4"/>
              <a:tabLst/>
              <a:defRPr/>
            </a:pPr>
            <a:r>
              <a:rPr kumimoji="0" lang="en-US" b="0" i="0" u="none" strike="noStrike" kern="0" cap="none" spc="0" normalizeH="0" baseline="0" noProof="0" dirty="0">
                <a:ln>
                  <a:noFill/>
                </a:ln>
                <a:solidFill>
                  <a:srgbClr val="000000"/>
                </a:solidFill>
                <a:uLnTx/>
                <a:uFillTx/>
                <a:latin typeface="+mn-lt"/>
              </a:rPr>
              <a:t>If needed, add or subtract 50% from</a:t>
            </a:r>
            <a:r>
              <a:rPr kumimoji="0" lang="en-US" b="0" i="0" u="none" strike="noStrike" kern="0" cap="none" spc="0" normalizeH="0" noProof="0" dirty="0">
                <a:ln>
                  <a:noFill/>
                </a:ln>
                <a:solidFill>
                  <a:srgbClr val="000000"/>
                </a:solidFill>
                <a:uLnTx/>
                <a:uFillTx/>
                <a:latin typeface="+mn-lt"/>
              </a:rPr>
              <a:t> </a:t>
            </a:r>
            <a:r>
              <a:rPr kumimoji="0" lang="en-US" b="0" i="0" u="none" strike="noStrike" kern="0" cap="none" spc="0" normalizeH="0" baseline="0" noProof="0" dirty="0">
                <a:ln>
                  <a:noFill/>
                </a:ln>
                <a:solidFill>
                  <a:srgbClr val="000000"/>
                </a:solidFill>
                <a:uLnTx/>
                <a:uFillTx/>
                <a:latin typeface="+mn-lt"/>
              </a:rPr>
              <a:t>this percentage</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startAt="4"/>
              <a:tabLst/>
              <a:defRPr/>
            </a:pPr>
            <a:endParaRPr kumimoji="0" lang="en-US" b="0" i="0" u="none" strike="noStrike" kern="0" cap="none" spc="0" normalizeH="0" baseline="0" noProof="0" dirty="0">
              <a:ln>
                <a:noFill/>
              </a:ln>
              <a:solidFill>
                <a:srgbClr val="000000"/>
              </a:solidFill>
              <a:uLnTx/>
              <a:uFillTx/>
              <a:latin typeface="+mn-lt"/>
            </a:endParaRPr>
          </a:p>
          <a:p>
            <a:pPr marL="514350" marR="0" lvl="0" indent="-514350" algn="l" defTabSz="914400" rtl="0" eaLnBrk="0" fontAlgn="base" latinLnBrk="0" hangingPunct="0">
              <a:lnSpc>
                <a:spcPct val="100000"/>
              </a:lnSpc>
              <a:spcBef>
                <a:spcPct val="0"/>
              </a:spcBef>
              <a:spcAft>
                <a:spcPct val="0"/>
              </a:spcAft>
              <a:buClrTx/>
              <a:buSzTx/>
              <a:buFont typeface="+mj-lt"/>
              <a:buAutoNum type="arabicPeriod" startAt="4"/>
              <a:tabLst/>
              <a:defRPr/>
            </a:pPr>
            <a:r>
              <a:rPr kumimoji="0" lang="en-US" b="0" i="0" u="none" strike="noStrike" kern="0" cap="none" spc="0" normalizeH="0" baseline="0" noProof="0" dirty="0">
                <a:ln>
                  <a:noFill/>
                </a:ln>
                <a:solidFill>
                  <a:srgbClr val="000000"/>
                </a:solidFill>
                <a:uLnTx/>
                <a:uFillTx/>
                <a:latin typeface="+mn-lt"/>
              </a:rPr>
              <a:t>Check that exact percentage is within range of estimate</a:t>
            </a:r>
            <a:endParaRPr kumimoji="0" lang="en-US" sz="2800" b="0" i="0" u="none" strike="noStrike" kern="0" cap="none" spc="0" normalizeH="0" baseline="0" noProof="0" dirty="0">
              <a:ln>
                <a:noFill/>
              </a:ln>
              <a:solidFill>
                <a:srgbClr val="000000"/>
              </a:solidFill>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examples</a:t>
            </a:r>
          </a:p>
        </p:txBody>
      </p:sp>
      <p:sp>
        <p:nvSpPr>
          <p:cNvPr id="3" name="Content Placeholder 2"/>
          <p:cNvSpPr>
            <a:spLocks noGrp="1"/>
          </p:cNvSpPr>
          <p:nvPr>
            <p:ph idx="1"/>
          </p:nvPr>
        </p:nvSpPr>
        <p:spPr>
          <a:xfrm>
            <a:off x="297647" y="1981200"/>
            <a:ext cx="8631797" cy="1200328"/>
          </a:xfrm>
        </p:spPr>
        <p:txBody>
          <a:bodyPr/>
          <a:lstStyle/>
          <a:p>
            <a:r>
              <a:rPr lang="en-US" dirty="0"/>
              <a:t>Weight </a:t>
            </a:r>
            <a:r>
              <a:rPr lang="en-US"/>
              <a:t>estimates for </a:t>
            </a:r>
            <a:r>
              <a:rPr lang="en-US" dirty="0"/>
              <a:t>Penelope the cow</a:t>
            </a:r>
          </a:p>
        </p:txBody>
      </p:sp>
      <p:sp>
        <p:nvSpPr>
          <p:cNvPr id="5" name="Rectangle 4"/>
          <p:cNvSpPr/>
          <p:nvPr/>
        </p:nvSpPr>
        <p:spPr>
          <a:xfrm>
            <a:off x="2286000" y="2828836"/>
            <a:ext cx="4572000" cy="1200328"/>
          </a:xfrm>
          <a:prstGeom prst="rect">
            <a:avLst/>
          </a:prstGeom>
        </p:spPr>
        <p:txBody>
          <a:bodyPr>
            <a:spAutoFit/>
          </a:bodyPr>
          <a:lstStyle/>
          <a:p>
            <a:endParaRPr lang="en-US" dirty="0"/>
          </a:p>
          <a:p>
            <a:endParaRPr lang="en-US" dirty="0"/>
          </a:p>
          <a:p>
            <a:endParaRPr lang="en-US" dirty="0"/>
          </a:p>
        </p:txBody>
      </p:sp>
      <p:pic>
        <p:nvPicPr>
          <p:cNvPr id="1026" name="Picture 2">
            <a:extLst>
              <a:ext uri="{FF2B5EF4-FFF2-40B4-BE49-F238E27FC236}">
                <a16:creationId xmlns:a16="http://schemas.microsoft.com/office/drawing/2014/main" id="{08952D3D-15C0-7AE5-7A92-417628074B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620" y="2687169"/>
            <a:ext cx="4812469" cy="405702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close-up of numbers&#10;&#10;Description automatically generated">
            <a:extLst>
              <a:ext uri="{FF2B5EF4-FFF2-40B4-BE49-F238E27FC236}">
                <a16:creationId xmlns:a16="http://schemas.microsoft.com/office/drawing/2014/main" id="{2C0DFD0D-AE8E-A5A7-57A5-9EDA917C4D6D}"/>
              </a:ext>
            </a:extLst>
          </p:cNvPr>
          <p:cNvPicPr>
            <a:picLocks noChangeAspect="1"/>
          </p:cNvPicPr>
          <p:nvPr/>
        </p:nvPicPr>
        <p:blipFill>
          <a:blip r:embed="rId3"/>
          <a:stretch>
            <a:fillRect/>
          </a:stretch>
        </p:blipFill>
        <p:spPr>
          <a:xfrm>
            <a:off x="6519393" y="4170831"/>
            <a:ext cx="2209800" cy="8763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505975-4C0B-DED6-CD00-97A33FEC9A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8134DA-C02F-B158-FFE1-A805EBC57A9A}"/>
              </a:ext>
            </a:extLst>
          </p:cNvPr>
          <p:cNvSpPr>
            <a:spLocks noGrp="1"/>
          </p:cNvSpPr>
          <p:nvPr>
            <p:ph type="title"/>
          </p:nvPr>
        </p:nvSpPr>
        <p:spPr/>
        <p:txBody>
          <a:bodyPr/>
          <a:lstStyle/>
          <a:p>
            <a:r>
              <a:rPr lang="en-US" dirty="0"/>
              <a:t>Distribution of data from PSYC121 2021 students</a:t>
            </a:r>
          </a:p>
        </p:txBody>
      </p:sp>
      <p:sp>
        <p:nvSpPr>
          <p:cNvPr id="3" name="Content Placeholder 2">
            <a:extLst>
              <a:ext uri="{FF2B5EF4-FFF2-40B4-BE49-F238E27FC236}">
                <a16:creationId xmlns:a16="http://schemas.microsoft.com/office/drawing/2014/main" id="{7DBE0EE6-DFF0-43DA-A829-78F77819BCF5}"/>
              </a:ext>
            </a:extLst>
          </p:cNvPr>
          <p:cNvSpPr>
            <a:spLocks noGrp="1"/>
          </p:cNvSpPr>
          <p:nvPr>
            <p:ph idx="1"/>
          </p:nvPr>
        </p:nvSpPr>
        <p:spPr>
          <a:xfrm>
            <a:off x="297647" y="1981200"/>
            <a:ext cx="8631797" cy="4114800"/>
          </a:xfrm>
        </p:spPr>
        <p:txBody>
          <a:bodyPr/>
          <a:lstStyle/>
          <a:p>
            <a:r>
              <a:rPr lang="en-US" dirty="0"/>
              <a:t>From a </a:t>
            </a:r>
            <a:r>
              <a:rPr lang="en-US" dirty="0" err="1"/>
              <a:t>Maths</a:t>
            </a:r>
            <a:r>
              <a:rPr lang="en-US" dirty="0"/>
              <a:t> screening exercise</a:t>
            </a:r>
          </a:p>
        </p:txBody>
      </p:sp>
      <p:sp>
        <p:nvSpPr>
          <p:cNvPr id="5" name="Rectangle 4">
            <a:extLst>
              <a:ext uri="{FF2B5EF4-FFF2-40B4-BE49-F238E27FC236}">
                <a16:creationId xmlns:a16="http://schemas.microsoft.com/office/drawing/2014/main" id="{962027D9-C385-6D51-2F42-C07400AA30CE}"/>
              </a:ext>
            </a:extLst>
          </p:cNvPr>
          <p:cNvSpPr/>
          <p:nvPr/>
        </p:nvSpPr>
        <p:spPr>
          <a:xfrm>
            <a:off x="2286000" y="2828836"/>
            <a:ext cx="4572000" cy="1200328"/>
          </a:xfrm>
          <a:prstGeom prst="rect">
            <a:avLst/>
          </a:prstGeom>
        </p:spPr>
        <p:txBody>
          <a:bodyPr>
            <a:spAutoFit/>
          </a:bodyPr>
          <a:lstStyle/>
          <a:p>
            <a:endParaRPr lang="en-US" dirty="0"/>
          </a:p>
          <a:p>
            <a:endParaRPr lang="en-US" dirty="0"/>
          </a:p>
          <a:p>
            <a:endParaRPr lang="en-US" dirty="0"/>
          </a:p>
        </p:txBody>
      </p:sp>
      <p:pic>
        <p:nvPicPr>
          <p:cNvPr id="10" name="Picture 9">
            <a:extLst>
              <a:ext uri="{FF2B5EF4-FFF2-40B4-BE49-F238E27FC236}">
                <a16:creationId xmlns:a16="http://schemas.microsoft.com/office/drawing/2014/main" id="{B4D684FD-6497-50EB-AF59-373C96EFC1AF}"/>
              </a:ext>
            </a:extLst>
          </p:cNvPr>
          <p:cNvPicPr>
            <a:picLocks noChangeAspect="1"/>
          </p:cNvPicPr>
          <p:nvPr/>
        </p:nvPicPr>
        <p:blipFill>
          <a:blip r:embed="rId2"/>
          <a:stretch>
            <a:fillRect/>
          </a:stretch>
        </p:blipFill>
        <p:spPr>
          <a:xfrm>
            <a:off x="2110182" y="2866000"/>
            <a:ext cx="5543293" cy="3991999"/>
          </a:xfrm>
          <a:prstGeom prst="rect">
            <a:avLst/>
          </a:prstGeom>
        </p:spPr>
      </p:pic>
    </p:spTree>
    <p:extLst>
      <p:ext uri="{BB962C8B-B14F-4D97-AF65-F5344CB8AC3E}">
        <p14:creationId xmlns:p14="http://schemas.microsoft.com/office/powerpoint/2010/main" val="1549269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Z-scores and a </a:t>
            </a:r>
            <a:r>
              <a:rPr lang="en-US" dirty="0" err="1"/>
              <a:t>maths</a:t>
            </a:r>
            <a:r>
              <a:rPr lang="en-US" dirty="0"/>
              <a:t> screen</a:t>
            </a:r>
          </a:p>
        </p:txBody>
      </p:sp>
      <p:sp>
        <p:nvSpPr>
          <p:cNvPr id="3" name="Content Placeholder 2"/>
          <p:cNvSpPr>
            <a:spLocks noGrp="1"/>
          </p:cNvSpPr>
          <p:nvPr>
            <p:ph idx="1"/>
          </p:nvPr>
        </p:nvSpPr>
        <p:spPr>
          <a:xfrm>
            <a:off x="317477" y="1981200"/>
            <a:ext cx="8479282" cy="4114800"/>
          </a:xfrm>
        </p:spPr>
        <p:txBody>
          <a:bodyPr/>
          <a:lstStyle/>
          <a:p>
            <a:r>
              <a:rPr lang="en-US" dirty="0"/>
              <a:t>One person (“Cyril”) gets a score of 90%</a:t>
            </a:r>
          </a:p>
          <a:p>
            <a:r>
              <a:rPr lang="en-US" dirty="0"/>
              <a:t>Mean = 83.9</a:t>
            </a:r>
          </a:p>
          <a:p>
            <a:r>
              <a:rPr lang="en-US" dirty="0"/>
              <a:t>SD=15.3</a:t>
            </a:r>
          </a:p>
          <a:p>
            <a:endParaRPr lang="en-US" dirty="0"/>
          </a:p>
          <a:p>
            <a:r>
              <a:rPr lang="en-US" i="1" dirty="0">
                <a:solidFill>
                  <a:srgbClr val="FF0000"/>
                </a:solidFill>
              </a:rPr>
              <a:t>Assume scores were normally distributed</a:t>
            </a:r>
          </a:p>
          <a:p>
            <a:r>
              <a:rPr lang="en-US" dirty="0"/>
              <a:t>Cyril z-score = </a:t>
            </a:r>
            <a:r>
              <a:rPr lang="en-US" dirty="0">
                <a:solidFill>
                  <a:srgbClr val="FF0000"/>
                </a:solidFill>
              </a:rPr>
              <a:t>.40 (.39869)</a:t>
            </a:r>
          </a:p>
          <a:p>
            <a:pPr lvl="1"/>
            <a:r>
              <a:rPr lang="en-US" dirty="0">
                <a:solidFill>
                  <a:srgbClr val="FF0000"/>
                </a:solidFill>
              </a:rPr>
              <a:t>65.54%</a:t>
            </a:r>
            <a:r>
              <a:rPr lang="en-US" dirty="0"/>
              <a:t> of scores are lower than this</a:t>
            </a:r>
          </a:p>
          <a:p>
            <a:pPr lvl="1"/>
            <a:r>
              <a:rPr lang="en-US" dirty="0">
                <a:solidFill>
                  <a:srgbClr val="FF0000"/>
                </a:solidFill>
              </a:rPr>
              <a:t>34.46</a:t>
            </a:r>
            <a:r>
              <a:rPr lang="en-US" dirty="0"/>
              <a:t>% of scores are higher than this</a:t>
            </a:r>
          </a:p>
        </p:txBody>
      </p:sp>
    </p:spTree>
    <p:extLst>
      <p:ext uri="{BB962C8B-B14F-4D97-AF65-F5344CB8AC3E}">
        <p14:creationId xmlns:p14="http://schemas.microsoft.com/office/powerpoint/2010/main" val="344193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609600"/>
            <a:ext cx="9144000" cy="1143000"/>
          </a:xfrm>
        </p:spPr>
        <p:txBody>
          <a:bodyPr/>
          <a:lstStyle/>
          <a:p>
            <a:r>
              <a:rPr lang="en-US" dirty="0"/>
              <a:t>The standard deviation</a:t>
            </a:r>
          </a:p>
        </p:txBody>
      </p:sp>
      <p:sp>
        <p:nvSpPr>
          <p:cNvPr id="6" name="Content Placeholder 2"/>
          <p:cNvSpPr>
            <a:spLocks noGrp="1"/>
          </p:cNvSpPr>
          <p:nvPr>
            <p:ph idx="1"/>
          </p:nvPr>
        </p:nvSpPr>
        <p:spPr>
          <a:xfrm>
            <a:off x="178589" y="1981200"/>
            <a:ext cx="8711170" cy="4114800"/>
          </a:xfrm>
        </p:spPr>
        <p:txBody>
          <a:bodyPr/>
          <a:lstStyle/>
          <a:p>
            <a:pPr>
              <a:lnSpc>
                <a:spcPct val="90000"/>
              </a:lnSpc>
            </a:pPr>
            <a:r>
              <a:rPr lang="en-GB" dirty="0"/>
              <a:t>Standard deviation describes the spread of a group of scores</a:t>
            </a:r>
          </a:p>
          <a:p>
            <a:pPr>
              <a:lnSpc>
                <a:spcPct val="90000"/>
              </a:lnSpc>
            </a:pPr>
            <a:r>
              <a:rPr lang="en-GB" dirty="0"/>
              <a:t> It is (roughly) the average amount that scores differ from the mean</a:t>
            </a:r>
            <a:endParaRPr lang="en-GB" sz="2800" dirty="0"/>
          </a:p>
          <a:p>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9C2CF77-9D65-B14F-953B-1FA6B8789318}"/>
                  </a:ext>
                </a:extLst>
              </p:cNvPr>
              <p:cNvSpPr txBox="1"/>
              <p:nvPr/>
            </p:nvSpPr>
            <p:spPr>
              <a:xfrm>
                <a:off x="414099" y="5004804"/>
                <a:ext cx="2623795" cy="1091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𝑆𝐷</m:t>
                      </m:r>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f>
                            <m:fPr>
                              <m:ctrlPr>
                                <a:rPr lang="en-GB" i="1">
                                  <a:latin typeface="Cambria Math" panose="02040503050406030204" pitchFamily="18" charset="0"/>
                                </a:rPr>
                              </m:ctrlPr>
                            </m:fPr>
                            <m:num>
                              <m:nary>
                                <m:naryPr>
                                  <m:chr m:val="∑"/>
                                  <m:subHide m:val="on"/>
                                  <m:supHide m:val="on"/>
                                  <m:ctrlPr>
                                    <a:rPr lang="en-GB" i="1">
                                      <a:latin typeface="Cambria Math" panose="02040503050406030204" pitchFamily="18" charset="0"/>
                                    </a:rPr>
                                  </m:ctrlPr>
                                </m:naryPr>
                                <m:sub/>
                                <m:sup/>
                                <m:e>
                                  <m:sSup>
                                    <m:sSupPr>
                                      <m:ctrlPr>
                                        <a:rPr lang="en-GB" i="1">
                                          <a:latin typeface="Cambria Math" panose="02040503050406030204" pitchFamily="18" charset="0"/>
                                        </a:rPr>
                                      </m:ctrlPr>
                                    </m:sSupPr>
                                    <m:e>
                                      <m:r>
                                        <a:rPr lang="en-GB" i="1">
                                          <a:latin typeface="Cambria Math" panose="02040503050406030204" pitchFamily="18" charset="0"/>
                                        </a:rPr>
                                        <m:t>(</m:t>
                                      </m:r>
                                      <m:r>
                                        <a:rPr lang="en-GB" i="1">
                                          <a:latin typeface="Cambria Math" panose="02040503050406030204" pitchFamily="18" charset="0"/>
                                        </a:rPr>
                                        <m:t>𝑋</m:t>
                                      </m:r>
                                      <m:r>
                                        <a:rPr lang="en-GB" i="1">
                                          <a:latin typeface="Cambria Math" panose="02040503050406030204" pitchFamily="18" charset="0"/>
                                        </a:rPr>
                                        <m:t>−</m:t>
                                      </m:r>
                                      <m:r>
                                        <a:rPr lang="en-GB" i="1">
                                          <a:latin typeface="Cambria Math" panose="02040503050406030204" pitchFamily="18" charset="0"/>
                                        </a:rPr>
                                        <m:t>𝑀</m:t>
                                      </m:r>
                                      <m:r>
                                        <a:rPr lang="en-GB" i="1">
                                          <a:latin typeface="Cambria Math" panose="02040503050406030204" pitchFamily="18" charset="0"/>
                                        </a:rPr>
                                        <m:t>)</m:t>
                                      </m:r>
                                    </m:e>
                                    <m:sup>
                                      <m:r>
                                        <a:rPr lang="en-GB" i="1">
                                          <a:latin typeface="Cambria Math" panose="02040503050406030204" pitchFamily="18" charset="0"/>
                                        </a:rPr>
                                        <m:t>2</m:t>
                                      </m:r>
                                    </m:sup>
                                  </m:sSup>
                                  <m:r>
                                    <a:rPr lang="en-GB" i="1">
                                      <a:latin typeface="Cambria Math" panose="02040503050406030204" pitchFamily="18" charset="0"/>
                                    </a:rPr>
                                    <m:t> </m:t>
                                  </m:r>
                                </m:e>
                              </m:nary>
                            </m:num>
                            <m:den>
                              <m:r>
                                <a:rPr lang="en-GB" i="1">
                                  <a:latin typeface="Cambria Math" panose="02040503050406030204" pitchFamily="18" charset="0"/>
                                </a:rPr>
                                <m:t>𝑁</m:t>
                              </m:r>
                            </m:den>
                          </m:f>
                        </m:e>
                      </m:rad>
                    </m:oMath>
                  </m:oMathPara>
                </a14:m>
                <a:endParaRPr lang="en-US" dirty="0"/>
              </a:p>
            </p:txBody>
          </p:sp>
        </mc:Choice>
        <mc:Fallback xmlns="">
          <p:sp>
            <p:nvSpPr>
              <p:cNvPr id="8" name="TextBox 7">
                <a:extLst>
                  <a:ext uri="{FF2B5EF4-FFF2-40B4-BE49-F238E27FC236}">
                    <a16:creationId xmlns:a16="http://schemas.microsoft.com/office/drawing/2014/main" id="{59C2CF77-9D65-B14F-953B-1FA6B8789318}"/>
                  </a:ext>
                </a:extLst>
              </p:cNvPr>
              <p:cNvSpPr txBox="1">
                <a:spLocks noRot="1" noChangeAspect="1" noMove="1" noResize="1" noEditPoints="1" noAdjustHandles="1" noChangeArrowheads="1" noChangeShapeType="1" noTextEdit="1"/>
              </p:cNvSpPr>
              <p:nvPr/>
            </p:nvSpPr>
            <p:spPr>
              <a:xfrm>
                <a:off x="414099" y="5004804"/>
                <a:ext cx="2623795" cy="1091196"/>
              </a:xfrm>
              <a:prstGeom prst="rect">
                <a:avLst/>
              </a:prstGeom>
              <a:blipFill>
                <a:blip r:embed="rId2"/>
                <a:stretch>
                  <a:fillRect l="-1932" t="-39080" r="-3865" b="-39080"/>
                </a:stretch>
              </a:blipFill>
            </p:spPr>
            <p:txBody>
              <a:bodyPr/>
              <a:lstStyle/>
              <a:p>
                <a:r>
                  <a:rPr lang="en-US">
                    <a:noFill/>
                  </a:rPr>
                  <a:t> </a:t>
                </a:r>
              </a:p>
            </p:txBody>
          </p:sp>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249238"/>
            <a:ext cx="9144000" cy="1143000"/>
          </a:xfrm>
        </p:spPr>
        <p:txBody>
          <a:bodyPr/>
          <a:lstStyle/>
          <a:p>
            <a:r>
              <a:rPr lang="en-GB" dirty="0"/>
              <a:t>Z score distribution</a:t>
            </a:r>
          </a:p>
        </p:txBody>
      </p:sp>
      <p:sp>
        <p:nvSpPr>
          <p:cNvPr id="31747" name="Rectangle 3"/>
          <p:cNvSpPr>
            <a:spLocks noGrp="1" noChangeArrowheads="1"/>
          </p:cNvSpPr>
          <p:nvPr>
            <p:ph type="body" idx="1"/>
          </p:nvPr>
        </p:nvSpPr>
        <p:spPr>
          <a:xfrm>
            <a:off x="0" y="1371600"/>
            <a:ext cx="9144000" cy="4114800"/>
          </a:xfrm>
        </p:spPr>
        <p:txBody>
          <a:bodyPr/>
          <a:lstStyle/>
          <a:p>
            <a:r>
              <a:rPr lang="en-GB"/>
              <a:t>A score can lie in different relative positions on a normal distribution, depending on the variability.</a:t>
            </a:r>
          </a:p>
        </p:txBody>
      </p:sp>
      <p:pic>
        <p:nvPicPr>
          <p:cNvPr id="31748" name="Picture 4"/>
          <p:cNvPicPr>
            <a:picLocks noChangeAspect="1" noChangeArrowheads="1"/>
          </p:cNvPicPr>
          <p:nvPr/>
        </p:nvPicPr>
        <p:blipFill>
          <a:blip r:embed="rId3"/>
          <a:srcRect/>
          <a:stretch>
            <a:fillRect/>
          </a:stretch>
        </p:blipFill>
        <p:spPr bwMode="auto">
          <a:xfrm>
            <a:off x="0" y="3260725"/>
            <a:ext cx="9144000" cy="35972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138902" y="1981200"/>
            <a:ext cx="8879838" cy="4114800"/>
          </a:xfrm>
        </p:spPr>
        <p:txBody>
          <a:bodyPr/>
          <a:lstStyle/>
          <a:p>
            <a:r>
              <a:rPr lang="en-US" sz="2800" dirty="0"/>
              <a:t>We need to be comfortable with notions of central tendency and variability to understand many psychological phenomena</a:t>
            </a:r>
          </a:p>
          <a:p>
            <a:r>
              <a:rPr lang="en-US" sz="2800" dirty="0"/>
              <a:t>The normal distribution is important for thinking about how to interpret descriptive data</a:t>
            </a:r>
          </a:p>
          <a:p>
            <a:r>
              <a:rPr lang="en-US" sz="2800" dirty="0"/>
              <a:t>z-scores help to describe locations in a distribution</a:t>
            </a:r>
          </a:p>
          <a:p>
            <a:r>
              <a:rPr lang="en-US" sz="2800" dirty="0"/>
              <a:t>Large </a:t>
            </a:r>
            <a:r>
              <a:rPr lang="en-US" sz="2800" dirty="0" err="1"/>
              <a:t>z</a:t>
            </a:r>
            <a:r>
              <a:rPr lang="en-US" sz="2800" dirty="0"/>
              <a:t>-scores represent unusual or </a:t>
            </a:r>
            <a:r>
              <a:rPr lang="en-US" sz="2800"/>
              <a:t>extreme outcomes</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think about next week</a:t>
            </a:r>
          </a:p>
        </p:txBody>
      </p:sp>
      <p:sp>
        <p:nvSpPr>
          <p:cNvPr id="3" name="Content Placeholder 2"/>
          <p:cNvSpPr>
            <a:spLocks noGrp="1"/>
          </p:cNvSpPr>
          <p:nvPr>
            <p:ph idx="1"/>
          </p:nvPr>
        </p:nvSpPr>
        <p:spPr/>
        <p:txBody>
          <a:bodyPr/>
          <a:lstStyle/>
          <a:p>
            <a:r>
              <a:rPr lang="en-US" dirty="0"/>
              <a:t>Consolidate z-scores</a:t>
            </a:r>
          </a:p>
          <a:p>
            <a:r>
              <a:rPr lang="en-US" dirty="0"/>
              <a:t>Calculate regions of the curve</a:t>
            </a:r>
          </a:p>
          <a:p>
            <a:r>
              <a:rPr lang="en-US" dirty="0"/>
              <a:t>Hypothesis testing (inferential tests not just descriptive)</a:t>
            </a:r>
          </a:p>
        </p:txBody>
      </p:sp>
    </p:spTree>
    <p:extLst>
      <p:ext uri="{BB962C8B-B14F-4D97-AF65-F5344CB8AC3E}">
        <p14:creationId xmlns:p14="http://schemas.microsoft.com/office/powerpoint/2010/main" val="61146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a:xfrm>
            <a:off x="317491" y="1981200"/>
            <a:ext cx="8403601" cy="4114800"/>
          </a:xfrm>
        </p:spPr>
        <p:txBody>
          <a:bodyPr/>
          <a:lstStyle/>
          <a:p>
            <a:r>
              <a:rPr lang="en-US" dirty="0"/>
              <a:t>By the end of the lecture you should be able to:</a:t>
            </a:r>
          </a:p>
          <a:p>
            <a:pPr lvl="1"/>
            <a:r>
              <a:rPr lang="en-US" dirty="0"/>
              <a:t>Understand what a normal distribution involves</a:t>
            </a:r>
          </a:p>
          <a:p>
            <a:pPr lvl="1"/>
            <a:r>
              <a:rPr lang="en-US" dirty="0"/>
              <a:t>Understand the relationship between standard deviation and </a:t>
            </a:r>
            <a:r>
              <a:rPr lang="en-US" dirty="0" err="1"/>
              <a:t>z</a:t>
            </a:r>
            <a:r>
              <a:rPr lang="en-US" dirty="0"/>
              <a:t>-scores</a:t>
            </a:r>
          </a:p>
          <a:p>
            <a:pPr lvl="1"/>
            <a:r>
              <a:rPr lang="en-US" dirty="0"/>
              <a:t>Translate between </a:t>
            </a:r>
            <a:r>
              <a:rPr lang="en-US" dirty="0" err="1"/>
              <a:t>z</a:t>
            </a:r>
            <a:r>
              <a:rPr lang="en-US" dirty="0"/>
              <a:t>-scores and probabilities</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0"/>
            <a:ext cx="9144000" cy="1143000"/>
          </a:xfrm>
        </p:spPr>
        <p:txBody>
          <a:bodyPr/>
          <a:lstStyle/>
          <a:p>
            <a:r>
              <a:rPr lang="en-GB" dirty="0"/>
              <a:t>Properties of the normal curve</a:t>
            </a:r>
          </a:p>
        </p:txBody>
      </p:sp>
      <p:sp>
        <p:nvSpPr>
          <p:cNvPr id="17411" name="Rectangle 3"/>
          <p:cNvSpPr>
            <a:spLocks noGrp="1" noChangeArrowheads="1"/>
          </p:cNvSpPr>
          <p:nvPr>
            <p:ph type="body" idx="1"/>
          </p:nvPr>
        </p:nvSpPr>
        <p:spPr>
          <a:xfrm>
            <a:off x="258763" y="954088"/>
            <a:ext cx="8626475" cy="4114800"/>
          </a:xfrm>
        </p:spPr>
        <p:txBody>
          <a:bodyPr/>
          <a:lstStyle/>
          <a:p>
            <a:pPr>
              <a:lnSpc>
                <a:spcPct val="90000"/>
              </a:lnSpc>
            </a:pPr>
            <a:r>
              <a:rPr lang="en-GB" sz="2000" dirty="0"/>
              <a:t>When we examine variability, as a distribution of events (scores, frequencies etc.) we often find that we produce a normal distribution of scores Normal distribution curves are bell-shaped </a:t>
            </a:r>
          </a:p>
          <a:p>
            <a:pPr lvl="1">
              <a:lnSpc>
                <a:spcPct val="90000"/>
              </a:lnSpc>
            </a:pPr>
            <a:r>
              <a:rPr lang="en-GB" sz="1600" dirty="0"/>
              <a:t>They are bilaterally symmetrical</a:t>
            </a:r>
          </a:p>
          <a:p>
            <a:pPr lvl="1">
              <a:lnSpc>
                <a:spcPct val="90000"/>
              </a:lnSpc>
            </a:pPr>
            <a:r>
              <a:rPr lang="en-GB" sz="1600" dirty="0"/>
              <a:t>The tails of the curve approach, but do not touch, the X-axis.   </a:t>
            </a:r>
          </a:p>
          <a:p>
            <a:pPr lvl="1">
              <a:lnSpc>
                <a:spcPct val="90000"/>
              </a:lnSpc>
            </a:pPr>
            <a:r>
              <a:rPr lang="en-GB" sz="1600" dirty="0"/>
              <a:t>Although the graph will go on indefinitely, the area under the graph is considered to have a unit of 1.00</a:t>
            </a:r>
          </a:p>
          <a:p>
            <a:pPr lvl="1">
              <a:lnSpc>
                <a:spcPct val="90000"/>
              </a:lnSpc>
            </a:pPr>
            <a:r>
              <a:rPr lang="en-GB" sz="1600" dirty="0"/>
              <a:t>The mean, median, and mode are the same value</a:t>
            </a:r>
          </a:p>
          <a:p>
            <a:pPr lvl="1">
              <a:lnSpc>
                <a:spcPct val="90000"/>
              </a:lnSpc>
            </a:pPr>
            <a:r>
              <a:rPr lang="en-GB" sz="1200" dirty="0"/>
              <a:t>(You can estimate the mode and median by simply looking at a graph:  the mode is the value with the highest frequency, and the median is the middle point.  It is harder to estimate the mean, however, as that depends on the range of values.  Unless it is a normal distribution!)</a:t>
            </a:r>
          </a:p>
        </p:txBody>
      </p:sp>
      <p:pic>
        <p:nvPicPr>
          <p:cNvPr id="5" name="Picture 7" descr="M06NF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2012" y="3780237"/>
            <a:ext cx="5489339" cy="3256343"/>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wipe(up)">
                                      <p:cBhvr>
                                        <p:cTn id="7" dur="500"/>
                                        <p:tgtEl>
                                          <p:spTgt spid="17411">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7411">
                                            <p:txEl>
                                              <p:pRg st="1" end="1"/>
                                            </p:txEl>
                                          </p:spTgt>
                                        </p:tgtEl>
                                        <p:attrNameLst>
                                          <p:attrName>style.visibility</p:attrName>
                                        </p:attrNameLst>
                                      </p:cBhvr>
                                      <p:to>
                                        <p:strVal val="visible"/>
                                      </p:to>
                                    </p:set>
                                    <p:animEffect transition="in" filter="wipe(up)">
                                      <p:cBhvr>
                                        <p:cTn id="10" dur="500"/>
                                        <p:tgtEl>
                                          <p:spTgt spid="17411">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7411">
                                            <p:txEl>
                                              <p:pRg st="2" end="2"/>
                                            </p:txEl>
                                          </p:spTgt>
                                        </p:tgtEl>
                                        <p:attrNameLst>
                                          <p:attrName>style.visibility</p:attrName>
                                        </p:attrNameLst>
                                      </p:cBhvr>
                                      <p:to>
                                        <p:strVal val="visible"/>
                                      </p:to>
                                    </p:set>
                                    <p:animEffect transition="in" filter="wipe(up)">
                                      <p:cBhvr>
                                        <p:cTn id="13" dur="500"/>
                                        <p:tgtEl>
                                          <p:spTgt spid="17411">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7411">
                                            <p:txEl>
                                              <p:pRg st="3" end="3"/>
                                            </p:txEl>
                                          </p:spTgt>
                                        </p:tgtEl>
                                        <p:attrNameLst>
                                          <p:attrName>style.visibility</p:attrName>
                                        </p:attrNameLst>
                                      </p:cBhvr>
                                      <p:to>
                                        <p:strVal val="visible"/>
                                      </p:to>
                                    </p:set>
                                    <p:animEffect transition="in" filter="wipe(up)">
                                      <p:cBhvr>
                                        <p:cTn id="16" dur="500"/>
                                        <p:tgtEl>
                                          <p:spTgt spid="17411">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7411">
                                            <p:txEl>
                                              <p:pRg st="4" end="4"/>
                                            </p:txEl>
                                          </p:spTgt>
                                        </p:tgtEl>
                                        <p:attrNameLst>
                                          <p:attrName>style.visibility</p:attrName>
                                        </p:attrNameLst>
                                      </p:cBhvr>
                                      <p:to>
                                        <p:strVal val="visible"/>
                                      </p:to>
                                    </p:set>
                                    <p:animEffect transition="in" filter="wipe(up)">
                                      <p:cBhvr>
                                        <p:cTn id="19" dur="500"/>
                                        <p:tgtEl>
                                          <p:spTgt spid="17411">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7411">
                                            <p:txEl>
                                              <p:pRg st="5" end="5"/>
                                            </p:txEl>
                                          </p:spTgt>
                                        </p:tgtEl>
                                        <p:attrNameLst>
                                          <p:attrName>style.visibility</p:attrName>
                                        </p:attrNameLst>
                                      </p:cBhvr>
                                      <p:to>
                                        <p:strVal val="visible"/>
                                      </p:to>
                                    </p:set>
                                    <p:animEffect transition="in" filter="wipe(up)">
                                      <p:cBhvr>
                                        <p:cTn id="22" dur="500"/>
                                        <p:tgtEl>
                                          <p:spTgt spid="174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a:t>The importance of the normal distribution curve</a:t>
            </a:r>
          </a:p>
        </p:txBody>
      </p:sp>
      <p:sp>
        <p:nvSpPr>
          <p:cNvPr id="13315" name="Rectangle 3"/>
          <p:cNvSpPr>
            <a:spLocks noGrp="1" noChangeArrowheads="1"/>
          </p:cNvSpPr>
          <p:nvPr>
            <p:ph type="body" idx="1"/>
          </p:nvPr>
        </p:nvSpPr>
        <p:spPr>
          <a:xfrm>
            <a:off x="231775" y="1981200"/>
            <a:ext cx="8643938" cy="4114800"/>
          </a:xfrm>
        </p:spPr>
        <p:txBody>
          <a:bodyPr/>
          <a:lstStyle/>
          <a:p>
            <a:pPr>
              <a:lnSpc>
                <a:spcPct val="90000"/>
              </a:lnSpc>
            </a:pPr>
            <a:r>
              <a:rPr lang="en-GB" sz="2800" dirty="0"/>
              <a:t>Many of the variables in behavioural sciences closely approximate the normal curve.</a:t>
            </a:r>
          </a:p>
          <a:p>
            <a:pPr>
              <a:lnSpc>
                <a:spcPct val="90000"/>
              </a:lnSpc>
            </a:pPr>
            <a:endParaRPr lang="en-GB" sz="2800" dirty="0"/>
          </a:p>
          <a:p>
            <a:pPr>
              <a:lnSpc>
                <a:spcPct val="90000"/>
              </a:lnSpc>
            </a:pPr>
            <a:endParaRPr lang="en-GB" sz="2800" dirty="0"/>
          </a:p>
          <a:p>
            <a:pPr>
              <a:lnSpc>
                <a:spcPct val="90000"/>
              </a:lnSpc>
            </a:pPr>
            <a:r>
              <a:rPr lang="en-GB" sz="2800" dirty="0"/>
              <a:t>Many inference tests require sampling distributions that are normally distributed.</a:t>
            </a:r>
          </a:p>
          <a:p>
            <a:pPr>
              <a:lnSpc>
                <a:spcPct val="90000"/>
              </a:lnSpc>
            </a:pPr>
            <a:endParaRPr lang="en-GB" sz="2800" dirty="0"/>
          </a:p>
          <a:p>
            <a:pPr>
              <a:lnSpc>
                <a:spcPct val="90000"/>
              </a:lnSpc>
            </a:pPr>
            <a:endParaRPr lang="en-GB"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ChangeArrowheads="1"/>
          </p:cNvSpPr>
          <p:nvPr/>
        </p:nvSpPr>
        <p:spPr bwMode="auto">
          <a:xfrm>
            <a:off x="0" y="614363"/>
            <a:ext cx="9144000" cy="1143000"/>
          </a:xfrm>
          <a:prstGeom prst="rect">
            <a:avLst/>
          </a:prstGeom>
          <a:noFill/>
          <a:ln w="9525">
            <a:noFill/>
            <a:miter lim="800000"/>
            <a:headEnd/>
            <a:tailEnd/>
          </a:ln>
          <a:effectLst/>
        </p:spPr>
        <p:txBody>
          <a:bodyPr anchor="ctr">
            <a:prstTxWarp prst="textNoShape">
              <a:avLst/>
            </a:prstTxWarp>
          </a:bodyPr>
          <a:lstStyle/>
          <a:p>
            <a:pPr algn="ctr" eaLnBrk="1" hangingPunct="1"/>
            <a:r>
              <a:rPr lang="en-GB" sz="3600" dirty="0">
                <a:solidFill>
                  <a:srgbClr val="000000"/>
                </a:solidFill>
                <a:latin typeface="Comic Sans MS" pitchFamily="-108" charset="0"/>
              </a:rPr>
              <a:t>Properties of the normal distribution</a:t>
            </a:r>
          </a:p>
        </p:txBody>
      </p:sp>
      <p:pic>
        <p:nvPicPr>
          <p:cNvPr id="50180" name="Picture 4"/>
          <p:cNvPicPr>
            <a:picLocks noChangeAspect="1" noChangeArrowheads="1"/>
          </p:cNvPicPr>
          <p:nvPr/>
        </p:nvPicPr>
        <p:blipFill>
          <a:blip r:embed="rId3"/>
          <a:srcRect/>
          <a:stretch>
            <a:fillRect/>
          </a:stretch>
        </p:blipFill>
        <p:spPr bwMode="auto">
          <a:xfrm>
            <a:off x="0" y="1685925"/>
            <a:ext cx="9144000" cy="5176838"/>
          </a:xfrm>
          <a:prstGeom prst="rect">
            <a:avLst/>
          </a:prstGeom>
          <a:noFill/>
        </p:spPr>
      </p:pic>
      <p:sp>
        <p:nvSpPr>
          <p:cNvPr id="50181" name="Text Box 5"/>
          <p:cNvSpPr txBox="1">
            <a:spLocks noChangeArrowheads="1"/>
          </p:cNvSpPr>
          <p:nvPr/>
        </p:nvSpPr>
        <p:spPr bwMode="auto">
          <a:xfrm>
            <a:off x="3902075" y="5911850"/>
            <a:ext cx="1136650" cy="457200"/>
          </a:xfrm>
          <a:prstGeom prst="rect">
            <a:avLst/>
          </a:prstGeom>
          <a:solidFill>
            <a:schemeClr val="bg1"/>
          </a:solidFill>
          <a:ln w="9525">
            <a:noFill/>
            <a:miter lim="800000"/>
            <a:headEnd/>
            <a:tailEnd/>
          </a:ln>
          <a:effectLst/>
        </p:spPr>
        <p:txBody>
          <a:bodyPr>
            <a:prstTxWarp prst="textNoShape">
              <a:avLst/>
            </a:prstTxWarp>
            <a:spAutoFit/>
          </a:bodyPr>
          <a:lstStyle/>
          <a:p>
            <a:r>
              <a:rPr lang="en-US"/>
              <a:t>M=40</a:t>
            </a:r>
          </a:p>
        </p:txBody>
      </p:sp>
      <p:sp>
        <p:nvSpPr>
          <p:cNvPr id="50182" name="Text Box 6"/>
          <p:cNvSpPr txBox="1">
            <a:spLocks noChangeArrowheads="1"/>
          </p:cNvSpPr>
          <p:nvPr/>
        </p:nvSpPr>
        <p:spPr bwMode="auto">
          <a:xfrm>
            <a:off x="4587875" y="4057650"/>
            <a:ext cx="1096963" cy="457200"/>
          </a:xfrm>
          <a:prstGeom prst="rect">
            <a:avLst/>
          </a:prstGeom>
          <a:solidFill>
            <a:schemeClr val="bg2"/>
          </a:solidFill>
          <a:ln w="9525">
            <a:noFill/>
            <a:miter lim="800000"/>
            <a:headEnd/>
            <a:tailEnd/>
          </a:ln>
          <a:effectLst/>
        </p:spPr>
        <p:txBody>
          <a:bodyPr>
            <a:prstTxWarp prst="textNoShape">
              <a:avLst/>
            </a:prstTxWarp>
            <a:spAutoFit/>
          </a:bodyPr>
          <a:lstStyle/>
          <a:p>
            <a:r>
              <a:rPr lang="en-US"/>
              <a:t>SD=4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4" name="Rectangle 8"/>
          <p:cNvSpPr>
            <a:spLocks noChangeArrowheads="1"/>
          </p:cNvSpPr>
          <p:nvPr/>
        </p:nvSpPr>
        <p:spPr bwMode="auto">
          <a:xfrm>
            <a:off x="0" y="4763"/>
            <a:ext cx="9144000" cy="858837"/>
          </a:xfrm>
          <a:prstGeom prst="rect">
            <a:avLst/>
          </a:prstGeom>
          <a:noFill/>
          <a:ln w="9525">
            <a:noFill/>
            <a:miter lim="800000"/>
            <a:headEnd/>
            <a:tailEnd/>
          </a:ln>
          <a:effectLst/>
        </p:spPr>
        <p:txBody>
          <a:bodyPr anchor="ctr">
            <a:prstTxWarp prst="textNoShape">
              <a:avLst/>
            </a:prstTxWarp>
          </a:bodyPr>
          <a:lstStyle/>
          <a:p>
            <a:pPr algn="ctr" eaLnBrk="1" hangingPunct="1"/>
            <a:r>
              <a:rPr lang="en-GB" sz="3600" dirty="0">
                <a:solidFill>
                  <a:srgbClr val="000000"/>
                </a:solidFill>
                <a:latin typeface="Comic Sans MS" pitchFamily="-108" charset="0"/>
              </a:rPr>
              <a:t>Properties of a normal distribution </a:t>
            </a:r>
          </a:p>
        </p:txBody>
      </p:sp>
      <p:pic>
        <p:nvPicPr>
          <p:cNvPr id="29705" name="Picture 9"/>
          <p:cNvPicPr>
            <a:picLocks noChangeAspect="1" noChangeArrowheads="1"/>
          </p:cNvPicPr>
          <p:nvPr/>
        </p:nvPicPr>
        <p:blipFill>
          <a:blip r:embed="rId3"/>
          <a:srcRect/>
          <a:stretch>
            <a:fillRect/>
          </a:stretch>
        </p:blipFill>
        <p:spPr bwMode="auto">
          <a:xfrm>
            <a:off x="593725" y="2019300"/>
            <a:ext cx="7954963" cy="4843463"/>
          </a:xfrm>
          <a:prstGeom prst="rect">
            <a:avLst/>
          </a:prstGeom>
          <a:noFill/>
        </p:spPr>
      </p:pic>
      <p:sp>
        <p:nvSpPr>
          <p:cNvPr id="29706" name="Text Box 10"/>
          <p:cNvSpPr txBox="1">
            <a:spLocks noChangeArrowheads="1"/>
          </p:cNvSpPr>
          <p:nvPr/>
        </p:nvSpPr>
        <p:spPr bwMode="auto">
          <a:xfrm>
            <a:off x="192088" y="1179513"/>
            <a:ext cx="8061325" cy="457200"/>
          </a:xfrm>
          <a:prstGeom prst="rect">
            <a:avLst/>
          </a:prstGeom>
          <a:noFill/>
          <a:ln w="9525">
            <a:noFill/>
            <a:miter lim="800000"/>
            <a:headEnd/>
            <a:tailEnd/>
          </a:ln>
          <a:effectLst/>
        </p:spPr>
        <p:txBody>
          <a:bodyPr wrap="none">
            <a:prstTxWarp prst="textNoShape">
              <a:avLst/>
            </a:prstTxWarp>
            <a:spAutoFit/>
          </a:bodyPr>
          <a:lstStyle/>
          <a:p>
            <a:r>
              <a:rPr lang="en-GB">
                <a:solidFill>
                  <a:schemeClr val="bg1"/>
                </a:solidFill>
                <a:latin typeface="Arial" pitchFamily="-108" charset="0"/>
              </a:rPr>
              <a:t>The further away from the mean, the less likely an event is</a:t>
            </a:r>
          </a:p>
        </p:txBody>
      </p:sp>
      <p:sp>
        <p:nvSpPr>
          <p:cNvPr id="29707" name="Text Box 11"/>
          <p:cNvSpPr txBox="1">
            <a:spLocks noChangeArrowheads="1"/>
          </p:cNvSpPr>
          <p:nvPr/>
        </p:nvSpPr>
        <p:spPr bwMode="auto">
          <a:xfrm>
            <a:off x="4352925" y="3309938"/>
            <a:ext cx="644525" cy="457200"/>
          </a:xfrm>
          <a:prstGeom prst="rect">
            <a:avLst/>
          </a:prstGeom>
          <a:solidFill>
            <a:schemeClr val="bg1"/>
          </a:solidFill>
          <a:ln w="9525">
            <a:noFill/>
            <a:miter lim="800000"/>
            <a:headEnd/>
            <a:tailEnd/>
          </a:ln>
          <a:effectLst/>
        </p:spPr>
        <p:txBody>
          <a:bodyPr>
            <a:prstTxWarp prst="textNoShape">
              <a:avLst/>
            </a:prstTxWarp>
            <a:spAutoFit/>
          </a:bodyPr>
          <a:lstStyle/>
          <a:p>
            <a:r>
              <a:rPr lang="en-US"/>
              <a:t>SD</a:t>
            </a:r>
          </a:p>
        </p:txBody>
      </p:sp>
      <p:sp>
        <p:nvSpPr>
          <p:cNvPr id="29708" name="Text Box 12"/>
          <p:cNvSpPr txBox="1">
            <a:spLocks noChangeArrowheads="1"/>
          </p:cNvSpPr>
          <p:nvPr/>
        </p:nvSpPr>
        <p:spPr bwMode="auto">
          <a:xfrm>
            <a:off x="3921125" y="5830888"/>
            <a:ext cx="603250" cy="457200"/>
          </a:xfrm>
          <a:prstGeom prst="rect">
            <a:avLst/>
          </a:prstGeom>
          <a:solidFill>
            <a:schemeClr val="bg1"/>
          </a:solidFill>
          <a:ln w="9525">
            <a:noFill/>
            <a:miter lim="800000"/>
            <a:headEnd/>
            <a:tailEnd/>
          </a:ln>
          <a:effectLst/>
        </p:spPr>
        <p:txBody>
          <a:bodyPr>
            <a:prstTxWarp prst="textNoShape">
              <a:avLst/>
            </a:prstTxWarp>
            <a:spAutoFit/>
          </a:bodyPr>
          <a:lstStyle/>
          <a:p>
            <a:r>
              <a:rPr lang="en-US"/>
              <a:t>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0" y="3984625"/>
            <a:ext cx="9144000" cy="2873375"/>
          </a:xfrm>
        </p:spPr>
        <p:txBody>
          <a:bodyPr/>
          <a:lstStyle/>
          <a:p>
            <a:r>
              <a:rPr lang="en-GB" sz="2400" dirty="0"/>
              <a:t>We know the percentage of scores that lie within areas of the normal curve (</a:t>
            </a:r>
            <a:r>
              <a:rPr lang="en-GB" sz="2400" i="1" dirty="0"/>
              <a:t>approximate</a:t>
            </a:r>
            <a:r>
              <a:rPr lang="en-GB" sz="2400" dirty="0"/>
              <a:t> numbers shown here)</a:t>
            </a:r>
          </a:p>
          <a:p>
            <a:r>
              <a:rPr lang="en-GB" sz="2400" dirty="0"/>
              <a:t>We can use information about variability to establish where in a distribution a point lies.</a:t>
            </a:r>
          </a:p>
          <a:p>
            <a:r>
              <a:rPr lang="en-GB" sz="2400" dirty="0"/>
              <a:t>We can derive probabilities associated with points in the distribution</a:t>
            </a:r>
          </a:p>
        </p:txBody>
      </p:sp>
      <p:sp>
        <p:nvSpPr>
          <p:cNvPr id="30725" name="Rectangle 5"/>
          <p:cNvSpPr>
            <a:spLocks noGrp="1" noChangeArrowheads="1"/>
          </p:cNvSpPr>
          <p:nvPr>
            <p:ph type="title"/>
          </p:nvPr>
        </p:nvSpPr>
        <p:spPr>
          <a:xfrm>
            <a:off x="0" y="0"/>
            <a:ext cx="9144000" cy="839788"/>
          </a:xfrm>
          <a:noFill/>
          <a:ln/>
        </p:spPr>
        <p:txBody>
          <a:bodyPr/>
          <a:lstStyle/>
          <a:p>
            <a:r>
              <a:rPr lang="en-GB"/>
              <a:t>Places along the normal distribution</a:t>
            </a:r>
          </a:p>
        </p:txBody>
      </p:sp>
      <p:pic>
        <p:nvPicPr>
          <p:cNvPr id="30726" name="Picture 6"/>
          <p:cNvPicPr>
            <a:picLocks noChangeAspect="1" noChangeArrowheads="1"/>
          </p:cNvPicPr>
          <p:nvPr/>
        </p:nvPicPr>
        <p:blipFill>
          <a:blip r:embed="rId3"/>
          <a:srcRect l="14575" r="2267" b="8499"/>
          <a:stretch>
            <a:fillRect/>
          </a:stretch>
        </p:blipFill>
        <p:spPr bwMode="auto">
          <a:xfrm>
            <a:off x="398463" y="728663"/>
            <a:ext cx="8004175" cy="3119437"/>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0" y="2937933"/>
            <a:ext cx="2540000" cy="1143000"/>
          </a:xfrm>
        </p:spPr>
        <p:txBody>
          <a:bodyPr/>
          <a:lstStyle/>
          <a:p>
            <a:r>
              <a:rPr lang="en-US" sz="3200" dirty="0"/>
              <a:t>Exact places along a distribution</a:t>
            </a:r>
          </a:p>
        </p:txBody>
      </p:sp>
      <p:pic>
        <p:nvPicPr>
          <p:cNvPr id="2" name="Picture 1" descr="Screen Shot 2013-10-21 at 11.14.5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4262" y="0"/>
            <a:ext cx="7115405" cy="6858000"/>
          </a:xfrm>
          <a:prstGeom prst="rect">
            <a:avLst/>
          </a:prstGeom>
        </p:spPr>
      </p:pic>
      <p:sp>
        <p:nvSpPr>
          <p:cNvPr id="3" name="Oval 2"/>
          <p:cNvSpPr/>
          <p:nvPr/>
        </p:nvSpPr>
        <p:spPr bwMode="auto">
          <a:xfrm>
            <a:off x="7048500" y="1629833"/>
            <a:ext cx="889000" cy="508000"/>
          </a:xfrm>
          <a:prstGeom prst="ellipse">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0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Comic Sans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pitchFamily="-10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pitchFamily="-10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13396</TotalTime>
  <Words>864</Words>
  <Application>Microsoft Office PowerPoint</Application>
  <PresentationFormat>On-screen Show (4:3)</PresentationFormat>
  <Paragraphs>115</Paragraphs>
  <Slides>22</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Cambria Math</vt:lpstr>
      <vt:lpstr>Comic Sans MS</vt:lpstr>
      <vt:lpstr>Symbol</vt:lpstr>
      <vt:lpstr>Times</vt:lpstr>
      <vt:lpstr>Blank</vt:lpstr>
      <vt:lpstr>PowerPoint Presentation</vt:lpstr>
      <vt:lpstr>The standard deviation</vt:lpstr>
      <vt:lpstr>Learning outcomes</vt:lpstr>
      <vt:lpstr>Properties of the normal curve</vt:lpstr>
      <vt:lpstr>The importance of the normal distribution curve</vt:lpstr>
      <vt:lpstr>PowerPoint Presentation</vt:lpstr>
      <vt:lpstr>PowerPoint Presentation</vt:lpstr>
      <vt:lpstr>Places along the normal distribution</vt:lpstr>
      <vt:lpstr>Exact places along a distribution</vt:lpstr>
      <vt:lpstr>Exact places along a distribution</vt:lpstr>
      <vt:lpstr>Exact places along a distribution</vt:lpstr>
      <vt:lpstr>Z-score distribution</vt:lpstr>
      <vt:lpstr>PowerPoint Presentation</vt:lpstr>
      <vt:lpstr>An example of using z scores</vt:lpstr>
      <vt:lpstr>PowerPoint Presentation</vt:lpstr>
      <vt:lpstr>The Normal Distribution</vt:lpstr>
      <vt:lpstr>Data examples</vt:lpstr>
      <vt:lpstr>Distribution of data from PSYC121 2021 students</vt:lpstr>
      <vt:lpstr>Z-scores and a maths screen</vt:lpstr>
      <vt:lpstr>Z score distribution</vt:lpstr>
      <vt:lpstr>Summary</vt:lpstr>
      <vt:lpstr>To think about next week</vt:lpstr>
    </vt:vector>
  </TitlesOfParts>
  <Company>John Towse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Beesley, Tom</dc:creator>
  <cp:lastModifiedBy>Tom Beesley</cp:lastModifiedBy>
  <cp:revision>57</cp:revision>
  <dcterms:created xsi:type="dcterms:W3CDTF">2010-11-17T12:10:43Z</dcterms:created>
  <dcterms:modified xsi:type="dcterms:W3CDTF">2025-10-20T10:32:20Z</dcterms:modified>
</cp:coreProperties>
</file>